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3.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4.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5.xml" ContentType="application/vnd.openxmlformats-officedocument.theme+xml"/>
  <Override PartName="/ppt/theme/themeOverride2.xml" ContentType="application/vnd.openxmlformats-officedocument.themeOverrid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8" r:id="rId8"/>
    <p:sldMasterId id="2147484430" r:id="rId9"/>
    <p:sldMasterId id="2147484459" r:id="rId10"/>
    <p:sldMasterId id="2147484479" r:id="rId11"/>
    <p:sldMasterId id="2147484484" r:id="rId12"/>
    <p:sldMasterId id="2147484508" r:id="rId13"/>
    <p:sldMasterId id="2147484532" r:id="rId14"/>
    <p:sldMasterId id="2147484548" r:id="rId15"/>
    <p:sldMasterId id="2147484571" r:id="rId16"/>
    <p:sldMasterId id="2147484601" r:id="rId17"/>
    <p:sldMasterId id="2147484614" r:id="rId18"/>
  </p:sldMasterIdLst>
  <p:notesMasterIdLst>
    <p:notesMasterId r:id="rId73"/>
  </p:notesMasterIdLst>
  <p:handoutMasterIdLst>
    <p:handoutMasterId r:id="rId74"/>
  </p:handoutMasterIdLst>
  <p:sldIdLst>
    <p:sldId id="257"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11" r:id="rId68"/>
    <p:sldId id="362" r:id="rId69"/>
    <p:sldId id="363" r:id="rId70"/>
    <p:sldId id="364" r:id="rId71"/>
    <p:sldId id="365" r:id="rId7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6215" autoAdjust="0"/>
  </p:normalViewPr>
  <p:slideViewPr>
    <p:cSldViewPr>
      <p:cViewPr varScale="1">
        <p:scale>
          <a:sx n="64" d="100"/>
          <a:sy n="64" d="100"/>
        </p:scale>
        <p:origin x="570"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3.xml"/><Relationship Id="rId2" Type="http://schemas.openxmlformats.org/officeDocument/2006/relationships/customXml" Target="../customXml/item2.xml"/><Relationship Id="rId2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bin\AppData\Local\Microsoft\Windows\INetCache\Content.Outlook\8NKA1AH5\2016-03_LockoutInvestig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obin\AppData\Local\Microsoft\Windows\INetCache\Content.Outlook\8NKA1AH5\2016-03_LockoutInvestig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obin\AppData\Local\Microsoft\Windows\INetCache\Content.Outlook\8NKA1AH5\2016-03_LockoutInvestigation.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solidFill>
            <a:ln>
              <a:noFill/>
            </a:ln>
          </c:spPr>
          <c:dPt>
            <c:idx val="0"/>
            <c:bubble3D val="0"/>
            <c:spPr>
              <a:solidFill>
                <a:srgbClr val="C00000">
                  <a:alpha val="78000"/>
                </a:srgbClr>
              </a:solidFill>
              <a:ln w="19050">
                <a:noFill/>
              </a:ln>
              <a:effectLst/>
            </c:spPr>
            <c:extLst>
              <c:ext xmlns:c16="http://schemas.microsoft.com/office/drawing/2014/chart" uri="{C3380CC4-5D6E-409C-BE32-E72D297353CC}">
                <c16:uniqueId val="{00000001-477D-4298-9383-43FBD32171B8}"/>
              </c:ext>
            </c:extLst>
          </c:dPt>
          <c:dPt>
            <c:idx val="1"/>
            <c:bubble3D val="0"/>
            <c:spPr>
              <a:solidFill>
                <a:schemeClr val="tx2">
                  <a:alpha val="78000"/>
                </a:schemeClr>
              </a:solidFill>
              <a:ln w="19050">
                <a:noFill/>
              </a:ln>
              <a:effectLst/>
            </c:spPr>
            <c:extLst>
              <c:ext xmlns:c16="http://schemas.microsoft.com/office/drawing/2014/chart" uri="{C3380CC4-5D6E-409C-BE32-E72D297353CC}">
                <c16:uniqueId val="{00000003-477D-4298-9383-43FBD32171B8}"/>
              </c:ext>
            </c:extLst>
          </c:dPt>
          <c:val>
            <c:numRef>
              <c:f>Sheet1!$B$2:$B$3</c:f>
              <c:numCache>
                <c:formatCode>General</c:formatCode>
                <c:ptCount val="2"/>
                <c:pt idx="0">
                  <c:v>1750</c:v>
                </c:pt>
                <c:pt idx="1">
                  <c:v>6250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Compromised</c:v>
                      </c:pt>
                      <c:pt idx="1">
                        <c:v>Safe</c:v>
                      </c:pt>
                    </c:strCache>
                  </c:strRef>
                </c15:cat>
              </c15:filteredCategoryTitle>
            </c:ext>
            <c:ext xmlns:c16="http://schemas.microsoft.com/office/drawing/2014/chart" uri="{C3380CC4-5D6E-409C-BE32-E72D297353CC}">
              <c16:uniqueId val="{00000000-477D-4298-9383-43FBD32171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'[2016-03_LockoutInvestigation.xlsx]UsersLockedOutPerDay'!$B$2:$B$68</c:f>
              <c:numCache>
                <c:formatCode>0</c:formatCode>
                <c:ptCount val="67"/>
                <c:pt idx="0">
                  <c:v>2509</c:v>
                </c:pt>
                <c:pt idx="1">
                  <c:v>2155</c:v>
                </c:pt>
                <c:pt idx="2">
                  <c:v>1049</c:v>
                </c:pt>
                <c:pt idx="3">
                  <c:v>2741</c:v>
                </c:pt>
                <c:pt idx="4">
                  <c:v>2534</c:v>
                </c:pt>
                <c:pt idx="5">
                  <c:v>2678</c:v>
                </c:pt>
                <c:pt idx="6">
                  <c:v>2433</c:v>
                </c:pt>
                <c:pt idx="7">
                  <c:v>2086</c:v>
                </c:pt>
                <c:pt idx="8">
                  <c:v>970</c:v>
                </c:pt>
                <c:pt idx="9">
                  <c:v>968</c:v>
                </c:pt>
                <c:pt idx="10">
                  <c:v>2380</c:v>
                </c:pt>
                <c:pt idx="11">
                  <c:v>2506</c:v>
                </c:pt>
                <c:pt idx="12">
                  <c:v>2388</c:v>
                </c:pt>
                <c:pt idx="13">
                  <c:v>2215</c:v>
                </c:pt>
                <c:pt idx="14">
                  <c:v>1998</c:v>
                </c:pt>
                <c:pt idx="15">
                  <c:v>1040</c:v>
                </c:pt>
                <c:pt idx="16">
                  <c:v>1044</c:v>
                </c:pt>
                <c:pt idx="17">
                  <c:v>2481</c:v>
                </c:pt>
                <c:pt idx="18">
                  <c:v>2382</c:v>
                </c:pt>
                <c:pt idx="19">
                  <c:v>2311</c:v>
                </c:pt>
                <c:pt idx="20">
                  <c:v>2245</c:v>
                </c:pt>
                <c:pt idx="21">
                  <c:v>2033</c:v>
                </c:pt>
                <c:pt idx="22">
                  <c:v>1049</c:v>
                </c:pt>
                <c:pt idx="23">
                  <c:v>1055</c:v>
                </c:pt>
                <c:pt idx="24">
                  <c:v>2662</c:v>
                </c:pt>
                <c:pt idx="25">
                  <c:v>2424</c:v>
                </c:pt>
                <c:pt idx="26">
                  <c:v>2561</c:v>
                </c:pt>
                <c:pt idx="27">
                  <c:v>2335</c:v>
                </c:pt>
                <c:pt idx="28">
                  <c:v>2269</c:v>
                </c:pt>
                <c:pt idx="29">
                  <c:v>1119</c:v>
                </c:pt>
                <c:pt idx="30">
                  <c:v>1344</c:v>
                </c:pt>
                <c:pt idx="31">
                  <c:v>3209</c:v>
                </c:pt>
                <c:pt idx="32">
                  <c:v>3115</c:v>
                </c:pt>
                <c:pt idx="33">
                  <c:v>2445</c:v>
                </c:pt>
                <c:pt idx="34">
                  <c:v>2374</c:v>
                </c:pt>
                <c:pt idx="35">
                  <c:v>2054</c:v>
                </c:pt>
                <c:pt idx="36">
                  <c:v>1012</c:v>
                </c:pt>
                <c:pt idx="37">
                  <c:v>1053</c:v>
                </c:pt>
                <c:pt idx="38">
                  <c:v>2376</c:v>
                </c:pt>
                <c:pt idx="39">
                  <c:v>2455</c:v>
                </c:pt>
                <c:pt idx="40">
                  <c:v>2285</c:v>
                </c:pt>
                <c:pt idx="41">
                  <c:v>2451</c:v>
                </c:pt>
                <c:pt idx="42">
                  <c:v>2163</c:v>
                </c:pt>
                <c:pt idx="43">
                  <c:v>1131</c:v>
                </c:pt>
                <c:pt idx="44">
                  <c:v>1287</c:v>
                </c:pt>
                <c:pt idx="45">
                  <c:v>3077</c:v>
                </c:pt>
                <c:pt idx="46">
                  <c:v>2772</c:v>
                </c:pt>
                <c:pt idx="47">
                  <c:v>2664</c:v>
                </c:pt>
                <c:pt idx="48">
                  <c:v>2609</c:v>
                </c:pt>
                <c:pt idx="49">
                  <c:v>2086</c:v>
                </c:pt>
                <c:pt idx="50">
                  <c:v>1108</c:v>
                </c:pt>
                <c:pt idx="51">
                  <c:v>1142</c:v>
                </c:pt>
                <c:pt idx="52">
                  <c:v>2674</c:v>
                </c:pt>
                <c:pt idx="53">
                  <c:v>2655</c:v>
                </c:pt>
                <c:pt idx="54">
                  <c:v>2673</c:v>
                </c:pt>
                <c:pt idx="55">
                  <c:v>3045</c:v>
                </c:pt>
                <c:pt idx="56">
                  <c:v>2081</c:v>
                </c:pt>
                <c:pt idx="57">
                  <c:v>1603</c:v>
                </c:pt>
                <c:pt idx="58">
                  <c:v>1659</c:v>
                </c:pt>
                <c:pt idx="59">
                  <c:v>2368</c:v>
                </c:pt>
                <c:pt idx="60">
                  <c:v>2142</c:v>
                </c:pt>
                <c:pt idx="61">
                  <c:v>2094</c:v>
                </c:pt>
                <c:pt idx="62">
                  <c:v>2005</c:v>
                </c:pt>
                <c:pt idx="63">
                  <c:v>1707</c:v>
                </c:pt>
                <c:pt idx="64">
                  <c:v>897</c:v>
                </c:pt>
                <c:pt idx="65">
                  <c:v>901</c:v>
                </c:pt>
                <c:pt idx="66">
                  <c:v>2262</c:v>
                </c:pt>
              </c:numCache>
            </c:numRef>
          </c:val>
          <c:smooth val="0"/>
          <c:extLst>
            <c:ext xmlns:c15="http://schemas.microsoft.com/office/drawing/2012/chart" uri="{02D57815-91ED-43cb-92C2-25804820EDAC}">
              <c15:filteredSeriesTitle>
                <c15:tx>
                  <c:strRef>
                    <c:extLst>
                      <c:ext uri="{02D57815-91ED-43cb-92C2-25804820EDAC}">
                        <c15:formulaRef>
                          <c15:sqref>'[2016-03_LockoutInvestigation.xlsx]UsersLockedOutPerDay'!$B$1</c15:sqref>
                        </c15:formulaRef>
                      </c:ext>
                    </c:extLst>
                    <c:strCache>
                      <c:ptCount val="1"/>
                      <c:pt idx="0">
                        <c:v>UsersLockedOut_FL</c:v>
                      </c:pt>
                    </c:strCache>
                  </c:strRef>
                </c15:tx>
              </c15:filteredSeriesTitle>
            </c:ext>
            <c:ext xmlns:c15="http://schemas.microsoft.com/office/drawing/2012/chart" uri="{02D57815-91ED-43cb-92C2-25804820EDAC}">
              <c15:filteredCategoryTitle>
                <c15:cat>
                  <c:numRef>
                    <c:extLst>
                      <c:ext uri="{02D57815-91ED-43cb-92C2-25804820EDAC}">
                        <c15:formulaRef>
                          <c15:sqref>'[2016-03_LockoutInvestigation.xlsx]UsersLockedOutPerDay'!$A$2:$A$68</c15:sqref>
                        </c15:formulaRef>
                      </c:ext>
                    </c:extLst>
                    <c:numCache>
                      <c:formatCode>m/d/yyyy</c:formatCode>
                      <c:ptCount val="67"/>
                      <c:pt idx="0">
                        <c:v>42376</c:v>
                      </c:pt>
                      <c:pt idx="1">
                        <c:v>42377</c:v>
                      </c:pt>
                      <c:pt idx="2">
                        <c:v>42379</c:v>
                      </c:pt>
                      <c:pt idx="3">
                        <c:v>42380</c:v>
                      </c:pt>
                      <c:pt idx="4">
                        <c:v>42381</c:v>
                      </c:pt>
                      <c:pt idx="5">
                        <c:v>42382</c:v>
                      </c:pt>
                      <c:pt idx="6">
                        <c:v>42383</c:v>
                      </c:pt>
                      <c:pt idx="7">
                        <c:v>42384</c:v>
                      </c:pt>
                      <c:pt idx="8">
                        <c:v>42385</c:v>
                      </c:pt>
                      <c:pt idx="9">
                        <c:v>42386</c:v>
                      </c:pt>
                      <c:pt idx="10">
                        <c:v>42387</c:v>
                      </c:pt>
                      <c:pt idx="11">
                        <c:v>42388</c:v>
                      </c:pt>
                      <c:pt idx="12">
                        <c:v>42389</c:v>
                      </c:pt>
                      <c:pt idx="13">
                        <c:v>42390</c:v>
                      </c:pt>
                      <c:pt idx="14">
                        <c:v>42391</c:v>
                      </c:pt>
                      <c:pt idx="15">
                        <c:v>42392</c:v>
                      </c:pt>
                      <c:pt idx="16">
                        <c:v>42393</c:v>
                      </c:pt>
                      <c:pt idx="17">
                        <c:v>42394</c:v>
                      </c:pt>
                      <c:pt idx="18">
                        <c:v>42395</c:v>
                      </c:pt>
                      <c:pt idx="19">
                        <c:v>42396</c:v>
                      </c:pt>
                      <c:pt idx="20">
                        <c:v>42397</c:v>
                      </c:pt>
                      <c:pt idx="21">
                        <c:v>42398</c:v>
                      </c:pt>
                      <c:pt idx="22">
                        <c:v>42399</c:v>
                      </c:pt>
                      <c:pt idx="23">
                        <c:v>42400</c:v>
                      </c:pt>
                      <c:pt idx="24">
                        <c:v>42401</c:v>
                      </c:pt>
                      <c:pt idx="25">
                        <c:v>42402</c:v>
                      </c:pt>
                      <c:pt idx="26">
                        <c:v>42403</c:v>
                      </c:pt>
                      <c:pt idx="27">
                        <c:v>42404</c:v>
                      </c:pt>
                      <c:pt idx="28">
                        <c:v>42405</c:v>
                      </c:pt>
                      <c:pt idx="29">
                        <c:v>42406</c:v>
                      </c:pt>
                      <c:pt idx="30">
                        <c:v>42407</c:v>
                      </c:pt>
                      <c:pt idx="31">
                        <c:v>42408</c:v>
                      </c:pt>
                      <c:pt idx="32">
                        <c:v>42409</c:v>
                      </c:pt>
                      <c:pt idx="33">
                        <c:v>42410</c:v>
                      </c:pt>
                      <c:pt idx="34">
                        <c:v>42411</c:v>
                      </c:pt>
                      <c:pt idx="35">
                        <c:v>42412</c:v>
                      </c:pt>
                      <c:pt idx="36">
                        <c:v>42413</c:v>
                      </c:pt>
                      <c:pt idx="37">
                        <c:v>42414</c:v>
                      </c:pt>
                      <c:pt idx="38">
                        <c:v>42415</c:v>
                      </c:pt>
                      <c:pt idx="39">
                        <c:v>42416</c:v>
                      </c:pt>
                      <c:pt idx="40">
                        <c:v>42417</c:v>
                      </c:pt>
                      <c:pt idx="41">
                        <c:v>42418</c:v>
                      </c:pt>
                      <c:pt idx="42">
                        <c:v>42419</c:v>
                      </c:pt>
                      <c:pt idx="43">
                        <c:v>42420</c:v>
                      </c:pt>
                      <c:pt idx="44">
                        <c:v>42421</c:v>
                      </c:pt>
                      <c:pt idx="45">
                        <c:v>42422</c:v>
                      </c:pt>
                      <c:pt idx="46">
                        <c:v>42423</c:v>
                      </c:pt>
                      <c:pt idx="47">
                        <c:v>42424</c:v>
                      </c:pt>
                      <c:pt idx="48">
                        <c:v>42425</c:v>
                      </c:pt>
                      <c:pt idx="49">
                        <c:v>42426</c:v>
                      </c:pt>
                      <c:pt idx="50">
                        <c:v>42427</c:v>
                      </c:pt>
                      <c:pt idx="51">
                        <c:v>42428</c:v>
                      </c:pt>
                      <c:pt idx="52">
                        <c:v>42429</c:v>
                      </c:pt>
                      <c:pt idx="53">
                        <c:v>42430</c:v>
                      </c:pt>
                      <c:pt idx="54">
                        <c:v>42431</c:v>
                      </c:pt>
                      <c:pt idx="55">
                        <c:v>42432</c:v>
                      </c:pt>
                      <c:pt idx="56">
                        <c:v>42433</c:v>
                      </c:pt>
                      <c:pt idx="57">
                        <c:v>42434</c:v>
                      </c:pt>
                      <c:pt idx="58">
                        <c:v>42435</c:v>
                      </c:pt>
                      <c:pt idx="59">
                        <c:v>42436</c:v>
                      </c:pt>
                      <c:pt idx="60">
                        <c:v>42437</c:v>
                      </c:pt>
                      <c:pt idx="61">
                        <c:v>42438</c:v>
                      </c:pt>
                      <c:pt idx="62">
                        <c:v>42439</c:v>
                      </c:pt>
                      <c:pt idx="63">
                        <c:v>42440</c:v>
                      </c:pt>
                      <c:pt idx="64">
                        <c:v>42441</c:v>
                      </c:pt>
                      <c:pt idx="65">
                        <c:v>42442</c:v>
                      </c:pt>
                      <c:pt idx="66">
                        <c:v>42443</c:v>
                      </c:pt>
                    </c:numCache>
                  </c:numRef>
                </c15:cat>
              </c15:filteredCategoryTitle>
            </c:ext>
            <c:ext xmlns:c16="http://schemas.microsoft.com/office/drawing/2014/chart" uri="{C3380CC4-5D6E-409C-BE32-E72D297353CC}">
              <c16:uniqueId val="{00000000-23D7-4E72-83B2-25FD976FBB42}"/>
            </c:ext>
          </c:extLst>
        </c:ser>
        <c:ser>
          <c:idx val="1"/>
          <c:order val="1"/>
          <c:spPr>
            <a:ln w="28575" cap="rnd">
              <a:solidFill>
                <a:schemeClr val="bg2"/>
              </a:solidFill>
              <a:round/>
            </a:ln>
            <a:effectLst/>
          </c:spPr>
          <c:marker>
            <c:symbol val="none"/>
          </c:marker>
          <c:val>
            <c:numRef>
              <c:f>'[2016-03_LockoutInvestigation.xlsx]UsersLockedOutPerDay'!$C$2:$C$68</c:f>
              <c:numCache>
                <c:formatCode>0</c:formatCode>
                <c:ptCount val="67"/>
                <c:pt idx="0">
                  <c:v>306</c:v>
                </c:pt>
                <c:pt idx="1">
                  <c:v>246</c:v>
                </c:pt>
                <c:pt idx="2">
                  <c:v>113</c:v>
                </c:pt>
                <c:pt idx="3">
                  <c:v>368</c:v>
                </c:pt>
                <c:pt idx="4">
                  <c:v>286</c:v>
                </c:pt>
                <c:pt idx="5">
                  <c:v>303</c:v>
                </c:pt>
                <c:pt idx="6">
                  <c:v>287</c:v>
                </c:pt>
                <c:pt idx="7">
                  <c:v>260</c:v>
                </c:pt>
                <c:pt idx="8">
                  <c:v>104</c:v>
                </c:pt>
                <c:pt idx="9">
                  <c:v>104</c:v>
                </c:pt>
                <c:pt idx="10">
                  <c:v>268</c:v>
                </c:pt>
                <c:pt idx="11">
                  <c:v>299</c:v>
                </c:pt>
                <c:pt idx="12">
                  <c:v>309</c:v>
                </c:pt>
                <c:pt idx="13">
                  <c:v>287</c:v>
                </c:pt>
                <c:pt idx="14">
                  <c:v>240</c:v>
                </c:pt>
                <c:pt idx="15">
                  <c:v>108</c:v>
                </c:pt>
                <c:pt idx="16">
                  <c:v>106</c:v>
                </c:pt>
                <c:pt idx="17">
                  <c:v>300</c:v>
                </c:pt>
                <c:pt idx="18">
                  <c:v>283</c:v>
                </c:pt>
                <c:pt idx="19">
                  <c:v>265</c:v>
                </c:pt>
                <c:pt idx="20">
                  <c:v>251</c:v>
                </c:pt>
                <c:pt idx="21">
                  <c:v>269</c:v>
                </c:pt>
                <c:pt idx="22">
                  <c:v>95</c:v>
                </c:pt>
                <c:pt idx="23">
                  <c:v>117</c:v>
                </c:pt>
                <c:pt idx="24">
                  <c:v>353</c:v>
                </c:pt>
                <c:pt idx="25">
                  <c:v>291</c:v>
                </c:pt>
                <c:pt idx="26">
                  <c:v>318</c:v>
                </c:pt>
                <c:pt idx="27">
                  <c:v>313</c:v>
                </c:pt>
                <c:pt idx="28">
                  <c:v>321</c:v>
                </c:pt>
                <c:pt idx="29">
                  <c:v>140</c:v>
                </c:pt>
                <c:pt idx="30">
                  <c:v>276</c:v>
                </c:pt>
                <c:pt idx="31">
                  <c:v>659</c:v>
                </c:pt>
                <c:pt idx="32">
                  <c:v>637</c:v>
                </c:pt>
                <c:pt idx="33">
                  <c:v>293</c:v>
                </c:pt>
                <c:pt idx="34">
                  <c:v>289</c:v>
                </c:pt>
                <c:pt idx="35">
                  <c:v>236</c:v>
                </c:pt>
                <c:pt idx="36">
                  <c:v>112</c:v>
                </c:pt>
                <c:pt idx="37">
                  <c:v>121</c:v>
                </c:pt>
                <c:pt idx="38">
                  <c:v>288</c:v>
                </c:pt>
                <c:pt idx="39">
                  <c:v>300</c:v>
                </c:pt>
                <c:pt idx="40">
                  <c:v>282</c:v>
                </c:pt>
                <c:pt idx="41">
                  <c:v>278</c:v>
                </c:pt>
                <c:pt idx="42">
                  <c:v>277</c:v>
                </c:pt>
                <c:pt idx="43">
                  <c:v>134</c:v>
                </c:pt>
                <c:pt idx="44">
                  <c:v>128</c:v>
                </c:pt>
                <c:pt idx="45">
                  <c:v>358</c:v>
                </c:pt>
                <c:pt idx="46">
                  <c:v>329</c:v>
                </c:pt>
                <c:pt idx="47">
                  <c:v>305</c:v>
                </c:pt>
                <c:pt idx="48">
                  <c:v>315</c:v>
                </c:pt>
                <c:pt idx="49">
                  <c:v>214</c:v>
                </c:pt>
                <c:pt idx="50">
                  <c:v>122</c:v>
                </c:pt>
                <c:pt idx="51">
                  <c:v>114</c:v>
                </c:pt>
                <c:pt idx="52">
                  <c:v>296</c:v>
                </c:pt>
                <c:pt idx="53">
                  <c:v>292</c:v>
                </c:pt>
                <c:pt idx="54">
                  <c:v>302</c:v>
                </c:pt>
                <c:pt idx="55">
                  <c:v>268</c:v>
                </c:pt>
                <c:pt idx="56">
                  <c:v>219</c:v>
                </c:pt>
                <c:pt idx="57">
                  <c:v>85</c:v>
                </c:pt>
                <c:pt idx="58">
                  <c:v>86</c:v>
                </c:pt>
                <c:pt idx="59">
                  <c:v>295</c:v>
                </c:pt>
                <c:pt idx="60">
                  <c:v>253</c:v>
                </c:pt>
                <c:pt idx="61">
                  <c:v>244</c:v>
                </c:pt>
                <c:pt idx="62">
                  <c:v>212</c:v>
                </c:pt>
                <c:pt idx="63">
                  <c:v>211</c:v>
                </c:pt>
                <c:pt idx="64">
                  <c:v>88</c:v>
                </c:pt>
                <c:pt idx="65">
                  <c:v>88</c:v>
                </c:pt>
                <c:pt idx="66">
                  <c:v>247</c:v>
                </c:pt>
              </c:numCache>
            </c:numRef>
          </c:val>
          <c:smooth val="0"/>
          <c:extLst>
            <c:ext xmlns:c15="http://schemas.microsoft.com/office/drawing/2012/chart" uri="{02D57815-91ED-43cb-92C2-25804820EDAC}">
              <c15:filteredSeriesTitle>
                <c15:tx>
                  <c:strRef>
                    <c:extLst>
                      <c:ext uri="{02D57815-91ED-43cb-92C2-25804820EDAC}">
                        <c15:formulaRef>
                          <c15:sqref>'[2016-03_LockoutInvestigation.xlsx]UsersLockedOutPerDay'!$C$1</c15:sqref>
                        </c15:formulaRef>
                      </c:ext>
                    </c:extLst>
                    <c:strCache>
                      <c:ptCount val="1"/>
                      <c:pt idx="0">
                        <c:v>UsersLockedOut_FL_CorrectPwd</c:v>
                      </c:pt>
                    </c:strCache>
                  </c:strRef>
                </c15:tx>
              </c15:filteredSeriesTitle>
            </c:ext>
            <c:ext xmlns:c15="http://schemas.microsoft.com/office/drawing/2012/chart" uri="{02D57815-91ED-43cb-92C2-25804820EDAC}">
              <c15:filteredCategoryTitle>
                <c15:cat>
                  <c:numRef>
                    <c:extLst>
                      <c:ext uri="{02D57815-91ED-43cb-92C2-25804820EDAC}">
                        <c15:formulaRef>
                          <c15:sqref>'[2016-03_LockoutInvestigation.xlsx]UsersLockedOutPerDay'!$A$2:$A$68</c15:sqref>
                        </c15:formulaRef>
                      </c:ext>
                    </c:extLst>
                    <c:numCache>
                      <c:formatCode>m/d/yyyy</c:formatCode>
                      <c:ptCount val="67"/>
                      <c:pt idx="0">
                        <c:v>42376</c:v>
                      </c:pt>
                      <c:pt idx="1">
                        <c:v>42377</c:v>
                      </c:pt>
                      <c:pt idx="2">
                        <c:v>42379</c:v>
                      </c:pt>
                      <c:pt idx="3">
                        <c:v>42380</c:v>
                      </c:pt>
                      <c:pt idx="4">
                        <c:v>42381</c:v>
                      </c:pt>
                      <c:pt idx="5">
                        <c:v>42382</c:v>
                      </c:pt>
                      <c:pt idx="6">
                        <c:v>42383</c:v>
                      </c:pt>
                      <c:pt idx="7">
                        <c:v>42384</c:v>
                      </c:pt>
                      <c:pt idx="8">
                        <c:v>42385</c:v>
                      </c:pt>
                      <c:pt idx="9">
                        <c:v>42386</c:v>
                      </c:pt>
                      <c:pt idx="10">
                        <c:v>42387</c:v>
                      </c:pt>
                      <c:pt idx="11">
                        <c:v>42388</c:v>
                      </c:pt>
                      <c:pt idx="12">
                        <c:v>42389</c:v>
                      </c:pt>
                      <c:pt idx="13">
                        <c:v>42390</c:v>
                      </c:pt>
                      <c:pt idx="14">
                        <c:v>42391</c:v>
                      </c:pt>
                      <c:pt idx="15">
                        <c:v>42392</c:v>
                      </c:pt>
                      <c:pt idx="16">
                        <c:v>42393</c:v>
                      </c:pt>
                      <c:pt idx="17">
                        <c:v>42394</c:v>
                      </c:pt>
                      <c:pt idx="18">
                        <c:v>42395</c:v>
                      </c:pt>
                      <c:pt idx="19">
                        <c:v>42396</c:v>
                      </c:pt>
                      <c:pt idx="20">
                        <c:v>42397</c:v>
                      </c:pt>
                      <c:pt idx="21">
                        <c:v>42398</c:v>
                      </c:pt>
                      <c:pt idx="22">
                        <c:v>42399</c:v>
                      </c:pt>
                      <c:pt idx="23">
                        <c:v>42400</c:v>
                      </c:pt>
                      <c:pt idx="24">
                        <c:v>42401</c:v>
                      </c:pt>
                      <c:pt idx="25">
                        <c:v>42402</c:v>
                      </c:pt>
                      <c:pt idx="26">
                        <c:v>42403</c:v>
                      </c:pt>
                      <c:pt idx="27">
                        <c:v>42404</c:v>
                      </c:pt>
                      <c:pt idx="28">
                        <c:v>42405</c:v>
                      </c:pt>
                      <c:pt idx="29">
                        <c:v>42406</c:v>
                      </c:pt>
                      <c:pt idx="30">
                        <c:v>42407</c:v>
                      </c:pt>
                      <c:pt idx="31">
                        <c:v>42408</c:v>
                      </c:pt>
                      <c:pt idx="32">
                        <c:v>42409</c:v>
                      </c:pt>
                      <c:pt idx="33">
                        <c:v>42410</c:v>
                      </c:pt>
                      <c:pt idx="34">
                        <c:v>42411</c:v>
                      </c:pt>
                      <c:pt idx="35">
                        <c:v>42412</c:v>
                      </c:pt>
                      <c:pt idx="36">
                        <c:v>42413</c:v>
                      </c:pt>
                      <c:pt idx="37">
                        <c:v>42414</c:v>
                      </c:pt>
                      <c:pt idx="38">
                        <c:v>42415</c:v>
                      </c:pt>
                      <c:pt idx="39">
                        <c:v>42416</c:v>
                      </c:pt>
                      <c:pt idx="40">
                        <c:v>42417</c:v>
                      </c:pt>
                      <c:pt idx="41">
                        <c:v>42418</c:v>
                      </c:pt>
                      <c:pt idx="42">
                        <c:v>42419</c:v>
                      </c:pt>
                      <c:pt idx="43">
                        <c:v>42420</c:v>
                      </c:pt>
                      <c:pt idx="44">
                        <c:v>42421</c:v>
                      </c:pt>
                      <c:pt idx="45">
                        <c:v>42422</c:v>
                      </c:pt>
                      <c:pt idx="46">
                        <c:v>42423</c:v>
                      </c:pt>
                      <c:pt idx="47">
                        <c:v>42424</c:v>
                      </c:pt>
                      <c:pt idx="48">
                        <c:v>42425</c:v>
                      </c:pt>
                      <c:pt idx="49">
                        <c:v>42426</c:v>
                      </c:pt>
                      <c:pt idx="50">
                        <c:v>42427</c:v>
                      </c:pt>
                      <c:pt idx="51">
                        <c:v>42428</c:v>
                      </c:pt>
                      <c:pt idx="52">
                        <c:v>42429</c:v>
                      </c:pt>
                      <c:pt idx="53">
                        <c:v>42430</c:v>
                      </c:pt>
                      <c:pt idx="54">
                        <c:v>42431</c:v>
                      </c:pt>
                      <c:pt idx="55">
                        <c:v>42432</c:v>
                      </c:pt>
                      <c:pt idx="56">
                        <c:v>42433</c:v>
                      </c:pt>
                      <c:pt idx="57">
                        <c:v>42434</c:v>
                      </c:pt>
                      <c:pt idx="58">
                        <c:v>42435</c:v>
                      </c:pt>
                      <c:pt idx="59">
                        <c:v>42436</c:v>
                      </c:pt>
                      <c:pt idx="60">
                        <c:v>42437</c:v>
                      </c:pt>
                      <c:pt idx="61">
                        <c:v>42438</c:v>
                      </c:pt>
                      <c:pt idx="62">
                        <c:v>42439</c:v>
                      </c:pt>
                      <c:pt idx="63">
                        <c:v>42440</c:v>
                      </c:pt>
                      <c:pt idx="64">
                        <c:v>42441</c:v>
                      </c:pt>
                      <c:pt idx="65">
                        <c:v>42442</c:v>
                      </c:pt>
                      <c:pt idx="66">
                        <c:v>42443</c:v>
                      </c:pt>
                    </c:numCache>
                  </c:numRef>
                </c15:cat>
              </c15:filteredCategoryTitle>
            </c:ext>
            <c:ext xmlns:c16="http://schemas.microsoft.com/office/drawing/2014/chart" uri="{C3380CC4-5D6E-409C-BE32-E72D297353CC}">
              <c16:uniqueId val="{00000001-23D7-4E72-83B2-25FD976FBB42}"/>
            </c:ext>
          </c:extLst>
        </c:ser>
        <c:ser>
          <c:idx val="2"/>
          <c:order val="2"/>
          <c:spPr>
            <a:ln w="28575" cap="rnd">
              <a:solidFill>
                <a:srgbClr val="C00000"/>
              </a:solidFill>
              <a:round/>
            </a:ln>
            <a:effectLst/>
          </c:spPr>
          <c:marker>
            <c:symbol val="none"/>
          </c:marker>
          <c:val>
            <c:numRef>
              <c:f>'[2016-03_LockoutInvestigation.xlsx]UsersLockedOutPerDay'!$D$2:$D$68</c:f>
              <c:numCache>
                <c:formatCode>0</c:formatCode>
                <c:ptCount val="67"/>
                <c:pt idx="0">
                  <c:v>3625</c:v>
                </c:pt>
                <c:pt idx="1">
                  <c:v>3371</c:v>
                </c:pt>
                <c:pt idx="2">
                  <c:v>1622</c:v>
                </c:pt>
                <c:pt idx="3">
                  <c:v>3641</c:v>
                </c:pt>
                <c:pt idx="4">
                  <c:v>3769</c:v>
                </c:pt>
                <c:pt idx="5">
                  <c:v>3833</c:v>
                </c:pt>
                <c:pt idx="6">
                  <c:v>3796</c:v>
                </c:pt>
                <c:pt idx="7">
                  <c:v>3335</c:v>
                </c:pt>
                <c:pt idx="8">
                  <c:v>1677</c:v>
                </c:pt>
                <c:pt idx="9">
                  <c:v>1592</c:v>
                </c:pt>
                <c:pt idx="10">
                  <c:v>3596</c:v>
                </c:pt>
                <c:pt idx="11">
                  <c:v>3947</c:v>
                </c:pt>
                <c:pt idx="12">
                  <c:v>4016</c:v>
                </c:pt>
                <c:pt idx="13">
                  <c:v>4002</c:v>
                </c:pt>
                <c:pt idx="14">
                  <c:v>3461</c:v>
                </c:pt>
                <c:pt idx="15">
                  <c:v>1923</c:v>
                </c:pt>
                <c:pt idx="16">
                  <c:v>1910</c:v>
                </c:pt>
                <c:pt idx="17">
                  <c:v>4187</c:v>
                </c:pt>
                <c:pt idx="18">
                  <c:v>3671</c:v>
                </c:pt>
                <c:pt idx="19">
                  <c:v>3973</c:v>
                </c:pt>
                <c:pt idx="20">
                  <c:v>3711</c:v>
                </c:pt>
                <c:pt idx="21">
                  <c:v>3449</c:v>
                </c:pt>
                <c:pt idx="22">
                  <c:v>1834</c:v>
                </c:pt>
                <c:pt idx="23">
                  <c:v>1847</c:v>
                </c:pt>
                <c:pt idx="24">
                  <c:v>4043</c:v>
                </c:pt>
                <c:pt idx="25">
                  <c:v>4074</c:v>
                </c:pt>
                <c:pt idx="26">
                  <c:v>3890</c:v>
                </c:pt>
                <c:pt idx="27">
                  <c:v>3870</c:v>
                </c:pt>
                <c:pt idx="28">
                  <c:v>3579</c:v>
                </c:pt>
                <c:pt idx="29">
                  <c:v>1887</c:v>
                </c:pt>
                <c:pt idx="30">
                  <c:v>2196</c:v>
                </c:pt>
                <c:pt idx="31">
                  <c:v>5325</c:v>
                </c:pt>
                <c:pt idx="32">
                  <c:v>5457</c:v>
                </c:pt>
                <c:pt idx="33">
                  <c:v>4407</c:v>
                </c:pt>
                <c:pt idx="34">
                  <c:v>4245</c:v>
                </c:pt>
                <c:pt idx="35">
                  <c:v>3696</c:v>
                </c:pt>
                <c:pt idx="36">
                  <c:v>1769</c:v>
                </c:pt>
                <c:pt idx="37">
                  <c:v>1588</c:v>
                </c:pt>
                <c:pt idx="38">
                  <c:v>3300</c:v>
                </c:pt>
                <c:pt idx="39">
                  <c:v>3539</c:v>
                </c:pt>
                <c:pt idx="40">
                  <c:v>3979</c:v>
                </c:pt>
                <c:pt idx="41">
                  <c:v>3447</c:v>
                </c:pt>
                <c:pt idx="42">
                  <c:v>3019</c:v>
                </c:pt>
                <c:pt idx="43">
                  <c:v>1411</c:v>
                </c:pt>
                <c:pt idx="44">
                  <c:v>1514</c:v>
                </c:pt>
                <c:pt idx="45">
                  <c:v>3856</c:v>
                </c:pt>
                <c:pt idx="46">
                  <c:v>3490</c:v>
                </c:pt>
                <c:pt idx="47">
                  <c:v>3293</c:v>
                </c:pt>
                <c:pt idx="48">
                  <c:v>3352</c:v>
                </c:pt>
                <c:pt idx="49">
                  <c:v>2899</c:v>
                </c:pt>
                <c:pt idx="50">
                  <c:v>1404</c:v>
                </c:pt>
                <c:pt idx="51">
                  <c:v>1407</c:v>
                </c:pt>
                <c:pt idx="52">
                  <c:v>3183</c:v>
                </c:pt>
                <c:pt idx="53">
                  <c:v>3299</c:v>
                </c:pt>
                <c:pt idx="54">
                  <c:v>29750</c:v>
                </c:pt>
                <c:pt idx="55">
                  <c:v>28711</c:v>
                </c:pt>
                <c:pt idx="56">
                  <c:v>2753</c:v>
                </c:pt>
                <c:pt idx="57">
                  <c:v>26710</c:v>
                </c:pt>
                <c:pt idx="58">
                  <c:v>26696</c:v>
                </c:pt>
                <c:pt idx="59">
                  <c:v>2981</c:v>
                </c:pt>
                <c:pt idx="60">
                  <c:v>2737</c:v>
                </c:pt>
                <c:pt idx="61">
                  <c:v>2997</c:v>
                </c:pt>
                <c:pt idx="62">
                  <c:v>3074</c:v>
                </c:pt>
                <c:pt idx="63">
                  <c:v>2626</c:v>
                </c:pt>
                <c:pt idx="64">
                  <c:v>1306</c:v>
                </c:pt>
                <c:pt idx="65">
                  <c:v>1315</c:v>
                </c:pt>
                <c:pt idx="66">
                  <c:v>2996</c:v>
                </c:pt>
              </c:numCache>
            </c:numRef>
          </c:val>
          <c:smooth val="0"/>
          <c:extLst>
            <c:ext xmlns:c15="http://schemas.microsoft.com/office/drawing/2012/chart" uri="{02D57815-91ED-43cb-92C2-25804820EDAC}">
              <c15:filteredSeriesTitle>
                <c15:tx>
                  <c:strRef>
                    <c:extLst>
                      <c:ext uri="{02D57815-91ED-43cb-92C2-25804820EDAC}">
                        <c15:formulaRef>
                          <c15:sqref>'[2016-03_LockoutInvestigation.xlsx]UsersLockedOutPerDay'!$D$1</c15:sqref>
                        </c15:formulaRef>
                      </c:ext>
                    </c:extLst>
                    <c:strCache>
                      <c:ptCount val="1"/>
                      <c:pt idx="0">
                        <c:v>UsersLockedOut-NonFL</c:v>
                      </c:pt>
                    </c:strCache>
                  </c:strRef>
                </c15:tx>
              </c15:filteredSeriesTitle>
            </c:ext>
            <c:ext xmlns:c15="http://schemas.microsoft.com/office/drawing/2012/chart" uri="{02D57815-91ED-43cb-92C2-25804820EDAC}">
              <c15:filteredCategoryTitle>
                <c15:cat>
                  <c:numRef>
                    <c:extLst>
                      <c:ext uri="{02D57815-91ED-43cb-92C2-25804820EDAC}">
                        <c15:formulaRef>
                          <c15:sqref>'[2016-03_LockoutInvestigation.xlsx]UsersLockedOutPerDay'!$A$2:$A$68</c15:sqref>
                        </c15:formulaRef>
                      </c:ext>
                    </c:extLst>
                    <c:numCache>
                      <c:formatCode>m/d/yyyy</c:formatCode>
                      <c:ptCount val="67"/>
                      <c:pt idx="0">
                        <c:v>42376</c:v>
                      </c:pt>
                      <c:pt idx="1">
                        <c:v>42377</c:v>
                      </c:pt>
                      <c:pt idx="2">
                        <c:v>42379</c:v>
                      </c:pt>
                      <c:pt idx="3">
                        <c:v>42380</c:v>
                      </c:pt>
                      <c:pt idx="4">
                        <c:v>42381</c:v>
                      </c:pt>
                      <c:pt idx="5">
                        <c:v>42382</c:v>
                      </c:pt>
                      <c:pt idx="6">
                        <c:v>42383</c:v>
                      </c:pt>
                      <c:pt idx="7">
                        <c:v>42384</c:v>
                      </c:pt>
                      <c:pt idx="8">
                        <c:v>42385</c:v>
                      </c:pt>
                      <c:pt idx="9">
                        <c:v>42386</c:v>
                      </c:pt>
                      <c:pt idx="10">
                        <c:v>42387</c:v>
                      </c:pt>
                      <c:pt idx="11">
                        <c:v>42388</c:v>
                      </c:pt>
                      <c:pt idx="12">
                        <c:v>42389</c:v>
                      </c:pt>
                      <c:pt idx="13">
                        <c:v>42390</c:v>
                      </c:pt>
                      <c:pt idx="14">
                        <c:v>42391</c:v>
                      </c:pt>
                      <c:pt idx="15">
                        <c:v>42392</c:v>
                      </c:pt>
                      <c:pt idx="16">
                        <c:v>42393</c:v>
                      </c:pt>
                      <c:pt idx="17">
                        <c:v>42394</c:v>
                      </c:pt>
                      <c:pt idx="18">
                        <c:v>42395</c:v>
                      </c:pt>
                      <c:pt idx="19">
                        <c:v>42396</c:v>
                      </c:pt>
                      <c:pt idx="20">
                        <c:v>42397</c:v>
                      </c:pt>
                      <c:pt idx="21">
                        <c:v>42398</c:v>
                      </c:pt>
                      <c:pt idx="22">
                        <c:v>42399</c:v>
                      </c:pt>
                      <c:pt idx="23">
                        <c:v>42400</c:v>
                      </c:pt>
                      <c:pt idx="24">
                        <c:v>42401</c:v>
                      </c:pt>
                      <c:pt idx="25">
                        <c:v>42402</c:v>
                      </c:pt>
                      <c:pt idx="26">
                        <c:v>42403</c:v>
                      </c:pt>
                      <c:pt idx="27">
                        <c:v>42404</c:v>
                      </c:pt>
                      <c:pt idx="28">
                        <c:v>42405</c:v>
                      </c:pt>
                      <c:pt idx="29">
                        <c:v>42406</c:v>
                      </c:pt>
                      <c:pt idx="30">
                        <c:v>42407</c:v>
                      </c:pt>
                      <c:pt idx="31">
                        <c:v>42408</c:v>
                      </c:pt>
                      <c:pt idx="32">
                        <c:v>42409</c:v>
                      </c:pt>
                      <c:pt idx="33">
                        <c:v>42410</c:v>
                      </c:pt>
                      <c:pt idx="34">
                        <c:v>42411</c:v>
                      </c:pt>
                      <c:pt idx="35">
                        <c:v>42412</c:v>
                      </c:pt>
                      <c:pt idx="36">
                        <c:v>42413</c:v>
                      </c:pt>
                      <c:pt idx="37">
                        <c:v>42414</c:v>
                      </c:pt>
                      <c:pt idx="38">
                        <c:v>42415</c:v>
                      </c:pt>
                      <c:pt idx="39">
                        <c:v>42416</c:v>
                      </c:pt>
                      <c:pt idx="40">
                        <c:v>42417</c:v>
                      </c:pt>
                      <c:pt idx="41">
                        <c:v>42418</c:v>
                      </c:pt>
                      <c:pt idx="42">
                        <c:v>42419</c:v>
                      </c:pt>
                      <c:pt idx="43">
                        <c:v>42420</c:v>
                      </c:pt>
                      <c:pt idx="44">
                        <c:v>42421</c:v>
                      </c:pt>
                      <c:pt idx="45">
                        <c:v>42422</c:v>
                      </c:pt>
                      <c:pt idx="46">
                        <c:v>42423</c:v>
                      </c:pt>
                      <c:pt idx="47">
                        <c:v>42424</c:v>
                      </c:pt>
                      <c:pt idx="48">
                        <c:v>42425</c:v>
                      </c:pt>
                      <c:pt idx="49">
                        <c:v>42426</c:v>
                      </c:pt>
                      <c:pt idx="50">
                        <c:v>42427</c:v>
                      </c:pt>
                      <c:pt idx="51">
                        <c:v>42428</c:v>
                      </c:pt>
                      <c:pt idx="52">
                        <c:v>42429</c:v>
                      </c:pt>
                      <c:pt idx="53">
                        <c:v>42430</c:v>
                      </c:pt>
                      <c:pt idx="54">
                        <c:v>42431</c:v>
                      </c:pt>
                      <c:pt idx="55">
                        <c:v>42432</c:v>
                      </c:pt>
                      <c:pt idx="56">
                        <c:v>42433</c:v>
                      </c:pt>
                      <c:pt idx="57">
                        <c:v>42434</c:v>
                      </c:pt>
                      <c:pt idx="58">
                        <c:v>42435</c:v>
                      </c:pt>
                      <c:pt idx="59">
                        <c:v>42436</c:v>
                      </c:pt>
                      <c:pt idx="60">
                        <c:v>42437</c:v>
                      </c:pt>
                      <c:pt idx="61">
                        <c:v>42438</c:v>
                      </c:pt>
                      <c:pt idx="62">
                        <c:v>42439</c:v>
                      </c:pt>
                      <c:pt idx="63">
                        <c:v>42440</c:v>
                      </c:pt>
                      <c:pt idx="64">
                        <c:v>42441</c:v>
                      </c:pt>
                      <c:pt idx="65">
                        <c:v>42442</c:v>
                      </c:pt>
                      <c:pt idx="66">
                        <c:v>42443</c:v>
                      </c:pt>
                    </c:numCache>
                  </c:numRef>
                </c15:cat>
              </c15:filteredCategoryTitle>
            </c:ext>
            <c:ext xmlns:c16="http://schemas.microsoft.com/office/drawing/2014/chart" uri="{C3380CC4-5D6E-409C-BE32-E72D297353CC}">
              <c16:uniqueId val="{00000002-23D7-4E72-83B2-25FD976FBB42}"/>
            </c:ext>
          </c:extLst>
        </c:ser>
        <c:ser>
          <c:idx val="3"/>
          <c:order val="3"/>
          <c:spPr>
            <a:ln w="28575" cap="rnd">
              <a:solidFill>
                <a:schemeClr val="accent3"/>
              </a:solidFill>
              <a:round/>
            </a:ln>
            <a:effectLst/>
          </c:spPr>
          <c:marker>
            <c:symbol val="none"/>
          </c:marker>
          <c:val>
            <c:numRef>
              <c:f>'[2016-03_LockoutInvestigation.xlsx]UsersLockedOutPerDay'!$E$2:$E$68</c:f>
              <c:numCache>
                <c:formatCode>0</c:formatCode>
                <c:ptCount val="67"/>
                <c:pt idx="0">
                  <c:v>212</c:v>
                </c:pt>
                <c:pt idx="1">
                  <c:v>139</c:v>
                </c:pt>
                <c:pt idx="2">
                  <c:v>72</c:v>
                </c:pt>
                <c:pt idx="3">
                  <c:v>192</c:v>
                </c:pt>
                <c:pt idx="4">
                  <c:v>198</c:v>
                </c:pt>
                <c:pt idx="5">
                  <c:v>172</c:v>
                </c:pt>
                <c:pt idx="6">
                  <c:v>186</c:v>
                </c:pt>
                <c:pt idx="7">
                  <c:v>147</c:v>
                </c:pt>
                <c:pt idx="8">
                  <c:v>61</c:v>
                </c:pt>
                <c:pt idx="9">
                  <c:v>57</c:v>
                </c:pt>
                <c:pt idx="10">
                  <c:v>196</c:v>
                </c:pt>
                <c:pt idx="11">
                  <c:v>206</c:v>
                </c:pt>
                <c:pt idx="12">
                  <c:v>185</c:v>
                </c:pt>
                <c:pt idx="13">
                  <c:v>198</c:v>
                </c:pt>
                <c:pt idx="14">
                  <c:v>163</c:v>
                </c:pt>
                <c:pt idx="15">
                  <c:v>84</c:v>
                </c:pt>
                <c:pt idx="16">
                  <c:v>72</c:v>
                </c:pt>
                <c:pt idx="17">
                  <c:v>209</c:v>
                </c:pt>
                <c:pt idx="18">
                  <c:v>181</c:v>
                </c:pt>
                <c:pt idx="19">
                  <c:v>191</c:v>
                </c:pt>
                <c:pt idx="20">
                  <c:v>175</c:v>
                </c:pt>
                <c:pt idx="21">
                  <c:v>160</c:v>
                </c:pt>
                <c:pt idx="22">
                  <c:v>53</c:v>
                </c:pt>
                <c:pt idx="23">
                  <c:v>71</c:v>
                </c:pt>
                <c:pt idx="24">
                  <c:v>210</c:v>
                </c:pt>
                <c:pt idx="25">
                  <c:v>203</c:v>
                </c:pt>
                <c:pt idx="26">
                  <c:v>204</c:v>
                </c:pt>
                <c:pt idx="27">
                  <c:v>218</c:v>
                </c:pt>
                <c:pt idx="28">
                  <c:v>186</c:v>
                </c:pt>
                <c:pt idx="29">
                  <c:v>115</c:v>
                </c:pt>
                <c:pt idx="30">
                  <c:v>206</c:v>
                </c:pt>
                <c:pt idx="31">
                  <c:v>504</c:v>
                </c:pt>
                <c:pt idx="32">
                  <c:v>520</c:v>
                </c:pt>
                <c:pt idx="33">
                  <c:v>255</c:v>
                </c:pt>
                <c:pt idx="34">
                  <c:v>220</c:v>
                </c:pt>
                <c:pt idx="35">
                  <c:v>168</c:v>
                </c:pt>
                <c:pt idx="36">
                  <c:v>59</c:v>
                </c:pt>
                <c:pt idx="37">
                  <c:v>58</c:v>
                </c:pt>
                <c:pt idx="38">
                  <c:v>164</c:v>
                </c:pt>
                <c:pt idx="39">
                  <c:v>141</c:v>
                </c:pt>
                <c:pt idx="40">
                  <c:v>162</c:v>
                </c:pt>
                <c:pt idx="41">
                  <c:v>166</c:v>
                </c:pt>
                <c:pt idx="42">
                  <c:v>127</c:v>
                </c:pt>
                <c:pt idx="43">
                  <c:v>54</c:v>
                </c:pt>
                <c:pt idx="44">
                  <c:v>61</c:v>
                </c:pt>
                <c:pt idx="45">
                  <c:v>135</c:v>
                </c:pt>
                <c:pt idx="46">
                  <c:v>124</c:v>
                </c:pt>
                <c:pt idx="47">
                  <c:v>145</c:v>
                </c:pt>
                <c:pt idx="48">
                  <c:v>170</c:v>
                </c:pt>
                <c:pt idx="49">
                  <c:v>109</c:v>
                </c:pt>
                <c:pt idx="50">
                  <c:v>51</c:v>
                </c:pt>
                <c:pt idx="51">
                  <c:v>58</c:v>
                </c:pt>
                <c:pt idx="52">
                  <c:v>145</c:v>
                </c:pt>
                <c:pt idx="53">
                  <c:v>152</c:v>
                </c:pt>
                <c:pt idx="54">
                  <c:v>157</c:v>
                </c:pt>
                <c:pt idx="55">
                  <c:v>123</c:v>
                </c:pt>
                <c:pt idx="56">
                  <c:v>99</c:v>
                </c:pt>
                <c:pt idx="57">
                  <c:v>46</c:v>
                </c:pt>
                <c:pt idx="58">
                  <c:v>43</c:v>
                </c:pt>
                <c:pt idx="59">
                  <c:v>124</c:v>
                </c:pt>
                <c:pt idx="60">
                  <c:v>103</c:v>
                </c:pt>
                <c:pt idx="61">
                  <c:v>132</c:v>
                </c:pt>
                <c:pt idx="62">
                  <c:v>123</c:v>
                </c:pt>
                <c:pt idx="63">
                  <c:v>107</c:v>
                </c:pt>
                <c:pt idx="64">
                  <c:v>48</c:v>
                </c:pt>
                <c:pt idx="65">
                  <c:v>32</c:v>
                </c:pt>
                <c:pt idx="66">
                  <c:v>129</c:v>
                </c:pt>
              </c:numCache>
            </c:numRef>
          </c:val>
          <c:smooth val="0"/>
          <c:extLst>
            <c:ext xmlns:c15="http://schemas.microsoft.com/office/drawing/2012/chart" uri="{02D57815-91ED-43cb-92C2-25804820EDAC}">
              <c15:filteredSeriesTitle>
                <c15:tx>
                  <c:strRef>
                    <c:extLst>
                      <c:ext uri="{02D57815-91ED-43cb-92C2-25804820EDAC}">
                        <c15:formulaRef>
                          <c15:sqref>'[2016-03_LockoutInvestigation.xlsx]UsersLockedOutPerDay'!$E$1</c15:sqref>
                        </c15:formulaRef>
                      </c:ext>
                    </c:extLst>
                    <c:strCache>
                      <c:ptCount val="1"/>
                      <c:pt idx="0">
                        <c:v>UsersLockedOut_NonFL_CorrectPwd</c:v>
                      </c:pt>
                    </c:strCache>
                  </c:strRef>
                </c15:tx>
              </c15:filteredSeriesTitle>
            </c:ext>
            <c:ext xmlns:c15="http://schemas.microsoft.com/office/drawing/2012/chart" uri="{02D57815-91ED-43cb-92C2-25804820EDAC}">
              <c15:filteredCategoryTitle>
                <c15:cat>
                  <c:numRef>
                    <c:extLst>
                      <c:ext uri="{02D57815-91ED-43cb-92C2-25804820EDAC}">
                        <c15:formulaRef>
                          <c15:sqref>'[2016-03_LockoutInvestigation.xlsx]UsersLockedOutPerDay'!$A$2:$A$68</c15:sqref>
                        </c15:formulaRef>
                      </c:ext>
                    </c:extLst>
                    <c:numCache>
                      <c:formatCode>m/d/yyyy</c:formatCode>
                      <c:ptCount val="67"/>
                      <c:pt idx="0">
                        <c:v>42376</c:v>
                      </c:pt>
                      <c:pt idx="1">
                        <c:v>42377</c:v>
                      </c:pt>
                      <c:pt idx="2">
                        <c:v>42379</c:v>
                      </c:pt>
                      <c:pt idx="3">
                        <c:v>42380</c:v>
                      </c:pt>
                      <c:pt idx="4">
                        <c:v>42381</c:v>
                      </c:pt>
                      <c:pt idx="5">
                        <c:v>42382</c:v>
                      </c:pt>
                      <c:pt idx="6">
                        <c:v>42383</c:v>
                      </c:pt>
                      <c:pt idx="7">
                        <c:v>42384</c:v>
                      </c:pt>
                      <c:pt idx="8">
                        <c:v>42385</c:v>
                      </c:pt>
                      <c:pt idx="9">
                        <c:v>42386</c:v>
                      </c:pt>
                      <c:pt idx="10">
                        <c:v>42387</c:v>
                      </c:pt>
                      <c:pt idx="11">
                        <c:v>42388</c:v>
                      </c:pt>
                      <c:pt idx="12">
                        <c:v>42389</c:v>
                      </c:pt>
                      <c:pt idx="13">
                        <c:v>42390</c:v>
                      </c:pt>
                      <c:pt idx="14">
                        <c:v>42391</c:v>
                      </c:pt>
                      <c:pt idx="15">
                        <c:v>42392</c:v>
                      </c:pt>
                      <c:pt idx="16">
                        <c:v>42393</c:v>
                      </c:pt>
                      <c:pt idx="17">
                        <c:v>42394</c:v>
                      </c:pt>
                      <c:pt idx="18">
                        <c:v>42395</c:v>
                      </c:pt>
                      <c:pt idx="19">
                        <c:v>42396</c:v>
                      </c:pt>
                      <c:pt idx="20">
                        <c:v>42397</c:v>
                      </c:pt>
                      <c:pt idx="21">
                        <c:v>42398</c:v>
                      </c:pt>
                      <c:pt idx="22">
                        <c:v>42399</c:v>
                      </c:pt>
                      <c:pt idx="23">
                        <c:v>42400</c:v>
                      </c:pt>
                      <c:pt idx="24">
                        <c:v>42401</c:v>
                      </c:pt>
                      <c:pt idx="25">
                        <c:v>42402</c:v>
                      </c:pt>
                      <c:pt idx="26">
                        <c:v>42403</c:v>
                      </c:pt>
                      <c:pt idx="27">
                        <c:v>42404</c:v>
                      </c:pt>
                      <c:pt idx="28">
                        <c:v>42405</c:v>
                      </c:pt>
                      <c:pt idx="29">
                        <c:v>42406</c:v>
                      </c:pt>
                      <c:pt idx="30">
                        <c:v>42407</c:v>
                      </c:pt>
                      <c:pt idx="31">
                        <c:v>42408</c:v>
                      </c:pt>
                      <c:pt idx="32">
                        <c:v>42409</c:v>
                      </c:pt>
                      <c:pt idx="33">
                        <c:v>42410</c:v>
                      </c:pt>
                      <c:pt idx="34">
                        <c:v>42411</c:v>
                      </c:pt>
                      <c:pt idx="35">
                        <c:v>42412</c:v>
                      </c:pt>
                      <c:pt idx="36">
                        <c:v>42413</c:v>
                      </c:pt>
                      <c:pt idx="37">
                        <c:v>42414</c:v>
                      </c:pt>
                      <c:pt idx="38">
                        <c:v>42415</c:v>
                      </c:pt>
                      <c:pt idx="39">
                        <c:v>42416</c:v>
                      </c:pt>
                      <c:pt idx="40">
                        <c:v>42417</c:v>
                      </c:pt>
                      <c:pt idx="41">
                        <c:v>42418</c:v>
                      </c:pt>
                      <c:pt idx="42">
                        <c:v>42419</c:v>
                      </c:pt>
                      <c:pt idx="43">
                        <c:v>42420</c:v>
                      </c:pt>
                      <c:pt idx="44">
                        <c:v>42421</c:v>
                      </c:pt>
                      <c:pt idx="45">
                        <c:v>42422</c:v>
                      </c:pt>
                      <c:pt idx="46">
                        <c:v>42423</c:v>
                      </c:pt>
                      <c:pt idx="47">
                        <c:v>42424</c:v>
                      </c:pt>
                      <c:pt idx="48">
                        <c:v>42425</c:v>
                      </c:pt>
                      <c:pt idx="49">
                        <c:v>42426</c:v>
                      </c:pt>
                      <c:pt idx="50">
                        <c:v>42427</c:v>
                      </c:pt>
                      <c:pt idx="51">
                        <c:v>42428</c:v>
                      </c:pt>
                      <c:pt idx="52">
                        <c:v>42429</c:v>
                      </c:pt>
                      <c:pt idx="53">
                        <c:v>42430</c:v>
                      </c:pt>
                      <c:pt idx="54">
                        <c:v>42431</c:v>
                      </c:pt>
                      <c:pt idx="55">
                        <c:v>42432</c:v>
                      </c:pt>
                      <c:pt idx="56">
                        <c:v>42433</c:v>
                      </c:pt>
                      <c:pt idx="57">
                        <c:v>42434</c:v>
                      </c:pt>
                      <c:pt idx="58">
                        <c:v>42435</c:v>
                      </c:pt>
                      <c:pt idx="59">
                        <c:v>42436</c:v>
                      </c:pt>
                      <c:pt idx="60">
                        <c:v>42437</c:v>
                      </c:pt>
                      <c:pt idx="61">
                        <c:v>42438</c:v>
                      </c:pt>
                      <c:pt idx="62">
                        <c:v>42439</c:v>
                      </c:pt>
                      <c:pt idx="63">
                        <c:v>42440</c:v>
                      </c:pt>
                      <c:pt idx="64">
                        <c:v>42441</c:v>
                      </c:pt>
                      <c:pt idx="65">
                        <c:v>42442</c:v>
                      </c:pt>
                      <c:pt idx="66">
                        <c:v>42443</c:v>
                      </c:pt>
                    </c:numCache>
                  </c:numRef>
                </c15:cat>
              </c15:filteredCategoryTitle>
            </c:ext>
            <c:ext xmlns:c16="http://schemas.microsoft.com/office/drawing/2014/chart" uri="{C3380CC4-5D6E-409C-BE32-E72D297353CC}">
              <c16:uniqueId val="{00000003-23D7-4E72-83B2-25FD976FBB42}"/>
            </c:ext>
          </c:extLst>
        </c:ser>
        <c:dLbls>
          <c:showLegendKey val="0"/>
          <c:showVal val="0"/>
          <c:showCatName val="0"/>
          <c:showSerName val="0"/>
          <c:showPercent val="0"/>
          <c:showBubbleSize val="0"/>
        </c:dLbls>
        <c:smooth val="0"/>
        <c:axId val="311800440"/>
        <c:axId val="311802080"/>
      </c:lineChart>
      <c:catAx>
        <c:axId val="311800440"/>
        <c:scaling>
          <c:orientation val="minMax"/>
        </c:scaling>
        <c:delete val="1"/>
        <c:axPos val="b"/>
        <c:numFmt formatCode="m/d/yyyy" sourceLinked="1"/>
        <c:majorTickMark val="out"/>
        <c:minorTickMark val="none"/>
        <c:tickLblPos val="nextTo"/>
        <c:crossAx val="311802080"/>
        <c:crosses val="autoZero"/>
        <c:auto val="1"/>
        <c:lblAlgn val="ctr"/>
        <c:lblOffset val="100"/>
        <c:noMultiLvlLbl val="1"/>
      </c:catAx>
      <c:valAx>
        <c:axId val="31180208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11800440"/>
        <c:crosses val="autoZero"/>
        <c:crossBetween val="between"/>
      </c:valAx>
      <c:spPr>
        <a:noFill/>
        <a:ln>
          <a:solidFill>
            <a:schemeClr val="tx1">
              <a:lumMod val="20000"/>
              <a:lumOff val="80000"/>
            </a:schemeClr>
          </a:solidFill>
          <a:miter lim="800000"/>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[2016-03_LockoutInvestigation.xlsx]PerCountryChart!PivotTable7</c:name>
    <c:fmtId val="10"/>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s>
    <c:plotArea>
      <c:layout/>
      <c:barChart>
        <c:barDir val="col"/>
        <c:grouping val="stacked"/>
        <c:varyColors val="0"/>
        <c:ser>
          <c:idx val="0"/>
          <c:order val="0"/>
          <c:tx>
            <c:strRef>
              <c:f>PerCountryChart!$B$1:$B$2</c:f>
              <c:strCache>
                <c:ptCount val="1"/>
                <c:pt idx="0">
                  <c:v>Lockout</c:v>
                </c:pt>
              </c:strCache>
            </c:strRef>
          </c:tx>
          <c:spPr>
            <a:solidFill>
              <a:srgbClr val="C00000"/>
            </a:solidFill>
            <a:ln>
              <a:noFill/>
            </a:ln>
            <a:effectLst/>
          </c:spPr>
          <c:invertIfNegative val="0"/>
          <c:cat>
            <c:multiLvlStrRef>
              <c:f>PerCountryChart!$A$3:$A$39</c:f>
              <c:multiLvlStrCache>
                <c:ptCount val="33"/>
                <c:lvl>
                  <c:pt idx="0">
                    <c:v>2016-02-24 00:00:00.000 UTC</c:v>
                  </c:pt>
                  <c:pt idx="1">
                    <c:v>2016-02-25 00:00:00.000 UTC</c:v>
                  </c:pt>
                  <c:pt idx="2">
                    <c:v>2016-02-26 00:00:00.000 UTC</c:v>
                  </c:pt>
                  <c:pt idx="3">
                    <c:v>2016-02-27 00:00:00.000 UTC</c:v>
                  </c:pt>
                  <c:pt idx="4">
                    <c:v>2016-02-28 00:00:00.000 UTC</c:v>
                  </c:pt>
                  <c:pt idx="5">
                    <c:v>2016-02-29 00:00:00.000 UTC</c:v>
                  </c:pt>
                  <c:pt idx="6">
                    <c:v>2016-03-01 00:00:00.000 UTC</c:v>
                  </c:pt>
                  <c:pt idx="7">
                    <c:v>2016-03-02 00:00:00.000 UTC</c:v>
                  </c:pt>
                  <c:pt idx="8">
                    <c:v>2016-03-03 00:00:00.000 UTC</c:v>
                  </c:pt>
                  <c:pt idx="9">
                    <c:v>2016-03-05 00:00:00.000 UTC</c:v>
                  </c:pt>
                  <c:pt idx="10">
                    <c:v>2016-03-06 00:00:00.000 UTC</c:v>
                  </c:pt>
                  <c:pt idx="11">
                    <c:v>2016-02-24 00:00:00.000 UTC</c:v>
                  </c:pt>
                  <c:pt idx="12">
                    <c:v>2016-02-25 00:00:00.000 UTC</c:v>
                  </c:pt>
                  <c:pt idx="13">
                    <c:v>2016-02-26 00:00:00.000 UTC</c:v>
                  </c:pt>
                  <c:pt idx="14">
                    <c:v>2016-02-27 00:00:00.000 UTC</c:v>
                  </c:pt>
                  <c:pt idx="15">
                    <c:v>2016-02-28 00:00:00.000 UTC</c:v>
                  </c:pt>
                  <c:pt idx="16">
                    <c:v>2016-02-29 00:00:00.000 UTC</c:v>
                  </c:pt>
                  <c:pt idx="17">
                    <c:v>2016-03-01 00:00:00.000 UTC</c:v>
                  </c:pt>
                  <c:pt idx="18">
                    <c:v>2016-03-02 00:00:00.000 UTC</c:v>
                  </c:pt>
                  <c:pt idx="19">
                    <c:v>2016-03-03 00:00:00.000 UTC</c:v>
                  </c:pt>
                  <c:pt idx="20">
                    <c:v>2016-03-05 00:00:00.000 UTC</c:v>
                  </c:pt>
                  <c:pt idx="21">
                    <c:v>2016-03-06 00:00:00.000 UTC</c:v>
                  </c:pt>
                  <c:pt idx="22">
                    <c:v>2016-02-24 00:00:00.000 UTC</c:v>
                  </c:pt>
                  <c:pt idx="23">
                    <c:v>2016-02-25 00:00:00.000 UTC</c:v>
                  </c:pt>
                  <c:pt idx="24">
                    <c:v>2016-02-26 00:00:00.000 UTC</c:v>
                  </c:pt>
                  <c:pt idx="25">
                    <c:v>2016-02-27 00:00:00.000 UTC</c:v>
                  </c:pt>
                  <c:pt idx="26">
                    <c:v>2016-02-28 00:00:00.000 UTC</c:v>
                  </c:pt>
                  <c:pt idx="27">
                    <c:v>2016-02-29 00:00:00.000 UTC</c:v>
                  </c:pt>
                  <c:pt idx="28">
                    <c:v>2016-03-01 00:00:00.000 UTC</c:v>
                  </c:pt>
                  <c:pt idx="29">
                    <c:v>2016-03-02 00:00:00.000 UTC</c:v>
                  </c:pt>
                  <c:pt idx="30">
                    <c:v>2016-03-03 00:00:00.000 UTC</c:v>
                  </c:pt>
                  <c:pt idx="31">
                    <c:v>2016-03-05 00:00:00.000 UTC</c:v>
                  </c:pt>
                  <c:pt idx="32">
                    <c:v>2016-03-06 00:00:00.000 UTC</c:v>
                  </c:pt>
                </c:lvl>
                <c:lvl>
                  <c:pt idx="0">
                    <c:v>Country1</c:v>
                  </c:pt>
                  <c:pt idx="11">
                    <c:v>Country2</c:v>
                  </c:pt>
                  <c:pt idx="22">
                    <c:v>Country3</c:v>
                  </c:pt>
                </c:lvl>
              </c:multiLvlStrCache>
            </c:multiLvlStrRef>
          </c:cat>
          <c:val>
            <c:numRef>
              <c:f>PerCountryChart!$B$3:$B$39</c:f>
              <c:numCache>
                <c:formatCode>General</c:formatCode>
                <c:ptCount val="33"/>
                <c:pt idx="0">
                  <c:v>20</c:v>
                </c:pt>
                <c:pt idx="1">
                  <c:v>17</c:v>
                </c:pt>
                <c:pt idx="2">
                  <c:v>14</c:v>
                </c:pt>
                <c:pt idx="3">
                  <c:v>9</c:v>
                </c:pt>
                <c:pt idx="4">
                  <c:v>8</c:v>
                </c:pt>
                <c:pt idx="5">
                  <c:v>18</c:v>
                </c:pt>
                <c:pt idx="6">
                  <c:v>20</c:v>
                </c:pt>
                <c:pt idx="7">
                  <c:v>73</c:v>
                </c:pt>
                <c:pt idx="8">
                  <c:v>45</c:v>
                </c:pt>
                <c:pt idx="9">
                  <c:v>25</c:v>
                </c:pt>
                <c:pt idx="10">
                  <c:v>25</c:v>
                </c:pt>
                <c:pt idx="15">
                  <c:v>8</c:v>
                </c:pt>
                <c:pt idx="17">
                  <c:v>220</c:v>
                </c:pt>
                <c:pt idx="18">
                  <c:v>27109</c:v>
                </c:pt>
                <c:pt idx="19">
                  <c:v>26927</c:v>
                </c:pt>
                <c:pt idx="20">
                  <c:v>26843</c:v>
                </c:pt>
                <c:pt idx="21">
                  <c:v>25245</c:v>
                </c:pt>
                <c:pt idx="22">
                  <c:v>1</c:v>
                </c:pt>
                <c:pt idx="26">
                  <c:v>1</c:v>
                </c:pt>
              </c:numCache>
            </c:numRef>
          </c:val>
          <c:extLst>
            <c:ext xmlns:c16="http://schemas.microsoft.com/office/drawing/2014/chart" uri="{C3380CC4-5D6E-409C-BE32-E72D297353CC}">
              <c16:uniqueId val="{00000000-AF63-4E80-991E-5D828F899378}"/>
            </c:ext>
          </c:extLst>
        </c:ser>
        <c:ser>
          <c:idx val="1"/>
          <c:order val="1"/>
          <c:tx>
            <c:strRef>
              <c:f>PerCountryChart!$C$1:$C$2</c:f>
              <c:strCache>
                <c:ptCount val="1"/>
                <c:pt idx="0">
                  <c:v>BadCredential</c:v>
                </c:pt>
              </c:strCache>
            </c:strRef>
          </c:tx>
          <c:spPr>
            <a:solidFill>
              <a:schemeClr val="accent1"/>
            </a:solidFill>
            <a:ln>
              <a:noFill/>
            </a:ln>
            <a:effectLst/>
          </c:spPr>
          <c:invertIfNegative val="0"/>
          <c:cat>
            <c:multiLvlStrRef>
              <c:f>PerCountryChart!$A$3:$A$39</c:f>
              <c:multiLvlStrCache>
                <c:ptCount val="33"/>
                <c:lvl>
                  <c:pt idx="0">
                    <c:v>2016-02-24 00:00:00.000 UTC</c:v>
                  </c:pt>
                  <c:pt idx="1">
                    <c:v>2016-02-25 00:00:00.000 UTC</c:v>
                  </c:pt>
                  <c:pt idx="2">
                    <c:v>2016-02-26 00:00:00.000 UTC</c:v>
                  </c:pt>
                  <c:pt idx="3">
                    <c:v>2016-02-27 00:00:00.000 UTC</c:v>
                  </c:pt>
                  <c:pt idx="4">
                    <c:v>2016-02-28 00:00:00.000 UTC</c:v>
                  </c:pt>
                  <c:pt idx="5">
                    <c:v>2016-02-29 00:00:00.000 UTC</c:v>
                  </c:pt>
                  <c:pt idx="6">
                    <c:v>2016-03-01 00:00:00.000 UTC</c:v>
                  </c:pt>
                  <c:pt idx="7">
                    <c:v>2016-03-02 00:00:00.000 UTC</c:v>
                  </c:pt>
                  <c:pt idx="8">
                    <c:v>2016-03-03 00:00:00.000 UTC</c:v>
                  </c:pt>
                  <c:pt idx="9">
                    <c:v>2016-03-05 00:00:00.000 UTC</c:v>
                  </c:pt>
                  <c:pt idx="10">
                    <c:v>2016-03-06 00:00:00.000 UTC</c:v>
                  </c:pt>
                  <c:pt idx="11">
                    <c:v>2016-02-24 00:00:00.000 UTC</c:v>
                  </c:pt>
                  <c:pt idx="12">
                    <c:v>2016-02-25 00:00:00.000 UTC</c:v>
                  </c:pt>
                  <c:pt idx="13">
                    <c:v>2016-02-26 00:00:00.000 UTC</c:v>
                  </c:pt>
                  <c:pt idx="14">
                    <c:v>2016-02-27 00:00:00.000 UTC</c:v>
                  </c:pt>
                  <c:pt idx="15">
                    <c:v>2016-02-28 00:00:00.000 UTC</c:v>
                  </c:pt>
                  <c:pt idx="16">
                    <c:v>2016-02-29 00:00:00.000 UTC</c:v>
                  </c:pt>
                  <c:pt idx="17">
                    <c:v>2016-03-01 00:00:00.000 UTC</c:v>
                  </c:pt>
                  <c:pt idx="18">
                    <c:v>2016-03-02 00:00:00.000 UTC</c:v>
                  </c:pt>
                  <c:pt idx="19">
                    <c:v>2016-03-03 00:00:00.000 UTC</c:v>
                  </c:pt>
                  <c:pt idx="20">
                    <c:v>2016-03-05 00:00:00.000 UTC</c:v>
                  </c:pt>
                  <c:pt idx="21">
                    <c:v>2016-03-06 00:00:00.000 UTC</c:v>
                  </c:pt>
                  <c:pt idx="22">
                    <c:v>2016-02-24 00:00:00.000 UTC</c:v>
                  </c:pt>
                  <c:pt idx="23">
                    <c:v>2016-02-25 00:00:00.000 UTC</c:v>
                  </c:pt>
                  <c:pt idx="24">
                    <c:v>2016-02-26 00:00:00.000 UTC</c:v>
                  </c:pt>
                  <c:pt idx="25">
                    <c:v>2016-02-27 00:00:00.000 UTC</c:v>
                  </c:pt>
                  <c:pt idx="26">
                    <c:v>2016-02-28 00:00:00.000 UTC</c:v>
                  </c:pt>
                  <c:pt idx="27">
                    <c:v>2016-02-29 00:00:00.000 UTC</c:v>
                  </c:pt>
                  <c:pt idx="28">
                    <c:v>2016-03-01 00:00:00.000 UTC</c:v>
                  </c:pt>
                  <c:pt idx="29">
                    <c:v>2016-03-02 00:00:00.000 UTC</c:v>
                  </c:pt>
                  <c:pt idx="30">
                    <c:v>2016-03-03 00:00:00.000 UTC</c:v>
                  </c:pt>
                  <c:pt idx="31">
                    <c:v>2016-03-05 00:00:00.000 UTC</c:v>
                  </c:pt>
                  <c:pt idx="32">
                    <c:v>2016-03-06 00:00:00.000 UTC</c:v>
                  </c:pt>
                </c:lvl>
                <c:lvl>
                  <c:pt idx="0">
                    <c:v>Country1</c:v>
                  </c:pt>
                  <c:pt idx="11">
                    <c:v>Country2</c:v>
                  </c:pt>
                  <c:pt idx="22">
                    <c:v>Country3</c:v>
                  </c:pt>
                </c:lvl>
              </c:multiLvlStrCache>
            </c:multiLvlStrRef>
          </c:cat>
          <c:val>
            <c:numRef>
              <c:f>PerCountryChart!$C$3:$C$39</c:f>
              <c:numCache>
                <c:formatCode>General</c:formatCode>
                <c:ptCount val="33"/>
                <c:pt idx="0">
                  <c:v>247</c:v>
                </c:pt>
                <c:pt idx="1">
                  <c:v>221</c:v>
                </c:pt>
                <c:pt idx="2">
                  <c:v>160</c:v>
                </c:pt>
                <c:pt idx="3">
                  <c:v>115</c:v>
                </c:pt>
                <c:pt idx="4">
                  <c:v>185</c:v>
                </c:pt>
                <c:pt idx="5">
                  <c:v>267</c:v>
                </c:pt>
                <c:pt idx="6">
                  <c:v>207</c:v>
                </c:pt>
                <c:pt idx="7">
                  <c:v>185</c:v>
                </c:pt>
                <c:pt idx="8">
                  <c:v>206</c:v>
                </c:pt>
                <c:pt idx="9">
                  <c:v>83</c:v>
                </c:pt>
                <c:pt idx="10">
                  <c:v>111</c:v>
                </c:pt>
                <c:pt idx="15">
                  <c:v>289</c:v>
                </c:pt>
                <c:pt idx="17">
                  <c:v>28109</c:v>
                </c:pt>
                <c:pt idx="18">
                  <c:v>26998</c:v>
                </c:pt>
                <c:pt idx="19">
                  <c:v>1291</c:v>
                </c:pt>
                <c:pt idx="20">
                  <c:v>376</c:v>
                </c:pt>
                <c:pt idx="21">
                  <c:v>349</c:v>
                </c:pt>
                <c:pt idx="22">
                  <c:v>4</c:v>
                </c:pt>
                <c:pt idx="23">
                  <c:v>1</c:v>
                </c:pt>
                <c:pt idx="26">
                  <c:v>4</c:v>
                </c:pt>
                <c:pt idx="27">
                  <c:v>2</c:v>
                </c:pt>
                <c:pt idx="28">
                  <c:v>3</c:v>
                </c:pt>
                <c:pt idx="29">
                  <c:v>5</c:v>
                </c:pt>
                <c:pt idx="30">
                  <c:v>2</c:v>
                </c:pt>
                <c:pt idx="31">
                  <c:v>1</c:v>
                </c:pt>
              </c:numCache>
            </c:numRef>
          </c:val>
          <c:extLst>
            <c:ext xmlns:c16="http://schemas.microsoft.com/office/drawing/2014/chart" uri="{C3380CC4-5D6E-409C-BE32-E72D297353CC}">
              <c16:uniqueId val="{00000001-AF63-4E80-991E-5D828F899378}"/>
            </c:ext>
          </c:extLst>
        </c:ser>
        <c:ser>
          <c:idx val="2"/>
          <c:order val="2"/>
          <c:tx>
            <c:strRef>
              <c:f>PerCountryChart!$D$1:$D$2</c:f>
              <c:strCache>
                <c:ptCount val="1"/>
                <c:pt idx="0">
                  <c:v>Success</c:v>
                </c:pt>
              </c:strCache>
            </c:strRef>
          </c:tx>
          <c:spPr>
            <a:solidFill>
              <a:schemeClr val="accent3"/>
            </a:solidFill>
            <a:ln>
              <a:noFill/>
            </a:ln>
            <a:effectLst/>
          </c:spPr>
          <c:invertIfNegative val="0"/>
          <c:cat>
            <c:multiLvlStrRef>
              <c:f>PerCountryChart!$A$3:$A$39</c:f>
              <c:multiLvlStrCache>
                <c:ptCount val="33"/>
                <c:lvl>
                  <c:pt idx="0">
                    <c:v>2016-02-24 00:00:00.000 UTC</c:v>
                  </c:pt>
                  <c:pt idx="1">
                    <c:v>2016-02-25 00:00:00.000 UTC</c:v>
                  </c:pt>
                  <c:pt idx="2">
                    <c:v>2016-02-26 00:00:00.000 UTC</c:v>
                  </c:pt>
                  <c:pt idx="3">
                    <c:v>2016-02-27 00:00:00.000 UTC</c:v>
                  </c:pt>
                  <c:pt idx="4">
                    <c:v>2016-02-28 00:00:00.000 UTC</c:v>
                  </c:pt>
                  <c:pt idx="5">
                    <c:v>2016-02-29 00:00:00.000 UTC</c:v>
                  </c:pt>
                  <c:pt idx="6">
                    <c:v>2016-03-01 00:00:00.000 UTC</c:v>
                  </c:pt>
                  <c:pt idx="7">
                    <c:v>2016-03-02 00:00:00.000 UTC</c:v>
                  </c:pt>
                  <c:pt idx="8">
                    <c:v>2016-03-03 00:00:00.000 UTC</c:v>
                  </c:pt>
                  <c:pt idx="9">
                    <c:v>2016-03-05 00:00:00.000 UTC</c:v>
                  </c:pt>
                  <c:pt idx="10">
                    <c:v>2016-03-06 00:00:00.000 UTC</c:v>
                  </c:pt>
                  <c:pt idx="11">
                    <c:v>2016-02-24 00:00:00.000 UTC</c:v>
                  </c:pt>
                  <c:pt idx="12">
                    <c:v>2016-02-25 00:00:00.000 UTC</c:v>
                  </c:pt>
                  <c:pt idx="13">
                    <c:v>2016-02-26 00:00:00.000 UTC</c:v>
                  </c:pt>
                  <c:pt idx="14">
                    <c:v>2016-02-27 00:00:00.000 UTC</c:v>
                  </c:pt>
                  <c:pt idx="15">
                    <c:v>2016-02-28 00:00:00.000 UTC</c:v>
                  </c:pt>
                  <c:pt idx="16">
                    <c:v>2016-02-29 00:00:00.000 UTC</c:v>
                  </c:pt>
                  <c:pt idx="17">
                    <c:v>2016-03-01 00:00:00.000 UTC</c:v>
                  </c:pt>
                  <c:pt idx="18">
                    <c:v>2016-03-02 00:00:00.000 UTC</c:v>
                  </c:pt>
                  <c:pt idx="19">
                    <c:v>2016-03-03 00:00:00.000 UTC</c:v>
                  </c:pt>
                  <c:pt idx="20">
                    <c:v>2016-03-05 00:00:00.000 UTC</c:v>
                  </c:pt>
                  <c:pt idx="21">
                    <c:v>2016-03-06 00:00:00.000 UTC</c:v>
                  </c:pt>
                  <c:pt idx="22">
                    <c:v>2016-02-24 00:00:00.000 UTC</c:v>
                  </c:pt>
                  <c:pt idx="23">
                    <c:v>2016-02-25 00:00:00.000 UTC</c:v>
                  </c:pt>
                  <c:pt idx="24">
                    <c:v>2016-02-26 00:00:00.000 UTC</c:v>
                  </c:pt>
                  <c:pt idx="25">
                    <c:v>2016-02-27 00:00:00.000 UTC</c:v>
                  </c:pt>
                  <c:pt idx="26">
                    <c:v>2016-02-28 00:00:00.000 UTC</c:v>
                  </c:pt>
                  <c:pt idx="27">
                    <c:v>2016-02-29 00:00:00.000 UTC</c:v>
                  </c:pt>
                  <c:pt idx="28">
                    <c:v>2016-03-01 00:00:00.000 UTC</c:v>
                  </c:pt>
                  <c:pt idx="29">
                    <c:v>2016-03-02 00:00:00.000 UTC</c:v>
                  </c:pt>
                  <c:pt idx="30">
                    <c:v>2016-03-03 00:00:00.000 UTC</c:v>
                  </c:pt>
                  <c:pt idx="31">
                    <c:v>2016-03-05 00:00:00.000 UTC</c:v>
                  </c:pt>
                  <c:pt idx="32">
                    <c:v>2016-03-06 00:00:00.000 UTC</c:v>
                  </c:pt>
                </c:lvl>
                <c:lvl>
                  <c:pt idx="0">
                    <c:v>Country1</c:v>
                  </c:pt>
                  <c:pt idx="11">
                    <c:v>Country2</c:v>
                  </c:pt>
                  <c:pt idx="22">
                    <c:v>Country3</c:v>
                  </c:pt>
                </c:lvl>
              </c:multiLvlStrCache>
            </c:multiLvlStrRef>
          </c:cat>
          <c:val>
            <c:numRef>
              <c:f>PerCountryChart!$D$3:$D$39</c:f>
              <c:numCache>
                <c:formatCode>General</c:formatCode>
                <c:ptCount val="33"/>
                <c:pt idx="0">
                  <c:v>3809</c:v>
                </c:pt>
                <c:pt idx="1">
                  <c:v>3544</c:v>
                </c:pt>
                <c:pt idx="2">
                  <c:v>2980</c:v>
                </c:pt>
                <c:pt idx="3">
                  <c:v>2173</c:v>
                </c:pt>
                <c:pt idx="4">
                  <c:v>2686</c:v>
                </c:pt>
                <c:pt idx="5">
                  <c:v>3953</c:v>
                </c:pt>
                <c:pt idx="6">
                  <c:v>3682</c:v>
                </c:pt>
                <c:pt idx="7">
                  <c:v>3750</c:v>
                </c:pt>
                <c:pt idx="8">
                  <c:v>3636</c:v>
                </c:pt>
                <c:pt idx="9">
                  <c:v>2615</c:v>
                </c:pt>
                <c:pt idx="10">
                  <c:v>2947</c:v>
                </c:pt>
                <c:pt idx="11">
                  <c:v>5</c:v>
                </c:pt>
                <c:pt idx="12">
                  <c:v>2</c:v>
                </c:pt>
                <c:pt idx="13">
                  <c:v>2</c:v>
                </c:pt>
                <c:pt idx="14">
                  <c:v>3</c:v>
                </c:pt>
                <c:pt idx="15">
                  <c:v>13</c:v>
                </c:pt>
                <c:pt idx="16">
                  <c:v>1</c:v>
                </c:pt>
                <c:pt idx="17">
                  <c:v>477</c:v>
                </c:pt>
                <c:pt idx="18">
                  <c:v>1179</c:v>
                </c:pt>
                <c:pt idx="19">
                  <c:v>361</c:v>
                </c:pt>
                <c:pt idx="20">
                  <c:v>10</c:v>
                </c:pt>
                <c:pt idx="21">
                  <c:v>11</c:v>
                </c:pt>
                <c:pt idx="22">
                  <c:v>534</c:v>
                </c:pt>
                <c:pt idx="23">
                  <c:v>533</c:v>
                </c:pt>
                <c:pt idx="24">
                  <c:v>527</c:v>
                </c:pt>
                <c:pt idx="25">
                  <c:v>507</c:v>
                </c:pt>
                <c:pt idx="26">
                  <c:v>524</c:v>
                </c:pt>
                <c:pt idx="27">
                  <c:v>517</c:v>
                </c:pt>
                <c:pt idx="28">
                  <c:v>523</c:v>
                </c:pt>
                <c:pt idx="29">
                  <c:v>543</c:v>
                </c:pt>
                <c:pt idx="30">
                  <c:v>539</c:v>
                </c:pt>
                <c:pt idx="31">
                  <c:v>986</c:v>
                </c:pt>
                <c:pt idx="32">
                  <c:v>978</c:v>
                </c:pt>
              </c:numCache>
            </c:numRef>
          </c:val>
          <c:extLst>
            <c:ext xmlns:c16="http://schemas.microsoft.com/office/drawing/2014/chart" uri="{C3380CC4-5D6E-409C-BE32-E72D297353CC}">
              <c16:uniqueId val="{00000002-AF63-4E80-991E-5D828F899378}"/>
            </c:ext>
          </c:extLst>
        </c:ser>
        <c:dLbls>
          <c:showLegendKey val="0"/>
          <c:showVal val="0"/>
          <c:showCatName val="0"/>
          <c:showSerName val="0"/>
          <c:showPercent val="0"/>
          <c:showBubbleSize val="0"/>
        </c:dLbls>
        <c:gapWidth val="219"/>
        <c:overlap val="100"/>
        <c:axId val="835838144"/>
        <c:axId val="688094640"/>
      </c:barChart>
      <c:catAx>
        <c:axId val="835838144"/>
        <c:scaling>
          <c:orientation val="minMax"/>
        </c:scaling>
        <c:delete val="1"/>
        <c:axPos val="b"/>
        <c:numFmt formatCode="General" sourceLinked="1"/>
        <c:majorTickMark val="none"/>
        <c:minorTickMark val="none"/>
        <c:tickLblPos val="nextTo"/>
        <c:crossAx val="688094640"/>
        <c:crosses val="autoZero"/>
        <c:auto val="1"/>
        <c:lblAlgn val="ctr"/>
        <c:lblOffset val="100"/>
        <c:noMultiLvlLbl val="0"/>
      </c:catAx>
      <c:valAx>
        <c:axId val="688094640"/>
        <c:scaling>
          <c:orientation val="minMax"/>
        </c:scaling>
        <c:delete val="1"/>
        <c:axPos val="l"/>
        <c:majorGridlines>
          <c:spPr>
            <a:ln w="9525" cap="flat" cmpd="sng" algn="ctr">
              <a:solidFill>
                <a:schemeClr val="tx1">
                  <a:lumMod val="20000"/>
                  <a:lumOff val="80000"/>
                </a:schemeClr>
              </a:solidFill>
              <a:round/>
            </a:ln>
            <a:effectLst/>
          </c:spPr>
        </c:majorGridlines>
        <c:numFmt formatCode="General" sourceLinked="1"/>
        <c:majorTickMark val="none"/>
        <c:minorTickMark val="none"/>
        <c:tickLblPos val="nextTo"/>
        <c:crossAx val="835838144"/>
        <c:crosses val="autoZero"/>
        <c:crossBetween val="between"/>
      </c:valAx>
      <c:spPr>
        <a:noFill/>
        <a:ln>
          <a:solidFill>
            <a:schemeClr val="tx1">
              <a:lumMod val="20000"/>
              <a:lumOff val="80000"/>
            </a:schemeClr>
          </a:solidFill>
          <a:miter lim="800000"/>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[2016-03_LockoutInvestigation.xlsx]PerMinChart!PivotTable4</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s>
    <c:plotArea>
      <c:layout/>
      <c:barChart>
        <c:barDir val="col"/>
        <c:grouping val="stacked"/>
        <c:varyColors val="0"/>
        <c:ser>
          <c:idx val="0"/>
          <c:order val="0"/>
          <c:tx>
            <c:strRef>
              <c:f>PerMinChart!$B$1:$B$2</c:f>
              <c:strCache>
                <c:ptCount val="1"/>
                <c:pt idx="0">
                  <c:v>Success</c:v>
                </c:pt>
              </c:strCache>
            </c:strRef>
          </c:tx>
          <c:spPr>
            <a:solidFill>
              <a:schemeClr val="bg2"/>
            </a:solidFill>
            <a:ln>
              <a:noFill/>
            </a:ln>
            <a:effectLst/>
          </c:spPr>
          <c:invertIfNegative val="0"/>
          <c:cat>
            <c:multiLvlStrRef>
              <c:f>PerMinChart!$A$3:$A$612</c:f>
              <c:multiLvlStrCache>
                <c:ptCount val="591"/>
                <c:lvl>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55</c:v>
                  </c:pt>
                  <c:pt idx="22">
                    <c:v>56</c:v>
                  </c:pt>
                  <c:pt idx="23">
                    <c:v>29</c:v>
                  </c:pt>
                  <c:pt idx="24">
                    <c:v>30</c:v>
                  </c:pt>
                  <c:pt idx="25">
                    <c:v>31</c:v>
                  </c:pt>
                  <c:pt idx="26">
                    <c:v>35</c:v>
                  </c:pt>
                  <c:pt idx="27">
                    <c:v>37</c:v>
                  </c:pt>
                  <c:pt idx="28">
                    <c:v>38</c:v>
                  </c:pt>
                  <c:pt idx="29">
                    <c:v>39</c:v>
                  </c:pt>
                  <c:pt idx="30">
                    <c:v>48</c:v>
                  </c:pt>
                  <c:pt idx="31">
                    <c:v>49</c:v>
                  </c:pt>
                  <c:pt idx="32">
                    <c:v>50</c:v>
                  </c:pt>
                  <c:pt idx="33">
                    <c:v>51</c:v>
                  </c:pt>
                  <c:pt idx="34">
                    <c:v>52</c:v>
                  </c:pt>
                  <c:pt idx="35">
                    <c:v>53</c:v>
                  </c:pt>
                  <c:pt idx="36">
                    <c:v>54</c:v>
                  </c:pt>
                  <c:pt idx="37">
                    <c:v>55</c:v>
                  </c:pt>
                  <c:pt idx="38">
                    <c:v>56</c:v>
                  </c:pt>
                  <c:pt idx="39">
                    <c:v>57</c:v>
                  </c:pt>
                  <c:pt idx="40">
                    <c:v>58</c:v>
                  </c:pt>
                  <c:pt idx="41">
                    <c:v>59</c:v>
                  </c:pt>
                  <c:pt idx="42">
                    <c:v>0</c:v>
                  </c:pt>
                  <c:pt idx="43">
                    <c:v>1</c:v>
                  </c:pt>
                  <c:pt idx="44">
                    <c:v>2</c:v>
                  </c:pt>
                  <c:pt idx="45">
                    <c:v>3</c:v>
                  </c:pt>
                  <c:pt idx="46">
                    <c:v>4</c:v>
                  </c:pt>
                  <c:pt idx="47">
                    <c:v>5</c:v>
                  </c:pt>
                  <c:pt idx="48">
                    <c:v>6</c:v>
                  </c:pt>
                  <c:pt idx="49">
                    <c:v>7</c:v>
                  </c:pt>
                  <c:pt idx="50">
                    <c:v>8</c:v>
                  </c:pt>
                  <c:pt idx="51">
                    <c:v>9</c:v>
                  </c:pt>
                  <c:pt idx="52">
                    <c:v>10</c:v>
                  </c:pt>
                  <c:pt idx="53">
                    <c:v>11</c:v>
                  </c:pt>
                  <c:pt idx="54">
                    <c:v>12</c:v>
                  </c:pt>
                  <c:pt idx="55">
                    <c:v>13</c:v>
                  </c:pt>
                  <c:pt idx="56">
                    <c:v>14</c:v>
                  </c:pt>
                  <c:pt idx="57">
                    <c:v>15</c:v>
                  </c:pt>
                  <c:pt idx="58">
                    <c:v>16</c:v>
                  </c:pt>
                  <c:pt idx="59">
                    <c:v>17</c:v>
                  </c:pt>
                  <c:pt idx="60">
                    <c:v>18</c:v>
                  </c:pt>
                  <c:pt idx="61">
                    <c:v>19</c:v>
                  </c:pt>
                  <c:pt idx="62">
                    <c:v>20</c:v>
                  </c:pt>
                  <c:pt idx="63">
                    <c:v>21</c:v>
                  </c:pt>
                  <c:pt idx="64">
                    <c:v>22</c:v>
                  </c:pt>
                  <c:pt idx="65">
                    <c:v>23</c:v>
                  </c:pt>
                  <c:pt idx="66">
                    <c:v>24</c:v>
                  </c:pt>
                  <c:pt idx="67">
                    <c:v>25</c:v>
                  </c:pt>
                  <c:pt idx="68">
                    <c:v>26</c:v>
                  </c:pt>
                  <c:pt idx="69">
                    <c:v>27</c:v>
                  </c:pt>
                  <c:pt idx="70">
                    <c:v>28</c:v>
                  </c:pt>
                  <c:pt idx="71">
                    <c:v>29</c:v>
                  </c:pt>
                  <c:pt idx="72">
                    <c:v>30</c:v>
                  </c:pt>
                  <c:pt idx="73">
                    <c:v>31</c:v>
                  </c:pt>
                  <c:pt idx="74">
                    <c:v>32</c:v>
                  </c:pt>
                  <c:pt idx="75">
                    <c:v>33</c:v>
                  </c:pt>
                  <c:pt idx="76">
                    <c:v>34</c:v>
                  </c:pt>
                  <c:pt idx="77">
                    <c:v>35</c:v>
                  </c:pt>
                  <c:pt idx="78">
                    <c:v>36</c:v>
                  </c:pt>
                  <c:pt idx="79">
                    <c:v>37</c:v>
                  </c:pt>
                  <c:pt idx="80">
                    <c:v>38</c:v>
                  </c:pt>
                  <c:pt idx="81">
                    <c:v>39</c:v>
                  </c:pt>
                  <c:pt idx="82">
                    <c:v>40</c:v>
                  </c:pt>
                  <c:pt idx="83">
                    <c:v>41</c:v>
                  </c:pt>
                  <c:pt idx="84">
                    <c:v>42</c:v>
                  </c:pt>
                  <c:pt idx="85">
                    <c:v>43</c:v>
                  </c:pt>
                  <c:pt idx="86">
                    <c:v>44</c:v>
                  </c:pt>
                  <c:pt idx="87">
                    <c:v>45</c:v>
                  </c:pt>
                  <c:pt idx="88">
                    <c:v>46</c:v>
                  </c:pt>
                  <c:pt idx="89">
                    <c:v>47</c:v>
                  </c:pt>
                  <c:pt idx="90">
                    <c:v>48</c:v>
                  </c:pt>
                  <c:pt idx="91">
                    <c:v>49</c:v>
                  </c:pt>
                  <c:pt idx="92">
                    <c:v>50</c:v>
                  </c:pt>
                  <c:pt idx="93">
                    <c:v>51</c:v>
                  </c:pt>
                  <c:pt idx="94">
                    <c:v>52</c:v>
                  </c:pt>
                  <c:pt idx="95">
                    <c:v>53</c:v>
                  </c:pt>
                  <c:pt idx="96">
                    <c:v>54</c:v>
                  </c:pt>
                  <c:pt idx="97">
                    <c:v>55</c:v>
                  </c:pt>
                  <c:pt idx="98">
                    <c:v>56</c:v>
                  </c:pt>
                  <c:pt idx="99">
                    <c:v>57</c:v>
                  </c:pt>
                  <c:pt idx="100">
                    <c:v>58</c:v>
                  </c:pt>
                  <c:pt idx="101">
                    <c:v>59</c:v>
                  </c:pt>
                  <c:pt idx="102">
                    <c:v>0</c:v>
                  </c:pt>
                  <c:pt idx="103">
                    <c:v>1</c:v>
                  </c:pt>
                  <c:pt idx="104">
                    <c:v>2</c:v>
                  </c:pt>
                  <c:pt idx="105">
                    <c:v>3</c:v>
                  </c:pt>
                  <c:pt idx="106">
                    <c:v>4</c:v>
                  </c:pt>
                  <c:pt idx="107">
                    <c:v>5</c:v>
                  </c:pt>
                  <c:pt idx="108">
                    <c:v>6</c:v>
                  </c:pt>
                  <c:pt idx="109">
                    <c:v>7</c:v>
                  </c:pt>
                  <c:pt idx="110">
                    <c:v>8</c:v>
                  </c:pt>
                  <c:pt idx="111">
                    <c:v>9</c:v>
                  </c:pt>
                  <c:pt idx="112">
                    <c:v>10</c:v>
                  </c:pt>
                  <c:pt idx="113">
                    <c:v>11</c:v>
                  </c:pt>
                  <c:pt idx="114">
                    <c:v>12</c:v>
                  </c:pt>
                  <c:pt idx="115">
                    <c:v>13</c:v>
                  </c:pt>
                  <c:pt idx="116">
                    <c:v>14</c:v>
                  </c:pt>
                  <c:pt idx="117">
                    <c:v>15</c:v>
                  </c:pt>
                  <c:pt idx="118">
                    <c:v>16</c:v>
                  </c:pt>
                  <c:pt idx="119">
                    <c:v>17</c:v>
                  </c:pt>
                  <c:pt idx="120">
                    <c:v>18</c:v>
                  </c:pt>
                  <c:pt idx="121">
                    <c:v>19</c:v>
                  </c:pt>
                  <c:pt idx="122">
                    <c:v>20</c:v>
                  </c:pt>
                  <c:pt idx="123">
                    <c:v>21</c:v>
                  </c:pt>
                  <c:pt idx="124">
                    <c:v>22</c:v>
                  </c:pt>
                  <c:pt idx="125">
                    <c:v>23</c:v>
                  </c:pt>
                  <c:pt idx="126">
                    <c:v>24</c:v>
                  </c:pt>
                  <c:pt idx="127">
                    <c:v>25</c:v>
                  </c:pt>
                  <c:pt idx="128">
                    <c:v>26</c:v>
                  </c:pt>
                  <c:pt idx="129">
                    <c:v>27</c:v>
                  </c:pt>
                  <c:pt idx="130">
                    <c:v>28</c:v>
                  </c:pt>
                  <c:pt idx="131">
                    <c:v>29</c:v>
                  </c:pt>
                  <c:pt idx="132">
                    <c:v>30</c:v>
                  </c:pt>
                  <c:pt idx="133">
                    <c:v>31</c:v>
                  </c:pt>
                  <c:pt idx="134">
                    <c:v>32</c:v>
                  </c:pt>
                  <c:pt idx="135">
                    <c:v>33</c:v>
                  </c:pt>
                  <c:pt idx="136">
                    <c:v>34</c:v>
                  </c:pt>
                  <c:pt idx="137">
                    <c:v>35</c:v>
                  </c:pt>
                  <c:pt idx="138">
                    <c:v>36</c:v>
                  </c:pt>
                  <c:pt idx="139">
                    <c:v>37</c:v>
                  </c:pt>
                  <c:pt idx="140">
                    <c:v>38</c:v>
                  </c:pt>
                  <c:pt idx="141">
                    <c:v>39</c:v>
                  </c:pt>
                  <c:pt idx="142">
                    <c:v>40</c:v>
                  </c:pt>
                  <c:pt idx="143">
                    <c:v>41</c:v>
                  </c:pt>
                  <c:pt idx="144">
                    <c:v>42</c:v>
                  </c:pt>
                  <c:pt idx="145">
                    <c:v>43</c:v>
                  </c:pt>
                  <c:pt idx="146">
                    <c:v>44</c:v>
                  </c:pt>
                  <c:pt idx="147">
                    <c:v>45</c:v>
                  </c:pt>
                  <c:pt idx="148">
                    <c:v>46</c:v>
                  </c:pt>
                  <c:pt idx="149">
                    <c:v>47</c:v>
                  </c:pt>
                  <c:pt idx="150">
                    <c:v>48</c:v>
                  </c:pt>
                  <c:pt idx="151">
                    <c:v>49</c:v>
                  </c:pt>
                  <c:pt idx="152">
                    <c:v>50</c:v>
                  </c:pt>
                  <c:pt idx="153">
                    <c:v>51</c:v>
                  </c:pt>
                  <c:pt idx="154">
                    <c:v>52</c:v>
                  </c:pt>
                  <c:pt idx="155">
                    <c:v>53</c:v>
                  </c:pt>
                  <c:pt idx="156">
                    <c:v>54</c:v>
                  </c:pt>
                  <c:pt idx="157">
                    <c:v>55</c:v>
                  </c:pt>
                  <c:pt idx="158">
                    <c:v>56</c:v>
                  </c:pt>
                  <c:pt idx="159">
                    <c:v>57</c:v>
                  </c:pt>
                  <c:pt idx="160">
                    <c:v>58</c:v>
                  </c:pt>
                  <c:pt idx="161">
                    <c:v>59</c:v>
                  </c:pt>
                  <c:pt idx="162">
                    <c:v>0</c:v>
                  </c:pt>
                  <c:pt idx="163">
                    <c:v>1</c:v>
                  </c:pt>
                  <c:pt idx="164">
                    <c:v>2</c:v>
                  </c:pt>
                  <c:pt idx="165">
                    <c:v>3</c:v>
                  </c:pt>
                  <c:pt idx="166">
                    <c:v>4</c:v>
                  </c:pt>
                  <c:pt idx="167">
                    <c:v>5</c:v>
                  </c:pt>
                  <c:pt idx="168">
                    <c:v>6</c:v>
                  </c:pt>
                  <c:pt idx="169">
                    <c:v>7</c:v>
                  </c:pt>
                  <c:pt idx="170">
                    <c:v>8</c:v>
                  </c:pt>
                  <c:pt idx="171">
                    <c:v>9</c:v>
                  </c:pt>
                  <c:pt idx="172">
                    <c:v>10</c:v>
                  </c:pt>
                  <c:pt idx="173">
                    <c:v>11</c:v>
                  </c:pt>
                  <c:pt idx="174">
                    <c:v>12</c:v>
                  </c:pt>
                  <c:pt idx="175">
                    <c:v>13</c:v>
                  </c:pt>
                  <c:pt idx="176">
                    <c:v>14</c:v>
                  </c:pt>
                  <c:pt idx="177">
                    <c:v>15</c:v>
                  </c:pt>
                  <c:pt idx="178">
                    <c:v>16</c:v>
                  </c:pt>
                  <c:pt idx="179">
                    <c:v>17</c:v>
                  </c:pt>
                  <c:pt idx="180">
                    <c:v>18</c:v>
                  </c:pt>
                  <c:pt idx="181">
                    <c:v>19</c:v>
                  </c:pt>
                  <c:pt idx="182">
                    <c:v>20</c:v>
                  </c:pt>
                  <c:pt idx="183">
                    <c:v>21</c:v>
                  </c:pt>
                  <c:pt idx="184">
                    <c:v>22</c:v>
                  </c:pt>
                  <c:pt idx="185">
                    <c:v>23</c:v>
                  </c:pt>
                  <c:pt idx="186">
                    <c:v>24</c:v>
                  </c:pt>
                  <c:pt idx="187">
                    <c:v>25</c:v>
                  </c:pt>
                  <c:pt idx="188">
                    <c:v>26</c:v>
                  </c:pt>
                  <c:pt idx="189">
                    <c:v>27</c:v>
                  </c:pt>
                  <c:pt idx="190">
                    <c:v>28</c:v>
                  </c:pt>
                  <c:pt idx="191">
                    <c:v>29</c:v>
                  </c:pt>
                  <c:pt idx="192">
                    <c:v>30</c:v>
                  </c:pt>
                  <c:pt idx="193">
                    <c:v>31</c:v>
                  </c:pt>
                  <c:pt idx="194">
                    <c:v>32</c:v>
                  </c:pt>
                  <c:pt idx="195">
                    <c:v>33</c:v>
                  </c:pt>
                  <c:pt idx="196">
                    <c:v>34</c:v>
                  </c:pt>
                  <c:pt idx="197">
                    <c:v>35</c:v>
                  </c:pt>
                  <c:pt idx="198">
                    <c:v>36</c:v>
                  </c:pt>
                  <c:pt idx="199">
                    <c:v>37</c:v>
                  </c:pt>
                  <c:pt idx="200">
                    <c:v>38</c:v>
                  </c:pt>
                  <c:pt idx="201">
                    <c:v>39</c:v>
                  </c:pt>
                  <c:pt idx="202">
                    <c:v>40</c:v>
                  </c:pt>
                  <c:pt idx="203">
                    <c:v>41</c:v>
                  </c:pt>
                  <c:pt idx="204">
                    <c:v>42</c:v>
                  </c:pt>
                  <c:pt idx="205">
                    <c:v>43</c:v>
                  </c:pt>
                  <c:pt idx="206">
                    <c:v>44</c:v>
                  </c:pt>
                  <c:pt idx="207">
                    <c:v>45</c:v>
                  </c:pt>
                  <c:pt idx="208">
                    <c:v>46</c:v>
                  </c:pt>
                  <c:pt idx="209">
                    <c:v>47</c:v>
                  </c:pt>
                  <c:pt idx="210">
                    <c:v>48</c:v>
                  </c:pt>
                  <c:pt idx="211">
                    <c:v>49</c:v>
                  </c:pt>
                  <c:pt idx="212">
                    <c:v>50</c:v>
                  </c:pt>
                  <c:pt idx="213">
                    <c:v>51</c:v>
                  </c:pt>
                  <c:pt idx="214">
                    <c:v>52</c:v>
                  </c:pt>
                  <c:pt idx="215">
                    <c:v>53</c:v>
                  </c:pt>
                  <c:pt idx="216">
                    <c:v>54</c:v>
                  </c:pt>
                  <c:pt idx="217">
                    <c:v>55</c:v>
                  </c:pt>
                  <c:pt idx="218">
                    <c:v>56</c:v>
                  </c:pt>
                  <c:pt idx="219">
                    <c:v>57</c:v>
                  </c:pt>
                  <c:pt idx="220">
                    <c:v>58</c:v>
                  </c:pt>
                  <c:pt idx="221">
                    <c:v>59</c:v>
                  </c:pt>
                  <c:pt idx="222">
                    <c:v>0</c:v>
                  </c:pt>
                  <c:pt idx="223">
                    <c:v>1</c:v>
                  </c:pt>
                  <c:pt idx="224">
                    <c:v>2</c:v>
                  </c:pt>
                  <c:pt idx="225">
                    <c:v>3</c:v>
                  </c:pt>
                  <c:pt idx="226">
                    <c:v>4</c:v>
                  </c:pt>
                  <c:pt idx="227">
                    <c:v>5</c:v>
                  </c:pt>
                  <c:pt idx="228">
                    <c:v>6</c:v>
                  </c:pt>
                  <c:pt idx="229">
                    <c:v>7</c:v>
                  </c:pt>
                  <c:pt idx="230">
                    <c:v>8</c:v>
                  </c:pt>
                  <c:pt idx="231">
                    <c:v>9</c:v>
                  </c:pt>
                  <c:pt idx="232">
                    <c:v>10</c:v>
                  </c:pt>
                  <c:pt idx="233">
                    <c:v>11</c:v>
                  </c:pt>
                  <c:pt idx="234">
                    <c:v>12</c:v>
                  </c:pt>
                  <c:pt idx="235">
                    <c:v>13</c:v>
                  </c:pt>
                  <c:pt idx="236">
                    <c:v>14</c:v>
                  </c:pt>
                  <c:pt idx="237">
                    <c:v>15</c:v>
                  </c:pt>
                  <c:pt idx="238">
                    <c:v>16</c:v>
                  </c:pt>
                  <c:pt idx="239">
                    <c:v>17</c:v>
                  </c:pt>
                  <c:pt idx="240">
                    <c:v>18</c:v>
                  </c:pt>
                  <c:pt idx="241">
                    <c:v>19</c:v>
                  </c:pt>
                  <c:pt idx="242">
                    <c:v>20</c:v>
                  </c:pt>
                  <c:pt idx="243">
                    <c:v>21</c:v>
                  </c:pt>
                  <c:pt idx="244">
                    <c:v>22</c:v>
                  </c:pt>
                  <c:pt idx="245">
                    <c:v>23</c:v>
                  </c:pt>
                  <c:pt idx="246">
                    <c:v>24</c:v>
                  </c:pt>
                  <c:pt idx="247">
                    <c:v>25</c:v>
                  </c:pt>
                  <c:pt idx="248">
                    <c:v>26</c:v>
                  </c:pt>
                  <c:pt idx="249">
                    <c:v>27</c:v>
                  </c:pt>
                  <c:pt idx="250">
                    <c:v>28</c:v>
                  </c:pt>
                  <c:pt idx="251">
                    <c:v>29</c:v>
                  </c:pt>
                  <c:pt idx="252">
                    <c:v>30</c:v>
                  </c:pt>
                  <c:pt idx="253">
                    <c:v>31</c:v>
                  </c:pt>
                  <c:pt idx="254">
                    <c:v>32</c:v>
                  </c:pt>
                  <c:pt idx="255">
                    <c:v>33</c:v>
                  </c:pt>
                  <c:pt idx="256">
                    <c:v>34</c:v>
                  </c:pt>
                  <c:pt idx="257">
                    <c:v>35</c:v>
                  </c:pt>
                  <c:pt idx="258">
                    <c:v>36</c:v>
                  </c:pt>
                  <c:pt idx="259">
                    <c:v>37</c:v>
                  </c:pt>
                  <c:pt idx="260">
                    <c:v>38</c:v>
                  </c:pt>
                  <c:pt idx="261">
                    <c:v>39</c:v>
                  </c:pt>
                  <c:pt idx="262">
                    <c:v>40</c:v>
                  </c:pt>
                  <c:pt idx="263">
                    <c:v>41</c:v>
                  </c:pt>
                  <c:pt idx="264">
                    <c:v>42</c:v>
                  </c:pt>
                  <c:pt idx="265">
                    <c:v>43</c:v>
                  </c:pt>
                  <c:pt idx="266">
                    <c:v>44</c:v>
                  </c:pt>
                  <c:pt idx="267">
                    <c:v>45</c:v>
                  </c:pt>
                  <c:pt idx="268">
                    <c:v>46</c:v>
                  </c:pt>
                  <c:pt idx="269">
                    <c:v>47</c:v>
                  </c:pt>
                  <c:pt idx="270">
                    <c:v>48</c:v>
                  </c:pt>
                  <c:pt idx="271">
                    <c:v>49</c:v>
                  </c:pt>
                  <c:pt idx="272">
                    <c:v>50</c:v>
                  </c:pt>
                  <c:pt idx="273">
                    <c:v>51</c:v>
                  </c:pt>
                  <c:pt idx="274">
                    <c:v>52</c:v>
                  </c:pt>
                  <c:pt idx="275">
                    <c:v>53</c:v>
                  </c:pt>
                  <c:pt idx="276">
                    <c:v>54</c:v>
                  </c:pt>
                  <c:pt idx="277">
                    <c:v>55</c:v>
                  </c:pt>
                  <c:pt idx="278">
                    <c:v>56</c:v>
                  </c:pt>
                  <c:pt idx="279">
                    <c:v>57</c:v>
                  </c:pt>
                  <c:pt idx="280">
                    <c:v>58</c:v>
                  </c:pt>
                  <c:pt idx="281">
                    <c:v>59</c:v>
                  </c:pt>
                  <c:pt idx="282">
                    <c:v>0</c:v>
                  </c:pt>
                  <c:pt idx="283">
                    <c:v>1</c:v>
                  </c:pt>
                  <c:pt idx="284">
                    <c:v>2</c:v>
                  </c:pt>
                  <c:pt idx="285">
                    <c:v>3</c:v>
                  </c:pt>
                  <c:pt idx="286">
                    <c:v>4</c:v>
                  </c:pt>
                  <c:pt idx="287">
                    <c:v>5</c:v>
                  </c:pt>
                  <c:pt idx="288">
                    <c:v>6</c:v>
                  </c:pt>
                  <c:pt idx="289">
                    <c:v>7</c:v>
                  </c:pt>
                  <c:pt idx="290">
                    <c:v>8</c:v>
                  </c:pt>
                  <c:pt idx="291">
                    <c:v>9</c:v>
                  </c:pt>
                  <c:pt idx="292">
                    <c:v>10</c:v>
                  </c:pt>
                  <c:pt idx="293">
                    <c:v>11</c:v>
                  </c:pt>
                  <c:pt idx="294">
                    <c:v>12</c:v>
                  </c:pt>
                  <c:pt idx="295">
                    <c:v>13</c:v>
                  </c:pt>
                  <c:pt idx="296">
                    <c:v>14</c:v>
                  </c:pt>
                  <c:pt idx="297">
                    <c:v>15</c:v>
                  </c:pt>
                  <c:pt idx="298">
                    <c:v>16</c:v>
                  </c:pt>
                  <c:pt idx="299">
                    <c:v>17</c:v>
                  </c:pt>
                  <c:pt idx="300">
                    <c:v>18</c:v>
                  </c:pt>
                  <c:pt idx="301">
                    <c:v>19</c:v>
                  </c:pt>
                  <c:pt idx="302">
                    <c:v>20</c:v>
                  </c:pt>
                  <c:pt idx="303">
                    <c:v>21</c:v>
                  </c:pt>
                  <c:pt idx="304">
                    <c:v>22</c:v>
                  </c:pt>
                  <c:pt idx="305">
                    <c:v>23</c:v>
                  </c:pt>
                  <c:pt idx="306">
                    <c:v>24</c:v>
                  </c:pt>
                  <c:pt idx="307">
                    <c:v>25</c:v>
                  </c:pt>
                  <c:pt idx="308">
                    <c:v>26</c:v>
                  </c:pt>
                  <c:pt idx="309">
                    <c:v>27</c:v>
                  </c:pt>
                  <c:pt idx="310">
                    <c:v>28</c:v>
                  </c:pt>
                  <c:pt idx="311">
                    <c:v>29</c:v>
                  </c:pt>
                  <c:pt idx="312">
                    <c:v>30</c:v>
                  </c:pt>
                  <c:pt idx="313">
                    <c:v>31</c:v>
                  </c:pt>
                  <c:pt idx="314">
                    <c:v>32</c:v>
                  </c:pt>
                  <c:pt idx="315">
                    <c:v>33</c:v>
                  </c:pt>
                  <c:pt idx="316">
                    <c:v>34</c:v>
                  </c:pt>
                  <c:pt idx="317">
                    <c:v>35</c:v>
                  </c:pt>
                  <c:pt idx="318">
                    <c:v>36</c:v>
                  </c:pt>
                  <c:pt idx="319">
                    <c:v>37</c:v>
                  </c:pt>
                  <c:pt idx="320">
                    <c:v>38</c:v>
                  </c:pt>
                  <c:pt idx="321">
                    <c:v>39</c:v>
                  </c:pt>
                  <c:pt idx="322">
                    <c:v>40</c:v>
                  </c:pt>
                  <c:pt idx="323">
                    <c:v>41</c:v>
                  </c:pt>
                  <c:pt idx="324">
                    <c:v>42</c:v>
                  </c:pt>
                  <c:pt idx="325">
                    <c:v>43</c:v>
                  </c:pt>
                  <c:pt idx="326">
                    <c:v>44</c:v>
                  </c:pt>
                  <c:pt idx="327">
                    <c:v>45</c:v>
                  </c:pt>
                  <c:pt idx="328">
                    <c:v>46</c:v>
                  </c:pt>
                  <c:pt idx="329">
                    <c:v>47</c:v>
                  </c:pt>
                  <c:pt idx="330">
                    <c:v>48</c:v>
                  </c:pt>
                  <c:pt idx="331">
                    <c:v>49</c:v>
                  </c:pt>
                  <c:pt idx="332">
                    <c:v>50</c:v>
                  </c:pt>
                  <c:pt idx="333">
                    <c:v>51</c:v>
                  </c:pt>
                  <c:pt idx="334">
                    <c:v>52</c:v>
                  </c:pt>
                  <c:pt idx="335">
                    <c:v>53</c:v>
                  </c:pt>
                  <c:pt idx="336">
                    <c:v>54</c:v>
                  </c:pt>
                  <c:pt idx="337">
                    <c:v>55</c:v>
                  </c:pt>
                  <c:pt idx="338">
                    <c:v>56</c:v>
                  </c:pt>
                  <c:pt idx="339">
                    <c:v>57</c:v>
                  </c:pt>
                  <c:pt idx="340">
                    <c:v>58</c:v>
                  </c:pt>
                  <c:pt idx="341">
                    <c:v>59</c:v>
                  </c:pt>
                  <c:pt idx="342">
                    <c:v>0</c:v>
                  </c:pt>
                  <c:pt idx="343">
                    <c:v>1</c:v>
                  </c:pt>
                  <c:pt idx="344">
                    <c:v>2</c:v>
                  </c:pt>
                  <c:pt idx="345">
                    <c:v>3</c:v>
                  </c:pt>
                  <c:pt idx="346">
                    <c:v>4</c:v>
                  </c:pt>
                  <c:pt idx="347">
                    <c:v>5</c:v>
                  </c:pt>
                  <c:pt idx="348">
                    <c:v>47</c:v>
                  </c:pt>
                  <c:pt idx="349">
                    <c:v>48</c:v>
                  </c:pt>
                  <c:pt idx="350">
                    <c:v>49</c:v>
                  </c:pt>
                  <c:pt idx="351">
                    <c:v>50</c:v>
                  </c:pt>
                  <c:pt idx="352">
                    <c:v>51</c:v>
                  </c:pt>
                  <c:pt idx="353">
                    <c:v>52</c:v>
                  </c:pt>
                  <c:pt idx="354">
                    <c:v>53</c:v>
                  </c:pt>
                  <c:pt idx="355">
                    <c:v>54</c:v>
                  </c:pt>
                  <c:pt idx="356">
                    <c:v>55</c:v>
                  </c:pt>
                  <c:pt idx="357">
                    <c:v>56</c:v>
                  </c:pt>
                  <c:pt idx="358">
                    <c:v>57</c:v>
                  </c:pt>
                  <c:pt idx="359">
                    <c:v>58</c:v>
                  </c:pt>
                  <c:pt idx="360">
                    <c:v>59</c:v>
                  </c:pt>
                  <c:pt idx="361">
                    <c:v>0</c:v>
                  </c:pt>
                  <c:pt idx="362">
                    <c:v>1</c:v>
                  </c:pt>
                  <c:pt idx="363">
                    <c:v>2</c:v>
                  </c:pt>
                  <c:pt idx="364">
                    <c:v>3</c:v>
                  </c:pt>
                  <c:pt idx="365">
                    <c:v>4</c:v>
                  </c:pt>
                  <c:pt idx="366">
                    <c:v>5</c:v>
                  </c:pt>
                  <c:pt idx="367">
                    <c:v>6</c:v>
                  </c:pt>
                  <c:pt idx="368">
                    <c:v>7</c:v>
                  </c:pt>
                  <c:pt idx="369">
                    <c:v>8</c:v>
                  </c:pt>
                  <c:pt idx="370">
                    <c:v>9</c:v>
                  </c:pt>
                  <c:pt idx="371">
                    <c:v>10</c:v>
                  </c:pt>
                  <c:pt idx="372">
                    <c:v>11</c:v>
                  </c:pt>
                  <c:pt idx="373">
                    <c:v>12</c:v>
                  </c:pt>
                  <c:pt idx="374">
                    <c:v>13</c:v>
                  </c:pt>
                  <c:pt idx="375">
                    <c:v>14</c:v>
                  </c:pt>
                  <c:pt idx="376">
                    <c:v>15</c:v>
                  </c:pt>
                  <c:pt idx="377">
                    <c:v>16</c:v>
                  </c:pt>
                  <c:pt idx="378">
                    <c:v>17</c:v>
                  </c:pt>
                  <c:pt idx="379">
                    <c:v>18</c:v>
                  </c:pt>
                  <c:pt idx="380">
                    <c:v>19</c:v>
                  </c:pt>
                  <c:pt idx="381">
                    <c:v>20</c:v>
                  </c:pt>
                  <c:pt idx="382">
                    <c:v>21</c:v>
                  </c:pt>
                  <c:pt idx="383">
                    <c:v>22</c:v>
                  </c:pt>
                  <c:pt idx="384">
                    <c:v>23</c:v>
                  </c:pt>
                  <c:pt idx="385">
                    <c:v>24</c:v>
                  </c:pt>
                  <c:pt idx="386">
                    <c:v>25</c:v>
                  </c:pt>
                  <c:pt idx="387">
                    <c:v>26</c:v>
                  </c:pt>
                  <c:pt idx="388">
                    <c:v>27</c:v>
                  </c:pt>
                  <c:pt idx="389">
                    <c:v>28</c:v>
                  </c:pt>
                  <c:pt idx="390">
                    <c:v>29</c:v>
                  </c:pt>
                  <c:pt idx="391">
                    <c:v>30</c:v>
                  </c:pt>
                  <c:pt idx="392">
                    <c:v>31</c:v>
                  </c:pt>
                  <c:pt idx="393">
                    <c:v>32</c:v>
                  </c:pt>
                  <c:pt idx="394">
                    <c:v>33</c:v>
                  </c:pt>
                  <c:pt idx="395">
                    <c:v>34</c:v>
                  </c:pt>
                  <c:pt idx="396">
                    <c:v>35</c:v>
                  </c:pt>
                  <c:pt idx="397">
                    <c:v>36</c:v>
                  </c:pt>
                  <c:pt idx="398">
                    <c:v>37</c:v>
                  </c:pt>
                  <c:pt idx="399">
                    <c:v>38</c:v>
                  </c:pt>
                  <c:pt idx="400">
                    <c:v>39</c:v>
                  </c:pt>
                  <c:pt idx="401">
                    <c:v>40</c:v>
                  </c:pt>
                  <c:pt idx="402">
                    <c:v>41</c:v>
                  </c:pt>
                  <c:pt idx="403">
                    <c:v>42</c:v>
                  </c:pt>
                  <c:pt idx="404">
                    <c:v>43</c:v>
                  </c:pt>
                  <c:pt idx="405">
                    <c:v>44</c:v>
                  </c:pt>
                  <c:pt idx="406">
                    <c:v>45</c:v>
                  </c:pt>
                  <c:pt idx="407">
                    <c:v>46</c:v>
                  </c:pt>
                  <c:pt idx="408">
                    <c:v>47</c:v>
                  </c:pt>
                  <c:pt idx="409">
                    <c:v>48</c:v>
                  </c:pt>
                  <c:pt idx="410">
                    <c:v>49</c:v>
                  </c:pt>
                  <c:pt idx="411">
                    <c:v>50</c:v>
                  </c:pt>
                  <c:pt idx="412">
                    <c:v>51</c:v>
                  </c:pt>
                  <c:pt idx="413">
                    <c:v>52</c:v>
                  </c:pt>
                  <c:pt idx="414">
                    <c:v>53</c:v>
                  </c:pt>
                  <c:pt idx="415">
                    <c:v>54</c:v>
                  </c:pt>
                  <c:pt idx="416">
                    <c:v>55</c:v>
                  </c:pt>
                  <c:pt idx="417">
                    <c:v>56</c:v>
                  </c:pt>
                  <c:pt idx="418">
                    <c:v>57</c:v>
                  </c:pt>
                  <c:pt idx="419">
                    <c:v>58</c:v>
                  </c:pt>
                  <c:pt idx="420">
                    <c:v>59</c:v>
                  </c:pt>
                  <c:pt idx="421">
                    <c:v>0</c:v>
                  </c:pt>
                  <c:pt idx="422">
                    <c:v>1</c:v>
                  </c:pt>
                  <c:pt idx="423">
                    <c:v>2</c:v>
                  </c:pt>
                  <c:pt idx="424">
                    <c:v>3</c:v>
                  </c:pt>
                  <c:pt idx="425">
                    <c:v>4</c:v>
                  </c:pt>
                  <c:pt idx="426">
                    <c:v>5</c:v>
                  </c:pt>
                  <c:pt idx="427">
                    <c:v>6</c:v>
                  </c:pt>
                  <c:pt idx="428">
                    <c:v>7</c:v>
                  </c:pt>
                  <c:pt idx="429">
                    <c:v>8</c:v>
                  </c:pt>
                  <c:pt idx="430">
                    <c:v>9</c:v>
                  </c:pt>
                  <c:pt idx="431">
                    <c:v>10</c:v>
                  </c:pt>
                  <c:pt idx="432">
                    <c:v>11</c:v>
                  </c:pt>
                  <c:pt idx="433">
                    <c:v>12</c:v>
                  </c:pt>
                  <c:pt idx="434">
                    <c:v>13</c:v>
                  </c:pt>
                  <c:pt idx="435">
                    <c:v>14</c:v>
                  </c:pt>
                  <c:pt idx="436">
                    <c:v>15</c:v>
                  </c:pt>
                  <c:pt idx="437">
                    <c:v>16</c:v>
                  </c:pt>
                  <c:pt idx="438">
                    <c:v>17</c:v>
                  </c:pt>
                  <c:pt idx="439">
                    <c:v>18</c:v>
                  </c:pt>
                  <c:pt idx="440">
                    <c:v>19</c:v>
                  </c:pt>
                  <c:pt idx="441">
                    <c:v>20</c:v>
                  </c:pt>
                  <c:pt idx="442">
                    <c:v>21</c:v>
                  </c:pt>
                  <c:pt idx="443">
                    <c:v>22</c:v>
                  </c:pt>
                  <c:pt idx="444">
                    <c:v>23</c:v>
                  </c:pt>
                  <c:pt idx="445">
                    <c:v>24</c:v>
                  </c:pt>
                  <c:pt idx="446">
                    <c:v>25</c:v>
                  </c:pt>
                  <c:pt idx="447">
                    <c:v>26</c:v>
                  </c:pt>
                  <c:pt idx="448">
                    <c:v>27</c:v>
                  </c:pt>
                  <c:pt idx="449">
                    <c:v>28</c:v>
                  </c:pt>
                  <c:pt idx="450">
                    <c:v>29</c:v>
                  </c:pt>
                  <c:pt idx="451">
                    <c:v>30</c:v>
                  </c:pt>
                  <c:pt idx="452">
                    <c:v>31</c:v>
                  </c:pt>
                  <c:pt idx="453">
                    <c:v>32</c:v>
                  </c:pt>
                  <c:pt idx="454">
                    <c:v>33</c:v>
                  </c:pt>
                  <c:pt idx="455">
                    <c:v>34</c:v>
                  </c:pt>
                  <c:pt idx="456">
                    <c:v>35</c:v>
                  </c:pt>
                  <c:pt idx="457">
                    <c:v>36</c:v>
                  </c:pt>
                  <c:pt idx="458">
                    <c:v>37</c:v>
                  </c:pt>
                  <c:pt idx="459">
                    <c:v>38</c:v>
                  </c:pt>
                  <c:pt idx="460">
                    <c:v>39</c:v>
                  </c:pt>
                  <c:pt idx="461">
                    <c:v>40</c:v>
                  </c:pt>
                  <c:pt idx="462">
                    <c:v>41</c:v>
                  </c:pt>
                  <c:pt idx="463">
                    <c:v>42</c:v>
                  </c:pt>
                  <c:pt idx="464">
                    <c:v>43</c:v>
                  </c:pt>
                  <c:pt idx="465">
                    <c:v>44</c:v>
                  </c:pt>
                  <c:pt idx="466">
                    <c:v>45</c:v>
                  </c:pt>
                  <c:pt idx="467">
                    <c:v>46</c:v>
                  </c:pt>
                  <c:pt idx="468">
                    <c:v>47</c:v>
                  </c:pt>
                  <c:pt idx="469">
                    <c:v>48</c:v>
                  </c:pt>
                  <c:pt idx="470">
                    <c:v>49</c:v>
                  </c:pt>
                  <c:pt idx="471">
                    <c:v>50</c:v>
                  </c:pt>
                  <c:pt idx="472">
                    <c:v>51</c:v>
                  </c:pt>
                  <c:pt idx="473">
                    <c:v>52</c:v>
                  </c:pt>
                  <c:pt idx="474">
                    <c:v>53</c:v>
                  </c:pt>
                  <c:pt idx="475">
                    <c:v>54</c:v>
                  </c:pt>
                  <c:pt idx="476">
                    <c:v>55</c:v>
                  </c:pt>
                  <c:pt idx="477">
                    <c:v>56</c:v>
                  </c:pt>
                  <c:pt idx="478">
                    <c:v>57</c:v>
                  </c:pt>
                  <c:pt idx="479">
                    <c:v>58</c:v>
                  </c:pt>
                  <c:pt idx="480">
                    <c:v>59</c:v>
                  </c:pt>
                  <c:pt idx="481">
                    <c:v>0</c:v>
                  </c:pt>
                  <c:pt idx="482">
                    <c:v>1</c:v>
                  </c:pt>
                  <c:pt idx="483">
                    <c:v>2</c:v>
                  </c:pt>
                  <c:pt idx="484">
                    <c:v>3</c:v>
                  </c:pt>
                  <c:pt idx="485">
                    <c:v>4</c:v>
                  </c:pt>
                  <c:pt idx="486">
                    <c:v>5</c:v>
                  </c:pt>
                  <c:pt idx="487">
                    <c:v>6</c:v>
                  </c:pt>
                  <c:pt idx="488">
                    <c:v>7</c:v>
                  </c:pt>
                  <c:pt idx="489">
                    <c:v>8</c:v>
                  </c:pt>
                  <c:pt idx="490">
                    <c:v>9</c:v>
                  </c:pt>
                  <c:pt idx="491">
                    <c:v>10</c:v>
                  </c:pt>
                  <c:pt idx="492">
                    <c:v>11</c:v>
                  </c:pt>
                  <c:pt idx="493">
                    <c:v>12</c:v>
                  </c:pt>
                  <c:pt idx="494">
                    <c:v>13</c:v>
                  </c:pt>
                  <c:pt idx="495">
                    <c:v>14</c:v>
                  </c:pt>
                  <c:pt idx="496">
                    <c:v>15</c:v>
                  </c:pt>
                  <c:pt idx="497">
                    <c:v>16</c:v>
                  </c:pt>
                  <c:pt idx="498">
                    <c:v>17</c:v>
                  </c:pt>
                  <c:pt idx="499">
                    <c:v>18</c:v>
                  </c:pt>
                  <c:pt idx="500">
                    <c:v>19</c:v>
                  </c:pt>
                  <c:pt idx="501">
                    <c:v>20</c:v>
                  </c:pt>
                  <c:pt idx="502">
                    <c:v>21</c:v>
                  </c:pt>
                  <c:pt idx="503">
                    <c:v>22</c:v>
                  </c:pt>
                  <c:pt idx="504">
                    <c:v>23</c:v>
                  </c:pt>
                  <c:pt idx="505">
                    <c:v>24</c:v>
                  </c:pt>
                  <c:pt idx="506">
                    <c:v>25</c:v>
                  </c:pt>
                  <c:pt idx="507">
                    <c:v>26</c:v>
                  </c:pt>
                  <c:pt idx="508">
                    <c:v>27</c:v>
                  </c:pt>
                  <c:pt idx="509">
                    <c:v>28</c:v>
                  </c:pt>
                  <c:pt idx="510">
                    <c:v>29</c:v>
                  </c:pt>
                  <c:pt idx="511">
                    <c:v>30</c:v>
                  </c:pt>
                  <c:pt idx="512">
                    <c:v>31</c:v>
                  </c:pt>
                  <c:pt idx="513">
                    <c:v>32</c:v>
                  </c:pt>
                  <c:pt idx="514">
                    <c:v>33</c:v>
                  </c:pt>
                  <c:pt idx="515">
                    <c:v>34</c:v>
                  </c:pt>
                  <c:pt idx="516">
                    <c:v>35</c:v>
                  </c:pt>
                  <c:pt idx="517">
                    <c:v>36</c:v>
                  </c:pt>
                  <c:pt idx="518">
                    <c:v>37</c:v>
                  </c:pt>
                  <c:pt idx="519">
                    <c:v>38</c:v>
                  </c:pt>
                  <c:pt idx="520">
                    <c:v>39</c:v>
                  </c:pt>
                  <c:pt idx="521">
                    <c:v>40</c:v>
                  </c:pt>
                  <c:pt idx="522">
                    <c:v>41</c:v>
                  </c:pt>
                  <c:pt idx="523">
                    <c:v>42</c:v>
                  </c:pt>
                  <c:pt idx="524">
                    <c:v>43</c:v>
                  </c:pt>
                  <c:pt idx="525">
                    <c:v>44</c:v>
                  </c:pt>
                  <c:pt idx="526">
                    <c:v>45</c:v>
                  </c:pt>
                  <c:pt idx="527">
                    <c:v>46</c:v>
                  </c:pt>
                  <c:pt idx="528">
                    <c:v>47</c:v>
                  </c:pt>
                  <c:pt idx="529">
                    <c:v>48</c:v>
                  </c:pt>
                  <c:pt idx="530">
                    <c:v>49</c:v>
                  </c:pt>
                  <c:pt idx="531">
                    <c:v>50</c:v>
                  </c:pt>
                  <c:pt idx="532">
                    <c:v>51</c:v>
                  </c:pt>
                  <c:pt idx="533">
                    <c:v>52</c:v>
                  </c:pt>
                  <c:pt idx="534">
                    <c:v>53</c:v>
                  </c:pt>
                  <c:pt idx="535">
                    <c:v>54</c:v>
                  </c:pt>
                  <c:pt idx="536">
                    <c:v>55</c:v>
                  </c:pt>
                  <c:pt idx="537">
                    <c:v>56</c:v>
                  </c:pt>
                  <c:pt idx="538">
                    <c:v>57</c:v>
                  </c:pt>
                  <c:pt idx="539">
                    <c:v>58</c:v>
                  </c:pt>
                  <c:pt idx="540">
                    <c:v>59</c:v>
                  </c:pt>
                  <c:pt idx="541">
                    <c:v>0</c:v>
                  </c:pt>
                  <c:pt idx="542">
                    <c:v>1</c:v>
                  </c:pt>
                  <c:pt idx="543">
                    <c:v>29</c:v>
                  </c:pt>
                  <c:pt idx="544">
                    <c:v>30</c:v>
                  </c:pt>
                  <c:pt idx="545">
                    <c:v>31</c:v>
                  </c:pt>
                  <c:pt idx="546">
                    <c:v>32</c:v>
                  </c:pt>
                  <c:pt idx="547">
                    <c:v>33</c:v>
                  </c:pt>
                  <c:pt idx="548">
                    <c:v>34</c:v>
                  </c:pt>
                  <c:pt idx="549">
                    <c:v>35</c:v>
                  </c:pt>
                  <c:pt idx="550">
                    <c:v>36</c:v>
                  </c:pt>
                  <c:pt idx="551">
                    <c:v>37</c:v>
                  </c:pt>
                  <c:pt idx="552">
                    <c:v>38</c:v>
                  </c:pt>
                  <c:pt idx="553">
                    <c:v>39</c:v>
                  </c:pt>
                  <c:pt idx="554">
                    <c:v>40</c:v>
                  </c:pt>
                  <c:pt idx="555">
                    <c:v>41</c:v>
                  </c:pt>
                  <c:pt idx="556">
                    <c:v>42</c:v>
                  </c:pt>
                  <c:pt idx="557">
                    <c:v>43</c:v>
                  </c:pt>
                  <c:pt idx="558">
                    <c:v>44</c:v>
                  </c:pt>
                  <c:pt idx="559">
                    <c:v>45</c:v>
                  </c:pt>
                  <c:pt idx="560">
                    <c:v>46</c:v>
                  </c:pt>
                  <c:pt idx="561">
                    <c:v>47</c:v>
                  </c:pt>
                  <c:pt idx="562">
                    <c:v>48</c:v>
                  </c:pt>
                  <c:pt idx="563">
                    <c:v>49</c:v>
                  </c:pt>
                  <c:pt idx="564">
                    <c:v>50</c:v>
                  </c:pt>
                  <c:pt idx="565">
                    <c:v>51</c:v>
                  </c:pt>
                  <c:pt idx="566">
                    <c:v>52</c:v>
                  </c:pt>
                  <c:pt idx="567">
                    <c:v>53</c:v>
                  </c:pt>
                  <c:pt idx="568">
                    <c:v>54</c:v>
                  </c:pt>
                  <c:pt idx="569">
                    <c:v>55</c:v>
                  </c:pt>
                  <c:pt idx="570">
                    <c:v>56</c:v>
                  </c:pt>
                  <c:pt idx="571">
                    <c:v>57</c:v>
                  </c:pt>
                  <c:pt idx="572">
                    <c:v>58</c:v>
                  </c:pt>
                  <c:pt idx="573">
                    <c:v>59</c:v>
                  </c:pt>
                  <c:pt idx="574">
                    <c:v>0</c:v>
                  </c:pt>
                  <c:pt idx="575">
                    <c:v>1</c:v>
                  </c:pt>
                  <c:pt idx="576">
                    <c:v>2</c:v>
                  </c:pt>
                  <c:pt idx="577">
                    <c:v>3</c:v>
                  </c:pt>
                  <c:pt idx="578">
                    <c:v>4</c:v>
                  </c:pt>
                  <c:pt idx="579">
                    <c:v>5</c:v>
                  </c:pt>
                  <c:pt idx="580">
                    <c:v>6</c:v>
                  </c:pt>
                  <c:pt idx="581">
                    <c:v>7</c:v>
                  </c:pt>
                  <c:pt idx="582">
                    <c:v>8</c:v>
                  </c:pt>
                  <c:pt idx="583">
                    <c:v>9</c:v>
                  </c:pt>
                  <c:pt idx="584">
                    <c:v>10</c:v>
                  </c:pt>
                  <c:pt idx="585">
                    <c:v>11</c:v>
                  </c:pt>
                  <c:pt idx="586">
                    <c:v>12</c:v>
                  </c:pt>
                  <c:pt idx="587">
                    <c:v>13</c:v>
                  </c:pt>
                  <c:pt idx="588">
                    <c:v>14</c:v>
                  </c:pt>
                  <c:pt idx="589">
                    <c:v>15</c:v>
                  </c:pt>
                  <c:pt idx="590">
                    <c:v>16</c:v>
                  </c:pt>
                </c:lvl>
                <c:lvl>
                  <c:pt idx="0">
                    <c:v>17</c:v>
                  </c:pt>
                  <c:pt idx="21">
                    <c:v>18</c:v>
                  </c:pt>
                  <c:pt idx="23">
                    <c:v>22</c:v>
                  </c:pt>
                  <c:pt idx="42">
                    <c:v>23</c:v>
                  </c:pt>
                  <c:pt idx="102">
                    <c:v>0</c:v>
                  </c:pt>
                  <c:pt idx="162">
                    <c:v>1</c:v>
                  </c:pt>
                  <c:pt idx="222">
                    <c:v>2</c:v>
                  </c:pt>
                  <c:pt idx="282">
                    <c:v>3</c:v>
                  </c:pt>
                  <c:pt idx="342">
                    <c:v>4</c:v>
                  </c:pt>
                  <c:pt idx="348">
                    <c:v>6</c:v>
                  </c:pt>
                  <c:pt idx="361">
                    <c:v>7</c:v>
                  </c:pt>
                  <c:pt idx="421">
                    <c:v>8</c:v>
                  </c:pt>
                  <c:pt idx="481">
                    <c:v>9</c:v>
                  </c:pt>
                  <c:pt idx="541">
                    <c:v>10</c:v>
                  </c:pt>
                  <c:pt idx="543">
                    <c:v>13</c:v>
                  </c:pt>
                  <c:pt idx="574">
                    <c:v>14</c:v>
                  </c:pt>
                </c:lvl>
                <c:lvl>
                  <c:pt idx="0">
                    <c:v>2016-03-01 00:00:00.000 UTC</c:v>
                  </c:pt>
                  <c:pt idx="102">
                    <c:v>2016-03-02 00:00:00.000 UTC</c:v>
                  </c:pt>
                </c:lvl>
              </c:multiLvlStrCache>
            </c:multiLvlStrRef>
          </c:cat>
          <c:val>
            <c:numRef>
              <c:f>PerMinChart!$B$3:$B$612</c:f>
              <c:numCache>
                <c:formatCode>General</c:formatCode>
                <c:ptCount val="591"/>
                <c:pt idx="1">
                  <c:v>9</c:v>
                </c:pt>
                <c:pt idx="2">
                  <c:v>3</c:v>
                </c:pt>
                <c:pt idx="3">
                  <c:v>3</c:v>
                </c:pt>
                <c:pt idx="4">
                  <c:v>5</c:v>
                </c:pt>
                <c:pt idx="5">
                  <c:v>6</c:v>
                </c:pt>
                <c:pt idx="6">
                  <c:v>5</c:v>
                </c:pt>
                <c:pt idx="7">
                  <c:v>5</c:v>
                </c:pt>
                <c:pt idx="8">
                  <c:v>6</c:v>
                </c:pt>
                <c:pt idx="9">
                  <c:v>8</c:v>
                </c:pt>
                <c:pt idx="10">
                  <c:v>8</c:v>
                </c:pt>
                <c:pt idx="11">
                  <c:v>6</c:v>
                </c:pt>
                <c:pt idx="12">
                  <c:v>3</c:v>
                </c:pt>
                <c:pt idx="13">
                  <c:v>5</c:v>
                </c:pt>
                <c:pt idx="14">
                  <c:v>7</c:v>
                </c:pt>
                <c:pt idx="15">
                  <c:v>5</c:v>
                </c:pt>
                <c:pt idx="16">
                  <c:v>8</c:v>
                </c:pt>
                <c:pt idx="17">
                  <c:v>3</c:v>
                </c:pt>
                <c:pt idx="18">
                  <c:v>5</c:v>
                </c:pt>
                <c:pt idx="19">
                  <c:v>7</c:v>
                </c:pt>
                <c:pt idx="20">
                  <c:v>6</c:v>
                </c:pt>
                <c:pt idx="24">
                  <c:v>1</c:v>
                </c:pt>
                <c:pt idx="26">
                  <c:v>1</c:v>
                </c:pt>
                <c:pt idx="27">
                  <c:v>2</c:v>
                </c:pt>
                <c:pt idx="28">
                  <c:v>6</c:v>
                </c:pt>
                <c:pt idx="29">
                  <c:v>7</c:v>
                </c:pt>
                <c:pt idx="30">
                  <c:v>1</c:v>
                </c:pt>
                <c:pt idx="31">
                  <c:v>7</c:v>
                </c:pt>
                <c:pt idx="32">
                  <c:v>5</c:v>
                </c:pt>
                <c:pt idx="33">
                  <c:v>5</c:v>
                </c:pt>
                <c:pt idx="34">
                  <c:v>12</c:v>
                </c:pt>
                <c:pt idx="35">
                  <c:v>6</c:v>
                </c:pt>
                <c:pt idx="36">
                  <c:v>4</c:v>
                </c:pt>
                <c:pt idx="37">
                  <c:v>2</c:v>
                </c:pt>
                <c:pt idx="38">
                  <c:v>5</c:v>
                </c:pt>
                <c:pt idx="39">
                  <c:v>8</c:v>
                </c:pt>
                <c:pt idx="40">
                  <c:v>8</c:v>
                </c:pt>
                <c:pt idx="41">
                  <c:v>4</c:v>
                </c:pt>
                <c:pt idx="42">
                  <c:v>10</c:v>
                </c:pt>
                <c:pt idx="43">
                  <c:v>5</c:v>
                </c:pt>
                <c:pt idx="44">
                  <c:v>2</c:v>
                </c:pt>
                <c:pt idx="45">
                  <c:v>6</c:v>
                </c:pt>
                <c:pt idx="46">
                  <c:v>3</c:v>
                </c:pt>
                <c:pt idx="47">
                  <c:v>4</c:v>
                </c:pt>
                <c:pt idx="48">
                  <c:v>5</c:v>
                </c:pt>
                <c:pt idx="49">
                  <c:v>9</c:v>
                </c:pt>
                <c:pt idx="50">
                  <c:v>7</c:v>
                </c:pt>
                <c:pt idx="51">
                  <c:v>7</c:v>
                </c:pt>
                <c:pt idx="52">
                  <c:v>6</c:v>
                </c:pt>
                <c:pt idx="53">
                  <c:v>1</c:v>
                </c:pt>
                <c:pt idx="54">
                  <c:v>7</c:v>
                </c:pt>
                <c:pt idx="55">
                  <c:v>7</c:v>
                </c:pt>
                <c:pt idx="56">
                  <c:v>10</c:v>
                </c:pt>
                <c:pt idx="57">
                  <c:v>10</c:v>
                </c:pt>
                <c:pt idx="58">
                  <c:v>9</c:v>
                </c:pt>
                <c:pt idx="59">
                  <c:v>4</c:v>
                </c:pt>
                <c:pt idx="60">
                  <c:v>6</c:v>
                </c:pt>
                <c:pt idx="61">
                  <c:v>9</c:v>
                </c:pt>
                <c:pt idx="62">
                  <c:v>6</c:v>
                </c:pt>
                <c:pt idx="63">
                  <c:v>3</c:v>
                </c:pt>
                <c:pt idx="64">
                  <c:v>5</c:v>
                </c:pt>
                <c:pt idx="65">
                  <c:v>8</c:v>
                </c:pt>
                <c:pt idx="66">
                  <c:v>7</c:v>
                </c:pt>
                <c:pt idx="67">
                  <c:v>7</c:v>
                </c:pt>
                <c:pt idx="68">
                  <c:v>6</c:v>
                </c:pt>
                <c:pt idx="69">
                  <c:v>6</c:v>
                </c:pt>
                <c:pt idx="70">
                  <c:v>8</c:v>
                </c:pt>
                <c:pt idx="71">
                  <c:v>8</c:v>
                </c:pt>
                <c:pt idx="72">
                  <c:v>3</c:v>
                </c:pt>
                <c:pt idx="73">
                  <c:v>12</c:v>
                </c:pt>
                <c:pt idx="74">
                  <c:v>7</c:v>
                </c:pt>
                <c:pt idx="75">
                  <c:v>7</c:v>
                </c:pt>
                <c:pt idx="76">
                  <c:v>7</c:v>
                </c:pt>
                <c:pt idx="77">
                  <c:v>4</c:v>
                </c:pt>
                <c:pt idx="78">
                  <c:v>9</c:v>
                </c:pt>
                <c:pt idx="79">
                  <c:v>8</c:v>
                </c:pt>
                <c:pt idx="80">
                  <c:v>6</c:v>
                </c:pt>
                <c:pt idx="81">
                  <c:v>6</c:v>
                </c:pt>
                <c:pt idx="82">
                  <c:v>5</c:v>
                </c:pt>
                <c:pt idx="83">
                  <c:v>7</c:v>
                </c:pt>
                <c:pt idx="84">
                  <c:v>4</c:v>
                </c:pt>
                <c:pt idx="85">
                  <c:v>5</c:v>
                </c:pt>
                <c:pt idx="86">
                  <c:v>9</c:v>
                </c:pt>
                <c:pt idx="87">
                  <c:v>8</c:v>
                </c:pt>
                <c:pt idx="88">
                  <c:v>2</c:v>
                </c:pt>
                <c:pt idx="89">
                  <c:v>6</c:v>
                </c:pt>
                <c:pt idx="90">
                  <c:v>5</c:v>
                </c:pt>
                <c:pt idx="91">
                  <c:v>5</c:v>
                </c:pt>
                <c:pt idx="92">
                  <c:v>9</c:v>
                </c:pt>
                <c:pt idx="93">
                  <c:v>7</c:v>
                </c:pt>
                <c:pt idx="94">
                  <c:v>5</c:v>
                </c:pt>
                <c:pt idx="95">
                  <c:v>4</c:v>
                </c:pt>
                <c:pt idx="96">
                  <c:v>8</c:v>
                </c:pt>
                <c:pt idx="97">
                  <c:v>8</c:v>
                </c:pt>
                <c:pt idx="98">
                  <c:v>2</c:v>
                </c:pt>
                <c:pt idx="99">
                  <c:v>10</c:v>
                </c:pt>
                <c:pt idx="100">
                  <c:v>8</c:v>
                </c:pt>
                <c:pt idx="101">
                  <c:v>6</c:v>
                </c:pt>
                <c:pt idx="102">
                  <c:v>4</c:v>
                </c:pt>
                <c:pt idx="103">
                  <c:v>9</c:v>
                </c:pt>
                <c:pt idx="104">
                  <c:v>7</c:v>
                </c:pt>
                <c:pt idx="105">
                  <c:v>9</c:v>
                </c:pt>
                <c:pt idx="106">
                  <c:v>3</c:v>
                </c:pt>
                <c:pt idx="107">
                  <c:v>7</c:v>
                </c:pt>
                <c:pt idx="108">
                  <c:v>10</c:v>
                </c:pt>
                <c:pt idx="109">
                  <c:v>3</c:v>
                </c:pt>
                <c:pt idx="110">
                  <c:v>5</c:v>
                </c:pt>
                <c:pt idx="111">
                  <c:v>10</c:v>
                </c:pt>
                <c:pt idx="112">
                  <c:v>5</c:v>
                </c:pt>
                <c:pt idx="113">
                  <c:v>5</c:v>
                </c:pt>
                <c:pt idx="114">
                  <c:v>2</c:v>
                </c:pt>
                <c:pt idx="115">
                  <c:v>6</c:v>
                </c:pt>
                <c:pt idx="116">
                  <c:v>5</c:v>
                </c:pt>
                <c:pt idx="117">
                  <c:v>7</c:v>
                </c:pt>
                <c:pt idx="118">
                  <c:v>6</c:v>
                </c:pt>
                <c:pt idx="119">
                  <c:v>4</c:v>
                </c:pt>
                <c:pt idx="120">
                  <c:v>4</c:v>
                </c:pt>
                <c:pt idx="121">
                  <c:v>8</c:v>
                </c:pt>
                <c:pt idx="122">
                  <c:v>5</c:v>
                </c:pt>
                <c:pt idx="123">
                  <c:v>9</c:v>
                </c:pt>
                <c:pt idx="124">
                  <c:v>6</c:v>
                </c:pt>
                <c:pt idx="125">
                  <c:v>6</c:v>
                </c:pt>
                <c:pt idx="126">
                  <c:v>4</c:v>
                </c:pt>
                <c:pt idx="127">
                  <c:v>3</c:v>
                </c:pt>
                <c:pt idx="128">
                  <c:v>5</c:v>
                </c:pt>
                <c:pt idx="129">
                  <c:v>3</c:v>
                </c:pt>
                <c:pt idx="130">
                  <c:v>2</c:v>
                </c:pt>
                <c:pt idx="131">
                  <c:v>7</c:v>
                </c:pt>
                <c:pt idx="132">
                  <c:v>7</c:v>
                </c:pt>
                <c:pt idx="133">
                  <c:v>5</c:v>
                </c:pt>
                <c:pt idx="134">
                  <c:v>3</c:v>
                </c:pt>
                <c:pt idx="135">
                  <c:v>6</c:v>
                </c:pt>
                <c:pt idx="136">
                  <c:v>2</c:v>
                </c:pt>
                <c:pt idx="137">
                  <c:v>6</c:v>
                </c:pt>
                <c:pt idx="138">
                  <c:v>5</c:v>
                </c:pt>
                <c:pt idx="139">
                  <c:v>2</c:v>
                </c:pt>
                <c:pt idx="140">
                  <c:v>3</c:v>
                </c:pt>
                <c:pt idx="141">
                  <c:v>3</c:v>
                </c:pt>
                <c:pt idx="142">
                  <c:v>8</c:v>
                </c:pt>
                <c:pt idx="143">
                  <c:v>1</c:v>
                </c:pt>
                <c:pt idx="144">
                  <c:v>1</c:v>
                </c:pt>
                <c:pt idx="145">
                  <c:v>5</c:v>
                </c:pt>
                <c:pt idx="146">
                  <c:v>4</c:v>
                </c:pt>
                <c:pt idx="147">
                  <c:v>2</c:v>
                </c:pt>
                <c:pt idx="148">
                  <c:v>6</c:v>
                </c:pt>
                <c:pt idx="149">
                  <c:v>1</c:v>
                </c:pt>
                <c:pt idx="150">
                  <c:v>2</c:v>
                </c:pt>
                <c:pt idx="151">
                  <c:v>2</c:v>
                </c:pt>
                <c:pt idx="152">
                  <c:v>3</c:v>
                </c:pt>
                <c:pt idx="153">
                  <c:v>8</c:v>
                </c:pt>
                <c:pt idx="154">
                  <c:v>3</c:v>
                </c:pt>
                <c:pt idx="155">
                  <c:v>2</c:v>
                </c:pt>
                <c:pt idx="156">
                  <c:v>1</c:v>
                </c:pt>
                <c:pt idx="157">
                  <c:v>1</c:v>
                </c:pt>
                <c:pt idx="158">
                  <c:v>4</c:v>
                </c:pt>
                <c:pt idx="159">
                  <c:v>2</c:v>
                </c:pt>
                <c:pt idx="160">
                  <c:v>1</c:v>
                </c:pt>
                <c:pt idx="161">
                  <c:v>1</c:v>
                </c:pt>
                <c:pt idx="163">
                  <c:v>1</c:v>
                </c:pt>
                <c:pt idx="168">
                  <c:v>1</c:v>
                </c:pt>
                <c:pt idx="198">
                  <c:v>4</c:v>
                </c:pt>
                <c:pt idx="199">
                  <c:v>3</c:v>
                </c:pt>
                <c:pt idx="200">
                  <c:v>3</c:v>
                </c:pt>
                <c:pt idx="201">
                  <c:v>4</c:v>
                </c:pt>
                <c:pt idx="202">
                  <c:v>6</c:v>
                </c:pt>
                <c:pt idx="203">
                  <c:v>5</c:v>
                </c:pt>
                <c:pt idx="204">
                  <c:v>3</c:v>
                </c:pt>
                <c:pt idx="205">
                  <c:v>7</c:v>
                </c:pt>
                <c:pt idx="206">
                  <c:v>6</c:v>
                </c:pt>
                <c:pt idx="207">
                  <c:v>7</c:v>
                </c:pt>
                <c:pt idx="208">
                  <c:v>7</c:v>
                </c:pt>
                <c:pt idx="209">
                  <c:v>5</c:v>
                </c:pt>
                <c:pt idx="210">
                  <c:v>3</c:v>
                </c:pt>
                <c:pt idx="211">
                  <c:v>7</c:v>
                </c:pt>
                <c:pt idx="212">
                  <c:v>4</c:v>
                </c:pt>
                <c:pt idx="213">
                  <c:v>10</c:v>
                </c:pt>
                <c:pt idx="214">
                  <c:v>7</c:v>
                </c:pt>
                <c:pt idx="215">
                  <c:v>1</c:v>
                </c:pt>
                <c:pt idx="216">
                  <c:v>5</c:v>
                </c:pt>
                <c:pt idx="217">
                  <c:v>8</c:v>
                </c:pt>
                <c:pt idx="218">
                  <c:v>9</c:v>
                </c:pt>
                <c:pt idx="219">
                  <c:v>3</c:v>
                </c:pt>
                <c:pt idx="220">
                  <c:v>8</c:v>
                </c:pt>
                <c:pt idx="221">
                  <c:v>4</c:v>
                </c:pt>
                <c:pt idx="222">
                  <c:v>7</c:v>
                </c:pt>
                <c:pt idx="223">
                  <c:v>5</c:v>
                </c:pt>
                <c:pt idx="224">
                  <c:v>3</c:v>
                </c:pt>
                <c:pt idx="225">
                  <c:v>5</c:v>
                </c:pt>
                <c:pt idx="226">
                  <c:v>8</c:v>
                </c:pt>
                <c:pt idx="227">
                  <c:v>12</c:v>
                </c:pt>
                <c:pt idx="228">
                  <c:v>10</c:v>
                </c:pt>
                <c:pt idx="229">
                  <c:v>6</c:v>
                </c:pt>
                <c:pt idx="230">
                  <c:v>6</c:v>
                </c:pt>
                <c:pt idx="231">
                  <c:v>4</c:v>
                </c:pt>
                <c:pt idx="232">
                  <c:v>9</c:v>
                </c:pt>
                <c:pt idx="233">
                  <c:v>8</c:v>
                </c:pt>
                <c:pt idx="234">
                  <c:v>8</c:v>
                </c:pt>
                <c:pt idx="235">
                  <c:v>7</c:v>
                </c:pt>
                <c:pt idx="236">
                  <c:v>2</c:v>
                </c:pt>
                <c:pt idx="237">
                  <c:v>4</c:v>
                </c:pt>
                <c:pt idx="238">
                  <c:v>10</c:v>
                </c:pt>
                <c:pt idx="239">
                  <c:v>4</c:v>
                </c:pt>
                <c:pt idx="240">
                  <c:v>2</c:v>
                </c:pt>
                <c:pt idx="241">
                  <c:v>2</c:v>
                </c:pt>
                <c:pt idx="242">
                  <c:v>5</c:v>
                </c:pt>
                <c:pt idx="243">
                  <c:v>3</c:v>
                </c:pt>
                <c:pt idx="244">
                  <c:v>7</c:v>
                </c:pt>
                <c:pt idx="245">
                  <c:v>1</c:v>
                </c:pt>
                <c:pt idx="248">
                  <c:v>1</c:v>
                </c:pt>
                <c:pt idx="249">
                  <c:v>2</c:v>
                </c:pt>
                <c:pt idx="250">
                  <c:v>1</c:v>
                </c:pt>
                <c:pt idx="256">
                  <c:v>1</c:v>
                </c:pt>
                <c:pt idx="261">
                  <c:v>1</c:v>
                </c:pt>
                <c:pt idx="264">
                  <c:v>1</c:v>
                </c:pt>
                <c:pt idx="266">
                  <c:v>1</c:v>
                </c:pt>
                <c:pt idx="269">
                  <c:v>1</c:v>
                </c:pt>
                <c:pt idx="275">
                  <c:v>1</c:v>
                </c:pt>
                <c:pt idx="279">
                  <c:v>2</c:v>
                </c:pt>
                <c:pt idx="282">
                  <c:v>1</c:v>
                </c:pt>
                <c:pt idx="283">
                  <c:v>1</c:v>
                </c:pt>
                <c:pt idx="286">
                  <c:v>1</c:v>
                </c:pt>
                <c:pt idx="301">
                  <c:v>1</c:v>
                </c:pt>
                <c:pt idx="307">
                  <c:v>1</c:v>
                </c:pt>
                <c:pt idx="315">
                  <c:v>2</c:v>
                </c:pt>
                <c:pt idx="316">
                  <c:v>1</c:v>
                </c:pt>
                <c:pt idx="328">
                  <c:v>1</c:v>
                </c:pt>
                <c:pt idx="330">
                  <c:v>1</c:v>
                </c:pt>
                <c:pt idx="332">
                  <c:v>1</c:v>
                </c:pt>
                <c:pt idx="353">
                  <c:v>1</c:v>
                </c:pt>
                <c:pt idx="359">
                  <c:v>1</c:v>
                </c:pt>
                <c:pt idx="361">
                  <c:v>1</c:v>
                </c:pt>
                <c:pt idx="381">
                  <c:v>1</c:v>
                </c:pt>
                <c:pt idx="383">
                  <c:v>1</c:v>
                </c:pt>
                <c:pt idx="388">
                  <c:v>1</c:v>
                </c:pt>
                <c:pt idx="435">
                  <c:v>1</c:v>
                </c:pt>
                <c:pt idx="436">
                  <c:v>1</c:v>
                </c:pt>
                <c:pt idx="450">
                  <c:v>1</c:v>
                </c:pt>
                <c:pt idx="461">
                  <c:v>1</c:v>
                </c:pt>
                <c:pt idx="467">
                  <c:v>1</c:v>
                </c:pt>
                <c:pt idx="469">
                  <c:v>1</c:v>
                </c:pt>
                <c:pt idx="471">
                  <c:v>1</c:v>
                </c:pt>
                <c:pt idx="474">
                  <c:v>1</c:v>
                </c:pt>
                <c:pt idx="475">
                  <c:v>2</c:v>
                </c:pt>
                <c:pt idx="476">
                  <c:v>5</c:v>
                </c:pt>
                <c:pt idx="477">
                  <c:v>6</c:v>
                </c:pt>
                <c:pt idx="478">
                  <c:v>4</c:v>
                </c:pt>
                <c:pt idx="479">
                  <c:v>1</c:v>
                </c:pt>
                <c:pt idx="480">
                  <c:v>7</c:v>
                </c:pt>
                <c:pt idx="481">
                  <c:v>3</c:v>
                </c:pt>
                <c:pt idx="482">
                  <c:v>4</c:v>
                </c:pt>
                <c:pt idx="483">
                  <c:v>3</c:v>
                </c:pt>
                <c:pt idx="484">
                  <c:v>4</c:v>
                </c:pt>
                <c:pt idx="485">
                  <c:v>7</c:v>
                </c:pt>
                <c:pt idx="486">
                  <c:v>1</c:v>
                </c:pt>
                <c:pt idx="487">
                  <c:v>4</c:v>
                </c:pt>
                <c:pt idx="488">
                  <c:v>8</c:v>
                </c:pt>
                <c:pt idx="489">
                  <c:v>7</c:v>
                </c:pt>
                <c:pt idx="490">
                  <c:v>4</c:v>
                </c:pt>
                <c:pt idx="491">
                  <c:v>7</c:v>
                </c:pt>
                <c:pt idx="492">
                  <c:v>2</c:v>
                </c:pt>
                <c:pt idx="493">
                  <c:v>4</c:v>
                </c:pt>
                <c:pt idx="494">
                  <c:v>4</c:v>
                </c:pt>
                <c:pt idx="495">
                  <c:v>1</c:v>
                </c:pt>
                <c:pt idx="496">
                  <c:v>5</c:v>
                </c:pt>
                <c:pt idx="497">
                  <c:v>3</c:v>
                </c:pt>
                <c:pt idx="498">
                  <c:v>6</c:v>
                </c:pt>
                <c:pt idx="499">
                  <c:v>4</c:v>
                </c:pt>
                <c:pt idx="500">
                  <c:v>5</c:v>
                </c:pt>
                <c:pt idx="501">
                  <c:v>2</c:v>
                </c:pt>
                <c:pt idx="502">
                  <c:v>4</c:v>
                </c:pt>
                <c:pt idx="503">
                  <c:v>8</c:v>
                </c:pt>
                <c:pt idx="504">
                  <c:v>3</c:v>
                </c:pt>
                <c:pt idx="505">
                  <c:v>5</c:v>
                </c:pt>
                <c:pt idx="506">
                  <c:v>7</c:v>
                </c:pt>
                <c:pt idx="507">
                  <c:v>3</c:v>
                </c:pt>
                <c:pt idx="508">
                  <c:v>5</c:v>
                </c:pt>
                <c:pt idx="509">
                  <c:v>3</c:v>
                </c:pt>
                <c:pt idx="510">
                  <c:v>6</c:v>
                </c:pt>
                <c:pt idx="511">
                  <c:v>1</c:v>
                </c:pt>
                <c:pt idx="512">
                  <c:v>2</c:v>
                </c:pt>
                <c:pt idx="513">
                  <c:v>5</c:v>
                </c:pt>
                <c:pt idx="515">
                  <c:v>4</c:v>
                </c:pt>
                <c:pt idx="517">
                  <c:v>2</c:v>
                </c:pt>
                <c:pt idx="518">
                  <c:v>1</c:v>
                </c:pt>
                <c:pt idx="519">
                  <c:v>4</c:v>
                </c:pt>
                <c:pt idx="520">
                  <c:v>6</c:v>
                </c:pt>
                <c:pt idx="521">
                  <c:v>4</c:v>
                </c:pt>
                <c:pt idx="522">
                  <c:v>3</c:v>
                </c:pt>
                <c:pt idx="523">
                  <c:v>4</c:v>
                </c:pt>
                <c:pt idx="524">
                  <c:v>13</c:v>
                </c:pt>
                <c:pt idx="525">
                  <c:v>6</c:v>
                </c:pt>
                <c:pt idx="526">
                  <c:v>5</c:v>
                </c:pt>
                <c:pt idx="527">
                  <c:v>4</c:v>
                </c:pt>
                <c:pt idx="528">
                  <c:v>10</c:v>
                </c:pt>
                <c:pt idx="529">
                  <c:v>4</c:v>
                </c:pt>
                <c:pt idx="530">
                  <c:v>5</c:v>
                </c:pt>
                <c:pt idx="531">
                  <c:v>10</c:v>
                </c:pt>
                <c:pt idx="532">
                  <c:v>7</c:v>
                </c:pt>
                <c:pt idx="533">
                  <c:v>10</c:v>
                </c:pt>
                <c:pt idx="534">
                  <c:v>6</c:v>
                </c:pt>
                <c:pt idx="535">
                  <c:v>6</c:v>
                </c:pt>
                <c:pt idx="536">
                  <c:v>3</c:v>
                </c:pt>
                <c:pt idx="537">
                  <c:v>9</c:v>
                </c:pt>
                <c:pt idx="538">
                  <c:v>4</c:v>
                </c:pt>
                <c:pt idx="539">
                  <c:v>4</c:v>
                </c:pt>
                <c:pt idx="540">
                  <c:v>8</c:v>
                </c:pt>
                <c:pt idx="541">
                  <c:v>6</c:v>
                </c:pt>
                <c:pt idx="542">
                  <c:v>1</c:v>
                </c:pt>
                <c:pt idx="543">
                  <c:v>6</c:v>
                </c:pt>
                <c:pt idx="544">
                  <c:v>9</c:v>
                </c:pt>
                <c:pt idx="545">
                  <c:v>13</c:v>
                </c:pt>
                <c:pt idx="546">
                  <c:v>12</c:v>
                </c:pt>
                <c:pt idx="547">
                  <c:v>10</c:v>
                </c:pt>
                <c:pt idx="548">
                  <c:v>7</c:v>
                </c:pt>
                <c:pt idx="549">
                  <c:v>9</c:v>
                </c:pt>
                <c:pt idx="550">
                  <c:v>6</c:v>
                </c:pt>
                <c:pt idx="551">
                  <c:v>10</c:v>
                </c:pt>
                <c:pt idx="552">
                  <c:v>7</c:v>
                </c:pt>
                <c:pt idx="553">
                  <c:v>9</c:v>
                </c:pt>
                <c:pt idx="554">
                  <c:v>8</c:v>
                </c:pt>
                <c:pt idx="555">
                  <c:v>4</c:v>
                </c:pt>
                <c:pt idx="556">
                  <c:v>6</c:v>
                </c:pt>
                <c:pt idx="557">
                  <c:v>8</c:v>
                </c:pt>
                <c:pt idx="558">
                  <c:v>6</c:v>
                </c:pt>
                <c:pt idx="559">
                  <c:v>17</c:v>
                </c:pt>
                <c:pt idx="560">
                  <c:v>12</c:v>
                </c:pt>
                <c:pt idx="561">
                  <c:v>5</c:v>
                </c:pt>
                <c:pt idx="562">
                  <c:v>9</c:v>
                </c:pt>
                <c:pt idx="563">
                  <c:v>16</c:v>
                </c:pt>
                <c:pt idx="564">
                  <c:v>8</c:v>
                </c:pt>
                <c:pt idx="565">
                  <c:v>9</c:v>
                </c:pt>
                <c:pt idx="566">
                  <c:v>10</c:v>
                </c:pt>
                <c:pt idx="567">
                  <c:v>10</c:v>
                </c:pt>
                <c:pt idx="568">
                  <c:v>9</c:v>
                </c:pt>
                <c:pt idx="569">
                  <c:v>12</c:v>
                </c:pt>
                <c:pt idx="570">
                  <c:v>11</c:v>
                </c:pt>
                <c:pt idx="571">
                  <c:v>12</c:v>
                </c:pt>
                <c:pt idx="572">
                  <c:v>9</c:v>
                </c:pt>
                <c:pt idx="573">
                  <c:v>20</c:v>
                </c:pt>
                <c:pt idx="574">
                  <c:v>10</c:v>
                </c:pt>
                <c:pt idx="575">
                  <c:v>9</c:v>
                </c:pt>
                <c:pt idx="576">
                  <c:v>14</c:v>
                </c:pt>
                <c:pt idx="577">
                  <c:v>11</c:v>
                </c:pt>
                <c:pt idx="578">
                  <c:v>8</c:v>
                </c:pt>
                <c:pt idx="579">
                  <c:v>5</c:v>
                </c:pt>
                <c:pt idx="580">
                  <c:v>7</c:v>
                </c:pt>
                <c:pt idx="581">
                  <c:v>4</c:v>
                </c:pt>
                <c:pt idx="582">
                  <c:v>12</c:v>
                </c:pt>
                <c:pt idx="583">
                  <c:v>11</c:v>
                </c:pt>
                <c:pt idx="584">
                  <c:v>8</c:v>
                </c:pt>
                <c:pt idx="585">
                  <c:v>9</c:v>
                </c:pt>
                <c:pt idx="586">
                  <c:v>4</c:v>
                </c:pt>
                <c:pt idx="587">
                  <c:v>2</c:v>
                </c:pt>
                <c:pt idx="588">
                  <c:v>1</c:v>
                </c:pt>
                <c:pt idx="589">
                  <c:v>3</c:v>
                </c:pt>
                <c:pt idx="590">
                  <c:v>1</c:v>
                </c:pt>
              </c:numCache>
            </c:numRef>
          </c:val>
          <c:extLst>
            <c:ext xmlns:c16="http://schemas.microsoft.com/office/drawing/2014/chart" uri="{C3380CC4-5D6E-409C-BE32-E72D297353CC}">
              <c16:uniqueId val="{00000000-A393-494A-8E01-EC24A4107F31}"/>
            </c:ext>
          </c:extLst>
        </c:ser>
        <c:ser>
          <c:idx val="1"/>
          <c:order val="1"/>
          <c:tx>
            <c:strRef>
              <c:f>PerMinChart!$C$1:$C$2</c:f>
              <c:strCache>
                <c:ptCount val="1"/>
                <c:pt idx="0">
                  <c:v>Lockout</c:v>
                </c:pt>
              </c:strCache>
            </c:strRef>
          </c:tx>
          <c:spPr>
            <a:solidFill>
              <a:schemeClr val="accent1"/>
            </a:solidFill>
            <a:ln>
              <a:noFill/>
            </a:ln>
            <a:effectLst/>
          </c:spPr>
          <c:invertIfNegative val="0"/>
          <c:cat>
            <c:multiLvlStrRef>
              <c:f>PerMinChart!$A$3:$A$612</c:f>
              <c:multiLvlStrCache>
                <c:ptCount val="591"/>
                <c:lvl>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55</c:v>
                  </c:pt>
                  <c:pt idx="22">
                    <c:v>56</c:v>
                  </c:pt>
                  <c:pt idx="23">
                    <c:v>29</c:v>
                  </c:pt>
                  <c:pt idx="24">
                    <c:v>30</c:v>
                  </c:pt>
                  <c:pt idx="25">
                    <c:v>31</c:v>
                  </c:pt>
                  <c:pt idx="26">
                    <c:v>35</c:v>
                  </c:pt>
                  <c:pt idx="27">
                    <c:v>37</c:v>
                  </c:pt>
                  <c:pt idx="28">
                    <c:v>38</c:v>
                  </c:pt>
                  <c:pt idx="29">
                    <c:v>39</c:v>
                  </c:pt>
                  <c:pt idx="30">
                    <c:v>48</c:v>
                  </c:pt>
                  <c:pt idx="31">
                    <c:v>49</c:v>
                  </c:pt>
                  <c:pt idx="32">
                    <c:v>50</c:v>
                  </c:pt>
                  <c:pt idx="33">
                    <c:v>51</c:v>
                  </c:pt>
                  <c:pt idx="34">
                    <c:v>52</c:v>
                  </c:pt>
                  <c:pt idx="35">
                    <c:v>53</c:v>
                  </c:pt>
                  <c:pt idx="36">
                    <c:v>54</c:v>
                  </c:pt>
                  <c:pt idx="37">
                    <c:v>55</c:v>
                  </c:pt>
                  <c:pt idx="38">
                    <c:v>56</c:v>
                  </c:pt>
                  <c:pt idx="39">
                    <c:v>57</c:v>
                  </c:pt>
                  <c:pt idx="40">
                    <c:v>58</c:v>
                  </c:pt>
                  <c:pt idx="41">
                    <c:v>59</c:v>
                  </c:pt>
                  <c:pt idx="42">
                    <c:v>0</c:v>
                  </c:pt>
                  <c:pt idx="43">
                    <c:v>1</c:v>
                  </c:pt>
                  <c:pt idx="44">
                    <c:v>2</c:v>
                  </c:pt>
                  <c:pt idx="45">
                    <c:v>3</c:v>
                  </c:pt>
                  <c:pt idx="46">
                    <c:v>4</c:v>
                  </c:pt>
                  <c:pt idx="47">
                    <c:v>5</c:v>
                  </c:pt>
                  <c:pt idx="48">
                    <c:v>6</c:v>
                  </c:pt>
                  <c:pt idx="49">
                    <c:v>7</c:v>
                  </c:pt>
                  <c:pt idx="50">
                    <c:v>8</c:v>
                  </c:pt>
                  <c:pt idx="51">
                    <c:v>9</c:v>
                  </c:pt>
                  <c:pt idx="52">
                    <c:v>10</c:v>
                  </c:pt>
                  <c:pt idx="53">
                    <c:v>11</c:v>
                  </c:pt>
                  <c:pt idx="54">
                    <c:v>12</c:v>
                  </c:pt>
                  <c:pt idx="55">
                    <c:v>13</c:v>
                  </c:pt>
                  <c:pt idx="56">
                    <c:v>14</c:v>
                  </c:pt>
                  <c:pt idx="57">
                    <c:v>15</c:v>
                  </c:pt>
                  <c:pt idx="58">
                    <c:v>16</c:v>
                  </c:pt>
                  <c:pt idx="59">
                    <c:v>17</c:v>
                  </c:pt>
                  <c:pt idx="60">
                    <c:v>18</c:v>
                  </c:pt>
                  <c:pt idx="61">
                    <c:v>19</c:v>
                  </c:pt>
                  <c:pt idx="62">
                    <c:v>20</c:v>
                  </c:pt>
                  <c:pt idx="63">
                    <c:v>21</c:v>
                  </c:pt>
                  <c:pt idx="64">
                    <c:v>22</c:v>
                  </c:pt>
                  <c:pt idx="65">
                    <c:v>23</c:v>
                  </c:pt>
                  <c:pt idx="66">
                    <c:v>24</c:v>
                  </c:pt>
                  <c:pt idx="67">
                    <c:v>25</c:v>
                  </c:pt>
                  <c:pt idx="68">
                    <c:v>26</c:v>
                  </c:pt>
                  <c:pt idx="69">
                    <c:v>27</c:v>
                  </c:pt>
                  <c:pt idx="70">
                    <c:v>28</c:v>
                  </c:pt>
                  <c:pt idx="71">
                    <c:v>29</c:v>
                  </c:pt>
                  <c:pt idx="72">
                    <c:v>30</c:v>
                  </c:pt>
                  <c:pt idx="73">
                    <c:v>31</c:v>
                  </c:pt>
                  <c:pt idx="74">
                    <c:v>32</c:v>
                  </c:pt>
                  <c:pt idx="75">
                    <c:v>33</c:v>
                  </c:pt>
                  <c:pt idx="76">
                    <c:v>34</c:v>
                  </c:pt>
                  <c:pt idx="77">
                    <c:v>35</c:v>
                  </c:pt>
                  <c:pt idx="78">
                    <c:v>36</c:v>
                  </c:pt>
                  <c:pt idx="79">
                    <c:v>37</c:v>
                  </c:pt>
                  <c:pt idx="80">
                    <c:v>38</c:v>
                  </c:pt>
                  <c:pt idx="81">
                    <c:v>39</c:v>
                  </c:pt>
                  <c:pt idx="82">
                    <c:v>40</c:v>
                  </c:pt>
                  <c:pt idx="83">
                    <c:v>41</c:v>
                  </c:pt>
                  <c:pt idx="84">
                    <c:v>42</c:v>
                  </c:pt>
                  <c:pt idx="85">
                    <c:v>43</c:v>
                  </c:pt>
                  <c:pt idx="86">
                    <c:v>44</c:v>
                  </c:pt>
                  <c:pt idx="87">
                    <c:v>45</c:v>
                  </c:pt>
                  <c:pt idx="88">
                    <c:v>46</c:v>
                  </c:pt>
                  <c:pt idx="89">
                    <c:v>47</c:v>
                  </c:pt>
                  <c:pt idx="90">
                    <c:v>48</c:v>
                  </c:pt>
                  <c:pt idx="91">
                    <c:v>49</c:v>
                  </c:pt>
                  <c:pt idx="92">
                    <c:v>50</c:v>
                  </c:pt>
                  <c:pt idx="93">
                    <c:v>51</c:v>
                  </c:pt>
                  <c:pt idx="94">
                    <c:v>52</c:v>
                  </c:pt>
                  <c:pt idx="95">
                    <c:v>53</c:v>
                  </c:pt>
                  <c:pt idx="96">
                    <c:v>54</c:v>
                  </c:pt>
                  <c:pt idx="97">
                    <c:v>55</c:v>
                  </c:pt>
                  <c:pt idx="98">
                    <c:v>56</c:v>
                  </c:pt>
                  <c:pt idx="99">
                    <c:v>57</c:v>
                  </c:pt>
                  <c:pt idx="100">
                    <c:v>58</c:v>
                  </c:pt>
                  <c:pt idx="101">
                    <c:v>59</c:v>
                  </c:pt>
                  <c:pt idx="102">
                    <c:v>0</c:v>
                  </c:pt>
                  <c:pt idx="103">
                    <c:v>1</c:v>
                  </c:pt>
                  <c:pt idx="104">
                    <c:v>2</c:v>
                  </c:pt>
                  <c:pt idx="105">
                    <c:v>3</c:v>
                  </c:pt>
                  <c:pt idx="106">
                    <c:v>4</c:v>
                  </c:pt>
                  <c:pt idx="107">
                    <c:v>5</c:v>
                  </c:pt>
                  <c:pt idx="108">
                    <c:v>6</c:v>
                  </c:pt>
                  <c:pt idx="109">
                    <c:v>7</c:v>
                  </c:pt>
                  <c:pt idx="110">
                    <c:v>8</c:v>
                  </c:pt>
                  <c:pt idx="111">
                    <c:v>9</c:v>
                  </c:pt>
                  <c:pt idx="112">
                    <c:v>10</c:v>
                  </c:pt>
                  <c:pt idx="113">
                    <c:v>11</c:v>
                  </c:pt>
                  <c:pt idx="114">
                    <c:v>12</c:v>
                  </c:pt>
                  <c:pt idx="115">
                    <c:v>13</c:v>
                  </c:pt>
                  <c:pt idx="116">
                    <c:v>14</c:v>
                  </c:pt>
                  <c:pt idx="117">
                    <c:v>15</c:v>
                  </c:pt>
                  <c:pt idx="118">
                    <c:v>16</c:v>
                  </c:pt>
                  <c:pt idx="119">
                    <c:v>17</c:v>
                  </c:pt>
                  <c:pt idx="120">
                    <c:v>18</c:v>
                  </c:pt>
                  <c:pt idx="121">
                    <c:v>19</c:v>
                  </c:pt>
                  <c:pt idx="122">
                    <c:v>20</c:v>
                  </c:pt>
                  <c:pt idx="123">
                    <c:v>21</c:v>
                  </c:pt>
                  <c:pt idx="124">
                    <c:v>22</c:v>
                  </c:pt>
                  <c:pt idx="125">
                    <c:v>23</c:v>
                  </c:pt>
                  <c:pt idx="126">
                    <c:v>24</c:v>
                  </c:pt>
                  <c:pt idx="127">
                    <c:v>25</c:v>
                  </c:pt>
                  <c:pt idx="128">
                    <c:v>26</c:v>
                  </c:pt>
                  <c:pt idx="129">
                    <c:v>27</c:v>
                  </c:pt>
                  <c:pt idx="130">
                    <c:v>28</c:v>
                  </c:pt>
                  <c:pt idx="131">
                    <c:v>29</c:v>
                  </c:pt>
                  <c:pt idx="132">
                    <c:v>30</c:v>
                  </c:pt>
                  <c:pt idx="133">
                    <c:v>31</c:v>
                  </c:pt>
                  <c:pt idx="134">
                    <c:v>32</c:v>
                  </c:pt>
                  <c:pt idx="135">
                    <c:v>33</c:v>
                  </c:pt>
                  <c:pt idx="136">
                    <c:v>34</c:v>
                  </c:pt>
                  <c:pt idx="137">
                    <c:v>35</c:v>
                  </c:pt>
                  <c:pt idx="138">
                    <c:v>36</c:v>
                  </c:pt>
                  <c:pt idx="139">
                    <c:v>37</c:v>
                  </c:pt>
                  <c:pt idx="140">
                    <c:v>38</c:v>
                  </c:pt>
                  <c:pt idx="141">
                    <c:v>39</c:v>
                  </c:pt>
                  <c:pt idx="142">
                    <c:v>40</c:v>
                  </c:pt>
                  <c:pt idx="143">
                    <c:v>41</c:v>
                  </c:pt>
                  <c:pt idx="144">
                    <c:v>42</c:v>
                  </c:pt>
                  <c:pt idx="145">
                    <c:v>43</c:v>
                  </c:pt>
                  <c:pt idx="146">
                    <c:v>44</c:v>
                  </c:pt>
                  <c:pt idx="147">
                    <c:v>45</c:v>
                  </c:pt>
                  <c:pt idx="148">
                    <c:v>46</c:v>
                  </c:pt>
                  <c:pt idx="149">
                    <c:v>47</c:v>
                  </c:pt>
                  <c:pt idx="150">
                    <c:v>48</c:v>
                  </c:pt>
                  <c:pt idx="151">
                    <c:v>49</c:v>
                  </c:pt>
                  <c:pt idx="152">
                    <c:v>50</c:v>
                  </c:pt>
                  <c:pt idx="153">
                    <c:v>51</c:v>
                  </c:pt>
                  <c:pt idx="154">
                    <c:v>52</c:v>
                  </c:pt>
                  <c:pt idx="155">
                    <c:v>53</c:v>
                  </c:pt>
                  <c:pt idx="156">
                    <c:v>54</c:v>
                  </c:pt>
                  <c:pt idx="157">
                    <c:v>55</c:v>
                  </c:pt>
                  <c:pt idx="158">
                    <c:v>56</c:v>
                  </c:pt>
                  <c:pt idx="159">
                    <c:v>57</c:v>
                  </c:pt>
                  <c:pt idx="160">
                    <c:v>58</c:v>
                  </c:pt>
                  <c:pt idx="161">
                    <c:v>59</c:v>
                  </c:pt>
                  <c:pt idx="162">
                    <c:v>0</c:v>
                  </c:pt>
                  <c:pt idx="163">
                    <c:v>1</c:v>
                  </c:pt>
                  <c:pt idx="164">
                    <c:v>2</c:v>
                  </c:pt>
                  <c:pt idx="165">
                    <c:v>3</c:v>
                  </c:pt>
                  <c:pt idx="166">
                    <c:v>4</c:v>
                  </c:pt>
                  <c:pt idx="167">
                    <c:v>5</c:v>
                  </c:pt>
                  <c:pt idx="168">
                    <c:v>6</c:v>
                  </c:pt>
                  <c:pt idx="169">
                    <c:v>7</c:v>
                  </c:pt>
                  <c:pt idx="170">
                    <c:v>8</c:v>
                  </c:pt>
                  <c:pt idx="171">
                    <c:v>9</c:v>
                  </c:pt>
                  <c:pt idx="172">
                    <c:v>10</c:v>
                  </c:pt>
                  <c:pt idx="173">
                    <c:v>11</c:v>
                  </c:pt>
                  <c:pt idx="174">
                    <c:v>12</c:v>
                  </c:pt>
                  <c:pt idx="175">
                    <c:v>13</c:v>
                  </c:pt>
                  <c:pt idx="176">
                    <c:v>14</c:v>
                  </c:pt>
                  <c:pt idx="177">
                    <c:v>15</c:v>
                  </c:pt>
                  <c:pt idx="178">
                    <c:v>16</c:v>
                  </c:pt>
                  <c:pt idx="179">
                    <c:v>17</c:v>
                  </c:pt>
                  <c:pt idx="180">
                    <c:v>18</c:v>
                  </c:pt>
                  <c:pt idx="181">
                    <c:v>19</c:v>
                  </c:pt>
                  <c:pt idx="182">
                    <c:v>20</c:v>
                  </c:pt>
                  <c:pt idx="183">
                    <c:v>21</c:v>
                  </c:pt>
                  <c:pt idx="184">
                    <c:v>22</c:v>
                  </c:pt>
                  <c:pt idx="185">
                    <c:v>23</c:v>
                  </c:pt>
                  <c:pt idx="186">
                    <c:v>24</c:v>
                  </c:pt>
                  <c:pt idx="187">
                    <c:v>25</c:v>
                  </c:pt>
                  <c:pt idx="188">
                    <c:v>26</c:v>
                  </c:pt>
                  <c:pt idx="189">
                    <c:v>27</c:v>
                  </c:pt>
                  <c:pt idx="190">
                    <c:v>28</c:v>
                  </c:pt>
                  <c:pt idx="191">
                    <c:v>29</c:v>
                  </c:pt>
                  <c:pt idx="192">
                    <c:v>30</c:v>
                  </c:pt>
                  <c:pt idx="193">
                    <c:v>31</c:v>
                  </c:pt>
                  <c:pt idx="194">
                    <c:v>32</c:v>
                  </c:pt>
                  <c:pt idx="195">
                    <c:v>33</c:v>
                  </c:pt>
                  <c:pt idx="196">
                    <c:v>34</c:v>
                  </c:pt>
                  <c:pt idx="197">
                    <c:v>35</c:v>
                  </c:pt>
                  <c:pt idx="198">
                    <c:v>36</c:v>
                  </c:pt>
                  <c:pt idx="199">
                    <c:v>37</c:v>
                  </c:pt>
                  <c:pt idx="200">
                    <c:v>38</c:v>
                  </c:pt>
                  <c:pt idx="201">
                    <c:v>39</c:v>
                  </c:pt>
                  <c:pt idx="202">
                    <c:v>40</c:v>
                  </c:pt>
                  <c:pt idx="203">
                    <c:v>41</c:v>
                  </c:pt>
                  <c:pt idx="204">
                    <c:v>42</c:v>
                  </c:pt>
                  <c:pt idx="205">
                    <c:v>43</c:v>
                  </c:pt>
                  <c:pt idx="206">
                    <c:v>44</c:v>
                  </c:pt>
                  <c:pt idx="207">
                    <c:v>45</c:v>
                  </c:pt>
                  <c:pt idx="208">
                    <c:v>46</c:v>
                  </c:pt>
                  <c:pt idx="209">
                    <c:v>47</c:v>
                  </c:pt>
                  <c:pt idx="210">
                    <c:v>48</c:v>
                  </c:pt>
                  <c:pt idx="211">
                    <c:v>49</c:v>
                  </c:pt>
                  <c:pt idx="212">
                    <c:v>50</c:v>
                  </c:pt>
                  <c:pt idx="213">
                    <c:v>51</c:v>
                  </c:pt>
                  <c:pt idx="214">
                    <c:v>52</c:v>
                  </c:pt>
                  <c:pt idx="215">
                    <c:v>53</c:v>
                  </c:pt>
                  <c:pt idx="216">
                    <c:v>54</c:v>
                  </c:pt>
                  <c:pt idx="217">
                    <c:v>55</c:v>
                  </c:pt>
                  <c:pt idx="218">
                    <c:v>56</c:v>
                  </c:pt>
                  <c:pt idx="219">
                    <c:v>57</c:v>
                  </c:pt>
                  <c:pt idx="220">
                    <c:v>58</c:v>
                  </c:pt>
                  <c:pt idx="221">
                    <c:v>59</c:v>
                  </c:pt>
                  <c:pt idx="222">
                    <c:v>0</c:v>
                  </c:pt>
                  <c:pt idx="223">
                    <c:v>1</c:v>
                  </c:pt>
                  <c:pt idx="224">
                    <c:v>2</c:v>
                  </c:pt>
                  <c:pt idx="225">
                    <c:v>3</c:v>
                  </c:pt>
                  <c:pt idx="226">
                    <c:v>4</c:v>
                  </c:pt>
                  <c:pt idx="227">
                    <c:v>5</c:v>
                  </c:pt>
                  <c:pt idx="228">
                    <c:v>6</c:v>
                  </c:pt>
                  <c:pt idx="229">
                    <c:v>7</c:v>
                  </c:pt>
                  <c:pt idx="230">
                    <c:v>8</c:v>
                  </c:pt>
                  <c:pt idx="231">
                    <c:v>9</c:v>
                  </c:pt>
                  <c:pt idx="232">
                    <c:v>10</c:v>
                  </c:pt>
                  <c:pt idx="233">
                    <c:v>11</c:v>
                  </c:pt>
                  <c:pt idx="234">
                    <c:v>12</c:v>
                  </c:pt>
                  <c:pt idx="235">
                    <c:v>13</c:v>
                  </c:pt>
                  <c:pt idx="236">
                    <c:v>14</c:v>
                  </c:pt>
                  <c:pt idx="237">
                    <c:v>15</c:v>
                  </c:pt>
                  <c:pt idx="238">
                    <c:v>16</c:v>
                  </c:pt>
                  <c:pt idx="239">
                    <c:v>17</c:v>
                  </c:pt>
                  <c:pt idx="240">
                    <c:v>18</c:v>
                  </c:pt>
                  <c:pt idx="241">
                    <c:v>19</c:v>
                  </c:pt>
                  <c:pt idx="242">
                    <c:v>20</c:v>
                  </c:pt>
                  <c:pt idx="243">
                    <c:v>21</c:v>
                  </c:pt>
                  <c:pt idx="244">
                    <c:v>22</c:v>
                  </c:pt>
                  <c:pt idx="245">
                    <c:v>23</c:v>
                  </c:pt>
                  <c:pt idx="246">
                    <c:v>24</c:v>
                  </c:pt>
                  <c:pt idx="247">
                    <c:v>25</c:v>
                  </c:pt>
                  <c:pt idx="248">
                    <c:v>26</c:v>
                  </c:pt>
                  <c:pt idx="249">
                    <c:v>27</c:v>
                  </c:pt>
                  <c:pt idx="250">
                    <c:v>28</c:v>
                  </c:pt>
                  <c:pt idx="251">
                    <c:v>29</c:v>
                  </c:pt>
                  <c:pt idx="252">
                    <c:v>30</c:v>
                  </c:pt>
                  <c:pt idx="253">
                    <c:v>31</c:v>
                  </c:pt>
                  <c:pt idx="254">
                    <c:v>32</c:v>
                  </c:pt>
                  <c:pt idx="255">
                    <c:v>33</c:v>
                  </c:pt>
                  <c:pt idx="256">
                    <c:v>34</c:v>
                  </c:pt>
                  <c:pt idx="257">
                    <c:v>35</c:v>
                  </c:pt>
                  <c:pt idx="258">
                    <c:v>36</c:v>
                  </c:pt>
                  <c:pt idx="259">
                    <c:v>37</c:v>
                  </c:pt>
                  <c:pt idx="260">
                    <c:v>38</c:v>
                  </c:pt>
                  <c:pt idx="261">
                    <c:v>39</c:v>
                  </c:pt>
                  <c:pt idx="262">
                    <c:v>40</c:v>
                  </c:pt>
                  <c:pt idx="263">
                    <c:v>41</c:v>
                  </c:pt>
                  <c:pt idx="264">
                    <c:v>42</c:v>
                  </c:pt>
                  <c:pt idx="265">
                    <c:v>43</c:v>
                  </c:pt>
                  <c:pt idx="266">
                    <c:v>44</c:v>
                  </c:pt>
                  <c:pt idx="267">
                    <c:v>45</c:v>
                  </c:pt>
                  <c:pt idx="268">
                    <c:v>46</c:v>
                  </c:pt>
                  <c:pt idx="269">
                    <c:v>47</c:v>
                  </c:pt>
                  <c:pt idx="270">
                    <c:v>48</c:v>
                  </c:pt>
                  <c:pt idx="271">
                    <c:v>49</c:v>
                  </c:pt>
                  <c:pt idx="272">
                    <c:v>50</c:v>
                  </c:pt>
                  <c:pt idx="273">
                    <c:v>51</c:v>
                  </c:pt>
                  <c:pt idx="274">
                    <c:v>52</c:v>
                  </c:pt>
                  <c:pt idx="275">
                    <c:v>53</c:v>
                  </c:pt>
                  <c:pt idx="276">
                    <c:v>54</c:v>
                  </c:pt>
                  <c:pt idx="277">
                    <c:v>55</c:v>
                  </c:pt>
                  <c:pt idx="278">
                    <c:v>56</c:v>
                  </c:pt>
                  <c:pt idx="279">
                    <c:v>57</c:v>
                  </c:pt>
                  <c:pt idx="280">
                    <c:v>58</c:v>
                  </c:pt>
                  <c:pt idx="281">
                    <c:v>59</c:v>
                  </c:pt>
                  <c:pt idx="282">
                    <c:v>0</c:v>
                  </c:pt>
                  <c:pt idx="283">
                    <c:v>1</c:v>
                  </c:pt>
                  <c:pt idx="284">
                    <c:v>2</c:v>
                  </c:pt>
                  <c:pt idx="285">
                    <c:v>3</c:v>
                  </c:pt>
                  <c:pt idx="286">
                    <c:v>4</c:v>
                  </c:pt>
                  <c:pt idx="287">
                    <c:v>5</c:v>
                  </c:pt>
                  <c:pt idx="288">
                    <c:v>6</c:v>
                  </c:pt>
                  <c:pt idx="289">
                    <c:v>7</c:v>
                  </c:pt>
                  <c:pt idx="290">
                    <c:v>8</c:v>
                  </c:pt>
                  <c:pt idx="291">
                    <c:v>9</c:v>
                  </c:pt>
                  <c:pt idx="292">
                    <c:v>10</c:v>
                  </c:pt>
                  <c:pt idx="293">
                    <c:v>11</c:v>
                  </c:pt>
                  <c:pt idx="294">
                    <c:v>12</c:v>
                  </c:pt>
                  <c:pt idx="295">
                    <c:v>13</c:v>
                  </c:pt>
                  <c:pt idx="296">
                    <c:v>14</c:v>
                  </c:pt>
                  <c:pt idx="297">
                    <c:v>15</c:v>
                  </c:pt>
                  <c:pt idx="298">
                    <c:v>16</c:v>
                  </c:pt>
                  <c:pt idx="299">
                    <c:v>17</c:v>
                  </c:pt>
                  <c:pt idx="300">
                    <c:v>18</c:v>
                  </c:pt>
                  <c:pt idx="301">
                    <c:v>19</c:v>
                  </c:pt>
                  <c:pt idx="302">
                    <c:v>20</c:v>
                  </c:pt>
                  <c:pt idx="303">
                    <c:v>21</c:v>
                  </c:pt>
                  <c:pt idx="304">
                    <c:v>22</c:v>
                  </c:pt>
                  <c:pt idx="305">
                    <c:v>23</c:v>
                  </c:pt>
                  <c:pt idx="306">
                    <c:v>24</c:v>
                  </c:pt>
                  <c:pt idx="307">
                    <c:v>25</c:v>
                  </c:pt>
                  <c:pt idx="308">
                    <c:v>26</c:v>
                  </c:pt>
                  <c:pt idx="309">
                    <c:v>27</c:v>
                  </c:pt>
                  <c:pt idx="310">
                    <c:v>28</c:v>
                  </c:pt>
                  <c:pt idx="311">
                    <c:v>29</c:v>
                  </c:pt>
                  <c:pt idx="312">
                    <c:v>30</c:v>
                  </c:pt>
                  <c:pt idx="313">
                    <c:v>31</c:v>
                  </c:pt>
                  <c:pt idx="314">
                    <c:v>32</c:v>
                  </c:pt>
                  <c:pt idx="315">
                    <c:v>33</c:v>
                  </c:pt>
                  <c:pt idx="316">
                    <c:v>34</c:v>
                  </c:pt>
                  <c:pt idx="317">
                    <c:v>35</c:v>
                  </c:pt>
                  <c:pt idx="318">
                    <c:v>36</c:v>
                  </c:pt>
                  <c:pt idx="319">
                    <c:v>37</c:v>
                  </c:pt>
                  <c:pt idx="320">
                    <c:v>38</c:v>
                  </c:pt>
                  <c:pt idx="321">
                    <c:v>39</c:v>
                  </c:pt>
                  <c:pt idx="322">
                    <c:v>40</c:v>
                  </c:pt>
                  <c:pt idx="323">
                    <c:v>41</c:v>
                  </c:pt>
                  <c:pt idx="324">
                    <c:v>42</c:v>
                  </c:pt>
                  <c:pt idx="325">
                    <c:v>43</c:v>
                  </c:pt>
                  <c:pt idx="326">
                    <c:v>44</c:v>
                  </c:pt>
                  <c:pt idx="327">
                    <c:v>45</c:v>
                  </c:pt>
                  <c:pt idx="328">
                    <c:v>46</c:v>
                  </c:pt>
                  <c:pt idx="329">
                    <c:v>47</c:v>
                  </c:pt>
                  <c:pt idx="330">
                    <c:v>48</c:v>
                  </c:pt>
                  <c:pt idx="331">
                    <c:v>49</c:v>
                  </c:pt>
                  <c:pt idx="332">
                    <c:v>50</c:v>
                  </c:pt>
                  <c:pt idx="333">
                    <c:v>51</c:v>
                  </c:pt>
                  <c:pt idx="334">
                    <c:v>52</c:v>
                  </c:pt>
                  <c:pt idx="335">
                    <c:v>53</c:v>
                  </c:pt>
                  <c:pt idx="336">
                    <c:v>54</c:v>
                  </c:pt>
                  <c:pt idx="337">
                    <c:v>55</c:v>
                  </c:pt>
                  <c:pt idx="338">
                    <c:v>56</c:v>
                  </c:pt>
                  <c:pt idx="339">
                    <c:v>57</c:v>
                  </c:pt>
                  <c:pt idx="340">
                    <c:v>58</c:v>
                  </c:pt>
                  <c:pt idx="341">
                    <c:v>59</c:v>
                  </c:pt>
                  <c:pt idx="342">
                    <c:v>0</c:v>
                  </c:pt>
                  <c:pt idx="343">
                    <c:v>1</c:v>
                  </c:pt>
                  <c:pt idx="344">
                    <c:v>2</c:v>
                  </c:pt>
                  <c:pt idx="345">
                    <c:v>3</c:v>
                  </c:pt>
                  <c:pt idx="346">
                    <c:v>4</c:v>
                  </c:pt>
                  <c:pt idx="347">
                    <c:v>5</c:v>
                  </c:pt>
                  <c:pt idx="348">
                    <c:v>47</c:v>
                  </c:pt>
                  <c:pt idx="349">
                    <c:v>48</c:v>
                  </c:pt>
                  <c:pt idx="350">
                    <c:v>49</c:v>
                  </c:pt>
                  <c:pt idx="351">
                    <c:v>50</c:v>
                  </c:pt>
                  <c:pt idx="352">
                    <c:v>51</c:v>
                  </c:pt>
                  <c:pt idx="353">
                    <c:v>52</c:v>
                  </c:pt>
                  <c:pt idx="354">
                    <c:v>53</c:v>
                  </c:pt>
                  <c:pt idx="355">
                    <c:v>54</c:v>
                  </c:pt>
                  <c:pt idx="356">
                    <c:v>55</c:v>
                  </c:pt>
                  <c:pt idx="357">
                    <c:v>56</c:v>
                  </c:pt>
                  <c:pt idx="358">
                    <c:v>57</c:v>
                  </c:pt>
                  <c:pt idx="359">
                    <c:v>58</c:v>
                  </c:pt>
                  <c:pt idx="360">
                    <c:v>59</c:v>
                  </c:pt>
                  <c:pt idx="361">
                    <c:v>0</c:v>
                  </c:pt>
                  <c:pt idx="362">
                    <c:v>1</c:v>
                  </c:pt>
                  <c:pt idx="363">
                    <c:v>2</c:v>
                  </c:pt>
                  <c:pt idx="364">
                    <c:v>3</c:v>
                  </c:pt>
                  <c:pt idx="365">
                    <c:v>4</c:v>
                  </c:pt>
                  <c:pt idx="366">
                    <c:v>5</c:v>
                  </c:pt>
                  <c:pt idx="367">
                    <c:v>6</c:v>
                  </c:pt>
                  <c:pt idx="368">
                    <c:v>7</c:v>
                  </c:pt>
                  <c:pt idx="369">
                    <c:v>8</c:v>
                  </c:pt>
                  <c:pt idx="370">
                    <c:v>9</c:v>
                  </c:pt>
                  <c:pt idx="371">
                    <c:v>10</c:v>
                  </c:pt>
                  <c:pt idx="372">
                    <c:v>11</c:v>
                  </c:pt>
                  <c:pt idx="373">
                    <c:v>12</c:v>
                  </c:pt>
                  <c:pt idx="374">
                    <c:v>13</c:v>
                  </c:pt>
                  <c:pt idx="375">
                    <c:v>14</c:v>
                  </c:pt>
                  <c:pt idx="376">
                    <c:v>15</c:v>
                  </c:pt>
                  <c:pt idx="377">
                    <c:v>16</c:v>
                  </c:pt>
                  <c:pt idx="378">
                    <c:v>17</c:v>
                  </c:pt>
                  <c:pt idx="379">
                    <c:v>18</c:v>
                  </c:pt>
                  <c:pt idx="380">
                    <c:v>19</c:v>
                  </c:pt>
                  <c:pt idx="381">
                    <c:v>20</c:v>
                  </c:pt>
                  <c:pt idx="382">
                    <c:v>21</c:v>
                  </c:pt>
                  <c:pt idx="383">
                    <c:v>22</c:v>
                  </c:pt>
                  <c:pt idx="384">
                    <c:v>23</c:v>
                  </c:pt>
                  <c:pt idx="385">
                    <c:v>24</c:v>
                  </c:pt>
                  <c:pt idx="386">
                    <c:v>25</c:v>
                  </c:pt>
                  <c:pt idx="387">
                    <c:v>26</c:v>
                  </c:pt>
                  <c:pt idx="388">
                    <c:v>27</c:v>
                  </c:pt>
                  <c:pt idx="389">
                    <c:v>28</c:v>
                  </c:pt>
                  <c:pt idx="390">
                    <c:v>29</c:v>
                  </c:pt>
                  <c:pt idx="391">
                    <c:v>30</c:v>
                  </c:pt>
                  <c:pt idx="392">
                    <c:v>31</c:v>
                  </c:pt>
                  <c:pt idx="393">
                    <c:v>32</c:v>
                  </c:pt>
                  <c:pt idx="394">
                    <c:v>33</c:v>
                  </c:pt>
                  <c:pt idx="395">
                    <c:v>34</c:v>
                  </c:pt>
                  <c:pt idx="396">
                    <c:v>35</c:v>
                  </c:pt>
                  <c:pt idx="397">
                    <c:v>36</c:v>
                  </c:pt>
                  <c:pt idx="398">
                    <c:v>37</c:v>
                  </c:pt>
                  <c:pt idx="399">
                    <c:v>38</c:v>
                  </c:pt>
                  <c:pt idx="400">
                    <c:v>39</c:v>
                  </c:pt>
                  <c:pt idx="401">
                    <c:v>40</c:v>
                  </c:pt>
                  <c:pt idx="402">
                    <c:v>41</c:v>
                  </c:pt>
                  <c:pt idx="403">
                    <c:v>42</c:v>
                  </c:pt>
                  <c:pt idx="404">
                    <c:v>43</c:v>
                  </c:pt>
                  <c:pt idx="405">
                    <c:v>44</c:v>
                  </c:pt>
                  <c:pt idx="406">
                    <c:v>45</c:v>
                  </c:pt>
                  <c:pt idx="407">
                    <c:v>46</c:v>
                  </c:pt>
                  <c:pt idx="408">
                    <c:v>47</c:v>
                  </c:pt>
                  <c:pt idx="409">
                    <c:v>48</c:v>
                  </c:pt>
                  <c:pt idx="410">
                    <c:v>49</c:v>
                  </c:pt>
                  <c:pt idx="411">
                    <c:v>50</c:v>
                  </c:pt>
                  <c:pt idx="412">
                    <c:v>51</c:v>
                  </c:pt>
                  <c:pt idx="413">
                    <c:v>52</c:v>
                  </c:pt>
                  <c:pt idx="414">
                    <c:v>53</c:v>
                  </c:pt>
                  <c:pt idx="415">
                    <c:v>54</c:v>
                  </c:pt>
                  <c:pt idx="416">
                    <c:v>55</c:v>
                  </c:pt>
                  <c:pt idx="417">
                    <c:v>56</c:v>
                  </c:pt>
                  <c:pt idx="418">
                    <c:v>57</c:v>
                  </c:pt>
                  <c:pt idx="419">
                    <c:v>58</c:v>
                  </c:pt>
                  <c:pt idx="420">
                    <c:v>59</c:v>
                  </c:pt>
                  <c:pt idx="421">
                    <c:v>0</c:v>
                  </c:pt>
                  <c:pt idx="422">
                    <c:v>1</c:v>
                  </c:pt>
                  <c:pt idx="423">
                    <c:v>2</c:v>
                  </c:pt>
                  <c:pt idx="424">
                    <c:v>3</c:v>
                  </c:pt>
                  <c:pt idx="425">
                    <c:v>4</c:v>
                  </c:pt>
                  <c:pt idx="426">
                    <c:v>5</c:v>
                  </c:pt>
                  <c:pt idx="427">
                    <c:v>6</c:v>
                  </c:pt>
                  <c:pt idx="428">
                    <c:v>7</c:v>
                  </c:pt>
                  <c:pt idx="429">
                    <c:v>8</c:v>
                  </c:pt>
                  <c:pt idx="430">
                    <c:v>9</c:v>
                  </c:pt>
                  <c:pt idx="431">
                    <c:v>10</c:v>
                  </c:pt>
                  <c:pt idx="432">
                    <c:v>11</c:v>
                  </c:pt>
                  <c:pt idx="433">
                    <c:v>12</c:v>
                  </c:pt>
                  <c:pt idx="434">
                    <c:v>13</c:v>
                  </c:pt>
                  <c:pt idx="435">
                    <c:v>14</c:v>
                  </c:pt>
                  <c:pt idx="436">
                    <c:v>15</c:v>
                  </c:pt>
                  <c:pt idx="437">
                    <c:v>16</c:v>
                  </c:pt>
                  <c:pt idx="438">
                    <c:v>17</c:v>
                  </c:pt>
                  <c:pt idx="439">
                    <c:v>18</c:v>
                  </c:pt>
                  <c:pt idx="440">
                    <c:v>19</c:v>
                  </c:pt>
                  <c:pt idx="441">
                    <c:v>20</c:v>
                  </c:pt>
                  <c:pt idx="442">
                    <c:v>21</c:v>
                  </c:pt>
                  <c:pt idx="443">
                    <c:v>22</c:v>
                  </c:pt>
                  <c:pt idx="444">
                    <c:v>23</c:v>
                  </c:pt>
                  <c:pt idx="445">
                    <c:v>24</c:v>
                  </c:pt>
                  <c:pt idx="446">
                    <c:v>25</c:v>
                  </c:pt>
                  <c:pt idx="447">
                    <c:v>26</c:v>
                  </c:pt>
                  <c:pt idx="448">
                    <c:v>27</c:v>
                  </c:pt>
                  <c:pt idx="449">
                    <c:v>28</c:v>
                  </c:pt>
                  <c:pt idx="450">
                    <c:v>29</c:v>
                  </c:pt>
                  <c:pt idx="451">
                    <c:v>30</c:v>
                  </c:pt>
                  <c:pt idx="452">
                    <c:v>31</c:v>
                  </c:pt>
                  <c:pt idx="453">
                    <c:v>32</c:v>
                  </c:pt>
                  <c:pt idx="454">
                    <c:v>33</c:v>
                  </c:pt>
                  <c:pt idx="455">
                    <c:v>34</c:v>
                  </c:pt>
                  <c:pt idx="456">
                    <c:v>35</c:v>
                  </c:pt>
                  <c:pt idx="457">
                    <c:v>36</c:v>
                  </c:pt>
                  <c:pt idx="458">
                    <c:v>37</c:v>
                  </c:pt>
                  <c:pt idx="459">
                    <c:v>38</c:v>
                  </c:pt>
                  <c:pt idx="460">
                    <c:v>39</c:v>
                  </c:pt>
                  <c:pt idx="461">
                    <c:v>40</c:v>
                  </c:pt>
                  <c:pt idx="462">
                    <c:v>41</c:v>
                  </c:pt>
                  <c:pt idx="463">
                    <c:v>42</c:v>
                  </c:pt>
                  <c:pt idx="464">
                    <c:v>43</c:v>
                  </c:pt>
                  <c:pt idx="465">
                    <c:v>44</c:v>
                  </c:pt>
                  <c:pt idx="466">
                    <c:v>45</c:v>
                  </c:pt>
                  <c:pt idx="467">
                    <c:v>46</c:v>
                  </c:pt>
                  <c:pt idx="468">
                    <c:v>47</c:v>
                  </c:pt>
                  <c:pt idx="469">
                    <c:v>48</c:v>
                  </c:pt>
                  <c:pt idx="470">
                    <c:v>49</c:v>
                  </c:pt>
                  <c:pt idx="471">
                    <c:v>50</c:v>
                  </c:pt>
                  <c:pt idx="472">
                    <c:v>51</c:v>
                  </c:pt>
                  <c:pt idx="473">
                    <c:v>52</c:v>
                  </c:pt>
                  <c:pt idx="474">
                    <c:v>53</c:v>
                  </c:pt>
                  <c:pt idx="475">
                    <c:v>54</c:v>
                  </c:pt>
                  <c:pt idx="476">
                    <c:v>55</c:v>
                  </c:pt>
                  <c:pt idx="477">
                    <c:v>56</c:v>
                  </c:pt>
                  <c:pt idx="478">
                    <c:v>57</c:v>
                  </c:pt>
                  <c:pt idx="479">
                    <c:v>58</c:v>
                  </c:pt>
                  <c:pt idx="480">
                    <c:v>59</c:v>
                  </c:pt>
                  <c:pt idx="481">
                    <c:v>0</c:v>
                  </c:pt>
                  <c:pt idx="482">
                    <c:v>1</c:v>
                  </c:pt>
                  <c:pt idx="483">
                    <c:v>2</c:v>
                  </c:pt>
                  <c:pt idx="484">
                    <c:v>3</c:v>
                  </c:pt>
                  <c:pt idx="485">
                    <c:v>4</c:v>
                  </c:pt>
                  <c:pt idx="486">
                    <c:v>5</c:v>
                  </c:pt>
                  <c:pt idx="487">
                    <c:v>6</c:v>
                  </c:pt>
                  <c:pt idx="488">
                    <c:v>7</c:v>
                  </c:pt>
                  <c:pt idx="489">
                    <c:v>8</c:v>
                  </c:pt>
                  <c:pt idx="490">
                    <c:v>9</c:v>
                  </c:pt>
                  <c:pt idx="491">
                    <c:v>10</c:v>
                  </c:pt>
                  <c:pt idx="492">
                    <c:v>11</c:v>
                  </c:pt>
                  <c:pt idx="493">
                    <c:v>12</c:v>
                  </c:pt>
                  <c:pt idx="494">
                    <c:v>13</c:v>
                  </c:pt>
                  <c:pt idx="495">
                    <c:v>14</c:v>
                  </c:pt>
                  <c:pt idx="496">
                    <c:v>15</c:v>
                  </c:pt>
                  <c:pt idx="497">
                    <c:v>16</c:v>
                  </c:pt>
                  <c:pt idx="498">
                    <c:v>17</c:v>
                  </c:pt>
                  <c:pt idx="499">
                    <c:v>18</c:v>
                  </c:pt>
                  <c:pt idx="500">
                    <c:v>19</c:v>
                  </c:pt>
                  <c:pt idx="501">
                    <c:v>20</c:v>
                  </c:pt>
                  <c:pt idx="502">
                    <c:v>21</c:v>
                  </c:pt>
                  <c:pt idx="503">
                    <c:v>22</c:v>
                  </c:pt>
                  <c:pt idx="504">
                    <c:v>23</c:v>
                  </c:pt>
                  <c:pt idx="505">
                    <c:v>24</c:v>
                  </c:pt>
                  <c:pt idx="506">
                    <c:v>25</c:v>
                  </c:pt>
                  <c:pt idx="507">
                    <c:v>26</c:v>
                  </c:pt>
                  <c:pt idx="508">
                    <c:v>27</c:v>
                  </c:pt>
                  <c:pt idx="509">
                    <c:v>28</c:v>
                  </c:pt>
                  <c:pt idx="510">
                    <c:v>29</c:v>
                  </c:pt>
                  <c:pt idx="511">
                    <c:v>30</c:v>
                  </c:pt>
                  <c:pt idx="512">
                    <c:v>31</c:v>
                  </c:pt>
                  <c:pt idx="513">
                    <c:v>32</c:v>
                  </c:pt>
                  <c:pt idx="514">
                    <c:v>33</c:v>
                  </c:pt>
                  <c:pt idx="515">
                    <c:v>34</c:v>
                  </c:pt>
                  <c:pt idx="516">
                    <c:v>35</c:v>
                  </c:pt>
                  <c:pt idx="517">
                    <c:v>36</c:v>
                  </c:pt>
                  <c:pt idx="518">
                    <c:v>37</c:v>
                  </c:pt>
                  <c:pt idx="519">
                    <c:v>38</c:v>
                  </c:pt>
                  <c:pt idx="520">
                    <c:v>39</c:v>
                  </c:pt>
                  <c:pt idx="521">
                    <c:v>40</c:v>
                  </c:pt>
                  <c:pt idx="522">
                    <c:v>41</c:v>
                  </c:pt>
                  <c:pt idx="523">
                    <c:v>42</c:v>
                  </c:pt>
                  <c:pt idx="524">
                    <c:v>43</c:v>
                  </c:pt>
                  <c:pt idx="525">
                    <c:v>44</c:v>
                  </c:pt>
                  <c:pt idx="526">
                    <c:v>45</c:v>
                  </c:pt>
                  <c:pt idx="527">
                    <c:v>46</c:v>
                  </c:pt>
                  <c:pt idx="528">
                    <c:v>47</c:v>
                  </c:pt>
                  <c:pt idx="529">
                    <c:v>48</c:v>
                  </c:pt>
                  <c:pt idx="530">
                    <c:v>49</c:v>
                  </c:pt>
                  <c:pt idx="531">
                    <c:v>50</c:v>
                  </c:pt>
                  <c:pt idx="532">
                    <c:v>51</c:v>
                  </c:pt>
                  <c:pt idx="533">
                    <c:v>52</c:v>
                  </c:pt>
                  <c:pt idx="534">
                    <c:v>53</c:v>
                  </c:pt>
                  <c:pt idx="535">
                    <c:v>54</c:v>
                  </c:pt>
                  <c:pt idx="536">
                    <c:v>55</c:v>
                  </c:pt>
                  <c:pt idx="537">
                    <c:v>56</c:v>
                  </c:pt>
                  <c:pt idx="538">
                    <c:v>57</c:v>
                  </c:pt>
                  <c:pt idx="539">
                    <c:v>58</c:v>
                  </c:pt>
                  <c:pt idx="540">
                    <c:v>59</c:v>
                  </c:pt>
                  <c:pt idx="541">
                    <c:v>0</c:v>
                  </c:pt>
                  <c:pt idx="542">
                    <c:v>1</c:v>
                  </c:pt>
                  <c:pt idx="543">
                    <c:v>29</c:v>
                  </c:pt>
                  <c:pt idx="544">
                    <c:v>30</c:v>
                  </c:pt>
                  <c:pt idx="545">
                    <c:v>31</c:v>
                  </c:pt>
                  <c:pt idx="546">
                    <c:v>32</c:v>
                  </c:pt>
                  <c:pt idx="547">
                    <c:v>33</c:v>
                  </c:pt>
                  <c:pt idx="548">
                    <c:v>34</c:v>
                  </c:pt>
                  <c:pt idx="549">
                    <c:v>35</c:v>
                  </c:pt>
                  <c:pt idx="550">
                    <c:v>36</c:v>
                  </c:pt>
                  <c:pt idx="551">
                    <c:v>37</c:v>
                  </c:pt>
                  <c:pt idx="552">
                    <c:v>38</c:v>
                  </c:pt>
                  <c:pt idx="553">
                    <c:v>39</c:v>
                  </c:pt>
                  <c:pt idx="554">
                    <c:v>40</c:v>
                  </c:pt>
                  <c:pt idx="555">
                    <c:v>41</c:v>
                  </c:pt>
                  <c:pt idx="556">
                    <c:v>42</c:v>
                  </c:pt>
                  <c:pt idx="557">
                    <c:v>43</c:v>
                  </c:pt>
                  <c:pt idx="558">
                    <c:v>44</c:v>
                  </c:pt>
                  <c:pt idx="559">
                    <c:v>45</c:v>
                  </c:pt>
                  <c:pt idx="560">
                    <c:v>46</c:v>
                  </c:pt>
                  <c:pt idx="561">
                    <c:v>47</c:v>
                  </c:pt>
                  <c:pt idx="562">
                    <c:v>48</c:v>
                  </c:pt>
                  <c:pt idx="563">
                    <c:v>49</c:v>
                  </c:pt>
                  <c:pt idx="564">
                    <c:v>50</c:v>
                  </c:pt>
                  <c:pt idx="565">
                    <c:v>51</c:v>
                  </c:pt>
                  <c:pt idx="566">
                    <c:v>52</c:v>
                  </c:pt>
                  <c:pt idx="567">
                    <c:v>53</c:v>
                  </c:pt>
                  <c:pt idx="568">
                    <c:v>54</c:v>
                  </c:pt>
                  <c:pt idx="569">
                    <c:v>55</c:v>
                  </c:pt>
                  <c:pt idx="570">
                    <c:v>56</c:v>
                  </c:pt>
                  <c:pt idx="571">
                    <c:v>57</c:v>
                  </c:pt>
                  <c:pt idx="572">
                    <c:v>58</c:v>
                  </c:pt>
                  <c:pt idx="573">
                    <c:v>59</c:v>
                  </c:pt>
                  <c:pt idx="574">
                    <c:v>0</c:v>
                  </c:pt>
                  <c:pt idx="575">
                    <c:v>1</c:v>
                  </c:pt>
                  <c:pt idx="576">
                    <c:v>2</c:v>
                  </c:pt>
                  <c:pt idx="577">
                    <c:v>3</c:v>
                  </c:pt>
                  <c:pt idx="578">
                    <c:v>4</c:v>
                  </c:pt>
                  <c:pt idx="579">
                    <c:v>5</c:v>
                  </c:pt>
                  <c:pt idx="580">
                    <c:v>6</c:v>
                  </c:pt>
                  <c:pt idx="581">
                    <c:v>7</c:v>
                  </c:pt>
                  <c:pt idx="582">
                    <c:v>8</c:v>
                  </c:pt>
                  <c:pt idx="583">
                    <c:v>9</c:v>
                  </c:pt>
                  <c:pt idx="584">
                    <c:v>10</c:v>
                  </c:pt>
                  <c:pt idx="585">
                    <c:v>11</c:v>
                  </c:pt>
                  <c:pt idx="586">
                    <c:v>12</c:v>
                  </c:pt>
                  <c:pt idx="587">
                    <c:v>13</c:v>
                  </c:pt>
                  <c:pt idx="588">
                    <c:v>14</c:v>
                  </c:pt>
                  <c:pt idx="589">
                    <c:v>15</c:v>
                  </c:pt>
                  <c:pt idx="590">
                    <c:v>16</c:v>
                  </c:pt>
                </c:lvl>
                <c:lvl>
                  <c:pt idx="0">
                    <c:v>17</c:v>
                  </c:pt>
                  <c:pt idx="21">
                    <c:v>18</c:v>
                  </c:pt>
                  <c:pt idx="23">
                    <c:v>22</c:v>
                  </c:pt>
                  <c:pt idx="42">
                    <c:v>23</c:v>
                  </c:pt>
                  <c:pt idx="102">
                    <c:v>0</c:v>
                  </c:pt>
                  <c:pt idx="162">
                    <c:v>1</c:v>
                  </c:pt>
                  <c:pt idx="222">
                    <c:v>2</c:v>
                  </c:pt>
                  <c:pt idx="282">
                    <c:v>3</c:v>
                  </c:pt>
                  <c:pt idx="342">
                    <c:v>4</c:v>
                  </c:pt>
                  <c:pt idx="348">
                    <c:v>6</c:v>
                  </c:pt>
                  <c:pt idx="361">
                    <c:v>7</c:v>
                  </c:pt>
                  <c:pt idx="421">
                    <c:v>8</c:v>
                  </c:pt>
                  <c:pt idx="481">
                    <c:v>9</c:v>
                  </c:pt>
                  <c:pt idx="541">
                    <c:v>10</c:v>
                  </c:pt>
                  <c:pt idx="543">
                    <c:v>13</c:v>
                  </c:pt>
                  <c:pt idx="574">
                    <c:v>14</c:v>
                  </c:pt>
                </c:lvl>
                <c:lvl>
                  <c:pt idx="0">
                    <c:v>2016-03-01 00:00:00.000 UTC</c:v>
                  </c:pt>
                  <c:pt idx="102">
                    <c:v>2016-03-02 00:00:00.000 UTC</c:v>
                  </c:pt>
                </c:lvl>
              </c:multiLvlStrCache>
            </c:multiLvlStrRef>
          </c:cat>
          <c:val>
            <c:numRef>
              <c:f>PerMinChart!$C$3:$C$612</c:f>
              <c:numCache>
                <c:formatCode>General</c:formatCode>
                <c:ptCount val="591"/>
                <c:pt idx="1">
                  <c:v>7</c:v>
                </c:pt>
                <c:pt idx="2">
                  <c:v>4</c:v>
                </c:pt>
                <c:pt idx="3">
                  <c:v>6</c:v>
                </c:pt>
                <c:pt idx="4">
                  <c:v>2</c:v>
                </c:pt>
                <c:pt idx="5">
                  <c:v>3</c:v>
                </c:pt>
                <c:pt idx="6">
                  <c:v>3</c:v>
                </c:pt>
                <c:pt idx="7">
                  <c:v>2</c:v>
                </c:pt>
                <c:pt idx="8">
                  <c:v>1</c:v>
                </c:pt>
                <c:pt idx="9">
                  <c:v>3</c:v>
                </c:pt>
                <c:pt idx="10">
                  <c:v>4</c:v>
                </c:pt>
                <c:pt idx="11">
                  <c:v>2</c:v>
                </c:pt>
                <c:pt idx="12">
                  <c:v>1</c:v>
                </c:pt>
                <c:pt idx="14">
                  <c:v>6</c:v>
                </c:pt>
                <c:pt idx="15">
                  <c:v>8</c:v>
                </c:pt>
                <c:pt idx="16">
                  <c:v>6</c:v>
                </c:pt>
                <c:pt idx="17">
                  <c:v>4</c:v>
                </c:pt>
                <c:pt idx="18">
                  <c:v>6</c:v>
                </c:pt>
                <c:pt idx="19">
                  <c:v>3</c:v>
                </c:pt>
                <c:pt idx="20">
                  <c:v>3</c:v>
                </c:pt>
                <c:pt idx="21">
                  <c:v>1</c:v>
                </c:pt>
                <c:pt idx="22">
                  <c:v>1</c:v>
                </c:pt>
                <c:pt idx="28">
                  <c:v>2</c:v>
                </c:pt>
                <c:pt idx="31">
                  <c:v>5</c:v>
                </c:pt>
                <c:pt idx="32">
                  <c:v>2</c:v>
                </c:pt>
                <c:pt idx="33">
                  <c:v>1</c:v>
                </c:pt>
                <c:pt idx="34">
                  <c:v>4</c:v>
                </c:pt>
                <c:pt idx="36">
                  <c:v>1</c:v>
                </c:pt>
                <c:pt idx="37">
                  <c:v>3</c:v>
                </c:pt>
                <c:pt idx="38">
                  <c:v>2</c:v>
                </c:pt>
                <c:pt idx="39">
                  <c:v>4</c:v>
                </c:pt>
                <c:pt idx="40">
                  <c:v>3</c:v>
                </c:pt>
                <c:pt idx="41">
                  <c:v>2</c:v>
                </c:pt>
                <c:pt idx="42">
                  <c:v>3</c:v>
                </c:pt>
                <c:pt idx="43">
                  <c:v>2</c:v>
                </c:pt>
                <c:pt idx="44">
                  <c:v>4</c:v>
                </c:pt>
                <c:pt idx="45">
                  <c:v>1</c:v>
                </c:pt>
                <c:pt idx="47">
                  <c:v>3</c:v>
                </c:pt>
                <c:pt idx="48">
                  <c:v>3</c:v>
                </c:pt>
                <c:pt idx="49">
                  <c:v>4</c:v>
                </c:pt>
                <c:pt idx="50">
                  <c:v>6</c:v>
                </c:pt>
                <c:pt idx="51">
                  <c:v>1</c:v>
                </c:pt>
                <c:pt idx="53">
                  <c:v>3</c:v>
                </c:pt>
                <c:pt idx="55">
                  <c:v>3</c:v>
                </c:pt>
                <c:pt idx="56">
                  <c:v>3</c:v>
                </c:pt>
                <c:pt idx="57">
                  <c:v>2</c:v>
                </c:pt>
                <c:pt idx="58">
                  <c:v>4</c:v>
                </c:pt>
                <c:pt idx="59">
                  <c:v>2</c:v>
                </c:pt>
                <c:pt idx="60">
                  <c:v>4</c:v>
                </c:pt>
                <c:pt idx="61">
                  <c:v>2</c:v>
                </c:pt>
                <c:pt idx="62">
                  <c:v>2</c:v>
                </c:pt>
                <c:pt idx="63">
                  <c:v>4</c:v>
                </c:pt>
                <c:pt idx="64">
                  <c:v>4</c:v>
                </c:pt>
                <c:pt idx="66">
                  <c:v>4</c:v>
                </c:pt>
                <c:pt idx="67">
                  <c:v>5</c:v>
                </c:pt>
                <c:pt idx="68">
                  <c:v>4</c:v>
                </c:pt>
                <c:pt idx="69">
                  <c:v>6</c:v>
                </c:pt>
                <c:pt idx="70">
                  <c:v>3</c:v>
                </c:pt>
                <c:pt idx="71">
                  <c:v>2</c:v>
                </c:pt>
                <c:pt idx="72">
                  <c:v>2</c:v>
                </c:pt>
                <c:pt idx="73">
                  <c:v>5</c:v>
                </c:pt>
                <c:pt idx="74">
                  <c:v>1</c:v>
                </c:pt>
                <c:pt idx="75">
                  <c:v>4</c:v>
                </c:pt>
                <c:pt idx="76">
                  <c:v>3</c:v>
                </c:pt>
                <c:pt idx="77">
                  <c:v>4</c:v>
                </c:pt>
                <c:pt idx="78">
                  <c:v>3</c:v>
                </c:pt>
                <c:pt idx="79">
                  <c:v>8</c:v>
                </c:pt>
                <c:pt idx="80">
                  <c:v>6</c:v>
                </c:pt>
                <c:pt idx="81">
                  <c:v>2</c:v>
                </c:pt>
                <c:pt idx="82">
                  <c:v>10</c:v>
                </c:pt>
                <c:pt idx="83">
                  <c:v>1</c:v>
                </c:pt>
                <c:pt idx="84">
                  <c:v>7</c:v>
                </c:pt>
                <c:pt idx="85">
                  <c:v>4</c:v>
                </c:pt>
                <c:pt idx="86">
                  <c:v>7</c:v>
                </c:pt>
                <c:pt idx="87">
                  <c:v>4</c:v>
                </c:pt>
                <c:pt idx="88">
                  <c:v>5</c:v>
                </c:pt>
                <c:pt idx="89">
                  <c:v>1</c:v>
                </c:pt>
                <c:pt idx="90">
                  <c:v>7</c:v>
                </c:pt>
                <c:pt idx="91">
                  <c:v>9</c:v>
                </c:pt>
                <c:pt idx="92">
                  <c:v>10</c:v>
                </c:pt>
                <c:pt idx="93">
                  <c:v>5</c:v>
                </c:pt>
                <c:pt idx="94">
                  <c:v>5</c:v>
                </c:pt>
                <c:pt idx="95">
                  <c:v>4</c:v>
                </c:pt>
                <c:pt idx="96">
                  <c:v>5</c:v>
                </c:pt>
                <c:pt idx="97">
                  <c:v>4</c:v>
                </c:pt>
                <c:pt idx="98">
                  <c:v>4</c:v>
                </c:pt>
                <c:pt idx="99">
                  <c:v>8</c:v>
                </c:pt>
                <c:pt idx="100">
                  <c:v>7</c:v>
                </c:pt>
                <c:pt idx="101">
                  <c:v>5</c:v>
                </c:pt>
                <c:pt idx="102">
                  <c:v>5</c:v>
                </c:pt>
                <c:pt idx="103">
                  <c:v>8</c:v>
                </c:pt>
                <c:pt idx="104">
                  <c:v>8</c:v>
                </c:pt>
                <c:pt idx="105">
                  <c:v>7</c:v>
                </c:pt>
                <c:pt idx="106">
                  <c:v>6</c:v>
                </c:pt>
                <c:pt idx="107">
                  <c:v>2</c:v>
                </c:pt>
                <c:pt idx="108">
                  <c:v>6</c:v>
                </c:pt>
                <c:pt idx="109">
                  <c:v>4</c:v>
                </c:pt>
                <c:pt idx="110">
                  <c:v>7</c:v>
                </c:pt>
                <c:pt idx="111">
                  <c:v>6</c:v>
                </c:pt>
                <c:pt idx="112">
                  <c:v>5</c:v>
                </c:pt>
                <c:pt idx="113">
                  <c:v>2</c:v>
                </c:pt>
                <c:pt idx="114">
                  <c:v>11</c:v>
                </c:pt>
                <c:pt idx="115">
                  <c:v>6</c:v>
                </c:pt>
                <c:pt idx="116">
                  <c:v>2</c:v>
                </c:pt>
                <c:pt idx="117">
                  <c:v>4</c:v>
                </c:pt>
                <c:pt idx="118">
                  <c:v>9</c:v>
                </c:pt>
                <c:pt idx="119">
                  <c:v>2</c:v>
                </c:pt>
                <c:pt idx="120">
                  <c:v>4</c:v>
                </c:pt>
                <c:pt idx="121">
                  <c:v>7</c:v>
                </c:pt>
                <c:pt idx="122">
                  <c:v>9</c:v>
                </c:pt>
                <c:pt idx="123">
                  <c:v>6</c:v>
                </c:pt>
                <c:pt idx="124">
                  <c:v>12</c:v>
                </c:pt>
                <c:pt idx="125">
                  <c:v>3</c:v>
                </c:pt>
                <c:pt idx="126">
                  <c:v>5</c:v>
                </c:pt>
                <c:pt idx="127">
                  <c:v>6</c:v>
                </c:pt>
                <c:pt idx="128">
                  <c:v>10</c:v>
                </c:pt>
                <c:pt idx="129">
                  <c:v>3</c:v>
                </c:pt>
                <c:pt idx="130">
                  <c:v>7</c:v>
                </c:pt>
                <c:pt idx="131">
                  <c:v>6</c:v>
                </c:pt>
                <c:pt idx="132">
                  <c:v>4</c:v>
                </c:pt>
                <c:pt idx="133">
                  <c:v>10</c:v>
                </c:pt>
                <c:pt idx="134">
                  <c:v>12</c:v>
                </c:pt>
                <c:pt idx="135">
                  <c:v>3</c:v>
                </c:pt>
                <c:pt idx="136">
                  <c:v>9</c:v>
                </c:pt>
                <c:pt idx="137">
                  <c:v>11</c:v>
                </c:pt>
                <c:pt idx="138">
                  <c:v>6</c:v>
                </c:pt>
                <c:pt idx="139">
                  <c:v>8</c:v>
                </c:pt>
                <c:pt idx="140">
                  <c:v>7</c:v>
                </c:pt>
                <c:pt idx="141">
                  <c:v>10</c:v>
                </c:pt>
                <c:pt idx="142">
                  <c:v>10</c:v>
                </c:pt>
                <c:pt idx="143">
                  <c:v>5</c:v>
                </c:pt>
                <c:pt idx="144">
                  <c:v>11</c:v>
                </c:pt>
                <c:pt idx="145">
                  <c:v>5</c:v>
                </c:pt>
                <c:pt idx="146">
                  <c:v>7</c:v>
                </c:pt>
                <c:pt idx="147">
                  <c:v>7</c:v>
                </c:pt>
                <c:pt idx="148">
                  <c:v>8</c:v>
                </c:pt>
                <c:pt idx="149">
                  <c:v>5</c:v>
                </c:pt>
                <c:pt idx="150">
                  <c:v>5</c:v>
                </c:pt>
                <c:pt idx="151">
                  <c:v>6</c:v>
                </c:pt>
                <c:pt idx="152">
                  <c:v>11</c:v>
                </c:pt>
                <c:pt idx="153">
                  <c:v>6</c:v>
                </c:pt>
                <c:pt idx="154">
                  <c:v>6</c:v>
                </c:pt>
                <c:pt idx="155">
                  <c:v>9</c:v>
                </c:pt>
                <c:pt idx="156">
                  <c:v>8</c:v>
                </c:pt>
                <c:pt idx="157">
                  <c:v>10</c:v>
                </c:pt>
                <c:pt idx="158">
                  <c:v>5</c:v>
                </c:pt>
                <c:pt idx="159">
                  <c:v>7</c:v>
                </c:pt>
                <c:pt idx="160">
                  <c:v>9</c:v>
                </c:pt>
                <c:pt idx="161">
                  <c:v>8</c:v>
                </c:pt>
                <c:pt idx="162">
                  <c:v>10</c:v>
                </c:pt>
                <c:pt idx="163">
                  <c:v>7</c:v>
                </c:pt>
                <c:pt idx="164">
                  <c:v>10</c:v>
                </c:pt>
                <c:pt idx="165">
                  <c:v>12</c:v>
                </c:pt>
                <c:pt idx="166">
                  <c:v>9</c:v>
                </c:pt>
                <c:pt idx="167">
                  <c:v>6</c:v>
                </c:pt>
                <c:pt idx="168">
                  <c:v>6</c:v>
                </c:pt>
                <c:pt idx="169">
                  <c:v>10</c:v>
                </c:pt>
                <c:pt idx="170">
                  <c:v>7</c:v>
                </c:pt>
                <c:pt idx="171">
                  <c:v>6</c:v>
                </c:pt>
                <c:pt idx="172">
                  <c:v>13</c:v>
                </c:pt>
                <c:pt idx="173">
                  <c:v>10</c:v>
                </c:pt>
                <c:pt idx="174">
                  <c:v>9</c:v>
                </c:pt>
                <c:pt idx="175">
                  <c:v>7</c:v>
                </c:pt>
                <c:pt idx="176">
                  <c:v>9</c:v>
                </c:pt>
                <c:pt idx="177">
                  <c:v>7</c:v>
                </c:pt>
                <c:pt idx="178">
                  <c:v>10</c:v>
                </c:pt>
                <c:pt idx="179">
                  <c:v>10</c:v>
                </c:pt>
                <c:pt idx="180">
                  <c:v>7</c:v>
                </c:pt>
                <c:pt idx="181">
                  <c:v>7</c:v>
                </c:pt>
                <c:pt idx="182">
                  <c:v>8</c:v>
                </c:pt>
                <c:pt idx="183">
                  <c:v>13</c:v>
                </c:pt>
                <c:pt idx="184">
                  <c:v>9</c:v>
                </c:pt>
                <c:pt idx="185">
                  <c:v>12</c:v>
                </c:pt>
                <c:pt idx="186">
                  <c:v>12</c:v>
                </c:pt>
                <c:pt idx="187">
                  <c:v>11</c:v>
                </c:pt>
                <c:pt idx="188">
                  <c:v>6</c:v>
                </c:pt>
                <c:pt idx="189">
                  <c:v>10</c:v>
                </c:pt>
                <c:pt idx="190">
                  <c:v>14</c:v>
                </c:pt>
                <c:pt idx="191">
                  <c:v>10</c:v>
                </c:pt>
                <c:pt idx="192">
                  <c:v>3</c:v>
                </c:pt>
                <c:pt idx="193">
                  <c:v>10</c:v>
                </c:pt>
                <c:pt idx="194">
                  <c:v>12</c:v>
                </c:pt>
                <c:pt idx="195">
                  <c:v>12</c:v>
                </c:pt>
                <c:pt idx="196">
                  <c:v>11</c:v>
                </c:pt>
                <c:pt idx="197">
                  <c:v>9</c:v>
                </c:pt>
                <c:pt idx="198">
                  <c:v>11</c:v>
                </c:pt>
                <c:pt idx="199">
                  <c:v>6</c:v>
                </c:pt>
                <c:pt idx="200">
                  <c:v>11</c:v>
                </c:pt>
                <c:pt idx="201">
                  <c:v>10</c:v>
                </c:pt>
                <c:pt idx="202">
                  <c:v>9</c:v>
                </c:pt>
                <c:pt idx="203">
                  <c:v>16</c:v>
                </c:pt>
                <c:pt idx="204">
                  <c:v>7</c:v>
                </c:pt>
                <c:pt idx="205">
                  <c:v>11</c:v>
                </c:pt>
                <c:pt idx="206">
                  <c:v>15</c:v>
                </c:pt>
                <c:pt idx="207">
                  <c:v>14</c:v>
                </c:pt>
                <c:pt idx="208">
                  <c:v>10</c:v>
                </c:pt>
                <c:pt idx="209">
                  <c:v>11</c:v>
                </c:pt>
                <c:pt idx="210">
                  <c:v>9</c:v>
                </c:pt>
                <c:pt idx="211">
                  <c:v>10</c:v>
                </c:pt>
                <c:pt idx="212">
                  <c:v>16</c:v>
                </c:pt>
                <c:pt idx="213">
                  <c:v>10</c:v>
                </c:pt>
                <c:pt idx="214">
                  <c:v>9</c:v>
                </c:pt>
                <c:pt idx="215">
                  <c:v>17</c:v>
                </c:pt>
                <c:pt idx="216">
                  <c:v>12</c:v>
                </c:pt>
                <c:pt idx="217">
                  <c:v>9</c:v>
                </c:pt>
                <c:pt idx="218">
                  <c:v>17</c:v>
                </c:pt>
                <c:pt idx="219">
                  <c:v>9</c:v>
                </c:pt>
                <c:pt idx="220">
                  <c:v>13</c:v>
                </c:pt>
                <c:pt idx="221">
                  <c:v>14</c:v>
                </c:pt>
                <c:pt idx="222">
                  <c:v>10</c:v>
                </c:pt>
                <c:pt idx="223">
                  <c:v>7</c:v>
                </c:pt>
                <c:pt idx="224">
                  <c:v>16</c:v>
                </c:pt>
                <c:pt idx="225">
                  <c:v>10</c:v>
                </c:pt>
                <c:pt idx="226">
                  <c:v>9</c:v>
                </c:pt>
                <c:pt idx="227">
                  <c:v>12</c:v>
                </c:pt>
                <c:pt idx="228">
                  <c:v>14</c:v>
                </c:pt>
                <c:pt idx="229">
                  <c:v>14</c:v>
                </c:pt>
                <c:pt idx="230">
                  <c:v>8</c:v>
                </c:pt>
                <c:pt idx="231">
                  <c:v>10</c:v>
                </c:pt>
                <c:pt idx="232">
                  <c:v>14</c:v>
                </c:pt>
                <c:pt idx="233">
                  <c:v>11</c:v>
                </c:pt>
                <c:pt idx="234">
                  <c:v>9</c:v>
                </c:pt>
                <c:pt idx="235">
                  <c:v>17</c:v>
                </c:pt>
                <c:pt idx="236">
                  <c:v>15</c:v>
                </c:pt>
                <c:pt idx="237">
                  <c:v>16</c:v>
                </c:pt>
                <c:pt idx="238">
                  <c:v>18</c:v>
                </c:pt>
                <c:pt idx="239">
                  <c:v>16</c:v>
                </c:pt>
                <c:pt idx="240">
                  <c:v>11</c:v>
                </c:pt>
                <c:pt idx="241">
                  <c:v>10</c:v>
                </c:pt>
                <c:pt idx="242">
                  <c:v>15</c:v>
                </c:pt>
                <c:pt idx="243">
                  <c:v>22</c:v>
                </c:pt>
                <c:pt idx="244">
                  <c:v>14</c:v>
                </c:pt>
                <c:pt idx="245">
                  <c:v>14</c:v>
                </c:pt>
                <c:pt idx="246">
                  <c:v>18</c:v>
                </c:pt>
                <c:pt idx="247">
                  <c:v>26</c:v>
                </c:pt>
                <c:pt idx="248">
                  <c:v>26</c:v>
                </c:pt>
                <c:pt idx="249">
                  <c:v>19</c:v>
                </c:pt>
                <c:pt idx="250">
                  <c:v>21</c:v>
                </c:pt>
                <c:pt idx="251">
                  <c:v>19</c:v>
                </c:pt>
                <c:pt idx="252">
                  <c:v>25</c:v>
                </c:pt>
                <c:pt idx="253">
                  <c:v>22</c:v>
                </c:pt>
                <c:pt idx="254">
                  <c:v>14</c:v>
                </c:pt>
                <c:pt idx="255">
                  <c:v>17</c:v>
                </c:pt>
                <c:pt idx="256">
                  <c:v>14</c:v>
                </c:pt>
                <c:pt idx="257">
                  <c:v>26</c:v>
                </c:pt>
                <c:pt idx="258">
                  <c:v>20</c:v>
                </c:pt>
                <c:pt idx="259">
                  <c:v>22</c:v>
                </c:pt>
                <c:pt idx="260">
                  <c:v>22</c:v>
                </c:pt>
                <c:pt idx="261">
                  <c:v>15</c:v>
                </c:pt>
                <c:pt idx="262">
                  <c:v>18</c:v>
                </c:pt>
                <c:pt idx="263">
                  <c:v>12</c:v>
                </c:pt>
                <c:pt idx="264">
                  <c:v>21</c:v>
                </c:pt>
                <c:pt idx="265">
                  <c:v>16</c:v>
                </c:pt>
                <c:pt idx="266">
                  <c:v>12</c:v>
                </c:pt>
                <c:pt idx="267">
                  <c:v>19</c:v>
                </c:pt>
                <c:pt idx="268">
                  <c:v>25</c:v>
                </c:pt>
                <c:pt idx="269">
                  <c:v>18</c:v>
                </c:pt>
                <c:pt idx="270">
                  <c:v>16</c:v>
                </c:pt>
                <c:pt idx="271">
                  <c:v>18</c:v>
                </c:pt>
                <c:pt idx="272">
                  <c:v>15</c:v>
                </c:pt>
                <c:pt idx="273">
                  <c:v>18</c:v>
                </c:pt>
                <c:pt idx="274">
                  <c:v>21</c:v>
                </c:pt>
                <c:pt idx="275">
                  <c:v>23</c:v>
                </c:pt>
                <c:pt idx="276">
                  <c:v>16</c:v>
                </c:pt>
                <c:pt idx="277">
                  <c:v>25</c:v>
                </c:pt>
                <c:pt idx="278">
                  <c:v>28</c:v>
                </c:pt>
                <c:pt idx="279">
                  <c:v>30</c:v>
                </c:pt>
                <c:pt idx="280">
                  <c:v>30</c:v>
                </c:pt>
                <c:pt idx="281">
                  <c:v>32</c:v>
                </c:pt>
                <c:pt idx="282">
                  <c:v>34</c:v>
                </c:pt>
                <c:pt idx="283">
                  <c:v>40</c:v>
                </c:pt>
                <c:pt idx="284">
                  <c:v>35</c:v>
                </c:pt>
                <c:pt idx="285">
                  <c:v>40</c:v>
                </c:pt>
                <c:pt idx="286">
                  <c:v>40</c:v>
                </c:pt>
                <c:pt idx="287">
                  <c:v>50</c:v>
                </c:pt>
                <c:pt idx="288">
                  <c:v>53</c:v>
                </c:pt>
                <c:pt idx="289">
                  <c:v>39</c:v>
                </c:pt>
                <c:pt idx="290">
                  <c:v>51</c:v>
                </c:pt>
                <c:pt idx="291">
                  <c:v>64</c:v>
                </c:pt>
                <c:pt idx="292">
                  <c:v>41</c:v>
                </c:pt>
                <c:pt idx="293">
                  <c:v>44</c:v>
                </c:pt>
                <c:pt idx="294">
                  <c:v>62</c:v>
                </c:pt>
                <c:pt idx="295">
                  <c:v>43</c:v>
                </c:pt>
                <c:pt idx="296">
                  <c:v>36</c:v>
                </c:pt>
                <c:pt idx="297">
                  <c:v>44</c:v>
                </c:pt>
                <c:pt idx="298">
                  <c:v>37</c:v>
                </c:pt>
                <c:pt idx="299">
                  <c:v>48</c:v>
                </c:pt>
                <c:pt idx="300">
                  <c:v>51</c:v>
                </c:pt>
                <c:pt idx="301">
                  <c:v>52</c:v>
                </c:pt>
                <c:pt idx="302">
                  <c:v>50</c:v>
                </c:pt>
                <c:pt idx="303">
                  <c:v>36</c:v>
                </c:pt>
                <c:pt idx="304">
                  <c:v>45</c:v>
                </c:pt>
                <c:pt idx="305">
                  <c:v>44</c:v>
                </c:pt>
                <c:pt idx="306">
                  <c:v>55</c:v>
                </c:pt>
                <c:pt idx="307">
                  <c:v>36</c:v>
                </c:pt>
                <c:pt idx="308">
                  <c:v>44</c:v>
                </c:pt>
                <c:pt idx="309">
                  <c:v>63</c:v>
                </c:pt>
                <c:pt idx="310">
                  <c:v>43</c:v>
                </c:pt>
                <c:pt idx="311">
                  <c:v>52</c:v>
                </c:pt>
                <c:pt idx="312">
                  <c:v>42</c:v>
                </c:pt>
                <c:pt idx="313">
                  <c:v>51</c:v>
                </c:pt>
                <c:pt idx="314">
                  <c:v>45</c:v>
                </c:pt>
                <c:pt idx="315">
                  <c:v>58</c:v>
                </c:pt>
                <c:pt idx="316">
                  <c:v>47</c:v>
                </c:pt>
                <c:pt idx="317">
                  <c:v>48</c:v>
                </c:pt>
                <c:pt idx="318">
                  <c:v>60</c:v>
                </c:pt>
                <c:pt idx="319">
                  <c:v>64</c:v>
                </c:pt>
                <c:pt idx="320">
                  <c:v>81</c:v>
                </c:pt>
                <c:pt idx="321">
                  <c:v>70</c:v>
                </c:pt>
                <c:pt idx="322">
                  <c:v>77</c:v>
                </c:pt>
                <c:pt idx="323">
                  <c:v>91</c:v>
                </c:pt>
                <c:pt idx="324">
                  <c:v>89</c:v>
                </c:pt>
                <c:pt idx="325">
                  <c:v>96</c:v>
                </c:pt>
                <c:pt idx="326">
                  <c:v>112</c:v>
                </c:pt>
                <c:pt idx="327">
                  <c:v>119</c:v>
                </c:pt>
                <c:pt idx="328">
                  <c:v>126</c:v>
                </c:pt>
                <c:pt idx="329">
                  <c:v>156</c:v>
                </c:pt>
                <c:pt idx="330">
                  <c:v>144</c:v>
                </c:pt>
                <c:pt idx="331">
                  <c:v>152</c:v>
                </c:pt>
                <c:pt idx="332">
                  <c:v>160</c:v>
                </c:pt>
                <c:pt idx="333">
                  <c:v>146</c:v>
                </c:pt>
                <c:pt idx="334">
                  <c:v>151</c:v>
                </c:pt>
                <c:pt idx="335">
                  <c:v>163</c:v>
                </c:pt>
                <c:pt idx="336">
                  <c:v>183</c:v>
                </c:pt>
                <c:pt idx="337">
                  <c:v>165</c:v>
                </c:pt>
                <c:pt idx="338">
                  <c:v>146</c:v>
                </c:pt>
                <c:pt idx="339">
                  <c:v>158</c:v>
                </c:pt>
                <c:pt idx="340">
                  <c:v>157</c:v>
                </c:pt>
                <c:pt idx="341">
                  <c:v>175</c:v>
                </c:pt>
                <c:pt idx="342">
                  <c:v>167</c:v>
                </c:pt>
                <c:pt idx="343">
                  <c:v>167</c:v>
                </c:pt>
                <c:pt idx="344">
                  <c:v>148</c:v>
                </c:pt>
                <c:pt idx="345">
                  <c:v>165</c:v>
                </c:pt>
                <c:pt idx="346">
                  <c:v>159</c:v>
                </c:pt>
                <c:pt idx="347">
                  <c:v>56</c:v>
                </c:pt>
                <c:pt idx="348">
                  <c:v>362</c:v>
                </c:pt>
                <c:pt idx="349">
                  <c:v>403</c:v>
                </c:pt>
                <c:pt idx="350">
                  <c:v>419</c:v>
                </c:pt>
                <c:pt idx="351">
                  <c:v>397</c:v>
                </c:pt>
                <c:pt idx="352">
                  <c:v>404</c:v>
                </c:pt>
                <c:pt idx="353">
                  <c:v>406</c:v>
                </c:pt>
                <c:pt idx="354">
                  <c:v>397</c:v>
                </c:pt>
                <c:pt idx="355">
                  <c:v>402</c:v>
                </c:pt>
                <c:pt idx="356">
                  <c:v>409</c:v>
                </c:pt>
                <c:pt idx="357">
                  <c:v>389</c:v>
                </c:pt>
                <c:pt idx="358">
                  <c:v>393</c:v>
                </c:pt>
                <c:pt idx="359">
                  <c:v>399</c:v>
                </c:pt>
                <c:pt idx="360">
                  <c:v>399</c:v>
                </c:pt>
                <c:pt idx="361">
                  <c:v>379</c:v>
                </c:pt>
                <c:pt idx="362">
                  <c:v>410</c:v>
                </c:pt>
                <c:pt idx="363">
                  <c:v>375</c:v>
                </c:pt>
                <c:pt idx="364">
                  <c:v>364</c:v>
                </c:pt>
                <c:pt idx="365">
                  <c:v>381</c:v>
                </c:pt>
                <c:pt idx="366">
                  <c:v>348</c:v>
                </c:pt>
                <c:pt idx="367">
                  <c:v>326</c:v>
                </c:pt>
                <c:pt idx="368">
                  <c:v>289</c:v>
                </c:pt>
                <c:pt idx="369">
                  <c:v>272</c:v>
                </c:pt>
                <c:pt idx="370">
                  <c:v>275</c:v>
                </c:pt>
                <c:pt idx="371">
                  <c:v>258</c:v>
                </c:pt>
                <c:pt idx="372">
                  <c:v>229</c:v>
                </c:pt>
                <c:pt idx="373">
                  <c:v>221</c:v>
                </c:pt>
                <c:pt idx="374">
                  <c:v>201</c:v>
                </c:pt>
                <c:pt idx="375">
                  <c:v>208</c:v>
                </c:pt>
                <c:pt idx="376">
                  <c:v>194</c:v>
                </c:pt>
                <c:pt idx="377">
                  <c:v>181</c:v>
                </c:pt>
                <c:pt idx="378">
                  <c:v>181</c:v>
                </c:pt>
                <c:pt idx="379">
                  <c:v>161</c:v>
                </c:pt>
                <c:pt idx="380">
                  <c:v>179</c:v>
                </c:pt>
                <c:pt idx="381">
                  <c:v>161</c:v>
                </c:pt>
                <c:pt idx="382">
                  <c:v>176</c:v>
                </c:pt>
                <c:pt idx="383">
                  <c:v>181</c:v>
                </c:pt>
                <c:pt idx="384">
                  <c:v>176</c:v>
                </c:pt>
                <c:pt idx="385">
                  <c:v>172</c:v>
                </c:pt>
                <c:pt idx="386">
                  <c:v>177</c:v>
                </c:pt>
                <c:pt idx="387">
                  <c:v>168</c:v>
                </c:pt>
                <c:pt idx="388">
                  <c:v>181</c:v>
                </c:pt>
                <c:pt idx="389">
                  <c:v>374</c:v>
                </c:pt>
                <c:pt idx="390">
                  <c:v>594</c:v>
                </c:pt>
                <c:pt idx="391">
                  <c:v>623</c:v>
                </c:pt>
                <c:pt idx="392">
                  <c:v>668</c:v>
                </c:pt>
                <c:pt idx="393">
                  <c:v>625</c:v>
                </c:pt>
                <c:pt idx="394">
                  <c:v>646</c:v>
                </c:pt>
                <c:pt idx="395">
                  <c:v>665</c:v>
                </c:pt>
                <c:pt idx="396">
                  <c:v>638</c:v>
                </c:pt>
                <c:pt idx="397">
                  <c:v>670</c:v>
                </c:pt>
                <c:pt idx="398">
                  <c:v>643</c:v>
                </c:pt>
                <c:pt idx="399">
                  <c:v>630</c:v>
                </c:pt>
                <c:pt idx="400">
                  <c:v>616</c:v>
                </c:pt>
                <c:pt idx="401">
                  <c:v>616</c:v>
                </c:pt>
                <c:pt idx="402">
                  <c:v>618</c:v>
                </c:pt>
                <c:pt idx="403">
                  <c:v>602</c:v>
                </c:pt>
                <c:pt idx="404">
                  <c:v>606</c:v>
                </c:pt>
                <c:pt idx="405">
                  <c:v>573</c:v>
                </c:pt>
                <c:pt idx="406">
                  <c:v>567</c:v>
                </c:pt>
                <c:pt idx="407">
                  <c:v>572</c:v>
                </c:pt>
                <c:pt idx="408">
                  <c:v>530</c:v>
                </c:pt>
                <c:pt idx="409">
                  <c:v>518</c:v>
                </c:pt>
                <c:pt idx="410">
                  <c:v>496</c:v>
                </c:pt>
                <c:pt idx="411">
                  <c:v>511</c:v>
                </c:pt>
                <c:pt idx="412">
                  <c:v>496</c:v>
                </c:pt>
                <c:pt idx="413">
                  <c:v>468</c:v>
                </c:pt>
                <c:pt idx="414">
                  <c:v>456</c:v>
                </c:pt>
                <c:pt idx="415">
                  <c:v>455</c:v>
                </c:pt>
                <c:pt idx="416">
                  <c:v>455</c:v>
                </c:pt>
                <c:pt idx="417">
                  <c:v>420</c:v>
                </c:pt>
                <c:pt idx="418">
                  <c:v>423</c:v>
                </c:pt>
                <c:pt idx="419">
                  <c:v>437</c:v>
                </c:pt>
                <c:pt idx="420">
                  <c:v>427</c:v>
                </c:pt>
                <c:pt idx="421">
                  <c:v>394</c:v>
                </c:pt>
                <c:pt idx="422">
                  <c:v>414</c:v>
                </c:pt>
                <c:pt idx="423">
                  <c:v>417</c:v>
                </c:pt>
                <c:pt idx="424">
                  <c:v>407</c:v>
                </c:pt>
                <c:pt idx="425">
                  <c:v>414</c:v>
                </c:pt>
                <c:pt idx="426">
                  <c:v>426</c:v>
                </c:pt>
                <c:pt idx="427">
                  <c:v>404</c:v>
                </c:pt>
                <c:pt idx="428">
                  <c:v>423</c:v>
                </c:pt>
                <c:pt idx="429">
                  <c:v>407</c:v>
                </c:pt>
                <c:pt idx="430">
                  <c:v>433</c:v>
                </c:pt>
                <c:pt idx="431">
                  <c:v>470</c:v>
                </c:pt>
                <c:pt idx="432">
                  <c:v>511</c:v>
                </c:pt>
                <c:pt idx="433">
                  <c:v>567</c:v>
                </c:pt>
                <c:pt idx="434">
                  <c:v>574</c:v>
                </c:pt>
                <c:pt idx="435">
                  <c:v>594</c:v>
                </c:pt>
                <c:pt idx="436">
                  <c:v>605</c:v>
                </c:pt>
                <c:pt idx="437">
                  <c:v>614</c:v>
                </c:pt>
                <c:pt idx="438">
                  <c:v>583</c:v>
                </c:pt>
                <c:pt idx="439">
                  <c:v>613</c:v>
                </c:pt>
                <c:pt idx="440">
                  <c:v>607</c:v>
                </c:pt>
                <c:pt idx="441">
                  <c:v>598</c:v>
                </c:pt>
                <c:pt idx="442">
                  <c:v>618</c:v>
                </c:pt>
                <c:pt idx="443">
                  <c:v>620</c:v>
                </c:pt>
                <c:pt idx="444">
                  <c:v>598</c:v>
                </c:pt>
                <c:pt idx="445">
                  <c:v>603</c:v>
                </c:pt>
                <c:pt idx="446">
                  <c:v>608</c:v>
                </c:pt>
                <c:pt idx="447">
                  <c:v>609</c:v>
                </c:pt>
                <c:pt idx="448">
                  <c:v>607</c:v>
                </c:pt>
                <c:pt idx="449">
                  <c:v>612</c:v>
                </c:pt>
                <c:pt idx="450">
                  <c:v>606</c:v>
                </c:pt>
                <c:pt idx="451">
                  <c:v>600</c:v>
                </c:pt>
                <c:pt idx="452">
                  <c:v>615</c:v>
                </c:pt>
                <c:pt idx="453">
                  <c:v>608</c:v>
                </c:pt>
                <c:pt idx="454">
                  <c:v>617</c:v>
                </c:pt>
                <c:pt idx="455">
                  <c:v>607</c:v>
                </c:pt>
                <c:pt idx="456">
                  <c:v>599</c:v>
                </c:pt>
                <c:pt idx="457">
                  <c:v>619</c:v>
                </c:pt>
                <c:pt idx="458">
                  <c:v>587</c:v>
                </c:pt>
                <c:pt idx="459">
                  <c:v>624</c:v>
                </c:pt>
                <c:pt idx="460">
                  <c:v>614</c:v>
                </c:pt>
                <c:pt idx="461">
                  <c:v>588</c:v>
                </c:pt>
                <c:pt idx="462">
                  <c:v>622</c:v>
                </c:pt>
                <c:pt idx="463">
                  <c:v>614</c:v>
                </c:pt>
                <c:pt idx="464">
                  <c:v>602</c:v>
                </c:pt>
                <c:pt idx="465">
                  <c:v>626</c:v>
                </c:pt>
                <c:pt idx="466">
                  <c:v>616</c:v>
                </c:pt>
                <c:pt idx="467">
                  <c:v>627</c:v>
                </c:pt>
                <c:pt idx="468">
                  <c:v>609</c:v>
                </c:pt>
                <c:pt idx="469">
                  <c:v>610</c:v>
                </c:pt>
                <c:pt idx="470">
                  <c:v>615</c:v>
                </c:pt>
                <c:pt idx="471">
                  <c:v>617</c:v>
                </c:pt>
                <c:pt idx="472">
                  <c:v>615</c:v>
                </c:pt>
                <c:pt idx="473">
                  <c:v>608</c:v>
                </c:pt>
                <c:pt idx="474">
                  <c:v>615</c:v>
                </c:pt>
                <c:pt idx="475">
                  <c:v>621</c:v>
                </c:pt>
                <c:pt idx="476">
                  <c:v>598</c:v>
                </c:pt>
                <c:pt idx="477">
                  <c:v>614</c:v>
                </c:pt>
                <c:pt idx="478">
                  <c:v>622</c:v>
                </c:pt>
                <c:pt idx="479">
                  <c:v>620</c:v>
                </c:pt>
                <c:pt idx="480">
                  <c:v>616</c:v>
                </c:pt>
                <c:pt idx="481">
                  <c:v>608</c:v>
                </c:pt>
                <c:pt idx="482">
                  <c:v>610</c:v>
                </c:pt>
                <c:pt idx="483">
                  <c:v>614</c:v>
                </c:pt>
                <c:pt idx="484">
                  <c:v>623</c:v>
                </c:pt>
                <c:pt idx="485">
                  <c:v>618</c:v>
                </c:pt>
                <c:pt idx="486">
                  <c:v>601</c:v>
                </c:pt>
                <c:pt idx="487">
                  <c:v>621</c:v>
                </c:pt>
                <c:pt idx="488">
                  <c:v>617</c:v>
                </c:pt>
                <c:pt idx="489">
                  <c:v>614</c:v>
                </c:pt>
                <c:pt idx="490">
                  <c:v>601</c:v>
                </c:pt>
                <c:pt idx="491">
                  <c:v>610</c:v>
                </c:pt>
                <c:pt idx="492">
                  <c:v>625</c:v>
                </c:pt>
                <c:pt idx="493">
                  <c:v>596</c:v>
                </c:pt>
                <c:pt idx="494">
                  <c:v>625</c:v>
                </c:pt>
                <c:pt idx="495">
                  <c:v>625</c:v>
                </c:pt>
                <c:pt idx="496">
                  <c:v>615</c:v>
                </c:pt>
                <c:pt idx="497">
                  <c:v>613</c:v>
                </c:pt>
                <c:pt idx="498">
                  <c:v>601</c:v>
                </c:pt>
                <c:pt idx="499">
                  <c:v>619</c:v>
                </c:pt>
                <c:pt idx="500">
                  <c:v>614</c:v>
                </c:pt>
                <c:pt idx="501">
                  <c:v>598</c:v>
                </c:pt>
                <c:pt idx="502">
                  <c:v>619</c:v>
                </c:pt>
                <c:pt idx="503">
                  <c:v>606</c:v>
                </c:pt>
                <c:pt idx="504">
                  <c:v>612</c:v>
                </c:pt>
                <c:pt idx="505">
                  <c:v>607</c:v>
                </c:pt>
                <c:pt idx="506">
                  <c:v>614</c:v>
                </c:pt>
                <c:pt idx="507">
                  <c:v>614</c:v>
                </c:pt>
                <c:pt idx="508">
                  <c:v>589</c:v>
                </c:pt>
                <c:pt idx="509">
                  <c:v>624</c:v>
                </c:pt>
                <c:pt idx="510">
                  <c:v>586</c:v>
                </c:pt>
                <c:pt idx="511">
                  <c:v>615</c:v>
                </c:pt>
                <c:pt idx="512">
                  <c:v>602</c:v>
                </c:pt>
                <c:pt idx="513">
                  <c:v>598</c:v>
                </c:pt>
                <c:pt idx="514">
                  <c:v>621</c:v>
                </c:pt>
                <c:pt idx="515">
                  <c:v>591</c:v>
                </c:pt>
                <c:pt idx="516">
                  <c:v>600</c:v>
                </c:pt>
                <c:pt idx="517">
                  <c:v>607</c:v>
                </c:pt>
                <c:pt idx="518">
                  <c:v>599</c:v>
                </c:pt>
                <c:pt idx="519">
                  <c:v>629</c:v>
                </c:pt>
                <c:pt idx="520">
                  <c:v>605</c:v>
                </c:pt>
                <c:pt idx="521">
                  <c:v>614</c:v>
                </c:pt>
                <c:pt idx="522">
                  <c:v>625</c:v>
                </c:pt>
                <c:pt idx="523">
                  <c:v>623</c:v>
                </c:pt>
                <c:pt idx="524">
                  <c:v>601</c:v>
                </c:pt>
                <c:pt idx="525">
                  <c:v>622</c:v>
                </c:pt>
                <c:pt idx="526">
                  <c:v>599</c:v>
                </c:pt>
                <c:pt idx="527">
                  <c:v>624</c:v>
                </c:pt>
                <c:pt idx="528">
                  <c:v>619</c:v>
                </c:pt>
                <c:pt idx="529">
                  <c:v>614</c:v>
                </c:pt>
                <c:pt idx="530">
                  <c:v>614</c:v>
                </c:pt>
                <c:pt idx="531">
                  <c:v>618</c:v>
                </c:pt>
                <c:pt idx="532">
                  <c:v>622</c:v>
                </c:pt>
                <c:pt idx="533">
                  <c:v>608</c:v>
                </c:pt>
                <c:pt idx="534">
                  <c:v>598</c:v>
                </c:pt>
                <c:pt idx="535">
                  <c:v>621</c:v>
                </c:pt>
                <c:pt idx="536">
                  <c:v>621</c:v>
                </c:pt>
                <c:pt idx="537">
                  <c:v>627</c:v>
                </c:pt>
                <c:pt idx="538">
                  <c:v>608</c:v>
                </c:pt>
                <c:pt idx="539">
                  <c:v>618</c:v>
                </c:pt>
                <c:pt idx="540">
                  <c:v>632</c:v>
                </c:pt>
                <c:pt idx="541">
                  <c:v>630</c:v>
                </c:pt>
                <c:pt idx="542">
                  <c:v>127</c:v>
                </c:pt>
                <c:pt idx="543">
                  <c:v>372</c:v>
                </c:pt>
                <c:pt idx="544">
                  <c:v>627</c:v>
                </c:pt>
                <c:pt idx="545">
                  <c:v>615</c:v>
                </c:pt>
                <c:pt idx="546">
                  <c:v>632</c:v>
                </c:pt>
                <c:pt idx="547">
                  <c:v>631</c:v>
                </c:pt>
                <c:pt idx="548">
                  <c:v>639</c:v>
                </c:pt>
                <c:pt idx="549">
                  <c:v>650</c:v>
                </c:pt>
                <c:pt idx="550">
                  <c:v>642</c:v>
                </c:pt>
                <c:pt idx="551">
                  <c:v>638</c:v>
                </c:pt>
                <c:pt idx="552">
                  <c:v>637</c:v>
                </c:pt>
                <c:pt idx="553">
                  <c:v>647</c:v>
                </c:pt>
                <c:pt idx="554">
                  <c:v>635</c:v>
                </c:pt>
                <c:pt idx="555">
                  <c:v>647</c:v>
                </c:pt>
                <c:pt idx="556">
                  <c:v>634</c:v>
                </c:pt>
                <c:pt idx="557">
                  <c:v>653</c:v>
                </c:pt>
                <c:pt idx="558">
                  <c:v>635</c:v>
                </c:pt>
                <c:pt idx="559">
                  <c:v>623</c:v>
                </c:pt>
                <c:pt idx="560">
                  <c:v>641</c:v>
                </c:pt>
                <c:pt idx="561">
                  <c:v>633</c:v>
                </c:pt>
                <c:pt idx="562">
                  <c:v>638</c:v>
                </c:pt>
                <c:pt idx="563">
                  <c:v>629</c:v>
                </c:pt>
                <c:pt idx="564">
                  <c:v>629</c:v>
                </c:pt>
                <c:pt idx="565">
                  <c:v>655</c:v>
                </c:pt>
                <c:pt idx="566">
                  <c:v>641</c:v>
                </c:pt>
                <c:pt idx="567">
                  <c:v>627</c:v>
                </c:pt>
                <c:pt idx="568">
                  <c:v>622</c:v>
                </c:pt>
                <c:pt idx="569">
                  <c:v>635</c:v>
                </c:pt>
                <c:pt idx="570">
                  <c:v>637</c:v>
                </c:pt>
                <c:pt idx="571">
                  <c:v>608</c:v>
                </c:pt>
                <c:pt idx="572">
                  <c:v>627</c:v>
                </c:pt>
                <c:pt idx="573">
                  <c:v>624</c:v>
                </c:pt>
                <c:pt idx="574">
                  <c:v>632</c:v>
                </c:pt>
                <c:pt idx="575">
                  <c:v>632</c:v>
                </c:pt>
                <c:pt idx="576">
                  <c:v>624</c:v>
                </c:pt>
                <c:pt idx="577">
                  <c:v>635</c:v>
                </c:pt>
                <c:pt idx="578">
                  <c:v>626</c:v>
                </c:pt>
                <c:pt idx="579">
                  <c:v>651</c:v>
                </c:pt>
                <c:pt idx="580">
                  <c:v>641</c:v>
                </c:pt>
                <c:pt idx="581">
                  <c:v>625</c:v>
                </c:pt>
                <c:pt idx="582">
                  <c:v>630</c:v>
                </c:pt>
                <c:pt idx="583">
                  <c:v>627</c:v>
                </c:pt>
                <c:pt idx="584">
                  <c:v>630</c:v>
                </c:pt>
                <c:pt idx="585">
                  <c:v>655</c:v>
                </c:pt>
                <c:pt idx="586">
                  <c:v>631</c:v>
                </c:pt>
                <c:pt idx="587">
                  <c:v>638</c:v>
                </c:pt>
                <c:pt idx="588">
                  <c:v>656</c:v>
                </c:pt>
                <c:pt idx="589">
                  <c:v>376</c:v>
                </c:pt>
                <c:pt idx="590">
                  <c:v>176</c:v>
                </c:pt>
              </c:numCache>
            </c:numRef>
          </c:val>
          <c:extLst>
            <c:ext xmlns:c16="http://schemas.microsoft.com/office/drawing/2014/chart" uri="{C3380CC4-5D6E-409C-BE32-E72D297353CC}">
              <c16:uniqueId val="{00000001-A393-494A-8E01-EC24A4107F31}"/>
            </c:ext>
          </c:extLst>
        </c:ser>
        <c:ser>
          <c:idx val="2"/>
          <c:order val="2"/>
          <c:tx>
            <c:strRef>
              <c:f>PerMinChart!$D$1:$D$2</c:f>
              <c:strCache>
                <c:ptCount val="1"/>
                <c:pt idx="0">
                  <c:v>BadCredential</c:v>
                </c:pt>
              </c:strCache>
            </c:strRef>
          </c:tx>
          <c:spPr>
            <a:solidFill>
              <a:srgbClr val="C00000"/>
            </a:solidFill>
            <a:ln>
              <a:noFill/>
            </a:ln>
            <a:effectLst/>
          </c:spPr>
          <c:invertIfNegative val="0"/>
          <c:cat>
            <c:multiLvlStrRef>
              <c:f>PerMinChart!$A$3:$A$612</c:f>
              <c:multiLvlStrCache>
                <c:ptCount val="591"/>
                <c:lvl>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55</c:v>
                  </c:pt>
                  <c:pt idx="22">
                    <c:v>56</c:v>
                  </c:pt>
                  <c:pt idx="23">
                    <c:v>29</c:v>
                  </c:pt>
                  <c:pt idx="24">
                    <c:v>30</c:v>
                  </c:pt>
                  <c:pt idx="25">
                    <c:v>31</c:v>
                  </c:pt>
                  <c:pt idx="26">
                    <c:v>35</c:v>
                  </c:pt>
                  <c:pt idx="27">
                    <c:v>37</c:v>
                  </c:pt>
                  <c:pt idx="28">
                    <c:v>38</c:v>
                  </c:pt>
                  <c:pt idx="29">
                    <c:v>39</c:v>
                  </c:pt>
                  <c:pt idx="30">
                    <c:v>48</c:v>
                  </c:pt>
                  <c:pt idx="31">
                    <c:v>49</c:v>
                  </c:pt>
                  <c:pt idx="32">
                    <c:v>50</c:v>
                  </c:pt>
                  <c:pt idx="33">
                    <c:v>51</c:v>
                  </c:pt>
                  <c:pt idx="34">
                    <c:v>52</c:v>
                  </c:pt>
                  <c:pt idx="35">
                    <c:v>53</c:v>
                  </c:pt>
                  <c:pt idx="36">
                    <c:v>54</c:v>
                  </c:pt>
                  <c:pt idx="37">
                    <c:v>55</c:v>
                  </c:pt>
                  <c:pt idx="38">
                    <c:v>56</c:v>
                  </c:pt>
                  <c:pt idx="39">
                    <c:v>57</c:v>
                  </c:pt>
                  <c:pt idx="40">
                    <c:v>58</c:v>
                  </c:pt>
                  <c:pt idx="41">
                    <c:v>59</c:v>
                  </c:pt>
                  <c:pt idx="42">
                    <c:v>0</c:v>
                  </c:pt>
                  <c:pt idx="43">
                    <c:v>1</c:v>
                  </c:pt>
                  <c:pt idx="44">
                    <c:v>2</c:v>
                  </c:pt>
                  <c:pt idx="45">
                    <c:v>3</c:v>
                  </c:pt>
                  <c:pt idx="46">
                    <c:v>4</c:v>
                  </c:pt>
                  <c:pt idx="47">
                    <c:v>5</c:v>
                  </c:pt>
                  <c:pt idx="48">
                    <c:v>6</c:v>
                  </c:pt>
                  <c:pt idx="49">
                    <c:v>7</c:v>
                  </c:pt>
                  <c:pt idx="50">
                    <c:v>8</c:v>
                  </c:pt>
                  <c:pt idx="51">
                    <c:v>9</c:v>
                  </c:pt>
                  <c:pt idx="52">
                    <c:v>10</c:v>
                  </c:pt>
                  <c:pt idx="53">
                    <c:v>11</c:v>
                  </c:pt>
                  <c:pt idx="54">
                    <c:v>12</c:v>
                  </c:pt>
                  <c:pt idx="55">
                    <c:v>13</c:v>
                  </c:pt>
                  <c:pt idx="56">
                    <c:v>14</c:v>
                  </c:pt>
                  <c:pt idx="57">
                    <c:v>15</c:v>
                  </c:pt>
                  <c:pt idx="58">
                    <c:v>16</c:v>
                  </c:pt>
                  <c:pt idx="59">
                    <c:v>17</c:v>
                  </c:pt>
                  <c:pt idx="60">
                    <c:v>18</c:v>
                  </c:pt>
                  <c:pt idx="61">
                    <c:v>19</c:v>
                  </c:pt>
                  <c:pt idx="62">
                    <c:v>20</c:v>
                  </c:pt>
                  <c:pt idx="63">
                    <c:v>21</c:v>
                  </c:pt>
                  <c:pt idx="64">
                    <c:v>22</c:v>
                  </c:pt>
                  <c:pt idx="65">
                    <c:v>23</c:v>
                  </c:pt>
                  <c:pt idx="66">
                    <c:v>24</c:v>
                  </c:pt>
                  <c:pt idx="67">
                    <c:v>25</c:v>
                  </c:pt>
                  <c:pt idx="68">
                    <c:v>26</c:v>
                  </c:pt>
                  <c:pt idx="69">
                    <c:v>27</c:v>
                  </c:pt>
                  <c:pt idx="70">
                    <c:v>28</c:v>
                  </c:pt>
                  <c:pt idx="71">
                    <c:v>29</c:v>
                  </c:pt>
                  <c:pt idx="72">
                    <c:v>30</c:v>
                  </c:pt>
                  <c:pt idx="73">
                    <c:v>31</c:v>
                  </c:pt>
                  <c:pt idx="74">
                    <c:v>32</c:v>
                  </c:pt>
                  <c:pt idx="75">
                    <c:v>33</c:v>
                  </c:pt>
                  <c:pt idx="76">
                    <c:v>34</c:v>
                  </c:pt>
                  <c:pt idx="77">
                    <c:v>35</c:v>
                  </c:pt>
                  <c:pt idx="78">
                    <c:v>36</c:v>
                  </c:pt>
                  <c:pt idx="79">
                    <c:v>37</c:v>
                  </c:pt>
                  <c:pt idx="80">
                    <c:v>38</c:v>
                  </c:pt>
                  <c:pt idx="81">
                    <c:v>39</c:v>
                  </c:pt>
                  <c:pt idx="82">
                    <c:v>40</c:v>
                  </c:pt>
                  <c:pt idx="83">
                    <c:v>41</c:v>
                  </c:pt>
                  <c:pt idx="84">
                    <c:v>42</c:v>
                  </c:pt>
                  <c:pt idx="85">
                    <c:v>43</c:v>
                  </c:pt>
                  <c:pt idx="86">
                    <c:v>44</c:v>
                  </c:pt>
                  <c:pt idx="87">
                    <c:v>45</c:v>
                  </c:pt>
                  <c:pt idx="88">
                    <c:v>46</c:v>
                  </c:pt>
                  <c:pt idx="89">
                    <c:v>47</c:v>
                  </c:pt>
                  <c:pt idx="90">
                    <c:v>48</c:v>
                  </c:pt>
                  <c:pt idx="91">
                    <c:v>49</c:v>
                  </c:pt>
                  <c:pt idx="92">
                    <c:v>50</c:v>
                  </c:pt>
                  <c:pt idx="93">
                    <c:v>51</c:v>
                  </c:pt>
                  <c:pt idx="94">
                    <c:v>52</c:v>
                  </c:pt>
                  <c:pt idx="95">
                    <c:v>53</c:v>
                  </c:pt>
                  <c:pt idx="96">
                    <c:v>54</c:v>
                  </c:pt>
                  <c:pt idx="97">
                    <c:v>55</c:v>
                  </c:pt>
                  <c:pt idx="98">
                    <c:v>56</c:v>
                  </c:pt>
                  <c:pt idx="99">
                    <c:v>57</c:v>
                  </c:pt>
                  <c:pt idx="100">
                    <c:v>58</c:v>
                  </c:pt>
                  <c:pt idx="101">
                    <c:v>59</c:v>
                  </c:pt>
                  <c:pt idx="102">
                    <c:v>0</c:v>
                  </c:pt>
                  <c:pt idx="103">
                    <c:v>1</c:v>
                  </c:pt>
                  <c:pt idx="104">
                    <c:v>2</c:v>
                  </c:pt>
                  <c:pt idx="105">
                    <c:v>3</c:v>
                  </c:pt>
                  <c:pt idx="106">
                    <c:v>4</c:v>
                  </c:pt>
                  <c:pt idx="107">
                    <c:v>5</c:v>
                  </c:pt>
                  <c:pt idx="108">
                    <c:v>6</c:v>
                  </c:pt>
                  <c:pt idx="109">
                    <c:v>7</c:v>
                  </c:pt>
                  <c:pt idx="110">
                    <c:v>8</c:v>
                  </c:pt>
                  <c:pt idx="111">
                    <c:v>9</c:v>
                  </c:pt>
                  <c:pt idx="112">
                    <c:v>10</c:v>
                  </c:pt>
                  <c:pt idx="113">
                    <c:v>11</c:v>
                  </c:pt>
                  <c:pt idx="114">
                    <c:v>12</c:v>
                  </c:pt>
                  <c:pt idx="115">
                    <c:v>13</c:v>
                  </c:pt>
                  <c:pt idx="116">
                    <c:v>14</c:v>
                  </c:pt>
                  <c:pt idx="117">
                    <c:v>15</c:v>
                  </c:pt>
                  <c:pt idx="118">
                    <c:v>16</c:v>
                  </c:pt>
                  <c:pt idx="119">
                    <c:v>17</c:v>
                  </c:pt>
                  <c:pt idx="120">
                    <c:v>18</c:v>
                  </c:pt>
                  <c:pt idx="121">
                    <c:v>19</c:v>
                  </c:pt>
                  <c:pt idx="122">
                    <c:v>20</c:v>
                  </c:pt>
                  <c:pt idx="123">
                    <c:v>21</c:v>
                  </c:pt>
                  <c:pt idx="124">
                    <c:v>22</c:v>
                  </c:pt>
                  <c:pt idx="125">
                    <c:v>23</c:v>
                  </c:pt>
                  <c:pt idx="126">
                    <c:v>24</c:v>
                  </c:pt>
                  <c:pt idx="127">
                    <c:v>25</c:v>
                  </c:pt>
                  <c:pt idx="128">
                    <c:v>26</c:v>
                  </c:pt>
                  <c:pt idx="129">
                    <c:v>27</c:v>
                  </c:pt>
                  <c:pt idx="130">
                    <c:v>28</c:v>
                  </c:pt>
                  <c:pt idx="131">
                    <c:v>29</c:v>
                  </c:pt>
                  <c:pt idx="132">
                    <c:v>30</c:v>
                  </c:pt>
                  <c:pt idx="133">
                    <c:v>31</c:v>
                  </c:pt>
                  <c:pt idx="134">
                    <c:v>32</c:v>
                  </c:pt>
                  <c:pt idx="135">
                    <c:v>33</c:v>
                  </c:pt>
                  <c:pt idx="136">
                    <c:v>34</c:v>
                  </c:pt>
                  <c:pt idx="137">
                    <c:v>35</c:v>
                  </c:pt>
                  <c:pt idx="138">
                    <c:v>36</c:v>
                  </c:pt>
                  <c:pt idx="139">
                    <c:v>37</c:v>
                  </c:pt>
                  <c:pt idx="140">
                    <c:v>38</c:v>
                  </c:pt>
                  <c:pt idx="141">
                    <c:v>39</c:v>
                  </c:pt>
                  <c:pt idx="142">
                    <c:v>40</c:v>
                  </c:pt>
                  <c:pt idx="143">
                    <c:v>41</c:v>
                  </c:pt>
                  <c:pt idx="144">
                    <c:v>42</c:v>
                  </c:pt>
                  <c:pt idx="145">
                    <c:v>43</c:v>
                  </c:pt>
                  <c:pt idx="146">
                    <c:v>44</c:v>
                  </c:pt>
                  <c:pt idx="147">
                    <c:v>45</c:v>
                  </c:pt>
                  <c:pt idx="148">
                    <c:v>46</c:v>
                  </c:pt>
                  <c:pt idx="149">
                    <c:v>47</c:v>
                  </c:pt>
                  <c:pt idx="150">
                    <c:v>48</c:v>
                  </c:pt>
                  <c:pt idx="151">
                    <c:v>49</c:v>
                  </c:pt>
                  <c:pt idx="152">
                    <c:v>50</c:v>
                  </c:pt>
                  <c:pt idx="153">
                    <c:v>51</c:v>
                  </c:pt>
                  <c:pt idx="154">
                    <c:v>52</c:v>
                  </c:pt>
                  <c:pt idx="155">
                    <c:v>53</c:v>
                  </c:pt>
                  <c:pt idx="156">
                    <c:v>54</c:v>
                  </c:pt>
                  <c:pt idx="157">
                    <c:v>55</c:v>
                  </c:pt>
                  <c:pt idx="158">
                    <c:v>56</c:v>
                  </c:pt>
                  <c:pt idx="159">
                    <c:v>57</c:v>
                  </c:pt>
                  <c:pt idx="160">
                    <c:v>58</c:v>
                  </c:pt>
                  <c:pt idx="161">
                    <c:v>59</c:v>
                  </c:pt>
                  <c:pt idx="162">
                    <c:v>0</c:v>
                  </c:pt>
                  <c:pt idx="163">
                    <c:v>1</c:v>
                  </c:pt>
                  <c:pt idx="164">
                    <c:v>2</c:v>
                  </c:pt>
                  <c:pt idx="165">
                    <c:v>3</c:v>
                  </c:pt>
                  <c:pt idx="166">
                    <c:v>4</c:v>
                  </c:pt>
                  <c:pt idx="167">
                    <c:v>5</c:v>
                  </c:pt>
                  <c:pt idx="168">
                    <c:v>6</c:v>
                  </c:pt>
                  <c:pt idx="169">
                    <c:v>7</c:v>
                  </c:pt>
                  <c:pt idx="170">
                    <c:v>8</c:v>
                  </c:pt>
                  <c:pt idx="171">
                    <c:v>9</c:v>
                  </c:pt>
                  <c:pt idx="172">
                    <c:v>10</c:v>
                  </c:pt>
                  <c:pt idx="173">
                    <c:v>11</c:v>
                  </c:pt>
                  <c:pt idx="174">
                    <c:v>12</c:v>
                  </c:pt>
                  <c:pt idx="175">
                    <c:v>13</c:v>
                  </c:pt>
                  <c:pt idx="176">
                    <c:v>14</c:v>
                  </c:pt>
                  <c:pt idx="177">
                    <c:v>15</c:v>
                  </c:pt>
                  <c:pt idx="178">
                    <c:v>16</c:v>
                  </c:pt>
                  <c:pt idx="179">
                    <c:v>17</c:v>
                  </c:pt>
                  <c:pt idx="180">
                    <c:v>18</c:v>
                  </c:pt>
                  <c:pt idx="181">
                    <c:v>19</c:v>
                  </c:pt>
                  <c:pt idx="182">
                    <c:v>20</c:v>
                  </c:pt>
                  <c:pt idx="183">
                    <c:v>21</c:v>
                  </c:pt>
                  <c:pt idx="184">
                    <c:v>22</c:v>
                  </c:pt>
                  <c:pt idx="185">
                    <c:v>23</c:v>
                  </c:pt>
                  <c:pt idx="186">
                    <c:v>24</c:v>
                  </c:pt>
                  <c:pt idx="187">
                    <c:v>25</c:v>
                  </c:pt>
                  <c:pt idx="188">
                    <c:v>26</c:v>
                  </c:pt>
                  <c:pt idx="189">
                    <c:v>27</c:v>
                  </c:pt>
                  <c:pt idx="190">
                    <c:v>28</c:v>
                  </c:pt>
                  <c:pt idx="191">
                    <c:v>29</c:v>
                  </c:pt>
                  <c:pt idx="192">
                    <c:v>30</c:v>
                  </c:pt>
                  <c:pt idx="193">
                    <c:v>31</c:v>
                  </c:pt>
                  <c:pt idx="194">
                    <c:v>32</c:v>
                  </c:pt>
                  <c:pt idx="195">
                    <c:v>33</c:v>
                  </c:pt>
                  <c:pt idx="196">
                    <c:v>34</c:v>
                  </c:pt>
                  <c:pt idx="197">
                    <c:v>35</c:v>
                  </c:pt>
                  <c:pt idx="198">
                    <c:v>36</c:v>
                  </c:pt>
                  <c:pt idx="199">
                    <c:v>37</c:v>
                  </c:pt>
                  <c:pt idx="200">
                    <c:v>38</c:v>
                  </c:pt>
                  <c:pt idx="201">
                    <c:v>39</c:v>
                  </c:pt>
                  <c:pt idx="202">
                    <c:v>40</c:v>
                  </c:pt>
                  <c:pt idx="203">
                    <c:v>41</c:v>
                  </c:pt>
                  <c:pt idx="204">
                    <c:v>42</c:v>
                  </c:pt>
                  <c:pt idx="205">
                    <c:v>43</c:v>
                  </c:pt>
                  <c:pt idx="206">
                    <c:v>44</c:v>
                  </c:pt>
                  <c:pt idx="207">
                    <c:v>45</c:v>
                  </c:pt>
                  <c:pt idx="208">
                    <c:v>46</c:v>
                  </c:pt>
                  <c:pt idx="209">
                    <c:v>47</c:v>
                  </c:pt>
                  <c:pt idx="210">
                    <c:v>48</c:v>
                  </c:pt>
                  <c:pt idx="211">
                    <c:v>49</c:v>
                  </c:pt>
                  <c:pt idx="212">
                    <c:v>50</c:v>
                  </c:pt>
                  <c:pt idx="213">
                    <c:v>51</c:v>
                  </c:pt>
                  <c:pt idx="214">
                    <c:v>52</c:v>
                  </c:pt>
                  <c:pt idx="215">
                    <c:v>53</c:v>
                  </c:pt>
                  <c:pt idx="216">
                    <c:v>54</c:v>
                  </c:pt>
                  <c:pt idx="217">
                    <c:v>55</c:v>
                  </c:pt>
                  <c:pt idx="218">
                    <c:v>56</c:v>
                  </c:pt>
                  <c:pt idx="219">
                    <c:v>57</c:v>
                  </c:pt>
                  <c:pt idx="220">
                    <c:v>58</c:v>
                  </c:pt>
                  <c:pt idx="221">
                    <c:v>59</c:v>
                  </c:pt>
                  <c:pt idx="222">
                    <c:v>0</c:v>
                  </c:pt>
                  <c:pt idx="223">
                    <c:v>1</c:v>
                  </c:pt>
                  <c:pt idx="224">
                    <c:v>2</c:v>
                  </c:pt>
                  <c:pt idx="225">
                    <c:v>3</c:v>
                  </c:pt>
                  <c:pt idx="226">
                    <c:v>4</c:v>
                  </c:pt>
                  <c:pt idx="227">
                    <c:v>5</c:v>
                  </c:pt>
                  <c:pt idx="228">
                    <c:v>6</c:v>
                  </c:pt>
                  <c:pt idx="229">
                    <c:v>7</c:v>
                  </c:pt>
                  <c:pt idx="230">
                    <c:v>8</c:v>
                  </c:pt>
                  <c:pt idx="231">
                    <c:v>9</c:v>
                  </c:pt>
                  <c:pt idx="232">
                    <c:v>10</c:v>
                  </c:pt>
                  <c:pt idx="233">
                    <c:v>11</c:v>
                  </c:pt>
                  <c:pt idx="234">
                    <c:v>12</c:v>
                  </c:pt>
                  <c:pt idx="235">
                    <c:v>13</c:v>
                  </c:pt>
                  <c:pt idx="236">
                    <c:v>14</c:v>
                  </c:pt>
                  <c:pt idx="237">
                    <c:v>15</c:v>
                  </c:pt>
                  <c:pt idx="238">
                    <c:v>16</c:v>
                  </c:pt>
                  <c:pt idx="239">
                    <c:v>17</c:v>
                  </c:pt>
                  <c:pt idx="240">
                    <c:v>18</c:v>
                  </c:pt>
                  <c:pt idx="241">
                    <c:v>19</c:v>
                  </c:pt>
                  <c:pt idx="242">
                    <c:v>20</c:v>
                  </c:pt>
                  <c:pt idx="243">
                    <c:v>21</c:v>
                  </c:pt>
                  <c:pt idx="244">
                    <c:v>22</c:v>
                  </c:pt>
                  <c:pt idx="245">
                    <c:v>23</c:v>
                  </c:pt>
                  <c:pt idx="246">
                    <c:v>24</c:v>
                  </c:pt>
                  <c:pt idx="247">
                    <c:v>25</c:v>
                  </c:pt>
                  <c:pt idx="248">
                    <c:v>26</c:v>
                  </c:pt>
                  <c:pt idx="249">
                    <c:v>27</c:v>
                  </c:pt>
                  <c:pt idx="250">
                    <c:v>28</c:v>
                  </c:pt>
                  <c:pt idx="251">
                    <c:v>29</c:v>
                  </c:pt>
                  <c:pt idx="252">
                    <c:v>30</c:v>
                  </c:pt>
                  <c:pt idx="253">
                    <c:v>31</c:v>
                  </c:pt>
                  <c:pt idx="254">
                    <c:v>32</c:v>
                  </c:pt>
                  <c:pt idx="255">
                    <c:v>33</c:v>
                  </c:pt>
                  <c:pt idx="256">
                    <c:v>34</c:v>
                  </c:pt>
                  <c:pt idx="257">
                    <c:v>35</c:v>
                  </c:pt>
                  <c:pt idx="258">
                    <c:v>36</c:v>
                  </c:pt>
                  <c:pt idx="259">
                    <c:v>37</c:v>
                  </c:pt>
                  <c:pt idx="260">
                    <c:v>38</c:v>
                  </c:pt>
                  <c:pt idx="261">
                    <c:v>39</c:v>
                  </c:pt>
                  <c:pt idx="262">
                    <c:v>40</c:v>
                  </c:pt>
                  <c:pt idx="263">
                    <c:v>41</c:v>
                  </c:pt>
                  <c:pt idx="264">
                    <c:v>42</c:v>
                  </c:pt>
                  <c:pt idx="265">
                    <c:v>43</c:v>
                  </c:pt>
                  <c:pt idx="266">
                    <c:v>44</c:v>
                  </c:pt>
                  <c:pt idx="267">
                    <c:v>45</c:v>
                  </c:pt>
                  <c:pt idx="268">
                    <c:v>46</c:v>
                  </c:pt>
                  <c:pt idx="269">
                    <c:v>47</c:v>
                  </c:pt>
                  <c:pt idx="270">
                    <c:v>48</c:v>
                  </c:pt>
                  <c:pt idx="271">
                    <c:v>49</c:v>
                  </c:pt>
                  <c:pt idx="272">
                    <c:v>50</c:v>
                  </c:pt>
                  <c:pt idx="273">
                    <c:v>51</c:v>
                  </c:pt>
                  <c:pt idx="274">
                    <c:v>52</c:v>
                  </c:pt>
                  <c:pt idx="275">
                    <c:v>53</c:v>
                  </c:pt>
                  <c:pt idx="276">
                    <c:v>54</c:v>
                  </c:pt>
                  <c:pt idx="277">
                    <c:v>55</c:v>
                  </c:pt>
                  <c:pt idx="278">
                    <c:v>56</c:v>
                  </c:pt>
                  <c:pt idx="279">
                    <c:v>57</c:v>
                  </c:pt>
                  <c:pt idx="280">
                    <c:v>58</c:v>
                  </c:pt>
                  <c:pt idx="281">
                    <c:v>59</c:v>
                  </c:pt>
                  <c:pt idx="282">
                    <c:v>0</c:v>
                  </c:pt>
                  <c:pt idx="283">
                    <c:v>1</c:v>
                  </c:pt>
                  <c:pt idx="284">
                    <c:v>2</c:v>
                  </c:pt>
                  <c:pt idx="285">
                    <c:v>3</c:v>
                  </c:pt>
                  <c:pt idx="286">
                    <c:v>4</c:v>
                  </c:pt>
                  <c:pt idx="287">
                    <c:v>5</c:v>
                  </c:pt>
                  <c:pt idx="288">
                    <c:v>6</c:v>
                  </c:pt>
                  <c:pt idx="289">
                    <c:v>7</c:v>
                  </c:pt>
                  <c:pt idx="290">
                    <c:v>8</c:v>
                  </c:pt>
                  <c:pt idx="291">
                    <c:v>9</c:v>
                  </c:pt>
                  <c:pt idx="292">
                    <c:v>10</c:v>
                  </c:pt>
                  <c:pt idx="293">
                    <c:v>11</c:v>
                  </c:pt>
                  <c:pt idx="294">
                    <c:v>12</c:v>
                  </c:pt>
                  <c:pt idx="295">
                    <c:v>13</c:v>
                  </c:pt>
                  <c:pt idx="296">
                    <c:v>14</c:v>
                  </c:pt>
                  <c:pt idx="297">
                    <c:v>15</c:v>
                  </c:pt>
                  <c:pt idx="298">
                    <c:v>16</c:v>
                  </c:pt>
                  <c:pt idx="299">
                    <c:v>17</c:v>
                  </c:pt>
                  <c:pt idx="300">
                    <c:v>18</c:v>
                  </c:pt>
                  <c:pt idx="301">
                    <c:v>19</c:v>
                  </c:pt>
                  <c:pt idx="302">
                    <c:v>20</c:v>
                  </c:pt>
                  <c:pt idx="303">
                    <c:v>21</c:v>
                  </c:pt>
                  <c:pt idx="304">
                    <c:v>22</c:v>
                  </c:pt>
                  <c:pt idx="305">
                    <c:v>23</c:v>
                  </c:pt>
                  <c:pt idx="306">
                    <c:v>24</c:v>
                  </c:pt>
                  <c:pt idx="307">
                    <c:v>25</c:v>
                  </c:pt>
                  <c:pt idx="308">
                    <c:v>26</c:v>
                  </c:pt>
                  <c:pt idx="309">
                    <c:v>27</c:v>
                  </c:pt>
                  <c:pt idx="310">
                    <c:v>28</c:v>
                  </c:pt>
                  <c:pt idx="311">
                    <c:v>29</c:v>
                  </c:pt>
                  <c:pt idx="312">
                    <c:v>30</c:v>
                  </c:pt>
                  <c:pt idx="313">
                    <c:v>31</c:v>
                  </c:pt>
                  <c:pt idx="314">
                    <c:v>32</c:v>
                  </c:pt>
                  <c:pt idx="315">
                    <c:v>33</c:v>
                  </c:pt>
                  <c:pt idx="316">
                    <c:v>34</c:v>
                  </c:pt>
                  <c:pt idx="317">
                    <c:v>35</c:v>
                  </c:pt>
                  <c:pt idx="318">
                    <c:v>36</c:v>
                  </c:pt>
                  <c:pt idx="319">
                    <c:v>37</c:v>
                  </c:pt>
                  <c:pt idx="320">
                    <c:v>38</c:v>
                  </c:pt>
                  <c:pt idx="321">
                    <c:v>39</c:v>
                  </c:pt>
                  <c:pt idx="322">
                    <c:v>40</c:v>
                  </c:pt>
                  <c:pt idx="323">
                    <c:v>41</c:v>
                  </c:pt>
                  <c:pt idx="324">
                    <c:v>42</c:v>
                  </c:pt>
                  <c:pt idx="325">
                    <c:v>43</c:v>
                  </c:pt>
                  <c:pt idx="326">
                    <c:v>44</c:v>
                  </c:pt>
                  <c:pt idx="327">
                    <c:v>45</c:v>
                  </c:pt>
                  <c:pt idx="328">
                    <c:v>46</c:v>
                  </c:pt>
                  <c:pt idx="329">
                    <c:v>47</c:v>
                  </c:pt>
                  <c:pt idx="330">
                    <c:v>48</c:v>
                  </c:pt>
                  <c:pt idx="331">
                    <c:v>49</c:v>
                  </c:pt>
                  <c:pt idx="332">
                    <c:v>50</c:v>
                  </c:pt>
                  <c:pt idx="333">
                    <c:v>51</c:v>
                  </c:pt>
                  <c:pt idx="334">
                    <c:v>52</c:v>
                  </c:pt>
                  <c:pt idx="335">
                    <c:v>53</c:v>
                  </c:pt>
                  <c:pt idx="336">
                    <c:v>54</c:v>
                  </c:pt>
                  <c:pt idx="337">
                    <c:v>55</c:v>
                  </c:pt>
                  <c:pt idx="338">
                    <c:v>56</c:v>
                  </c:pt>
                  <c:pt idx="339">
                    <c:v>57</c:v>
                  </c:pt>
                  <c:pt idx="340">
                    <c:v>58</c:v>
                  </c:pt>
                  <c:pt idx="341">
                    <c:v>59</c:v>
                  </c:pt>
                  <c:pt idx="342">
                    <c:v>0</c:v>
                  </c:pt>
                  <c:pt idx="343">
                    <c:v>1</c:v>
                  </c:pt>
                  <c:pt idx="344">
                    <c:v>2</c:v>
                  </c:pt>
                  <c:pt idx="345">
                    <c:v>3</c:v>
                  </c:pt>
                  <c:pt idx="346">
                    <c:v>4</c:v>
                  </c:pt>
                  <c:pt idx="347">
                    <c:v>5</c:v>
                  </c:pt>
                  <c:pt idx="348">
                    <c:v>47</c:v>
                  </c:pt>
                  <c:pt idx="349">
                    <c:v>48</c:v>
                  </c:pt>
                  <c:pt idx="350">
                    <c:v>49</c:v>
                  </c:pt>
                  <c:pt idx="351">
                    <c:v>50</c:v>
                  </c:pt>
                  <c:pt idx="352">
                    <c:v>51</c:v>
                  </c:pt>
                  <c:pt idx="353">
                    <c:v>52</c:v>
                  </c:pt>
                  <c:pt idx="354">
                    <c:v>53</c:v>
                  </c:pt>
                  <c:pt idx="355">
                    <c:v>54</c:v>
                  </c:pt>
                  <c:pt idx="356">
                    <c:v>55</c:v>
                  </c:pt>
                  <c:pt idx="357">
                    <c:v>56</c:v>
                  </c:pt>
                  <c:pt idx="358">
                    <c:v>57</c:v>
                  </c:pt>
                  <c:pt idx="359">
                    <c:v>58</c:v>
                  </c:pt>
                  <c:pt idx="360">
                    <c:v>59</c:v>
                  </c:pt>
                  <c:pt idx="361">
                    <c:v>0</c:v>
                  </c:pt>
                  <c:pt idx="362">
                    <c:v>1</c:v>
                  </c:pt>
                  <c:pt idx="363">
                    <c:v>2</c:v>
                  </c:pt>
                  <c:pt idx="364">
                    <c:v>3</c:v>
                  </c:pt>
                  <c:pt idx="365">
                    <c:v>4</c:v>
                  </c:pt>
                  <c:pt idx="366">
                    <c:v>5</c:v>
                  </c:pt>
                  <c:pt idx="367">
                    <c:v>6</c:v>
                  </c:pt>
                  <c:pt idx="368">
                    <c:v>7</c:v>
                  </c:pt>
                  <c:pt idx="369">
                    <c:v>8</c:v>
                  </c:pt>
                  <c:pt idx="370">
                    <c:v>9</c:v>
                  </c:pt>
                  <c:pt idx="371">
                    <c:v>10</c:v>
                  </c:pt>
                  <c:pt idx="372">
                    <c:v>11</c:v>
                  </c:pt>
                  <c:pt idx="373">
                    <c:v>12</c:v>
                  </c:pt>
                  <c:pt idx="374">
                    <c:v>13</c:v>
                  </c:pt>
                  <c:pt idx="375">
                    <c:v>14</c:v>
                  </c:pt>
                  <c:pt idx="376">
                    <c:v>15</c:v>
                  </c:pt>
                  <c:pt idx="377">
                    <c:v>16</c:v>
                  </c:pt>
                  <c:pt idx="378">
                    <c:v>17</c:v>
                  </c:pt>
                  <c:pt idx="379">
                    <c:v>18</c:v>
                  </c:pt>
                  <c:pt idx="380">
                    <c:v>19</c:v>
                  </c:pt>
                  <c:pt idx="381">
                    <c:v>20</c:v>
                  </c:pt>
                  <c:pt idx="382">
                    <c:v>21</c:v>
                  </c:pt>
                  <c:pt idx="383">
                    <c:v>22</c:v>
                  </c:pt>
                  <c:pt idx="384">
                    <c:v>23</c:v>
                  </c:pt>
                  <c:pt idx="385">
                    <c:v>24</c:v>
                  </c:pt>
                  <c:pt idx="386">
                    <c:v>25</c:v>
                  </c:pt>
                  <c:pt idx="387">
                    <c:v>26</c:v>
                  </c:pt>
                  <c:pt idx="388">
                    <c:v>27</c:v>
                  </c:pt>
                  <c:pt idx="389">
                    <c:v>28</c:v>
                  </c:pt>
                  <c:pt idx="390">
                    <c:v>29</c:v>
                  </c:pt>
                  <c:pt idx="391">
                    <c:v>30</c:v>
                  </c:pt>
                  <c:pt idx="392">
                    <c:v>31</c:v>
                  </c:pt>
                  <c:pt idx="393">
                    <c:v>32</c:v>
                  </c:pt>
                  <c:pt idx="394">
                    <c:v>33</c:v>
                  </c:pt>
                  <c:pt idx="395">
                    <c:v>34</c:v>
                  </c:pt>
                  <c:pt idx="396">
                    <c:v>35</c:v>
                  </c:pt>
                  <c:pt idx="397">
                    <c:v>36</c:v>
                  </c:pt>
                  <c:pt idx="398">
                    <c:v>37</c:v>
                  </c:pt>
                  <c:pt idx="399">
                    <c:v>38</c:v>
                  </c:pt>
                  <c:pt idx="400">
                    <c:v>39</c:v>
                  </c:pt>
                  <c:pt idx="401">
                    <c:v>40</c:v>
                  </c:pt>
                  <c:pt idx="402">
                    <c:v>41</c:v>
                  </c:pt>
                  <c:pt idx="403">
                    <c:v>42</c:v>
                  </c:pt>
                  <c:pt idx="404">
                    <c:v>43</c:v>
                  </c:pt>
                  <c:pt idx="405">
                    <c:v>44</c:v>
                  </c:pt>
                  <c:pt idx="406">
                    <c:v>45</c:v>
                  </c:pt>
                  <c:pt idx="407">
                    <c:v>46</c:v>
                  </c:pt>
                  <c:pt idx="408">
                    <c:v>47</c:v>
                  </c:pt>
                  <c:pt idx="409">
                    <c:v>48</c:v>
                  </c:pt>
                  <c:pt idx="410">
                    <c:v>49</c:v>
                  </c:pt>
                  <c:pt idx="411">
                    <c:v>50</c:v>
                  </c:pt>
                  <c:pt idx="412">
                    <c:v>51</c:v>
                  </c:pt>
                  <c:pt idx="413">
                    <c:v>52</c:v>
                  </c:pt>
                  <c:pt idx="414">
                    <c:v>53</c:v>
                  </c:pt>
                  <c:pt idx="415">
                    <c:v>54</c:v>
                  </c:pt>
                  <c:pt idx="416">
                    <c:v>55</c:v>
                  </c:pt>
                  <c:pt idx="417">
                    <c:v>56</c:v>
                  </c:pt>
                  <c:pt idx="418">
                    <c:v>57</c:v>
                  </c:pt>
                  <c:pt idx="419">
                    <c:v>58</c:v>
                  </c:pt>
                  <c:pt idx="420">
                    <c:v>59</c:v>
                  </c:pt>
                  <c:pt idx="421">
                    <c:v>0</c:v>
                  </c:pt>
                  <c:pt idx="422">
                    <c:v>1</c:v>
                  </c:pt>
                  <c:pt idx="423">
                    <c:v>2</c:v>
                  </c:pt>
                  <c:pt idx="424">
                    <c:v>3</c:v>
                  </c:pt>
                  <c:pt idx="425">
                    <c:v>4</c:v>
                  </c:pt>
                  <c:pt idx="426">
                    <c:v>5</c:v>
                  </c:pt>
                  <c:pt idx="427">
                    <c:v>6</c:v>
                  </c:pt>
                  <c:pt idx="428">
                    <c:v>7</c:v>
                  </c:pt>
                  <c:pt idx="429">
                    <c:v>8</c:v>
                  </c:pt>
                  <c:pt idx="430">
                    <c:v>9</c:v>
                  </c:pt>
                  <c:pt idx="431">
                    <c:v>10</c:v>
                  </c:pt>
                  <c:pt idx="432">
                    <c:v>11</c:v>
                  </c:pt>
                  <c:pt idx="433">
                    <c:v>12</c:v>
                  </c:pt>
                  <c:pt idx="434">
                    <c:v>13</c:v>
                  </c:pt>
                  <c:pt idx="435">
                    <c:v>14</c:v>
                  </c:pt>
                  <c:pt idx="436">
                    <c:v>15</c:v>
                  </c:pt>
                  <c:pt idx="437">
                    <c:v>16</c:v>
                  </c:pt>
                  <c:pt idx="438">
                    <c:v>17</c:v>
                  </c:pt>
                  <c:pt idx="439">
                    <c:v>18</c:v>
                  </c:pt>
                  <c:pt idx="440">
                    <c:v>19</c:v>
                  </c:pt>
                  <c:pt idx="441">
                    <c:v>20</c:v>
                  </c:pt>
                  <c:pt idx="442">
                    <c:v>21</c:v>
                  </c:pt>
                  <c:pt idx="443">
                    <c:v>22</c:v>
                  </c:pt>
                  <c:pt idx="444">
                    <c:v>23</c:v>
                  </c:pt>
                  <c:pt idx="445">
                    <c:v>24</c:v>
                  </c:pt>
                  <c:pt idx="446">
                    <c:v>25</c:v>
                  </c:pt>
                  <c:pt idx="447">
                    <c:v>26</c:v>
                  </c:pt>
                  <c:pt idx="448">
                    <c:v>27</c:v>
                  </c:pt>
                  <c:pt idx="449">
                    <c:v>28</c:v>
                  </c:pt>
                  <c:pt idx="450">
                    <c:v>29</c:v>
                  </c:pt>
                  <c:pt idx="451">
                    <c:v>30</c:v>
                  </c:pt>
                  <c:pt idx="452">
                    <c:v>31</c:v>
                  </c:pt>
                  <c:pt idx="453">
                    <c:v>32</c:v>
                  </c:pt>
                  <c:pt idx="454">
                    <c:v>33</c:v>
                  </c:pt>
                  <c:pt idx="455">
                    <c:v>34</c:v>
                  </c:pt>
                  <c:pt idx="456">
                    <c:v>35</c:v>
                  </c:pt>
                  <c:pt idx="457">
                    <c:v>36</c:v>
                  </c:pt>
                  <c:pt idx="458">
                    <c:v>37</c:v>
                  </c:pt>
                  <c:pt idx="459">
                    <c:v>38</c:v>
                  </c:pt>
                  <c:pt idx="460">
                    <c:v>39</c:v>
                  </c:pt>
                  <c:pt idx="461">
                    <c:v>40</c:v>
                  </c:pt>
                  <c:pt idx="462">
                    <c:v>41</c:v>
                  </c:pt>
                  <c:pt idx="463">
                    <c:v>42</c:v>
                  </c:pt>
                  <c:pt idx="464">
                    <c:v>43</c:v>
                  </c:pt>
                  <c:pt idx="465">
                    <c:v>44</c:v>
                  </c:pt>
                  <c:pt idx="466">
                    <c:v>45</c:v>
                  </c:pt>
                  <c:pt idx="467">
                    <c:v>46</c:v>
                  </c:pt>
                  <c:pt idx="468">
                    <c:v>47</c:v>
                  </c:pt>
                  <c:pt idx="469">
                    <c:v>48</c:v>
                  </c:pt>
                  <c:pt idx="470">
                    <c:v>49</c:v>
                  </c:pt>
                  <c:pt idx="471">
                    <c:v>50</c:v>
                  </c:pt>
                  <c:pt idx="472">
                    <c:v>51</c:v>
                  </c:pt>
                  <c:pt idx="473">
                    <c:v>52</c:v>
                  </c:pt>
                  <c:pt idx="474">
                    <c:v>53</c:v>
                  </c:pt>
                  <c:pt idx="475">
                    <c:v>54</c:v>
                  </c:pt>
                  <c:pt idx="476">
                    <c:v>55</c:v>
                  </c:pt>
                  <c:pt idx="477">
                    <c:v>56</c:v>
                  </c:pt>
                  <c:pt idx="478">
                    <c:v>57</c:v>
                  </c:pt>
                  <c:pt idx="479">
                    <c:v>58</c:v>
                  </c:pt>
                  <c:pt idx="480">
                    <c:v>59</c:v>
                  </c:pt>
                  <c:pt idx="481">
                    <c:v>0</c:v>
                  </c:pt>
                  <c:pt idx="482">
                    <c:v>1</c:v>
                  </c:pt>
                  <c:pt idx="483">
                    <c:v>2</c:v>
                  </c:pt>
                  <c:pt idx="484">
                    <c:v>3</c:v>
                  </c:pt>
                  <c:pt idx="485">
                    <c:v>4</c:v>
                  </c:pt>
                  <c:pt idx="486">
                    <c:v>5</c:v>
                  </c:pt>
                  <c:pt idx="487">
                    <c:v>6</c:v>
                  </c:pt>
                  <c:pt idx="488">
                    <c:v>7</c:v>
                  </c:pt>
                  <c:pt idx="489">
                    <c:v>8</c:v>
                  </c:pt>
                  <c:pt idx="490">
                    <c:v>9</c:v>
                  </c:pt>
                  <c:pt idx="491">
                    <c:v>10</c:v>
                  </c:pt>
                  <c:pt idx="492">
                    <c:v>11</c:v>
                  </c:pt>
                  <c:pt idx="493">
                    <c:v>12</c:v>
                  </c:pt>
                  <c:pt idx="494">
                    <c:v>13</c:v>
                  </c:pt>
                  <c:pt idx="495">
                    <c:v>14</c:v>
                  </c:pt>
                  <c:pt idx="496">
                    <c:v>15</c:v>
                  </c:pt>
                  <c:pt idx="497">
                    <c:v>16</c:v>
                  </c:pt>
                  <c:pt idx="498">
                    <c:v>17</c:v>
                  </c:pt>
                  <c:pt idx="499">
                    <c:v>18</c:v>
                  </c:pt>
                  <c:pt idx="500">
                    <c:v>19</c:v>
                  </c:pt>
                  <c:pt idx="501">
                    <c:v>20</c:v>
                  </c:pt>
                  <c:pt idx="502">
                    <c:v>21</c:v>
                  </c:pt>
                  <c:pt idx="503">
                    <c:v>22</c:v>
                  </c:pt>
                  <c:pt idx="504">
                    <c:v>23</c:v>
                  </c:pt>
                  <c:pt idx="505">
                    <c:v>24</c:v>
                  </c:pt>
                  <c:pt idx="506">
                    <c:v>25</c:v>
                  </c:pt>
                  <c:pt idx="507">
                    <c:v>26</c:v>
                  </c:pt>
                  <c:pt idx="508">
                    <c:v>27</c:v>
                  </c:pt>
                  <c:pt idx="509">
                    <c:v>28</c:v>
                  </c:pt>
                  <c:pt idx="510">
                    <c:v>29</c:v>
                  </c:pt>
                  <c:pt idx="511">
                    <c:v>30</c:v>
                  </c:pt>
                  <c:pt idx="512">
                    <c:v>31</c:v>
                  </c:pt>
                  <c:pt idx="513">
                    <c:v>32</c:v>
                  </c:pt>
                  <c:pt idx="514">
                    <c:v>33</c:v>
                  </c:pt>
                  <c:pt idx="515">
                    <c:v>34</c:v>
                  </c:pt>
                  <c:pt idx="516">
                    <c:v>35</c:v>
                  </c:pt>
                  <c:pt idx="517">
                    <c:v>36</c:v>
                  </c:pt>
                  <c:pt idx="518">
                    <c:v>37</c:v>
                  </c:pt>
                  <c:pt idx="519">
                    <c:v>38</c:v>
                  </c:pt>
                  <c:pt idx="520">
                    <c:v>39</c:v>
                  </c:pt>
                  <c:pt idx="521">
                    <c:v>40</c:v>
                  </c:pt>
                  <c:pt idx="522">
                    <c:v>41</c:v>
                  </c:pt>
                  <c:pt idx="523">
                    <c:v>42</c:v>
                  </c:pt>
                  <c:pt idx="524">
                    <c:v>43</c:v>
                  </c:pt>
                  <c:pt idx="525">
                    <c:v>44</c:v>
                  </c:pt>
                  <c:pt idx="526">
                    <c:v>45</c:v>
                  </c:pt>
                  <c:pt idx="527">
                    <c:v>46</c:v>
                  </c:pt>
                  <c:pt idx="528">
                    <c:v>47</c:v>
                  </c:pt>
                  <c:pt idx="529">
                    <c:v>48</c:v>
                  </c:pt>
                  <c:pt idx="530">
                    <c:v>49</c:v>
                  </c:pt>
                  <c:pt idx="531">
                    <c:v>50</c:v>
                  </c:pt>
                  <c:pt idx="532">
                    <c:v>51</c:v>
                  </c:pt>
                  <c:pt idx="533">
                    <c:v>52</c:v>
                  </c:pt>
                  <c:pt idx="534">
                    <c:v>53</c:v>
                  </c:pt>
                  <c:pt idx="535">
                    <c:v>54</c:v>
                  </c:pt>
                  <c:pt idx="536">
                    <c:v>55</c:v>
                  </c:pt>
                  <c:pt idx="537">
                    <c:v>56</c:v>
                  </c:pt>
                  <c:pt idx="538">
                    <c:v>57</c:v>
                  </c:pt>
                  <c:pt idx="539">
                    <c:v>58</c:v>
                  </c:pt>
                  <c:pt idx="540">
                    <c:v>59</c:v>
                  </c:pt>
                  <c:pt idx="541">
                    <c:v>0</c:v>
                  </c:pt>
                  <c:pt idx="542">
                    <c:v>1</c:v>
                  </c:pt>
                  <c:pt idx="543">
                    <c:v>29</c:v>
                  </c:pt>
                  <c:pt idx="544">
                    <c:v>30</c:v>
                  </c:pt>
                  <c:pt idx="545">
                    <c:v>31</c:v>
                  </c:pt>
                  <c:pt idx="546">
                    <c:v>32</c:v>
                  </c:pt>
                  <c:pt idx="547">
                    <c:v>33</c:v>
                  </c:pt>
                  <c:pt idx="548">
                    <c:v>34</c:v>
                  </c:pt>
                  <c:pt idx="549">
                    <c:v>35</c:v>
                  </c:pt>
                  <c:pt idx="550">
                    <c:v>36</c:v>
                  </c:pt>
                  <c:pt idx="551">
                    <c:v>37</c:v>
                  </c:pt>
                  <c:pt idx="552">
                    <c:v>38</c:v>
                  </c:pt>
                  <c:pt idx="553">
                    <c:v>39</c:v>
                  </c:pt>
                  <c:pt idx="554">
                    <c:v>40</c:v>
                  </c:pt>
                  <c:pt idx="555">
                    <c:v>41</c:v>
                  </c:pt>
                  <c:pt idx="556">
                    <c:v>42</c:v>
                  </c:pt>
                  <c:pt idx="557">
                    <c:v>43</c:v>
                  </c:pt>
                  <c:pt idx="558">
                    <c:v>44</c:v>
                  </c:pt>
                  <c:pt idx="559">
                    <c:v>45</c:v>
                  </c:pt>
                  <c:pt idx="560">
                    <c:v>46</c:v>
                  </c:pt>
                  <c:pt idx="561">
                    <c:v>47</c:v>
                  </c:pt>
                  <c:pt idx="562">
                    <c:v>48</c:v>
                  </c:pt>
                  <c:pt idx="563">
                    <c:v>49</c:v>
                  </c:pt>
                  <c:pt idx="564">
                    <c:v>50</c:v>
                  </c:pt>
                  <c:pt idx="565">
                    <c:v>51</c:v>
                  </c:pt>
                  <c:pt idx="566">
                    <c:v>52</c:v>
                  </c:pt>
                  <c:pt idx="567">
                    <c:v>53</c:v>
                  </c:pt>
                  <c:pt idx="568">
                    <c:v>54</c:v>
                  </c:pt>
                  <c:pt idx="569">
                    <c:v>55</c:v>
                  </c:pt>
                  <c:pt idx="570">
                    <c:v>56</c:v>
                  </c:pt>
                  <c:pt idx="571">
                    <c:v>57</c:v>
                  </c:pt>
                  <c:pt idx="572">
                    <c:v>58</c:v>
                  </c:pt>
                  <c:pt idx="573">
                    <c:v>59</c:v>
                  </c:pt>
                  <c:pt idx="574">
                    <c:v>0</c:v>
                  </c:pt>
                  <c:pt idx="575">
                    <c:v>1</c:v>
                  </c:pt>
                  <c:pt idx="576">
                    <c:v>2</c:v>
                  </c:pt>
                  <c:pt idx="577">
                    <c:v>3</c:v>
                  </c:pt>
                  <c:pt idx="578">
                    <c:v>4</c:v>
                  </c:pt>
                  <c:pt idx="579">
                    <c:v>5</c:v>
                  </c:pt>
                  <c:pt idx="580">
                    <c:v>6</c:v>
                  </c:pt>
                  <c:pt idx="581">
                    <c:v>7</c:v>
                  </c:pt>
                  <c:pt idx="582">
                    <c:v>8</c:v>
                  </c:pt>
                  <c:pt idx="583">
                    <c:v>9</c:v>
                  </c:pt>
                  <c:pt idx="584">
                    <c:v>10</c:v>
                  </c:pt>
                  <c:pt idx="585">
                    <c:v>11</c:v>
                  </c:pt>
                  <c:pt idx="586">
                    <c:v>12</c:v>
                  </c:pt>
                  <c:pt idx="587">
                    <c:v>13</c:v>
                  </c:pt>
                  <c:pt idx="588">
                    <c:v>14</c:v>
                  </c:pt>
                  <c:pt idx="589">
                    <c:v>15</c:v>
                  </c:pt>
                  <c:pt idx="590">
                    <c:v>16</c:v>
                  </c:pt>
                </c:lvl>
                <c:lvl>
                  <c:pt idx="0">
                    <c:v>17</c:v>
                  </c:pt>
                  <c:pt idx="21">
                    <c:v>18</c:v>
                  </c:pt>
                  <c:pt idx="23">
                    <c:v>22</c:v>
                  </c:pt>
                  <c:pt idx="42">
                    <c:v>23</c:v>
                  </c:pt>
                  <c:pt idx="102">
                    <c:v>0</c:v>
                  </c:pt>
                  <c:pt idx="162">
                    <c:v>1</c:v>
                  </c:pt>
                  <c:pt idx="222">
                    <c:v>2</c:v>
                  </c:pt>
                  <c:pt idx="282">
                    <c:v>3</c:v>
                  </c:pt>
                  <c:pt idx="342">
                    <c:v>4</c:v>
                  </c:pt>
                  <c:pt idx="348">
                    <c:v>6</c:v>
                  </c:pt>
                  <c:pt idx="361">
                    <c:v>7</c:v>
                  </c:pt>
                  <c:pt idx="421">
                    <c:v>8</c:v>
                  </c:pt>
                  <c:pt idx="481">
                    <c:v>9</c:v>
                  </c:pt>
                  <c:pt idx="541">
                    <c:v>10</c:v>
                  </c:pt>
                  <c:pt idx="543">
                    <c:v>13</c:v>
                  </c:pt>
                  <c:pt idx="574">
                    <c:v>14</c:v>
                  </c:pt>
                </c:lvl>
                <c:lvl>
                  <c:pt idx="0">
                    <c:v>2016-03-01 00:00:00.000 UTC</c:v>
                  </c:pt>
                  <c:pt idx="102">
                    <c:v>2016-03-02 00:00:00.000 UTC</c:v>
                  </c:pt>
                </c:lvl>
              </c:multiLvlStrCache>
            </c:multiLvlStrRef>
          </c:cat>
          <c:val>
            <c:numRef>
              <c:f>PerMinChart!$D$3:$D$612</c:f>
              <c:numCache>
                <c:formatCode>General</c:formatCode>
                <c:ptCount val="591"/>
                <c:pt idx="0">
                  <c:v>134</c:v>
                </c:pt>
                <c:pt idx="1">
                  <c:v>576</c:v>
                </c:pt>
                <c:pt idx="2">
                  <c:v>589</c:v>
                </c:pt>
                <c:pt idx="3">
                  <c:v>594</c:v>
                </c:pt>
                <c:pt idx="4">
                  <c:v>614</c:v>
                </c:pt>
                <c:pt idx="5">
                  <c:v>595</c:v>
                </c:pt>
                <c:pt idx="6">
                  <c:v>594</c:v>
                </c:pt>
                <c:pt idx="7">
                  <c:v>587</c:v>
                </c:pt>
                <c:pt idx="8">
                  <c:v>585</c:v>
                </c:pt>
                <c:pt idx="9">
                  <c:v>575</c:v>
                </c:pt>
                <c:pt idx="10">
                  <c:v>564</c:v>
                </c:pt>
                <c:pt idx="11">
                  <c:v>585</c:v>
                </c:pt>
                <c:pt idx="12">
                  <c:v>592</c:v>
                </c:pt>
                <c:pt idx="13">
                  <c:v>566</c:v>
                </c:pt>
                <c:pt idx="14">
                  <c:v>579</c:v>
                </c:pt>
                <c:pt idx="15">
                  <c:v>562</c:v>
                </c:pt>
                <c:pt idx="16">
                  <c:v>568</c:v>
                </c:pt>
                <c:pt idx="17">
                  <c:v>589</c:v>
                </c:pt>
                <c:pt idx="18">
                  <c:v>583</c:v>
                </c:pt>
                <c:pt idx="19">
                  <c:v>573</c:v>
                </c:pt>
                <c:pt idx="20">
                  <c:v>367</c:v>
                </c:pt>
                <c:pt idx="21">
                  <c:v>94</c:v>
                </c:pt>
                <c:pt idx="22">
                  <c:v>97</c:v>
                </c:pt>
                <c:pt idx="23">
                  <c:v>2</c:v>
                </c:pt>
                <c:pt idx="24">
                  <c:v>68</c:v>
                </c:pt>
                <c:pt idx="25">
                  <c:v>41</c:v>
                </c:pt>
                <c:pt idx="26">
                  <c:v>116</c:v>
                </c:pt>
                <c:pt idx="27">
                  <c:v>195</c:v>
                </c:pt>
                <c:pt idx="28">
                  <c:v>581</c:v>
                </c:pt>
                <c:pt idx="29">
                  <c:v>410</c:v>
                </c:pt>
                <c:pt idx="30">
                  <c:v>203</c:v>
                </c:pt>
                <c:pt idx="31">
                  <c:v>579</c:v>
                </c:pt>
                <c:pt idx="32">
                  <c:v>601</c:v>
                </c:pt>
                <c:pt idx="33">
                  <c:v>589</c:v>
                </c:pt>
                <c:pt idx="34">
                  <c:v>597</c:v>
                </c:pt>
                <c:pt idx="35">
                  <c:v>599</c:v>
                </c:pt>
                <c:pt idx="36">
                  <c:v>613</c:v>
                </c:pt>
                <c:pt idx="37">
                  <c:v>606</c:v>
                </c:pt>
                <c:pt idx="38">
                  <c:v>611</c:v>
                </c:pt>
                <c:pt idx="39">
                  <c:v>595</c:v>
                </c:pt>
                <c:pt idx="40">
                  <c:v>604</c:v>
                </c:pt>
                <c:pt idx="41">
                  <c:v>605</c:v>
                </c:pt>
                <c:pt idx="42">
                  <c:v>601</c:v>
                </c:pt>
                <c:pt idx="43">
                  <c:v>603</c:v>
                </c:pt>
                <c:pt idx="44">
                  <c:v>611</c:v>
                </c:pt>
                <c:pt idx="45">
                  <c:v>612</c:v>
                </c:pt>
                <c:pt idx="46">
                  <c:v>606</c:v>
                </c:pt>
                <c:pt idx="47">
                  <c:v>608</c:v>
                </c:pt>
                <c:pt idx="48">
                  <c:v>603</c:v>
                </c:pt>
                <c:pt idx="49">
                  <c:v>599</c:v>
                </c:pt>
                <c:pt idx="50">
                  <c:v>588</c:v>
                </c:pt>
                <c:pt idx="51">
                  <c:v>607</c:v>
                </c:pt>
                <c:pt idx="52">
                  <c:v>607</c:v>
                </c:pt>
                <c:pt idx="53">
                  <c:v>614</c:v>
                </c:pt>
                <c:pt idx="54">
                  <c:v>609</c:v>
                </c:pt>
                <c:pt idx="55">
                  <c:v>608</c:v>
                </c:pt>
                <c:pt idx="56">
                  <c:v>604</c:v>
                </c:pt>
                <c:pt idx="57">
                  <c:v>605</c:v>
                </c:pt>
                <c:pt idx="58">
                  <c:v>605</c:v>
                </c:pt>
                <c:pt idx="59">
                  <c:v>617</c:v>
                </c:pt>
                <c:pt idx="60">
                  <c:v>615</c:v>
                </c:pt>
                <c:pt idx="61">
                  <c:v>656</c:v>
                </c:pt>
                <c:pt idx="62">
                  <c:v>646</c:v>
                </c:pt>
                <c:pt idx="63">
                  <c:v>642</c:v>
                </c:pt>
                <c:pt idx="64">
                  <c:v>648</c:v>
                </c:pt>
                <c:pt idx="65">
                  <c:v>638</c:v>
                </c:pt>
                <c:pt idx="66">
                  <c:v>643</c:v>
                </c:pt>
                <c:pt idx="67">
                  <c:v>631</c:v>
                </c:pt>
                <c:pt idx="68">
                  <c:v>647</c:v>
                </c:pt>
                <c:pt idx="69">
                  <c:v>642</c:v>
                </c:pt>
                <c:pt idx="70">
                  <c:v>647</c:v>
                </c:pt>
                <c:pt idx="71">
                  <c:v>641</c:v>
                </c:pt>
                <c:pt idx="72">
                  <c:v>646</c:v>
                </c:pt>
                <c:pt idx="73">
                  <c:v>638</c:v>
                </c:pt>
                <c:pt idx="74">
                  <c:v>646</c:v>
                </c:pt>
                <c:pt idx="75">
                  <c:v>631</c:v>
                </c:pt>
                <c:pt idx="76">
                  <c:v>640</c:v>
                </c:pt>
                <c:pt idx="77">
                  <c:v>647</c:v>
                </c:pt>
                <c:pt idx="78">
                  <c:v>646</c:v>
                </c:pt>
                <c:pt idx="79">
                  <c:v>635</c:v>
                </c:pt>
                <c:pt idx="80">
                  <c:v>641</c:v>
                </c:pt>
                <c:pt idx="81">
                  <c:v>635</c:v>
                </c:pt>
                <c:pt idx="82">
                  <c:v>643</c:v>
                </c:pt>
                <c:pt idx="83">
                  <c:v>650</c:v>
                </c:pt>
                <c:pt idx="84">
                  <c:v>625</c:v>
                </c:pt>
                <c:pt idx="85">
                  <c:v>630</c:v>
                </c:pt>
                <c:pt idx="86">
                  <c:v>627</c:v>
                </c:pt>
                <c:pt idx="87">
                  <c:v>646</c:v>
                </c:pt>
                <c:pt idx="88">
                  <c:v>641</c:v>
                </c:pt>
                <c:pt idx="89">
                  <c:v>639</c:v>
                </c:pt>
                <c:pt idx="90">
                  <c:v>637</c:v>
                </c:pt>
                <c:pt idx="91">
                  <c:v>628</c:v>
                </c:pt>
                <c:pt idx="92">
                  <c:v>638</c:v>
                </c:pt>
                <c:pt idx="93">
                  <c:v>633</c:v>
                </c:pt>
                <c:pt idx="94">
                  <c:v>649</c:v>
                </c:pt>
                <c:pt idx="95">
                  <c:v>647</c:v>
                </c:pt>
                <c:pt idx="96">
                  <c:v>630</c:v>
                </c:pt>
                <c:pt idx="97">
                  <c:v>633</c:v>
                </c:pt>
                <c:pt idx="98">
                  <c:v>640</c:v>
                </c:pt>
                <c:pt idx="99">
                  <c:v>629</c:v>
                </c:pt>
                <c:pt idx="100">
                  <c:v>638</c:v>
                </c:pt>
                <c:pt idx="101">
                  <c:v>627</c:v>
                </c:pt>
                <c:pt idx="102">
                  <c:v>637</c:v>
                </c:pt>
                <c:pt idx="103">
                  <c:v>647</c:v>
                </c:pt>
                <c:pt idx="104">
                  <c:v>632</c:v>
                </c:pt>
                <c:pt idx="105">
                  <c:v>621</c:v>
                </c:pt>
                <c:pt idx="106">
                  <c:v>634</c:v>
                </c:pt>
                <c:pt idx="107">
                  <c:v>637</c:v>
                </c:pt>
                <c:pt idx="108">
                  <c:v>636</c:v>
                </c:pt>
                <c:pt idx="109">
                  <c:v>642</c:v>
                </c:pt>
                <c:pt idx="110">
                  <c:v>639</c:v>
                </c:pt>
                <c:pt idx="111">
                  <c:v>623</c:v>
                </c:pt>
                <c:pt idx="112">
                  <c:v>629</c:v>
                </c:pt>
                <c:pt idx="113">
                  <c:v>633</c:v>
                </c:pt>
                <c:pt idx="114">
                  <c:v>633</c:v>
                </c:pt>
                <c:pt idx="115">
                  <c:v>621</c:v>
                </c:pt>
                <c:pt idx="116">
                  <c:v>641</c:v>
                </c:pt>
                <c:pt idx="117">
                  <c:v>643</c:v>
                </c:pt>
                <c:pt idx="118">
                  <c:v>624</c:v>
                </c:pt>
                <c:pt idx="119">
                  <c:v>639</c:v>
                </c:pt>
                <c:pt idx="120">
                  <c:v>637</c:v>
                </c:pt>
                <c:pt idx="121">
                  <c:v>638</c:v>
                </c:pt>
                <c:pt idx="122">
                  <c:v>630</c:v>
                </c:pt>
                <c:pt idx="123">
                  <c:v>629</c:v>
                </c:pt>
                <c:pt idx="124">
                  <c:v>630</c:v>
                </c:pt>
                <c:pt idx="125">
                  <c:v>636</c:v>
                </c:pt>
                <c:pt idx="126">
                  <c:v>642</c:v>
                </c:pt>
                <c:pt idx="127">
                  <c:v>649</c:v>
                </c:pt>
                <c:pt idx="128">
                  <c:v>647</c:v>
                </c:pt>
                <c:pt idx="129">
                  <c:v>642</c:v>
                </c:pt>
                <c:pt idx="130">
                  <c:v>638</c:v>
                </c:pt>
                <c:pt idx="131">
                  <c:v>642</c:v>
                </c:pt>
                <c:pt idx="132">
                  <c:v>661</c:v>
                </c:pt>
                <c:pt idx="133">
                  <c:v>629</c:v>
                </c:pt>
                <c:pt idx="134">
                  <c:v>637</c:v>
                </c:pt>
                <c:pt idx="135">
                  <c:v>650</c:v>
                </c:pt>
                <c:pt idx="136">
                  <c:v>657</c:v>
                </c:pt>
                <c:pt idx="137">
                  <c:v>629</c:v>
                </c:pt>
                <c:pt idx="138">
                  <c:v>635</c:v>
                </c:pt>
                <c:pt idx="139">
                  <c:v>647</c:v>
                </c:pt>
                <c:pt idx="140">
                  <c:v>641</c:v>
                </c:pt>
                <c:pt idx="141">
                  <c:v>646</c:v>
                </c:pt>
                <c:pt idx="142">
                  <c:v>639</c:v>
                </c:pt>
                <c:pt idx="143">
                  <c:v>644</c:v>
                </c:pt>
                <c:pt idx="144">
                  <c:v>634</c:v>
                </c:pt>
                <c:pt idx="145">
                  <c:v>644</c:v>
                </c:pt>
                <c:pt idx="146">
                  <c:v>632</c:v>
                </c:pt>
                <c:pt idx="147">
                  <c:v>644</c:v>
                </c:pt>
                <c:pt idx="148">
                  <c:v>637</c:v>
                </c:pt>
                <c:pt idx="149">
                  <c:v>651</c:v>
                </c:pt>
                <c:pt idx="150">
                  <c:v>650</c:v>
                </c:pt>
                <c:pt idx="151">
                  <c:v>637</c:v>
                </c:pt>
                <c:pt idx="152">
                  <c:v>636</c:v>
                </c:pt>
                <c:pt idx="153">
                  <c:v>648</c:v>
                </c:pt>
                <c:pt idx="154">
                  <c:v>645</c:v>
                </c:pt>
                <c:pt idx="155">
                  <c:v>641</c:v>
                </c:pt>
                <c:pt idx="156">
                  <c:v>644</c:v>
                </c:pt>
                <c:pt idx="157">
                  <c:v>633</c:v>
                </c:pt>
                <c:pt idx="158">
                  <c:v>648</c:v>
                </c:pt>
                <c:pt idx="159">
                  <c:v>638</c:v>
                </c:pt>
                <c:pt idx="160">
                  <c:v>656</c:v>
                </c:pt>
                <c:pt idx="161">
                  <c:v>650</c:v>
                </c:pt>
                <c:pt idx="162">
                  <c:v>640</c:v>
                </c:pt>
                <c:pt idx="163">
                  <c:v>649</c:v>
                </c:pt>
                <c:pt idx="164">
                  <c:v>639</c:v>
                </c:pt>
                <c:pt idx="165">
                  <c:v>645</c:v>
                </c:pt>
                <c:pt idx="166">
                  <c:v>651</c:v>
                </c:pt>
                <c:pt idx="167">
                  <c:v>654</c:v>
                </c:pt>
                <c:pt idx="168">
                  <c:v>663</c:v>
                </c:pt>
                <c:pt idx="169">
                  <c:v>649</c:v>
                </c:pt>
                <c:pt idx="170">
                  <c:v>643</c:v>
                </c:pt>
                <c:pt idx="171">
                  <c:v>647</c:v>
                </c:pt>
                <c:pt idx="172">
                  <c:v>643</c:v>
                </c:pt>
                <c:pt idx="173">
                  <c:v>645</c:v>
                </c:pt>
                <c:pt idx="174">
                  <c:v>655</c:v>
                </c:pt>
                <c:pt idx="175">
                  <c:v>661</c:v>
                </c:pt>
                <c:pt idx="176">
                  <c:v>645</c:v>
                </c:pt>
                <c:pt idx="177">
                  <c:v>650</c:v>
                </c:pt>
                <c:pt idx="178">
                  <c:v>651</c:v>
                </c:pt>
                <c:pt idx="179">
                  <c:v>644</c:v>
                </c:pt>
                <c:pt idx="180">
                  <c:v>647</c:v>
                </c:pt>
                <c:pt idx="181">
                  <c:v>645</c:v>
                </c:pt>
                <c:pt idx="182">
                  <c:v>652</c:v>
                </c:pt>
                <c:pt idx="183">
                  <c:v>640</c:v>
                </c:pt>
                <c:pt idx="184">
                  <c:v>653</c:v>
                </c:pt>
                <c:pt idx="185">
                  <c:v>655</c:v>
                </c:pt>
                <c:pt idx="186">
                  <c:v>650</c:v>
                </c:pt>
                <c:pt idx="187">
                  <c:v>653</c:v>
                </c:pt>
                <c:pt idx="188">
                  <c:v>652</c:v>
                </c:pt>
                <c:pt idx="189">
                  <c:v>637</c:v>
                </c:pt>
                <c:pt idx="190">
                  <c:v>643</c:v>
                </c:pt>
                <c:pt idx="191">
                  <c:v>649</c:v>
                </c:pt>
                <c:pt idx="192">
                  <c:v>672</c:v>
                </c:pt>
                <c:pt idx="193">
                  <c:v>657</c:v>
                </c:pt>
                <c:pt idx="194">
                  <c:v>645</c:v>
                </c:pt>
                <c:pt idx="195">
                  <c:v>641</c:v>
                </c:pt>
                <c:pt idx="196">
                  <c:v>644</c:v>
                </c:pt>
                <c:pt idx="197">
                  <c:v>646</c:v>
                </c:pt>
                <c:pt idx="198">
                  <c:v>650</c:v>
                </c:pt>
                <c:pt idx="199">
                  <c:v>657</c:v>
                </c:pt>
                <c:pt idx="200">
                  <c:v>644</c:v>
                </c:pt>
                <c:pt idx="201">
                  <c:v>640</c:v>
                </c:pt>
                <c:pt idx="202">
                  <c:v>642</c:v>
                </c:pt>
                <c:pt idx="203">
                  <c:v>651</c:v>
                </c:pt>
                <c:pt idx="204">
                  <c:v>656</c:v>
                </c:pt>
                <c:pt idx="205">
                  <c:v>639</c:v>
                </c:pt>
                <c:pt idx="206">
                  <c:v>632</c:v>
                </c:pt>
                <c:pt idx="207">
                  <c:v>642</c:v>
                </c:pt>
                <c:pt idx="208">
                  <c:v>653</c:v>
                </c:pt>
                <c:pt idx="209">
                  <c:v>649</c:v>
                </c:pt>
                <c:pt idx="210">
                  <c:v>665</c:v>
                </c:pt>
                <c:pt idx="211">
                  <c:v>646</c:v>
                </c:pt>
                <c:pt idx="212">
                  <c:v>641</c:v>
                </c:pt>
                <c:pt idx="213">
                  <c:v>651</c:v>
                </c:pt>
                <c:pt idx="214">
                  <c:v>640</c:v>
                </c:pt>
                <c:pt idx="215">
                  <c:v>644</c:v>
                </c:pt>
                <c:pt idx="216">
                  <c:v>662</c:v>
                </c:pt>
                <c:pt idx="217">
                  <c:v>637</c:v>
                </c:pt>
                <c:pt idx="218">
                  <c:v>645</c:v>
                </c:pt>
                <c:pt idx="219">
                  <c:v>657</c:v>
                </c:pt>
                <c:pt idx="220">
                  <c:v>635</c:v>
                </c:pt>
                <c:pt idx="221">
                  <c:v>664</c:v>
                </c:pt>
                <c:pt idx="222">
                  <c:v>639</c:v>
                </c:pt>
                <c:pt idx="223">
                  <c:v>638</c:v>
                </c:pt>
                <c:pt idx="224">
                  <c:v>653</c:v>
                </c:pt>
                <c:pt idx="225">
                  <c:v>650</c:v>
                </c:pt>
                <c:pt idx="226">
                  <c:v>640</c:v>
                </c:pt>
                <c:pt idx="227">
                  <c:v>648</c:v>
                </c:pt>
                <c:pt idx="228">
                  <c:v>634</c:v>
                </c:pt>
                <c:pt idx="229">
                  <c:v>643</c:v>
                </c:pt>
                <c:pt idx="230">
                  <c:v>651</c:v>
                </c:pt>
                <c:pt idx="231">
                  <c:v>639</c:v>
                </c:pt>
                <c:pt idx="232">
                  <c:v>637</c:v>
                </c:pt>
                <c:pt idx="233">
                  <c:v>648</c:v>
                </c:pt>
                <c:pt idx="234">
                  <c:v>633</c:v>
                </c:pt>
                <c:pt idx="235">
                  <c:v>629</c:v>
                </c:pt>
                <c:pt idx="236">
                  <c:v>657</c:v>
                </c:pt>
                <c:pt idx="237">
                  <c:v>641</c:v>
                </c:pt>
                <c:pt idx="238">
                  <c:v>625</c:v>
                </c:pt>
                <c:pt idx="239">
                  <c:v>636</c:v>
                </c:pt>
                <c:pt idx="240">
                  <c:v>647</c:v>
                </c:pt>
                <c:pt idx="241">
                  <c:v>646</c:v>
                </c:pt>
                <c:pt idx="242">
                  <c:v>641</c:v>
                </c:pt>
                <c:pt idx="243">
                  <c:v>636</c:v>
                </c:pt>
                <c:pt idx="244">
                  <c:v>648</c:v>
                </c:pt>
                <c:pt idx="245">
                  <c:v>634</c:v>
                </c:pt>
                <c:pt idx="246">
                  <c:v>639</c:v>
                </c:pt>
                <c:pt idx="247">
                  <c:v>637</c:v>
                </c:pt>
                <c:pt idx="248">
                  <c:v>649</c:v>
                </c:pt>
                <c:pt idx="249">
                  <c:v>637</c:v>
                </c:pt>
                <c:pt idx="250">
                  <c:v>634</c:v>
                </c:pt>
                <c:pt idx="251">
                  <c:v>640</c:v>
                </c:pt>
                <c:pt idx="252">
                  <c:v>639</c:v>
                </c:pt>
                <c:pt idx="253">
                  <c:v>651</c:v>
                </c:pt>
                <c:pt idx="254">
                  <c:v>654</c:v>
                </c:pt>
                <c:pt idx="255">
                  <c:v>647</c:v>
                </c:pt>
                <c:pt idx="256">
                  <c:v>638</c:v>
                </c:pt>
                <c:pt idx="257">
                  <c:v>634</c:v>
                </c:pt>
                <c:pt idx="258">
                  <c:v>656</c:v>
                </c:pt>
                <c:pt idx="259">
                  <c:v>640</c:v>
                </c:pt>
                <c:pt idx="260">
                  <c:v>639</c:v>
                </c:pt>
                <c:pt idx="261">
                  <c:v>644</c:v>
                </c:pt>
                <c:pt idx="262">
                  <c:v>635</c:v>
                </c:pt>
                <c:pt idx="263">
                  <c:v>656</c:v>
                </c:pt>
                <c:pt idx="264">
                  <c:v>649</c:v>
                </c:pt>
                <c:pt idx="265">
                  <c:v>648</c:v>
                </c:pt>
                <c:pt idx="266">
                  <c:v>646</c:v>
                </c:pt>
                <c:pt idx="267">
                  <c:v>641</c:v>
                </c:pt>
                <c:pt idx="268">
                  <c:v>634</c:v>
                </c:pt>
                <c:pt idx="269">
                  <c:v>654</c:v>
                </c:pt>
                <c:pt idx="270">
                  <c:v>643</c:v>
                </c:pt>
                <c:pt idx="271">
                  <c:v>648</c:v>
                </c:pt>
                <c:pt idx="272">
                  <c:v>651</c:v>
                </c:pt>
                <c:pt idx="273">
                  <c:v>647</c:v>
                </c:pt>
                <c:pt idx="274">
                  <c:v>641</c:v>
                </c:pt>
                <c:pt idx="275">
                  <c:v>648</c:v>
                </c:pt>
                <c:pt idx="276">
                  <c:v>631</c:v>
                </c:pt>
                <c:pt idx="277">
                  <c:v>637</c:v>
                </c:pt>
                <c:pt idx="278">
                  <c:v>620</c:v>
                </c:pt>
                <c:pt idx="279">
                  <c:v>626</c:v>
                </c:pt>
                <c:pt idx="280">
                  <c:v>626</c:v>
                </c:pt>
                <c:pt idx="281">
                  <c:v>635</c:v>
                </c:pt>
                <c:pt idx="282">
                  <c:v>614</c:v>
                </c:pt>
                <c:pt idx="283">
                  <c:v>619</c:v>
                </c:pt>
                <c:pt idx="284">
                  <c:v>609</c:v>
                </c:pt>
                <c:pt idx="285">
                  <c:v>629</c:v>
                </c:pt>
                <c:pt idx="286">
                  <c:v>619</c:v>
                </c:pt>
                <c:pt idx="287">
                  <c:v>605</c:v>
                </c:pt>
                <c:pt idx="288">
                  <c:v>602</c:v>
                </c:pt>
                <c:pt idx="289">
                  <c:v>611</c:v>
                </c:pt>
                <c:pt idx="290">
                  <c:v>601</c:v>
                </c:pt>
                <c:pt idx="291">
                  <c:v>595</c:v>
                </c:pt>
                <c:pt idx="292">
                  <c:v>623</c:v>
                </c:pt>
                <c:pt idx="293">
                  <c:v>623</c:v>
                </c:pt>
                <c:pt idx="294">
                  <c:v>598</c:v>
                </c:pt>
                <c:pt idx="295">
                  <c:v>620</c:v>
                </c:pt>
                <c:pt idx="296">
                  <c:v>618</c:v>
                </c:pt>
                <c:pt idx="297">
                  <c:v>618</c:v>
                </c:pt>
                <c:pt idx="298">
                  <c:v>624</c:v>
                </c:pt>
                <c:pt idx="299">
                  <c:v>620</c:v>
                </c:pt>
                <c:pt idx="300">
                  <c:v>607</c:v>
                </c:pt>
                <c:pt idx="301">
                  <c:v>603</c:v>
                </c:pt>
                <c:pt idx="302">
                  <c:v>606</c:v>
                </c:pt>
                <c:pt idx="303">
                  <c:v>631</c:v>
                </c:pt>
                <c:pt idx="304">
                  <c:v>625</c:v>
                </c:pt>
                <c:pt idx="305">
                  <c:v>615</c:v>
                </c:pt>
                <c:pt idx="306">
                  <c:v>601</c:v>
                </c:pt>
                <c:pt idx="307">
                  <c:v>620</c:v>
                </c:pt>
                <c:pt idx="308">
                  <c:v>613</c:v>
                </c:pt>
                <c:pt idx="309">
                  <c:v>593</c:v>
                </c:pt>
                <c:pt idx="310">
                  <c:v>608</c:v>
                </c:pt>
                <c:pt idx="311">
                  <c:v>609</c:v>
                </c:pt>
                <c:pt idx="312">
                  <c:v>617</c:v>
                </c:pt>
                <c:pt idx="313">
                  <c:v>619</c:v>
                </c:pt>
                <c:pt idx="314">
                  <c:v>622</c:v>
                </c:pt>
                <c:pt idx="315">
                  <c:v>600</c:v>
                </c:pt>
                <c:pt idx="316">
                  <c:v>604</c:v>
                </c:pt>
                <c:pt idx="317">
                  <c:v>619</c:v>
                </c:pt>
                <c:pt idx="318">
                  <c:v>601</c:v>
                </c:pt>
                <c:pt idx="319">
                  <c:v>602</c:v>
                </c:pt>
                <c:pt idx="320">
                  <c:v>576</c:v>
                </c:pt>
                <c:pt idx="321">
                  <c:v>580</c:v>
                </c:pt>
                <c:pt idx="322">
                  <c:v>583</c:v>
                </c:pt>
                <c:pt idx="323">
                  <c:v>562</c:v>
                </c:pt>
                <c:pt idx="324">
                  <c:v>566</c:v>
                </c:pt>
                <c:pt idx="325">
                  <c:v>552</c:v>
                </c:pt>
                <c:pt idx="326">
                  <c:v>542</c:v>
                </c:pt>
                <c:pt idx="327">
                  <c:v>536</c:v>
                </c:pt>
                <c:pt idx="328">
                  <c:v>536</c:v>
                </c:pt>
                <c:pt idx="329">
                  <c:v>501</c:v>
                </c:pt>
                <c:pt idx="330">
                  <c:v>522</c:v>
                </c:pt>
                <c:pt idx="331">
                  <c:v>497</c:v>
                </c:pt>
                <c:pt idx="332">
                  <c:v>495</c:v>
                </c:pt>
                <c:pt idx="333">
                  <c:v>511</c:v>
                </c:pt>
                <c:pt idx="334">
                  <c:v>510</c:v>
                </c:pt>
                <c:pt idx="335">
                  <c:v>492</c:v>
                </c:pt>
                <c:pt idx="336">
                  <c:v>475</c:v>
                </c:pt>
                <c:pt idx="337">
                  <c:v>494</c:v>
                </c:pt>
                <c:pt idx="338">
                  <c:v>512</c:v>
                </c:pt>
                <c:pt idx="339">
                  <c:v>512</c:v>
                </c:pt>
                <c:pt idx="340">
                  <c:v>506</c:v>
                </c:pt>
                <c:pt idx="341">
                  <c:v>481</c:v>
                </c:pt>
                <c:pt idx="342">
                  <c:v>488</c:v>
                </c:pt>
                <c:pt idx="343">
                  <c:v>489</c:v>
                </c:pt>
                <c:pt idx="344">
                  <c:v>522</c:v>
                </c:pt>
                <c:pt idx="345">
                  <c:v>503</c:v>
                </c:pt>
                <c:pt idx="346">
                  <c:v>501</c:v>
                </c:pt>
                <c:pt idx="347">
                  <c:v>169</c:v>
                </c:pt>
                <c:pt idx="348">
                  <c:v>214</c:v>
                </c:pt>
                <c:pt idx="349">
                  <c:v>236</c:v>
                </c:pt>
                <c:pt idx="350">
                  <c:v>229</c:v>
                </c:pt>
                <c:pt idx="351">
                  <c:v>246</c:v>
                </c:pt>
                <c:pt idx="352">
                  <c:v>241</c:v>
                </c:pt>
                <c:pt idx="353">
                  <c:v>246</c:v>
                </c:pt>
                <c:pt idx="354">
                  <c:v>253</c:v>
                </c:pt>
                <c:pt idx="355">
                  <c:v>248</c:v>
                </c:pt>
                <c:pt idx="356">
                  <c:v>244</c:v>
                </c:pt>
                <c:pt idx="357">
                  <c:v>260</c:v>
                </c:pt>
                <c:pt idx="358">
                  <c:v>254</c:v>
                </c:pt>
                <c:pt idx="359">
                  <c:v>254</c:v>
                </c:pt>
                <c:pt idx="360">
                  <c:v>262</c:v>
                </c:pt>
                <c:pt idx="361">
                  <c:v>272</c:v>
                </c:pt>
                <c:pt idx="362">
                  <c:v>248</c:v>
                </c:pt>
                <c:pt idx="363">
                  <c:v>283</c:v>
                </c:pt>
                <c:pt idx="364">
                  <c:v>291</c:v>
                </c:pt>
                <c:pt idx="365">
                  <c:v>280</c:v>
                </c:pt>
                <c:pt idx="366">
                  <c:v>300</c:v>
                </c:pt>
                <c:pt idx="367">
                  <c:v>326</c:v>
                </c:pt>
                <c:pt idx="368">
                  <c:v>358</c:v>
                </c:pt>
                <c:pt idx="369">
                  <c:v>384</c:v>
                </c:pt>
                <c:pt idx="370">
                  <c:v>387</c:v>
                </c:pt>
                <c:pt idx="371">
                  <c:v>440</c:v>
                </c:pt>
                <c:pt idx="372">
                  <c:v>441</c:v>
                </c:pt>
                <c:pt idx="373">
                  <c:v>441</c:v>
                </c:pt>
                <c:pt idx="374">
                  <c:v>466</c:v>
                </c:pt>
                <c:pt idx="375">
                  <c:v>468</c:v>
                </c:pt>
                <c:pt idx="376">
                  <c:v>459</c:v>
                </c:pt>
                <c:pt idx="377">
                  <c:v>478</c:v>
                </c:pt>
                <c:pt idx="378">
                  <c:v>474</c:v>
                </c:pt>
                <c:pt idx="379">
                  <c:v>544</c:v>
                </c:pt>
                <c:pt idx="380">
                  <c:v>507</c:v>
                </c:pt>
                <c:pt idx="381">
                  <c:v>529</c:v>
                </c:pt>
                <c:pt idx="382">
                  <c:v>499</c:v>
                </c:pt>
                <c:pt idx="383">
                  <c:v>491</c:v>
                </c:pt>
                <c:pt idx="384">
                  <c:v>489</c:v>
                </c:pt>
                <c:pt idx="385">
                  <c:v>490</c:v>
                </c:pt>
                <c:pt idx="386">
                  <c:v>505</c:v>
                </c:pt>
                <c:pt idx="387">
                  <c:v>517</c:v>
                </c:pt>
                <c:pt idx="388">
                  <c:v>491</c:v>
                </c:pt>
                <c:pt idx="389">
                  <c:v>308</c:v>
                </c:pt>
                <c:pt idx="390">
                  <c:v>74</c:v>
                </c:pt>
                <c:pt idx="391">
                  <c:v>42</c:v>
                </c:pt>
                <c:pt idx="392">
                  <c:v>33</c:v>
                </c:pt>
                <c:pt idx="393">
                  <c:v>34</c:v>
                </c:pt>
                <c:pt idx="394">
                  <c:v>29</c:v>
                </c:pt>
                <c:pt idx="395">
                  <c:v>24</c:v>
                </c:pt>
                <c:pt idx="396">
                  <c:v>25</c:v>
                </c:pt>
                <c:pt idx="397">
                  <c:v>25</c:v>
                </c:pt>
                <c:pt idx="398">
                  <c:v>21</c:v>
                </c:pt>
                <c:pt idx="399">
                  <c:v>24</c:v>
                </c:pt>
                <c:pt idx="400">
                  <c:v>37</c:v>
                </c:pt>
                <c:pt idx="401">
                  <c:v>32</c:v>
                </c:pt>
                <c:pt idx="402">
                  <c:v>32</c:v>
                </c:pt>
                <c:pt idx="403">
                  <c:v>43</c:v>
                </c:pt>
                <c:pt idx="404">
                  <c:v>45</c:v>
                </c:pt>
                <c:pt idx="405">
                  <c:v>70</c:v>
                </c:pt>
                <c:pt idx="406">
                  <c:v>70</c:v>
                </c:pt>
                <c:pt idx="407">
                  <c:v>70</c:v>
                </c:pt>
                <c:pt idx="408">
                  <c:v>97</c:v>
                </c:pt>
                <c:pt idx="409">
                  <c:v>112</c:v>
                </c:pt>
                <c:pt idx="410">
                  <c:v>137</c:v>
                </c:pt>
                <c:pt idx="411">
                  <c:v>129</c:v>
                </c:pt>
                <c:pt idx="412">
                  <c:v>156</c:v>
                </c:pt>
                <c:pt idx="413">
                  <c:v>164</c:v>
                </c:pt>
                <c:pt idx="414">
                  <c:v>177</c:v>
                </c:pt>
                <c:pt idx="415">
                  <c:v>178</c:v>
                </c:pt>
                <c:pt idx="416">
                  <c:v>182</c:v>
                </c:pt>
                <c:pt idx="417">
                  <c:v>217</c:v>
                </c:pt>
                <c:pt idx="418">
                  <c:v>192</c:v>
                </c:pt>
                <c:pt idx="419">
                  <c:v>194</c:v>
                </c:pt>
                <c:pt idx="420">
                  <c:v>216</c:v>
                </c:pt>
                <c:pt idx="421">
                  <c:v>234</c:v>
                </c:pt>
                <c:pt idx="422">
                  <c:v>213</c:v>
                </c:pt>
                <c:pt idx="423">
                  <c:v>218</c:v>
                </c:pt>
                <c:pt idx="424">
                  <c:v>238</c:v>
                </c:pt>
                <c:pt idx="425">
                  <c:v>215</c:v>
                </c:pt>
                <c:pt idx="426">
                  <c:v>198</c:v>
                </c:pt>
                <c:pt idx="427">
                  <c:v>230</c:v>
                </c:pt>
                <c:pt idx="428">
                  <c:v>208</c:v>
                </c:pt>
                <c:pt idx="429">
                  <c:v>201</c:v>
                </c:pt>
                <c:pt idx="430">
                  <c:v>212</c:v>
                </c:pt>
                <c:pt idx="431">
                  <c:v>171</c:v>
                </c:pt>
                <c:pt idx="432">
                  <c:v>96</c:v>
                </c:pt>
                <c:pt idx="433">
                  <c:v>64</c:v>
                </c:pt>
                <c:pt idx="434">
                  <c:v>34</c:v>
                </c:pt>
                <c:pt idx="435">
                  <c:v>33</c:v>
                </c:pt>
                <c:pt idx="436">
                  <c:v>18</c:v>
                </c:pt>
                <c:pt idx="437">
                  <c:v>22</c:v>
                </c:pt>
                <c:pt idx="438">
                  <c:v>16</c:v>
                </c:pt>
                <c:pt idx="439">
                  <c:v>15</c:v>
                </c:pt>
                <c:pt idx="440">
                  <c:v>19</c:v>
                </c:pt>
                <c:pt idx="441">
                  <c:v>12</c:v>
                </c:pt>
                <c:pt idx="442">
                  <c:v>13</c:v>
                </c:pt>
                <c:pt idx="443">
                  <c:v>7</c:v>
                </c:pt>
                <c:pt idx="444">
                  <c:v>19</c:v>
                </c:pt>
                <c:pt idx="445">
                  <c:v>20</c:v>
                </c:pt>
                <c:pt idx="446">
                  <c:v>13</c:v>
                </c:pt>
                <c:pt idx="447">
                  <c:v>10</c:v>
                </c:pt>
                <c:pt idx="448">
                  <c:v>12</c:v>
                </c:pt>
                <c:pt idx="449">
                  <c:v>18</c:v>
                </c:pt>
                <c:pt idx="450">
                  <c:v>16</c:v>
                </c:pt>
                <c:pt idx="451">
                  <c:v>14</c:v>
                </c:pt>
                <c:pt idx="452">
                  <c:v>16</c:v>
                </c:pt>
                <c:pt idx="453">
                  <c:v>17</c:v>
                </c:pt>
                <c:pt idx="454">
                  <c:v>14</c:v>
                </c:pt>
                <c:pt idx="455">
                  <c:v>12</c:v>
                </c:pt>
                <c:pt idx="456">
                  <c:v>15</c:v>
                </c:pt>
                <c:pt idx="457">
                  <c:v>15</c:v>
                </c:pt>
                <c:pt idx="458">
                  <c:v>11</c:v>
                </c:pt>
                <c:pt idx="459">
                  <c:v>10</c:v>
                </c:pt>
                <c:pt idx="460">
                  <c:v>17</c:v>
                </c:pt>
                <c:pt idx="461">
                  <c:v>16</c:v>
                </c:pt>
                <c:pt idx="462">
                  <c:v>15</c:v>
                </c:pt>
                <c:pt idx="463">
                  <c:v>16</c:v>
                </c:pt>
                <c:pt idx="464">
                  <c:v>13</c:v>
                </c:pt>
                <c:pt idx="465">
                  <c:v>16</c:v>
                </c:pt>
                <c:pt idx="466">
                  <c:v>15</c:v>
                </c:pt>
                <c:pt idx="467">
                  <c:v>8</c:v>
                </c:pt>
                <c:pt idx="468">
                  <c:v>17</c:v>
                </c:pt>
                <c:pt idx="469">
                  <c:v>12</c:v>
                </c:pt>
                <c:pt idx="470">
                  <c:v>16</c:v>
                </c:pt>
                <c:pt idx="471">
                  <c:v>18</c:v>
                </c:pt>
                <c:pt idx="472">
                  <c:v>17</c:v>
                </c:pt>
                <c:pt idx="473">
                  <c:v>9</c:v>
                </c:pt>
                <c:pt idx="474">
                  <c:v>16</c:v>
                </c:pt>
                <c:pt idx="475">
                  <c:v>10</c:v>
                </c:pt>
                <c:pt idx="476">
                  <c:v>10</c:v>
                </c:pt>
                <c:pt idx="477">
                  <c:v>6</c:v>
                </c:pt>
                <c:pt idx="478">
                  <c:v>10</c:v>
                </c:pt>
                <c:pt idx="479">
                  <c:v>17</c:v>
                </c:pt>
                <c:pt idx="480">
                  <c:v>7</c:v>
                </c:pt>
                <c:pt idx="481">
                  <c:v>5</c:v>
                </c:pt>
                <c:pt idx="482">
                  <c:v>11</c:v>
                </c:pt>
                <c:pt idx="483">
                  <c:v>8</c:v>
                </c:pt>
                <c:pt idx="484">
                  <c:v>8</c:v>
                </c:pt>
                <c:pt idx="485">
                  <c:v>6</c:v>
                </c:pt>
                <c:pt idx="486">
                  <c:v>5</c:v>
                </c:pt>
                <c:pt idx="487">
                  <c:v>5</c:v>
                </c:pt>
                <c:pt idx="488">
                  <c:v>7</c:v>
                </c:pt>
                <c:pt idx="489">
                  <c:v>6</c:v>
                </c:pt>
                <c:pt idx="490">
                  <c:v>6</c:v>
                </c:pt>
                <c:pt idx="491">
                  <c:v>8</c:v>
                </c:pt>
                <c:pt idx="492">
                  <c:v>9</c:v>
                </c:pt>
                <c:pt idx="493">
                  <c:v>4</c:v>
                </c:pt>
                <c:pt idx="494">
                  <c:v>8</c:v>
                </c:pt>
                <c:pt idx="495">
                  <c:v>7</c:v>
                </c:pt>
                <c:pt idx="496">
                  <c:v>10</c:v>
                </c:pt>
                <c:pt idx="497">
                  <c:v>5</c:v>
                </c:pt>
                <c:pt idx="498">
                  <c:v>4</c:v>
                </c:pt>
                <c:pt idx="499">
                  <c:v>9</c:v>
                </c:pt>
                <c:pt idx="500">
                  <c:v>9</c:v>
                </c:pt>
                <c:pt idx="501">
                  <c:v>5</c:v>
                </c:pt>
                <c:pt idx="502">
                  <c:v>8</c:v>
                </c:pt>
                <c:pt idx="503">
                  <c:v>3</c:v>
                </c:pt>
                <c:pt idx="504">
                  <c:v>8</c:v>
                </c:pt>
                <c:pt idx="505">
                  <c:v>8</c:v>
                </c:pt>
                <c:pt idx="506">
                  <c:v>9</c:v>
                </c:pt>
                <c:pt idx="507">
                  <c:v>7</c:v>
                </c:pt>
                <c:pt idx="508">
                  <c:v>4</c:v>
                </c:pt>
                <c:pt idx="509">
                  <c:v>8</c:v>
                </c:pt>
                <c:pt idx="510">
                  <c:v>4</c:v>
                </c:pt>
                <c:pt idx="511">
                  <c:v>3</c:v>
                </c:pt>
                <c:pt idx="512">
                  <c:v>12</c:v>
                </c:pt>
                <c:pt idx="513">
                  <c:v>3</c:v>
                </c:pt>
                <c:pt idx="514">
                  <c:v>12</c:v>
                </c:pt>
                <c:pt idx="515">
                  <c:v>6</c:v>
                </c:pt>
                <c:pt idx="516">
                  <c:v>13</c:v>
                </c:pt>
                <c:pt idx="517">
                  <c:v>7</c:v>
                </c:pt>
                <c:pt idx="518">
                  <c:v>6</c:v>
                </c:pt>
                <c:pt idx="519">
                  <c:v>5</c:v>
                </c:pt>
                <c:pt idx="520">
                  <c:v>5</c:v>
                </c:pt>
                <c:pt idx="521">
                  <c:v>5</c:v>
                </c:pt>
                <c:pt idx="522">
                  <c:v>2</c:v>
                </c:pt>
                <c:pt idx="523">
                  <c:v>9</c:v>
                </c:pt>
                <c:pt idx="524">
                  <c:v>4</c:v>
                </c:pt>
                <c:pt idx="525">
                  <c:v>6</c:v>
                </c:pt>
                <c:pt idx="526">
                  <c:v>4</c:v>
                </c:pt>
                <c:pt idx="527">
                  <c:v>4</c:v>
                </c:pt>
                <c:pt idx="528">
                  <c:v>5</c:v>
                </c:pt>
                <c:pt idx="530">
                  <c:v>4</c:v>
                </c:pt>
                <c:pt idx="531">
                  <c:v>1</c:v>
                </c:pt>
                <c:pt idx="532">
                  <c:v>5</c:v>
                </c:pt>
                <c:pt idx="533">
                  <c:v>1</c:v>
                </c:pt>
                <c:pt idx="534">
                  <c:v>4</c:v>
                </c:pt>
                <c:pt idx="535">
                  <c:v>4</c:v>
                </c:pt>
                <c:pt idx="536">
                  <c:v>4</c:v>
                </c:pt>
                <c:pt idx="538">
                  <c:v>2</c:v>
                </c:pt>
                <c:pt idx="539">
                  <c:v>7</c:v>
                </c:pt>
                <c:pt idx="540">
                  <c:v>2</c:v>
                </c:pt>
                <c:pt idx="541">
                  <c:v>7</c:v>
                </c:pt>
                <c:pt idx="543">
                  <c:v>8</c:v>
                </c:pt>
                <c:pt idx="544">
                  <c:v>6</c:v>
                </c:pt>
                <c:pt idx="545">
                  <c:v>9</c:v>
                </c:pt>
                <c:pt idx="546">
                  <c:v>1</c:v>
                </c:pt>
                <c:pt idx="547">
                  <c:v>9</c:v>
                </c:pt>
                <c:pt idx="548">
                  <c:v>4</c:v>
                </c:pt>
                <c:pt idx="549">
                  <c:v>3</c:v>
                </c:pt>
                <c:pt idx="550">
                  <c:v>3</c:v>
                </c:pt>
                <c:pt idx="551">
                  <c:v>3</c:v>
                </c:pt>
                <c:pt idx="552">
                  <c:v>6</c:v>
                </c:pt>
                <c:pt idx="553">
                  <c:v>6</c:v>
                </c:pt>
                <c:pt idx="554">
                  <c:v>7</c:v>
                </c:pt>
                <c:pt idx="555">
                  <c:v>4</c:v>
                </c:pt>
                <c:pt idx="556">
                  <c:v>3</c:v>
                </c:pt>
                <c:pt idx="557">
                  <c:v>5</c:v>
                </c:pt>
                <c:pt idx="558">
                  <c:v>7</c:v>
                </c:pt>
                <c:pt idx="559">
                  <c:v>3</c:v>
                </c:pt>
                <c:pt idx="560">
                  <c:v>8</c:v>
                </c:pt>
                <c:pt idx="561">
                  <c:v>4</c:v>
                </c:pt>
                <c:pt idx="562">
                  <c:v>4</c:v>
                </c:pt>
                <c:pt idx="563">
                  <c:v>7</c:v>
                </c:pt>
                <c:pt idx="564">
                  <c:v>5</c:v>
                </c:pt>
                <c:pt idx="565">
                  <c:v>2</c:v>
                </c:pt>
                <c:pt idx="566">
                  <c:v>8</c:v>
                </c:pt>
                <c:pt idx="567">
                  <c:v>9</c:v>
                </c:pt>
                <c:pt idx="568">
                  <c:v>14</c:v>
                </c:pt>
                <c:pt idx="569">
                  <c:v>4</c:v>
                </c:pt>
                <c:pt idx="570">
                  <c:v>9</c:v>
                </c:pt>
                <c:pt idx="571">
                  <c:v>12</c:v>
                </c:pt>
                <c:pt idx="572">
                  <c:v>9</c:v>
                </c:pt>
                <c:pt idx="573">
                  <c:v>8</c:v>
                </c:pt>
                <c:pt idx="574">
                  <c:v>7</c:v>
                </c:pt>
                <c:pt idx="575">
                  <c:v>12</c:v>
                </c:pt>
                <c:pt idx="576">
                  <c:v>6</c:v>
                </c:pt>
                <c:pt idx="577">
                  <c:v>9</c:v>
                </c:pt>
                <c:pt idx="578">
                  <c:v>5</c:v>
                </c:pt>
                <c:pt idx="579">
                  <c:v>6</c:v>
                </c:pt>
                <c:pt idx="580">
                  <c:v>7</c:v>
                </c:pt>
                <c:pt idx="581">
                  <c:v>11</c:v>
                </c:pt>
                <c:pt idx="582">
                  <c:v>6</c:v>
                </c:pt>
                <c:pt idx="583">
                  <c:v>10</c:v>
                </c:pt>
                <c:pt idx="584">
                  <c:v>5</c:v>
                </c:pt>
                <c:pt idx="585">
                  <c:v>6</c:v>
                </c:pt>
                <c:pt idx="586">
                  <c:v>10</c:v>
                </c:pt>
                <c:pt idx="587">
                  <c:v>7</c:v>
                </c:pt>
                <c:pt idx="588">
                  <c:v>6</c:v>
                </c:pt>
                <c:pt idx="589">
                  <c:v>8</c:v>
                </c:pt>
                <c:pt idx="590">
                  <c:v>1</c:v>
                </c:pt>
              </c:numCache>
            </c:numRef>
          </c:val>
          <c:extLst>
            <c:ext xmlns:c16="http://schemas.microsoft.com/office/drawing/2014/chart" uri="{C3380CC4-5D6E-409C-BE32-E72D297353CC}">
              <c16:uniqueId val="{00000002-A393-494A-8E01-EC24A4107F31}"/>
            </c:ext>
          </c:extLst>
        </c:ser>
        <c:dLbls>
          <c:showLegendKey val="0"/>
          <c:showVal val="0"/>
          <c:showCatName val="0"/>
          <c:showSerName val="0"/>
          <c:showPercent val="0"/>
          <c:showBubbleSize val="0"/>
        </c:dLbls>
        <c:gapWidth val="219"/>
        <c:overlap val="100"/>
        <c:axId val="642996608"/>
        <c:axId val="642995488"/>
      </c:barChart>
      <c:catAx>
        <c:axId val="642996608"/>
        <c:scaling>
          <c:orientation val="minMax"/>
        </c:scaling>
        <c:delete val="1"/>
        <c:axPos val="b"/>
        <c:numFmt formatCode="General" sourceLinked="1"/>
        <c:majorTickMark val="none"/>
        <c:minorTickMark val="none"/>
        <c:tickLblPos val="nextTo"/>
        <c:crossAx val="642995488"/>
        <c:crosses val="autoZero"/>
        <c:auto val="1"/>
        <c:lblAlgn val="ctr"/>
        <c:lblOffset val="100"/>
        <c:noMultiLvlLbl val="0"/>
      </c:catAx>
      <c:valAx>
        <c:axId val="642995488"/>
        <c:scaling>
          <c:orientation val="minMax"/>
        </c:scaling>
        <c:delete val="1"/>
        <c:axPos val="l"/>
        <c:majorGridlines>
          <c:spPr>
            <a:ln w="9525" cap="flat" cmpd="sng" algn="ctr">
              <a:solidFill>
                <a:schemeClr val="tx1">
                  <a:lumMod val="20000"/>
                  <a:lumOff val="80000"/>
                </a:schemeClr>
              </a:solidFill>
              <a:round/>
            </a:ln>
            <a:effectLst/>
          </c:spPr>
        </c:majorGridlines>
        <c:numFmt formatCode="General" sourceLinked="1"/>
        <c:majorTickMark val="none"/>
        <c:minorTickMark val="none"/>
        <c:tickLblPos val="nextTo"/>
        <c:crossAx val="642996608"/>
        <c:crosses val="autoZero"/>
        <c:crossBetween val="between"/>
      </c:valAx>
      <c:spPr>
        <a:noFill/>
        <a:ln>
          <a:solidFill>
            <a:schemeClr val="tx1">
              <a:lumMod val="20000"/>
              <a:lumOff val="80000"/>
            </a:schemeClr>
          </a:solidFill>
          <a:miter lim="800000"/>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9/29/2016 3:51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9/29/2016 3:51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049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5769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1488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9592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6447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30058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68008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2164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3474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7452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8831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53890"/>
            <a:ext cx="5852160" cy="4320540"/>
          </a:xfrm>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Build 2012</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A577F15-4695-43CD-83B0-974BBDDCBE58}" type="datetime1">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514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17567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5550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96062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47922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4393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61885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66595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55193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88269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9/29/2016 3:51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1922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56654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Windows Server Management Marketing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F85-A389-41D7-9CC0-F9A6E92BFD62}"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9/29/2016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45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Windows Server Management Marketing</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C6A8F85-A389-41D7-9CC0-F9A6E92BFD62}"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39239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18442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75" y="865188"/>
            <a:ext cx="3046413" cy="1712912"/>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rPr>
              <a:pPr marL="0" marR="0" lvl="0" indent="0" defTabSz="950464"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50464"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07307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75" y="865188"/>
            <a:ext cx="3046413" cy="1712912"/>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rPr>
              <a:pPr marL="0" marR="0" lvl="0" indent="0" defTabSz="950464"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50464"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33573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Windows Server Management Marketing</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C6A8F85-A389-41D7-9CC0-F9A6E92BFD62}"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130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76818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8674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9C5BD6-6578-4117-AFF0-638B7739B722}" type="slidenum">
              <a:rPr kumimoji="0" lang="en-US" sz="12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83249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29C5BD6-6578-4117-AFF0-638B7739B722}"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6826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72234"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72234" rtl="0" eaLnBrk="1" fontAlgn="auto" latinLnBrk="0" hangingPunct="1">
              <a:lnSpc>
                <a:spcPct val="100000"/>
              </a:lnSpc>
              <a:spcBef>
                <a:spcPts val="0"/>
              </a:spcBef>
              <a:spcAft>
                <a:spcPts val="0"/>
              </a:spcAft>
              <a:buClrTx/>
              <a:buSzTx/>
              <a:buFontTx/>
              <a:buNone/>
              <a:tabLst/>
              <a:defRPr/>
            </a:pPr>
            <a:fld id="{23FB1F3A-0807-4ABE-BFD9-99B37A6B35F0}"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72234" rtl="0" eaLnBrk="1" fontAlgn="auto" latinLnBrk="0" hangingPunct="1">
                <a:lnSpc>
                  <a:spcPct val="100000"/>
                </a:lnSpc>
                <a:spcBef>
                  <a:spcPts val="0"/>
                </a:spcBef>
                <a:spcAft>
                  <a:spcPts val="0"/>
                </a:spcAft>
                <a:buClrTx/>
                <a:buSzTx/>
                <a:buFontTx/>
                <a:buNone/>
                <a:tabLst/>
                <a:defRPr/>
              </a:pPr>
              <a:t>9/29/2016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7223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72234"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919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SMSG Readiness</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fld id="{0E77B2B4-D237-4BCC-95D9-1D4EDEE25D63}" type="datetime1">
              <a:rPr kumimoji="0" lang="en-US" sz="1800" b="0" i="0" u="none" strike="noStrike" kern="0" cap="none" spc="0" normalizeH="0" baseline="0" noProof="0">
                <a:ln>
                  <a:noFill/>
                </a:ln>
                <a:solidFill>
                  <a:prstClr val="black"/>
                </a:solidFill>
                <a:effectLst/>
                <a:uLnTx/>
                <a:uFillTx/>
              </a:rPr>
              <a:pPr marL="0" marR="0" lvl="0" indent="0" defTabSz="950464"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50464"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50464"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47042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0598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33218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A2B2ED8-C573-45EF-BF68-CEC19505703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Footer Placeholder 5"/>
          <p:cNvSpPr>
            <a:spLocks noGrp="1"/>
          </p:cNvSpPr>
          <p:nvPr>
            <p:ph type="ftr" sz="quarter" idx="13"/>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56835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13755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68979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451985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9/29/2016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94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72234"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72234" rtl="0" eaLnBrk="1" fontAlgn="auto" latinLnBrk="0" hangingPunct="1">
              <a:lnSpc>
                <a:spcPct val="100000"/>
              </a:lnSpc>
              <a:spcBef>
                <a:spcPts val="0"/>
              </a:spcBef>
              <a:spcAft>
                <a:spcPts val="0"/>
              </a:spcAft>
              <a:buClrTx/>
              <a:buSzTx/>
              <a:buFontTx/>
              <a:buNone/>
              <a:tabLst/>
              <a:defRPr/>
            </a:pPr>
            <a:fld id="{23FB1F3A-0807-4ABE-BFD9-99B37A6B35F0}"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72234" rtl="0" eaLnBrk="1" fontAlgn="auto" latinLnBrk="0" hangingPunct="1">
                <a:lnSpc>
                  <a:spcPct val="100000"/>
                </a:lnSpc>
                <a:spcBef>
                  <a:spcPts val="0"/>
                </a:spcBef>
                <a:spcAft>
                  <a:spcPts val="0"/>
                </a:spcAft>
                <a:buClrTx/>
                <a:buSzTx/>
                <a:buFontTx/>
                <a:buNone/>
                <a:tabLst/>
                <a:defRPr/>
              </a:pPr>
              <a:t>9/29/2016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7223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7223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38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3525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588"/>
              </a:spcAft>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0385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1559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Ignite 2015</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3:51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21975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8324559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265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7431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720784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44231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9295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diagrams slide with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7" name="Title 5"/>
          <p:cNvSpPr>
            <a:spLocks noGrp="1"/>
          </p:cNvSpPr>
          <p:nvPr>
            <p:ph type="title"/>
          </p:nvPr>
        </p:nvSpPr>
        <p:spPr>
          <a:xfrm>
            <a:off x="274640" y="295277"/>
            <a:ext cx="11888787" cy="917575"/>
          </a:xfrm>
        </p:spPr>
        <p:txBody>
          <a:bodyPr/>
          <a:lstStyle>
            <a:lvl1pPr>
              <a:defRPr sz="4488"/>
            </a:lvl1pPr>
          </a:lstStyle>
          <a:p>
            <a:r>
              <a:rPr lang="en-US" dirty="0"/>
              <a:t>Click to edit Master title style</a:t>
            </a:r>
          </a:p>
        </p:txBody>
      </p:sp>
      <p:sp>
        <p:nvSpPr>
          <p:cNvPr id="6" name="Text Placeholder 3"/>
          <p:cNvSpPr>
            <a:spLocks noGrp="1"/>
          </p:cNvSpPr>
          <p:nvPr>
            <p:ph type="body" sz="quarter" idx="10" hasCustomPrompt="1"/>
          </p:nvPr>
        </p:nvSpPr>
        <p:spPr>
          <a:xfrm>
            <a:off x="274640" y="1035295"/>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270059406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diagrams slide with breadcrumb and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40" y="1346163"/>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282991460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Diagrams slide with breadcrumb +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40" y="1333210"/>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126123547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hapter Breadcrumb, 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40" y="699454"/>
            <a:ext cx="11888787" cy="917575"/>
          </a:xfrm>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40" y="1410927"/>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
        <p:nvSpPr>
          <p:cNvPr id="4" name="Text Placeholder 5"/>
          <p:cNvSpPr>
            <a:spLocks noGrp="1"/>
          </p:cNvSpPr>
          <p:nvPr>
            <p:ph type="body" sz="quarter" idx="11"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Tree>
    <p:extLst>
      <p:ext uri="{BB962C8B-B14F-4D97-AF65-F5344CB8AC3E}">
        <p14:creationId xmlns:p14="http://schemas.microsoft.com/office/powerpoint/2010/main" val="3107848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hapter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Tree>
    <p:extLst>
      <p:ext uri="{BB962C8B-B14F-4D97-AF65-F5344CB8AC3E}">
        <p14:creationId xmlns:p14="http://schemas.microsoft.com/office/powerpoint/2010/main" val="104882704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0" y="1965644"/>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598377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49333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80434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12971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54214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1564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4469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8571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8576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74265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56369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4552125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93128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65081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18161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39554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823655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473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7007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263922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158167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11263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1" y="686249"/>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1"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dirty="0"/>
              <a:t>CHAPTER TITLE BREADCRUM</a:t>
            </a:r>
          </a:p>
        </p:txBody>
      </p:sp>
    </p:spTree>
    <p:extLst>
      <p:ext uri="{BB962C8B-B14F-4D97-AF65-F5344CB8AC3E}">
        <p14:creationId xmlns:p14="http://schemas.microsoft.com/office/powerpoint/2010/main" val="179316728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Tree>
    <p:extLst>
      <p:ext uri="{BB962C8B-B14F-4D97-AF65-F5344CB8AC3E}">
        <p14:creationId xmlns:p14="http://schemas.microsoft.com/office/powerpoint/2010/main" val="385184720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Diagrams slide with breadcrumb +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40" y="1333210"/>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281166706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74638" y="6689365"/>
            <a:ext cx="3937000" cy="137160"/>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595101" y="6689365"/>
            <a:ext cx="566737" cy="137160"/>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74644" y="355512"/>
            <a:ext cx="6400799" cy="683787"/>
          </a:xfrm>
        </p:spPr>
        <p:txBody>
          <a:bodyPr lIns="146304" tIns="109728" rIns="146304" bIns="109728" anchor="t" anchorCtr="0"/>
          <a:lstStyle>
            <a:lvl1pPr marL="0" indent="0">
              <a:lnSpc>
                <a:spcPts val="3596"/>
              </a:lnSpc>
              <a:buFontTx/>
              <a:buNone/>
              <a:defRPr sz="3596">
                <a:solidFill>
                  <a:schemeClr val="tx2"/>
                </a:solidFill>
                <a:latin typeface="+mj-lt"/>
              </a:defRPr>
            </a:lvl1pPr>
            <a:lvl2pPr marL="342604" indent="0">
              <a:buFontTx/>
              <a:buNone/>
              <a:defRPr sz="3596">
                <a:latin typeface="Segoe Pro Light"/>
              </a:defRPr>
            </a:lvl2pPr>
            <a:lvl3pPr marL="571006" indent="0">
              <a:buFontTx/>
              <a:buNone/>
              <a:defRPr sz="3596">
                <a:latin typeface="Segoe Pro Light"/>
              </a:defRPr>
            </a:lvl3pPr>
            <a:lvl4pPr marL="799409" indent="0">
              <a:buFontTx/>
              <a:buNone/>
              <a:defRPr sz="3596">
                <a:latin typeface="Segoe Pro Light"/>
              </a:defRPr>
            </a:lvl4pPr>
            <a:lvl5pPr marL="1027808" indent="0">
              <a:buFontTx/>
              <a:buNone/>
              <a:defRPr sz="3596">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74642" y="2125666"/>
            <a:ext cx="3200429" cy="1304793"/>
          </a:xfrm>
        </p:spPr>
        <p:txBody>
          <a:bodyPr/>
          <a:lstStyle>
            <a:lvl1pPr marL="0" indent="0">
              <a:lnSpc>
                <a:spcPct val="100000"/>
              </a:lnSpc>
              <a:spcBef>
                <a:spcPts val="0"/>
              </a:spcBef>
              <a:spcAft>
                <a:spcPts val="3000"/>
              </a:spcAft>
              <a:buNone/>
              <a:defRPr sz="1800">
                <a:latin typeface="+mn-lt"/>
              </a:defRPr>
            </a:lvl1pPr>
            <a:lvl2pPr marL="3172" indent="0">
              <a:lnSpc>
                <a:spcPts val="1446"/>
              </a:lnSpc>
              <a:spcBef>
                <a:spcPts val="0"/>
              </a:spcBef>
              <a:spcAft>
                <a:spcPts val="1196"/>
              </a:spcAft>
              <a:buNone/>
              <a:defRPr sz="1296"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8408996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3068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0" y="1212851"/>
            <a:ext cx="11887200" cy="2108386"/>
          </a:xfrm>
        </p:spPr>
        <p:txBody>
          <a:bodyPr/>
          <a:lstStyle>
            <a:lvl1pPr marL="0" indent="0">
              <a:buNone/>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74640" y="295277"/>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332543097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3" name="Picture 2" descr="OFF14_Eve_LoganA_02.jpg"/>
          <p:cNvPicPr>
            <a:picLocks noChangeAspect="1"/>
          </p:cNvPicPr>
          <p:nvPr userDrawn="1"/>
        </p:nvPicPr>
        <p:blipFill rotWithShape="1">
          <a:blip r:embed="rId2">
            <a:extLst>
              <a:ext uri="{28A0092B-C50C-407E-A947-70E740481C1C}">
                <a14:useLocalDpi xmlns:a14="http://schemas.microsoft.com/office/drawing/2010/main" val="0"/>
              </a:ext>
            </a:extLst>
          </a:blip>
          <a:srcRect l="18812" t="9330" b="22168"/>
          <a:stretch/>
        </p:blipFill>
        <p:spPr>
          <a:xfrm flipH="1">
            <a:off x="0" y="0"/>
            <a:ext cx="12436475" cy="6994525"/>
          </a:xfrm>
          <a:prstGeom prst="rect">
            <a:avLst/>
          </a:prstGeom>
        </p:spPr>
      </p:pic>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290017"/>
            <a:ext cx="6295120" cy="1942924"/>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hasCustomPrompt="1"/>
          </p:nvPr>
        </p:nvSpPr>
        <p:spPr>
          <a:xfrm>
            <a:off x="383494" y="5743631"/>
            <a:ext cx="5834745" cy="690587"/>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dirty="0"/>
              <a:t>Name</a:t>
            </a:r>
          </a:p>
          <a:p>
            <a:r>
              <a:rPr lang="en-US" dirty="0"/>
              <a:t>Title</a:t>
            </a:r>
          </a:p>
        </p:txBody>
      </p:sp>
      <p:pic>
        <p:nvPicPr>
          <p:cNvPr id="17"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5" y="534988"/>
            <a:ext cx="12541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0" hasCustomPrompt="1"/>
          </p:nvPr>
        </p:nvSpPr>
        <p:spPr>
          <a:xfrm>
            <a:off x="378276" y="5102481"/>
            <a:ext cx="11887200" cy="499107"/>
          </a:xfrm>
        </p:spPr>
        <p:txBody>
          <a:bodyPr>
            <a:spAutoFit/>
          </a:bodyPr>
          <a:lstStyle>
            <a:lvl1pPr marL="0" indent="0">
              <a:buNone/>
              <a:defRPr sz="2244" b="1" i="0">
                <a:solidFill>
                  <a:schemeClr val="bg1"/>
                </a:solidFill>
                <a:latin typeface="Segoe UI" charset="0"/>
                <a:ea typeface="Segoe UI" charset="0"/>
                <a:cs typeface="Segoe UI" charset="0"/>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381444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181903616"/>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hapter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284472902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pter Breadcrumb, 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39" y="699453"/>
            <a:ext cx="11888787" cy="917575"/>
          </a:xfrm>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410926"/>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
        <p:nvSpPr>
          <p:cNvPr id="4" name="Text Placeholder 5"/>
          <p:cNvSpPr>
            <a:spLocks noGrp="1"/>
          </p:cNvSpPr>
          <p:nvPr>
            <p:ph type="body" sz="quarter" idx="11"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8536685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313687085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agrams slide with breadcrumb +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39" y="1333209"/>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28980928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210462865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diagrams slide with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7"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
        <p:nvSpPr>
          <p:cNvPr id="6" name="Text Placeholder 3"/>
          <p:cNvSpPr>
            <a:spLocks noGrp="1"/>
          </p:cNvSpPr>
          <p:nvPr>
            <p:ph type="body" sz="quarter" idx="10" hasCustomPrompt="1"/>
          </p:nvPr>
        </p:nvSpPr>
        <p:spPr>
          <a:xfrm>
            <a:off x="274639" y="1035294"/>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88962302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eatures with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720570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eatures with breadcrumb +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7" name="Text Placeholder 3"/>
          <p:cNvSpPr>
            <a:spLocks noGrp="1"/>
          </p:cNvSpPr>
          <p:nvPr>
            <p:ph type="body" sz="quarter" idx="11" hasCustomPrompt="1"/>
          </p:nvPr>
        </p:nvSpPr>
        <p:spPr>
          <a:xfrm>
            <a:off x="274639" y="1333209"/>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641969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eautres no breadcrumb">
    <p:spTree>
      <p:nvGrpSpPr>
        <p:cNvPr id="1" name=""/>
        <p:cNvGrpSpPr/>
        <p:nvPr/>
      </p:nvGrpSpPr>
      <p:grpSpPr>
        <a:xfrm>
          <a:off x="0" y="0"/>
          <a:ext cx="0" cy="0"/>
          <a:chOff x="0" y="0"/>
          <a:chExt cx="0" cy="0"/>
        </a:xfrm>
      </p:grpSpPr>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8"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882662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features title and subhead">
    <p:spTree>
      <p:nvGrpSpPr>
        <p:cNvPr id="1" name=""/>
        <p:cNvGrpSpPr/>
        <p:nvPr/>
      </p:nvGrpSpPr>
      <p:grpSpPr>
        <a:xfrm>
          <a:off x="0" y="0"/>
          <a:ext cx="0" cy="0"/>
          <a:chOff x="0" y="0"/>
          <a:chExt cx="0" cy="0"/>
        </a:xfrm>
      </p:grpSpPr>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8"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
        <p:nvSpPr>
          <p:cNvPr id="6" name="Text Placeholder 3"/>
          <p:cNvSpPr>
            <a:spLocks noGrp="1"/>
          </p:cNvSpPr>
          <p:nvPr>
            <p:ph type="body" sz="quarter" idx="10" hasCustomPrompt="1"/>
          </p:nvPr>
        </p:nvSpPr>
        <p:spPr>
          <a:xfrm>
            <a:off x="274639" y="1035294"/>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2497227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639" y="2948628"/>
            <a:ext cx="11887200" cy="1181862"/>
          </a:xfrm>
          <a:noFill/>
        </p:spPr>
        <p:txBody>
          <a:bodyPr tIns="91440" bIns="91440" anchor="t" anchorCtr="0">
            <a:spAutoFit/>
          </a:bodyPr>
          <a:lstStyle>
            <a:lvl1pPr>
              <a:defRPr sz="7198" spc="-100" baseline="0">
                <a:solidFill>
                  <a:schemeClr val="bg1"/>
                </a:solidFill>
              </a:defRPr>
            </a:lvl1pPr>
          </a:lstStyle>
          <a:p>
            <a:r>
              <a:rPr lang="en-US" dirty="0"/>
              <a:t>Section title</a:t>
            </a:r>
          </a:p>
        </p:txBody>
      </p:sp>
    </p:spTree>
    <p:extLst>
      <p:ext uri="{BB962C8B-B14F-4D97-AF65-F5344CB8AC3E}">
        <p14:creationId xmlns:p14="http://schemas.microsoft.com/office/powerpoint/2010/main" val="80379009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Title with header">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639" y="2948628"/>
            <a:ext cx="11887200" cy="1181862"/>
          </a:xfrm>
          <a:noFill/>
        </p:spPr>
        <p:txBody>
          <a:bodyPr tIns="91440" bIns="91440" anchor="t" anchorCtr="0">
            <a:spAutoFit/>
          </a:bodyPr>
          <a:lstStyle>
            <a:lvl1pPr>
              <a:defRPr sz="7198" spc="-100" baseline="0">
                <a:solidFill>
                  <a:schemeClr val="bg1"/>
                </a:solidFill>
              </a:defRPr>
            </a:lvl1pPr>
          </a:lstStyle>
          <a:p>
            <a:r>
              <a:rPr lang="en-US" dirty="0"/>
              <a:t>Section title</a:t>
            </a:r>
          </a:p>
        </p:txBody>
      </p:sp>
      <p:sp>
        <p:nvSpPr>
          <p:cNvPr id="6" name="Text Placeholder 3"/>
          <p:cNvSpPr>
            <a:spLocks noGrp="1"/>
          </p:cNvSpPr>
          <p:nvPr>
            <p:ph type="body" sz="quarter" idx="10" hasCustomPrompt="1"/>
          </p:nvPr>
        </p:nvSpPr>
        <p:spPr>
          <a:xfrm>
            <a:off x="274639" y="466302"/>
            <a:ext cx="11887200" cy="442604"/>
          </a:xfrm>
        </p:spPr>
        <p:txBody>
          <a:bodyPr>
            <a:spAutoFit/>
          </a:bodyPr>
          <a:lstStyle>
            <a:lvl1pPr marL="0" indent="0">
              <a:buNone/>
              <a:defRPr sz="1836" b="1" baseline="0">
                <a:solidFill>
                  <a:schemeClr val="bg1"/>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PAGE HEADER</a:t>
            </a:r>
          </a:p>
        </p:txBody>
      </p:sp>
    </p:spTree>
    <p:extLst>
      <p:ext uri="{BB962C8B-B14F-4D97-AF65-F5344CB8AC3E}">
        <p14:creationId xmlns:p14="http://schemas.microsoft.com/office/powerpoint/2010/main" val="78472593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3052" y="6078667"/>
            <a:ext cx="10974388" cy="625023"/>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3211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9231" y="3145091"/>
            <a:ext cx="3288506" cy="704345"/>
          </a:xfrm>
          <a:prstGeom prst="rect">
            <a:avLst/>
          </a:prstGeom>
        </p:spPr>
      </p:pic>
    </p:spTree>
    <p:extLst>
      <p:ext uri="{BB962C8B-B14F-4D97-AF65-F5344CB8AC3E}">
        <p14:creationId xmlns:p14="http://schemas.microsoft.com/office/powerpoint/2010/main" val="32782204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684531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diagrams slide with breadcrumb and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39" y="1346162"/>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72626422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89708472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136277"/>
            <a:ext cx="11887200" cy="470856"/>
          </a:xfrm>
        </p:spPr>
        <p:txBody>
          <a:bodyPr>
            <a:spAutoFit/>
          </a:bodyPr>
          <a:lstStyle>
            <a:lvl1pPr marL="0" indent="0">
              <a:buNone/>
              <a:defRPr sz="2040" b="1">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70417052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solidFill>
                  <a:schemeClr val="accent1"/>
                </a:solidFill>
              </a:defRPr>
            </a:lvl1pPr>
          </a:lstStyle>
          <a:p>
            <a:r>
              <a:rPr lang="en-US" dirty="0"/>
              <a:t>Presentation title</a:t>
            </a:r>
          </a:p>
        </p:txBody>
      </p:sp>
    </p:spTree>
    <p:extLst>
      <p:ext uri="{BB962C8B-B14F-4D97-AF65-F5344CB8AC3E}">
        <p14:creationId xmlns:p14="http://schemas.microsoft.com/office/powerpoint/2010/main" val="4221152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solidFill>
                  <a:schemeClr val="accent1"/>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50362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012491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2669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108386"/>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314352901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1398" y="1211287"/>
            <a:ext cx="6404040" cy="3657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2000">
                      <a:schemeClr val="tx1"/>
                    </a:gs>
                    <a:gs pos="98000">
                      <a:schemeClr val="tx1"/>
                    </a:gs>
                  </a:gsLst>
                  <a:lin ang="5400000" scaled="1"/>
                </a:gradFill>
                <a:ea typeface="Segoe UI" pitchFamily="34" charset="0"/>
                <a:cs typeface="Segoe UI" pitchFamily="34" charset="0"/>
              </a:rPr>
              <a:t>    </a:t>
            </a:r>
          </a:p>
        </p:txBody>
      </p:sp>
      <p:sp>
        <p:nvSpPr>
          <p:cNvPr id="9" name="Title 1"/>
          <p:cNvSpPr>
            <a:spLocks noGrp="1"/>
          </p:cNvSpPr>
          <p:nvPr userDrawn="1">
            <p:ph type="title" hasCustomPrompt="1"/>
          </p:nvPr>
        </p:nvSpPr>
        <p:spPr bwMode="auto">
          <a:xfrm>
            <a:off x="274703" y="2125683"/>
            <a:ext cx="6400736" cy="1828800"/>
          </a:xfrm>
          <a:noFill/>
        </p:spPr>
        <p:txBody>
          <a:bodyPr lIns="146304" tIns="91440" rIns="146304" bIns="91440" anchor="t" anchorCtr="0"/>
          <a:lstStyle>
            <a:lvl1pPr>
              <a:defRPr sz="5399" spc="-100" baseline="0">
                <a:gradFill>
                  <a:gsLst>
                    <a:gs pos="2000">
                      <a:schemeClr val="tx1"/>
                    </a:gs>
                    <a:gs pos="98000">
                      <a:schemeClr val="tx1"/>
                    </a:gs>
                  </a:gsLst>
                  <a:lin ang="5400000" scaled="1"/>
                </a:gradFill>
              </a:defRPr>
            </a:lvl1pPr>
          </a:lstStyle>
          <a:p>
            <a:r>
              <a:rPr lang="en-US" dirty="0"/>
              <a:t>Presentation title</a:t>
            </a:r>
          </a:p>
        </p:txBody>
      </p:sp>
      <p:sp>
        <p:nvSpPr>
          <p:cNvPr id="3" name="Text Placeholder 2"/>
          <p:cNvSpPr>
            <a:spLocks noGrp="1"/>
          </p:cNvSpPr>
          <p:nvPr userDrawn="1">
            <p:ph type="body" sz="quarter" idx="14" hasCustomPrompt="1"/>
          </p:nvPr>
        </p:nvSpPr>
        <p:spPr bwMode="auto">
          <a:xfrm>
            <a:off x="273050" y="3954463"/>
            <a:ext cx="5487988" cy="1828800"/>
          </a:xfrm>
          <a:noFill/>
        </p:spPr>
        <p:txBody>
          <a:bodyPr tIns="109728" bIns="109728">
            <a:noAutofit/>
          </a:bodyPr>
          <a:lstStyle>
            <a:lvl1pPr marL="0" indent="0">
              <a:spcBef>
                <a:spcPts val="0"/>
              </a:spcBef>
              <a:buNone/>
              <a:defRPr sz="3199">
                <a:gradFill>
                  <a:gsLst>
                    <a:gs pos="2000">
                      <a:schemeClr val="tx1"/>
                    </a:gs>
                    <a:gs pos="98000">
                      <a:schemeClr val="tx1"/>
                    </a:gs>
                  </a:gsLst>
                  <a:lin ang="5400000" scaled="1"/>
                </a:gradFill>
              </a:defRPr>
            </a:lvl1pPr>
          </a:lstStyle>
          <a:p>
            <a:pPr lvl="0"/>
            <a:r>
              <a:rPr lang="en-US" dirty="0"/>
              <a:t>Speaker Name</a:t>
            </a:r>
          </a:p>
        </p:txBody>
      </p:sp>
      <p:pic>
        <p:nvPicPr>
          <p:cNvPr id="229" name="Picture 2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0853"/>
            <a:ext cx="1828800" cy="393896"/>
          </a:xfrm>
          <a:prstGeom prst="rect">
            <a:avLst/>
          </a:prstGeom>
        </p:spPr>
      </p:pic>
      <p:sp>
        <p:nvSpPr>
          <p:cNvPr id="230" name="Freeform 229"/>
          <p:cNvSpPr>
            <a:spLocks/>
          </p:cNvSpPr>
          <p:nvPr userDrawn="1"/>
        </p:nvSpPr>
        <p:spPr bwMode="auto">
          <a:xfrm>
            <a:off x="10633303" y="2540869"/>
            <a:ext cx="1228270" cy="499194"/>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endParaRPr lang="en-US" sz="1800"/>
          </a:p>
        </p:txBody>
      </p:sp>
      <p:grpSp>
        <p:nvGrpSpPr>
          <p:cNvPr id="231" name="Group 230"/>
          <p:cNvGrpSpPr/>
          <p:nvPr userDrawn="1"/>
        </p:nvGrpSpPr>
        <p:grpSpPr bwMode="auto">
          <a:xfrm>
            <a:off x="6362729" y="3629515"/>
            <a:ext cx="5396739" cy="2131262"/>
            <a:chOff x="8040688" y="7151688"/>
            <a:chExt cx="6745287" cy="2663825"/>
          </a:xfrm>
        </p:grpSpPr>
        <p:sp>
          <p:nvSpPr>
            <p:cNvPr id="232" name="Freeform 5"/>
            <p:cNvSpPr>
              <a:spLocks noEditPoints="1"/>
            </p:cNvSpPr>
            <p:nvPr userDrawn="1"/>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3" name="Freeform 6"/>
            <p:cNvSpPr>
              <a:spLocks noEditPoints="1"/>
            </p:cNvSpPr>
            <p:nvPr userDrawn="1"/>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4" name="Freeform 7"/>
            <p:cNvSpPr>
              <a:spLocks noEditPoints="1"/>
            </p:cNvSpPr>
            <p:nvPr userDrawn="1"/>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5" name="Freeform 8"/>
            <p:cNvSpPr>
              <a:spLocks/>
            </p:cNvSpPr>
            <p:nvPr userDrawn="1"/>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Freeform 9"/>
            <p:cNvSpPr>
              <a:spLocks/>
            </p:cNvSpPr>
            <p:nvPr userDrawn="1"/>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37" name="Freeform 42"/>
          <p:cNvSpPr>
            <a:spLocks/>
          </p:cNvSpPr>
          <p:nvPr userDrawn="1"/>
        </p:nvSpPr>
        <p:spPr bwMode="auto">
          <a:xfrm>
            <a:off x="8716653" y="1485604"/>
            <a:ext cx="1403969" cy="840253"/>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sz="1800" dirty="0"/>
          </a:p>
        </p:txBody>
      </p:sp>
      <p:sp>
        <p:nvSpPr>
          <p:cNvPr id="238" name="Freeform 237"/>
          <p:cNvSpPr>
            <a:spLocks/>
          </p:cNvSpPr>
          <p:nvPr userDrawn="1"/>
        </p:nvSpPr>
        <p:spPr bwMode="auto">
          <a:xfrm flipH="1">
            <a:off x="7542827" y="2325857"/>
            <a:ext cx="731512" cy="297301"/>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87422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399" spc="-100"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2995"/>
            <a:ext cx="1828800" cy="391754"/>
          </a:xfrm>
          <a:prstGeom prst="rect">
            <a:avLst/>
          </a:prstGeom>
        </p:spPr>
      </p:pic>
    </p:spTree>
    <p:extLst>
      <p:ext uri="{BB962C8B-B14F-4D97-AF65-F5344CB8AC3E}">
        <p14:creationId xmlns:p14="http://schemas.microsoft.com/office/powerpoint/2010/main" val="2531162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636459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0565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4381752"/>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7675318"/>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3623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93742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00743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36341"/>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57956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4725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766395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645691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497943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14902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8466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184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3249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580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345402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361297145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23364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1398" y="1211287"/>
            <a:ext cx="6404040" cy="3657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25" fontAlgn="base">
              <a:lnSpc>
                <a:spcPct val="90000"/>
              </a:lnSpc>
              <a:spcBef>
                <a:spcPct val="0"/>
              </a:spcBef>
              <a:spcAft>
                <a:spcPct val="0"/>
              </a:spcAft>
            </a:pPr>
            <a:r>
              <a:rPr lang="en-US" sz="2400" dirty="0">
                <a:gradFill>
                  <a:gsLst>
                    <a:gs pos="2000">
                      <a:schemeClr val="tx1"/>
                    </a:gs>
                    <a:gs pos="98000">
                      <a:schemeClr val="tx1"/>
                    </a:gs>
                  </a:gsLst>
                  <a:lin ang="5400000" scaled="1"/>
                </a:gradFill>
                <a:ea typeface="Segoe UI" pitchFamily="34" charset="0"/>
                <a:cs typeface="Segoe UI" pitchFamily="34" charset="0"/>
              </a:rPr>
              <a:t>    </a:t>
            </a:r>
          </a:p>
        </p:txBody>
      </p:sp>
      <p:sp>
        <p:nvSpPr>
          <p:cNvPr id="9" name="Title 1"/>
          <p:cNvSpPr>
            <a:spLocks noGrp="1"/>
          </p:cNvSpPr>
          <p:nvPr userDrawn="1">
            <p:ph type="title" hasCustomPrompt="1"/>
          </p:nvPr>
        </p:nvSpPr>
        <p:spPr bwMode="auto">
          <a:xfrm>
            <a:off x="274706" y="2125683"/>
            <a:ext cx="6400736" cy="1828800"/>
          </a:xfrm>
          <a:noFill/>
        </p:spPr>
        <p:txBody>
          <a:bodyPr lIns="146304" tIns="91440" rIns="146304" bIns="91440" anchor="t" anchorCtr="0"/>
          <a:lstStyle>
            <a:lvl1pPr>
              <a:defRPr sz="5398" spc="-100" baseline="0">
                <a:gradFill>
                  <a:gsLst>
                    <a:gs pos="2000">
                      <a:schemeClr val="tx1"/>
                    </a:gs>
                    <a:gs pos="98000">
                      <a:schemeClr val="tx1"/>
                    </a:gs>
                  </a:gsLst>
                  <a:lin ang="5400000" scaled="1"/>
                </a:gradFill>
              </a:defRPr>
            </a:lvl1pPr>
          </a:lstStyle>
          <a:p>
            <a:r>
              <a:rPr lang="en-US" dirty="0"/>
              <a:t>Presentation title</a:t>
            </a:r>
          </a:p>
        </p:txBody>
      </p:sp>
      <p:sp>
        <p:nvSpPr>
          <p:cNvPr id="3" name="Text Placeholder 2"/>
          <p:cNvSpPr>
            <a:spLocks noGrp="1"/>
          </p:cNvSpPr>
          <p:nvPr userDrawn="1">
            <p:ph type="body" sz="quarter" idx="14" hasCustomPrompt="1"/>
          </p:nvPr>
        </p:nvSpPr>
        <p:spPr bwMode="auto">
          <a:xfrm>
            <a:off x="273050" y="3954463"/>
            <a:ext cx="5487988" cy="1828800"/>
          </a:xfrm>
          <a:noFill/>
        </p:spPr>
        <p:txBody>
          <a:bodyPr tIns="109728" bIns="109728">
            <a:noAutofit/>
          </a:bodyPr>
          <a:lstStyle>
            <a:lvl1pPr marL="0" indent="0">
              <a:spcBef>
                <a:spcPts val="0"/>
              </a:spcBef>
              <a:buNone/>
              <a:defRPr sz="3198">
                <a:gradFill>
                  <a:gsLst>
                    <a:gs pos="2000">
                      <a:schemeClr val="tx1"/>
                    </a:gs>
                    <a:gs pos="98000">
                      <a:schemeClr val="tx1"/>
                    </a:gs>
                  </a:gsLst>
                  <a:lin ang="5400000" scaled="1"/>
                </a:gradFill>
              </a:defRPr>
            </a:lvl1pPr>
          </a:lstStyle>
          <a:p>
            <a:pPr lvl="0"/>
            <a:r>
              <a:rPr lang="en-US" dirty="0"/>
              <a:t>Speaker Name</a:t>
            </a:r>
          </a:p>
        </p:txBody>
      </p:sp>
      <p:pic>
        <p:nvPicPr>
          <p:cNvPr id="229" name="Picture 2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0853"/>
            <a:ext cx="1828800" cy="393896"/>
          </a:xfrm>
          <a:prstGeom prst="rect">
            <a:avLst/>
          </a:prstGeom>
        </p:spPr>
      </p:pic>
      <p:sp>
        <p:nvSpPr>
          <p:cNvPr id="230" name="Freeform 229"/>
          <p:cNvSpPr>
            <a:spLocks/>
          </p:cNvSpPr>
          <p:nvPr userDrawn="1"/>
        </p:nvSpPr>
        <p:spPr bwMode="auto">
          <a:xfrm>
            <a:off x="10633303" y="2540869"/>
            <a:ext cx="1228270" cy="499194"/>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endParaRPr lang="en-US" sz="1800"/>
          </a:p>
        </p:txBody>
      </p:sp>
      <p:grpSp>
        <p:nvGrpSpPr>
          <p:cNvPr id="231" name="Group 230"/>
          <p:cNvGrpSpPr/>
          <p:nvPr userDrawn="1"/>
        </p:nvGrpSpPr>
        <p:grpSpPr bwMode="auto">
          <a:xfrm>
            <a:off x="6362732" y="3629515"/>
            <a:ext cx="5396739" cy="2131262"/>
            <a:chOff x="8040688" y="7151688"/>
            <a:chExt cx="6745287" cy="2663825"/>
          </a:xfrm>
        </p:grpSpPr>
        <p:sp>
          <p:nvSpPr>
            <p:cNvPr id="232" name="Freeform 5"/>
            <p:cNvSpPr>
              <a:spLocks noEditPoints="1"/>
            </p:cNvSpPr>
            <p:nvPr userDrawn="1"/>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3" name="Freeform 6"/>
            <p:cNvSpPr>
              <a:spLocks noEditPoints="1"/>
            </p:cNvSpPr>
            <p:nvPr userDrawn="1"/>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4" name="Freeform 7"/>
            <p:cNvSpPr>
              <a:spLocks noEditPoints="1"/>
            </p:cNvSpPr>
            <p:nvPr userDrawn="1"/>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5" name="Freeform 8"/>
            <p:cNvSpPr>
              <a:spLocks/>
            </p:cNvSpPr>
            <p:nvPr userDrawn="1"/>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Freeform 9"/>
            <p:cNvSpPr>
              <a:spLocks/>
            </p:cNvSpPr>
            <p:nvPr userDrawn="1"/>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37" name="Freeform 42"/>
          <p:cNvSpPr>
            <a:spLocks/>
          </p:cNvSpPr>
          <p:nvPr userDrawn="1"/>
        </p:nvSpPr>
        <p:spPr bwMode="auto">
          <a:xfrm>
            <a:off x="8716653" y="1485604"/>
            <a:ext cx="1403969" cy="840253"/>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endParaRPr lang="en-US" sz="1800" dirty="0"/>
          </a:p>
        </p:txBody>
      </p:sp>
      <p:sp>
        <p:nvSpPr>
          <p:cNvPr id="238" name="Freeform 237"/>
          <p:cNvSpPr>
            <a:spLocks/>
          </p:cNvSpPr>
          <p:nvPr userDrawn="1"/>
        </p:nvSpPr>
        <p:spPr bwMode="auto">
          <a:xfrm flipH="1">
            <a:off x="7542827" y="2325857"/>
            <a:ext cx="731512" cy="297301"/>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976813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61"/>
            <a:ext cx="6399213" cy="1830388"/>
          </a:xfrm>
          <a:noFill/>
        </p:spPr>
        <p:txBody>
          <a:bodyPr lIns="146304" tIns="109728" rIns="146304" bIns="109728">
            <a:no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398" spc="-100"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2995"/>
            <a:ext cx="1828800" cy="391754"/>
          </a:xfrm>
          <a:prstGeom prst="rect">
            <a:avLst/>
          </a:prstGeom>
        </p:spPr>
      </p:pic>
    </p:spTree>
    <p:extLst>
      <p:ext uri="{BB962C8B-B14F-4D97-AF65-F5344CB8AC3E}">
        <p14:creationId xmlns:p14="http://schemas.microsoft.com/office/powerpoint/2010/main" val="1272838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2" y="1212854"/>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6" indent="0">
              <a:buNone/>
              <a:defRPr/>
            </a:lvl3pPr>
            <a:lvl4pPr marL="457029" indent="0">
              <a:buNone/>
              <a:defRPr/>
            </a:lvl4pPr>
            <a:lvl5pPr marL="68554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832987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2" y="1212854"/>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6" indent="0">
              <a:buNone/>
              <a:defRPr/>
            </a:lvl3pPr>
            <a:lvl4pPr marL="457029" indent="0">
              <a:buNone/>
              <a:defRPr/>
            </a:lvl4pPr>
            <a:lvl5pPr marL="68554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95123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2" y="1212854"/>
            <a:ext cx="11887200" cy="2025170"/>
          </a:xfrm>
        </p:spPr>
        <p:txBody>
          <a:bodyPr>
            <a:spAutoFit/>
          </a:bodyPr>
          <a:lstStyle>
            <a:lvl1pPr>
              <a:defRPr sz="35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574767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2" y="1212854"/>
            <a:ext cx="11887200" cy="2025170"/>
          </a:xfrm>
        </p:spPr>
        <p:txBody>
          <a:bodyPr>
            <a:spAutoFit/>
          </a:bodyPr>
          <a:lstStyle>
            <a:lvl1pPr>
              <a:defRPr sz="35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971777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3"/>
            <a:ext cx="5486399" cy="1973212"/>
          </a:xfrm>
        </p:spPr>
        <p:txBody>
          <a:bodyPr wrap="square">
            <a:spAutoFit/>
          </a:bodyPr>
          <a:lstStyle>
            <a:lvl1pPr marL="0" indent="0">
              <a:spcBef>
                <a:spcPts val="1224"/>
              </a:spcBef>
              <a:buClr>
                <a:schemeClr val="tx1"/>
              </a:buClr>
              <a:buFont typeface="Wingdings" pitchFamily="2" charset="2"/>
              <a:buNone/>
              <a:defRPr sz="3598">
                <a:gradFill>
                  <a:gsLst>
                    <a:gs pos="1250">
                      <a:schemeClr val="tx2"/>
                    </a:gs>
                    <a:gs pos="99000">
                      <a:schemeClr val="tx2"/>
                    </a:gs>
                  </a:gsLst>
                  <a:lin ang="5400000" scaled="0"/>
                </a:gradFill>
              </a:defRPr>
            </a:lvl1pPr>
            <a:lvl2pPr marL="0" indent="0">
              <a:buNone/>
              <a:defRPr sz="2000"/>
            </a:lvl2pPr>
            <a:lvl3pPr marL="231688" indent="0">
              <a:buNone/>
              <a:tabLst/>
              <a:defRPr sz="2000"/>
            </a:lvl3pPr>
            <a:lvl4pPr marL="460203" indent="0">
              <a:buNone/>
              <a:defRPr/>
            </a:lvl4pPr>
            <a:lvl5pPr marL="68554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3"/>
            <a:ext cx="5486399" cy="1973212"/>
          </a:xfrm>
        </p:spPr>
        <p:txBody>
          <a:bodyPr wrap="square">
            <a:spAutoFit/>
          </a:bodyPr>
          <a:lstStyle>
            <a:lvl1pPr marL="0" indent="0">
              <a:spcBef>
                <a:spcPts val="1224"/>
              </a:spcBef>
              <a:buClr>
                <a:schemeClr val="tx1"/>
              </a:buClr>
              <a:buFont typeface="Wingdings" pitchFamily="2" charset="2"/>
              <a:buNone/>
              <a:defRPr sz="3598">
                <a:gradFill>
                  <a:gsLst>
                    <a:gs pos="1250">
                      <a:schemeClr val="tx2"/>
                    </a:gs>
                    <a:gs pos="99000">
                      <a:schemeClr val="tx2"/>
                    </a:gs>
                  </a:gsLst>
                  <a:lin ang="5400000" scaled="0"/>
                </a:gradFill>
              </a:defRPr>
            </a:lvl1pPr>
            <a:lvl2pPr marL="0" indent="0">
              <a:buNone/>
              <a:defRPr sz="2000"/>
            </a:lvl2pPr>
            <a:lvl3pPr marL="231688" indent="0">
              <a:buNone/>
              <a:tabLst/>
              <a:defRPr sz="2000"/>
            </a:lvl3pPr>
            <a:lvl4pPr marL="460203" indent="0">
              <a:buNone/>
              <a:defRPr/>
            </a:lvl4pPr>
            <a:lvl5pPr marL="68554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370801"/>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3"/>
            <a:ext cx="5486399" cy="1973212"/>
          </a:xfrm>
        </p:spPr>
        <p:txBody>
          <a:bodyPr wrap="square">
            <a:spAutoFit/>
          </a:bodyPr>
          <a:lstStyle>
            <a:lvl1pPr marL="0" indent="0">
              <a:spcBef>
                <a:spcPts val="1224"/>
              </a:spcBef>
              <a:buClr>
                <a:schemeClr val="tx1"/>
              </a:buClr>
              <a:buFont typeface="Wingdings" pitchFamily="2" charset="2"/>
              <a:buNone/>
              <a:defRPr sz="3598"/>
            </a:lvl1pPr>
            <a:lvl2pPr marL="0" indent="0">
              <a:buNone/>
              <a:defRPr sz="2000"/>
            </a:lvl2pPr>
            <a:lvl3pPr marL="231688" indent="0">
              <a:buNone/>
              <a:tabLst/>
              <a:defRPr sz="2000"/>
            </a:lvl3pPr>
            <a:lvl4pPr marL="460203" indent="0">
              <a:buNone/>
              <a:defRPr/>
            </a:lvl4pPr>
            <a:lvl5pPr marL="68554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3"/>
            <a:ext cx="5486399" cy="1973212"/>
          </a:xfrm>
        </p:spPr>
        <p:txBody>
          <a:bodyPr wrap="square">
            <a:spAutoFit/>
          </a:bodyPr>
          <a:lstStyle>
            <a:lvl1pPr marL="0" indent="0">
              <a:spcBef>
                <a:spcPts val="1224"/>
              </a:spcBef>
              <a:buClr>
                <a:schemeClr val="tx1"/>
              </a:buClr>
              <a:buFont typeface="Wingdings" pitchFamily="2" charset="2"/>
              <a:buNone/>
              <a:defRPr sz="3598"/>
            </a:lvl1pPr>
            <a:lvl2pPr marL="0" indent="0">
              <a:buNone/>
              <a:defRPr sz="2000"/>
            </a:lvl2pPr>
            <a:lvl3pPr marL="231688" indent="0">
              <a:buNone/>
              <a:tabLst/>
              <a:defRPr sz="2000"/>
            </a:lvl3pPr>
            <a:lvl4pPr marL="460203" indent="0">
              <a:buNone/>
              <a:defRPr/>
            </a:lvl4pPr>
            <a:lvl5pPr marL="68554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78166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3"/>
            <a:ext cx="5486399" cy="1985506"/>
          </a:xfrm>
        </p:spPr>
        <p:txBody>
          <a:bodyPr wrap="square">
            <a:spAutoFit/>
          </a:bodyPr>
          <a:lstStyle>
            <a:lvl1pPr marL="287229" indent="-287229">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8" indent="-233108">
              <a:defRPr sz="2400"/>
            </a:lvl2pPr>
            <a:lvl3pPr marL="699325" indent="-168357">
              <a:tabLst/>
              <a:defRPr sz="2000"/>
            </a:lvl3pPr>
            <a:lvl4pPr marL="880631" indent="-181307">
              <a:defRPr/>
            </a:lvl4pPr>
            <a:lvl5pPr marL="1048986" indent="-16835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3"/>
            <a:ext cx="5486399" cy="1985506"/>
          </a:xfrm>
        </p:spPr>
        <p:txBody>
          <a:bodyPr wrap="square">
            <a:spAutoFit/>
          </a:bodyPr>
          <a:lstStyle>
            <a:lvl1pPr marL="287229" indent="-287229">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8" indent="-233108">
              <a:defRPr sz="2400"/>
            </a:lvl2pPr>
            <a:lvl3pPr marL="699325" indent="-168357">
              <a:tabLst/>
              <a:defRPr sz="2000"/>
            </a:lvl3pPr>
            <a:lvl4pPr marL="880631" indent="-181307">
              <a:defRPr/>
            </a:lvl4pPr>
            <a:lvl5pPr marL="1048986" indent="-16835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685823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3"/>
            <a:ext cx="5486399" cy="1985506"/>
          </a:xfrm>
        </p:spPr>
        <p:txBody>
          <a:bodyPr wrap="square">
            <a:spAutoFit/>
          </a:bodyPr>
          <a:lstStyle>
            <a:lvl1pPr marL="287229" indent="-287229">
              <a:spcBef>
                <a:spcPts val="1224"/>
              </a:spcBef>
              <a:buClr>
                <a:schemeClr val="tx1"/>
              </a:buClr>
              <a:buFont typeface="Arial" pitchFamily="34" charset="0"/>
              <a:buChar char="•"/>
              <a:defRPr sz="3198"/>
            </a:lvl1pPr>
            <a:lvl2pPr marL="530968" indent="-233108">
              <a:defRPr sz="2400"/>
            </a:lvl2pPr>
            <a:lvl3pPr marL="699325" indent="-168357">
              <a:tabLst/>
              <a:defRPr sz="2000"/>
            </a:lvl3pPr>
            <a:lvl4pPr marL="880631" indent="-181307">
              <a:defRPr/>
            </a:lvl4pPr>
            <a:lvl5pPr marL="1048986" indent="-16835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3"/>
            <a:ext cx="5486399" cy="1985506"/>
          </a:xfrm>
        </p:spPr>
        <p:txBody>
          <a:bodyPr wrap="square">
            <a:spAutoFit/>
          </a:bodyPr>
          <a:lstStyle>
            <a:lvl1pPr marL="287229" indent="-287229">
              <a:spcBef>
                <a:spcPts val="1224"/>
              </a:spcBef>
              <a:buClr>
                <a:schemeClr val="tx1"/>
              </a:buClr>
              <a:buFont typeface="Arial" pitchFamily="34" charset="0"/>
              <a:buChar char="•"/>
              <a:defRPr sz="3198"/>
            </a:lvl1pPr>
            <a:lvl2pPr marL="530968" indent="-233108">
              <a:defRPr sz="2400"/>
            </a:lvl2pPr>
            <a:lvl3pPr marL="699325" indent="-168357">
              <a:tabLst/>
              <a:defRPr sz="2000"/>
            </a:lvl3pPr>
            <a:lvl4pPr marL="880631" indent="-181307">
              <a:defRPr/>
            </a:lvl4pPr>
            <a:lvl5pPr marL="1048986" indent="-16835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059173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66045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6"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2" y="3954467"/>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82496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912443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125666"/>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28232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125666"/>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328458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125666"/>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461414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481569"/>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934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5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9041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25"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61"/>
            <a:ext cx="11887199" cy="1995931"/>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2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8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60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023368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2" y="6292892"/>
            <a:ext cx="11856403"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defTabSz="931943"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411022670"/>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2" y="1212852"/>
            <a:ext cx="11887200" cy="2443746"/>
          </a:xfrm>
          <a:prstGeom prst="rect">
            <a:avLst/>
          </a:prstGeom>
        </p:spPr>
        <p:txBody>
          <a:bodyPr/>
          <a:lstStyle>
            <a:lvl1pPr marL="290404" indent="-290404">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7" indent="-28088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91" indent="-29040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08" indent="-22851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22" indent="-228516">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5"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82216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endParaRPr lang="en-US" dirty="0">
              <a:solidFill>
                <a:srgbClr val="505050">
                  <a:tint val="75000"/>
                </a:srgbClr>
              </a:solidFill>
            </a:endParaRPr>
          </a:p>
        </p:txBody>
      </p:sp>
    </p:spTree>
    <p:extLst>
      <p:ext uri="{BB962C8B-B14F-4D97-AF65-F5344CB8AC3E}">
        <p14:creationId xmlns:p14="http://schemas.microsoft.com/office/powerpoint/2010/main" val="23515008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108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0655745"/>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36046"/>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98113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60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1803684"/>
            <a:ext cx="11456577" cy="1427699"/>
          </a:xfrm>
        </p:spPr>
        <p:txBody>
          <a:bodyPr/>
          <a:lstStyle>
            <a:lvl1pPr marL="0" indent="0">
              <a:buNone/>
              <a:defRPr sz="8973" i="0" spc="-102"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9" name="Text Placeholder 8"/>
          <p:cNvSpPr>
            <a:spLocks noGrp="1"/>
          </p:cNvSpPr>
          <p:nvPr>
            <p:ph type="body" sz="quarter" idx="11" hasCustomPrompt="1"/>
          </p:nvPr>
        </p:nvSpPr>
        <p:spPr>
          <a:xfrm>
            <a:off x="523182" y="3283255"/>
            <a:ext cx="7666298" cy="738664"/>
          </a:xfrm>
        </p:spPr>
        <p:txBody>
          <a:bodyPr/>
          <a:lstStyle>
            <a:lvl1pPr marL="0" indent="0">
              <a:buNone/>
              <a:defRPr spc="-102"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117139977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1803684"/>
            <a:ext cx="11456577" cy="1456121"/>
          </a:xfrm>
        </p:spPr>
        <p:txBody>
          <a:bodyPr/>
          <a:lstStyle>
            <a:lvl1pPr marL="0" indent="0">
              <a:buNone/>
              <a:defRPr lang="en-US" sz="8973"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264"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23182" y="3283256"/>
            <a:ext cx="7666298" cy="649454"/>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264"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3592160720"/>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8">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4"/>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1780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endParaRPr dirty="0">
              <a:solidFill>
                <a:srgbClr val="505050"/>
              </a:solidFill>
            </a:endParaRPr>
          </a:p>
        </p:txBody>
      </p:sp>
      <p:sp>
        <p:nvSpPr>
          <p:cNvPr id="3" name="Slide Number Placeholder 2"/>
          <p:cNvSpPr>
            <a:spLocks noGrp="1"/>
          </p:cNvSpPr>
          <p:nvPr>
            <p:ph type="sldNum" sz="quarter" idx="13"/>
          </p:nvPr>
        </p:nvSpPr>
        <p:spPr>
          <a:xfrm>
            <a:off x="11595101" y="6565392"/>
            <a:ext cx="566737" cy="137160"/>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74640" y="355512"/>
            <a:ext cx="6400799" cy="683787"/>
          </a:xfrm>
        </p:spPr>
        <p:txBody>
          <a:bodyPr lIns="146304" tIns="109728" rIns="146304" bIns="109728" anchor="t" anchorCtr="0"/>
          <a:lstStyle>
            <a:lvl1pPr marL="0" indent="0">
              <a:lnSpc>
                <a:spcPts val="3599"/>
              </a:lnSpc>
              <a:buFontTx/>
              <a:buNone/>
              <a:defRPr sz="3599">
                <a:solidFill>
                  <a:schemeClr val="tx2"/>
                </a:solidFill>
                <a:latin typeface="+mj-lt"/>
              </a:defRPr>
            </a:lvl1pPr>
            <a:lvl2pPr marL="342802" indent="0">
              <a:buFontTx/>
              <a:buNone/>
              <a:defRPr sz="3599">
                <a:latin typeface="Segoe Pro Light"/>
              </a:defRPr>
            </a:lvl2pPr>
            <a:lvl3pPr marL="571335" indent="0">
              <a:buFontTx/>
              <a:buNone/>
              <a:defRPr sz="3599">
                <a:latin typeface="Segoe Pro Light"/>
              </a:defRPr>
            </a:lvl3pPr>
            <a:lvl4pPr marL="799868" indent="0">
              <a:buFontTx/>
              <a:buNone/>
              <a:defRPr sz="3599">
                <a:latin typeface="Segoe Pro Light"/>
              </a:defRPr>
            </a:lvl4pPr>
            <a:lvl5pPr marL="1028401" indent="0">
              <a:buFontTx/>
              <a:buNone/>
              <a:defRPr sz="3599">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74639" y="2125663"/>
            <a:ext cx="3200429" cy="1304793"/>
          </a:xfrm>
        </p:spPr>
        <p:txBody>
          <a:bodyPr/>
          <a:lstStyle>
            <a:lvl1pPr marL="0" indent="0">
              <a:lnSpc>
                <a:spcPct val="100000"/>
              </a:lnSpc>
              <a:spcBef>
                <a:spcPts val="0"/>
              </a:spcBef>
              <a:spcAft>
                <a:spcPts val="3000"/>
              </a:spcAft>
              <a:buNone/>
              <a:defRPr sz="1800">
                <a:latin typeface="+mn-lt"/>
              </a:defRPr>
            </a:lvl1pPr>
            <a:lvl2pPr marL="3174" indent="0">
              <a:lnSpc>
                <a:spcPts val="1449"/>
              </a:lnSpc>
              <a:spcBef>
                <a:spcPts val="0"/>
              </a:spcBef>
              <a:spcAft>
                <a:spcPts val="1199"/>
              </a:spcAft>
              <a:buNone/>
              <a:defRPr sz="1299"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146842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672701959"/>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1"/>
            <a:ext cx="11375536" cy="621530"/>
          </a:xfrm>
        </p:spPr>
        <p:txBody>
          <a:bodyPr/>
          <a:lstStyle>
            <a:lvl1pPr>
              <a:defRPr/>
            </a:lvl1pPr>
          </a:lstStyle>
          <a:p>
            <a:r>
              <a:rPr lang="en-US" dirty="0"/>
              <a:t>Click to edit Master title style</a:t>
            </a:r>
          </a:p>
        </p:txBody>
      </p:sp>
      <p:sp>
        <p:nvSpPr>
          <p:cNvPr id="5" name="Text Placeholder 4"/>
          <p:cNvSpPr>
            <a:spLocks noGrp="1"/>
          </p:cNvSpPr>
          <p:nvPr>
            <p:ph type="body" sz="quarter" idx="10"/>
          </p:nvPr>
        </p:nvSpPr>
        <p:spPr>
          <a:xfrm>
            <a:off x="529661" y="1476623"/>
            <a:ext cx="11375536"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384223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633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7428" y="3449638"/>
            <a:ext cx="608013" cy="60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74321" y="292082"/>
            <a:ext cx="11887200" cy="946413"/>
          </a:xfrm>
          <a:prstGeom prst="rect">
            <a:avLst/>
          </a:prstGeom>
        </p:spPr>
        <p:txBody>
          <a:bodyPr/>
          <a:lstStyle>
            <a:lvl1pPr algn="l">
              <a:defRPr>
                <a:gradFill>
                  <a:gsLst>
                    <a:gs pos="2917">
                      <a:schemeClr val="bg1"/>
                    </a:gs>
                    <a:gs pos="100000">
                      <a:schemeClr val="bg1"/>
                    </a:gs>
                  </a:gsLst>
                  <a:lin ang="5400000" scaled="0"/>
                </a:gradFill>
              </a:defRPr>
            </a:lvl1pPr>
          </a:lstStyle>
          <a:p>
            <a:r>
              <a:rPr lang="en-US"/>
              <a:t>Click to edit Master title style</a:t>
            </a:r>
            <a:endParaRPr lang="en-US" dirty="0"/>
          </a:p>
        </p:txBody>
      </p:sp>
      <p:sp>
        <p:nvSpPr>
          <p:cNvPr id="10" name="Title"/>
          <p:cNvSpPr>
            <a:spLocks noGrp="1"/>
          </p:cNvSpPr>
          <p:nvPr>
            <p:ph type="body" sz="quarter" idx="10"/>
          </p:nvPr>
        </p:nvSpPr>
        <p:spPr>
          <a:xfrm>
            <a:off x="274639" y="2125663"/>
            <a:ext cx="10058400" cy="9440914"/>
          </a:xfrm>
          <a:prstGeom prst="rect">
            <a:avLst/>
          </a:prstGeom>
        </p:spPr>
        <p:txBody>
          <a:bodyPr/>
          <a:lstStyle>
            <a:lvl1pPr marL="0" indent="0">
              <a:buNone/>
              <a:defRPr sz="16616">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val="435995083"/>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
        <p:nvSpPr>
          <p:cNvPr id="7" name="Rectangle 6"/>
          <p:cNvSpPr/>
          <p:nvPr userDrawn="1"/>
        </p:nvSpPr>
        <p:spPr>
          <a:xfrm>
            <a:off x="-19090" y="0"/>
            <a:ext cx="158565" cy="6994525"/>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932418" fontAlgn="auto">
              <a:spcBef>
                <a:spcPts val="0"/>
              </a:spcBef>
              <a:spcAft>
                <a:spcPts val="0"/>
              </a:spcAft>
            </a:pPr>
            <a:endParaRPr lang="en-GB" sz="1800" dirty="0">
              <a:solidFill>
                <a:srgbClr val="FFFFFF"/>
              </a:solidFill>
              <a:latin typeface="Segoe UI Light" panose="020B0502040204020203" pitchFamily="34" charset="0"/>
              <a:cs typeface="Segoe UI Light" panose="020B0502040204020203" pitchFamily="34" charset="0"/>
            </a:endParaRPr>
          </a:p>
        </p:txBody>
      </p:sp>
      <p:sp>
        <p:nvSpPr>
          <p:cNvPr id="11" name="Title 1"/>
          <p:cNvSpPr>
            <a:spLocks noGrp="1"/>
          </p:cNvSpPr>
          <p:nvPr>
            <p:ph type="title" hasCustomPrompt="1"/>
          </p:nvPr>
        </p:nvSpPr>
        <p:spPr>
          <a:xfrm>
            <a:off x="736390" y="274015"/>
            <a:ext cx="7900742" cy="863235"/>
          </a:xfrm>
        </p:spPr>
        <p:txBody>
          <a:bodyPr anchor="ctr" anchorCtr="0">
            <a:normAutofit/>
          </a:bodyPr>
          <a:lstStyle>
            <a:lvl1pPr>
              <a:defRPr sz="4896" spc="-154" baseline="0">
                <a:solidFill>
                  <a:srgbClr val="009ECC"/>
                </a:solidFill>
              </a:defRPr>
            </a:lvl1pPr>
          </a:lstStyle>
          <a:p>
            <a:r>
              <a:rPr lang="en-US" dirty="0"/>
              <a:t>Title</a:t>
            </a:r>
          </a:p>
        </p:txBody>
      </p:sp>
    </p:spTree>
    <p:extLst>
      <p:ext uri="{BB962C8B-B14F-4D97-AF65-F5344CB8AC3E}">
        <p14:creationId xmlns:p14="http://schemas.microsoft.com/office/powerpoint/2010/main" val="326966454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768440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6450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96937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45652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08976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63375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6017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32935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6878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9766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46704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6197907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7891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71338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66781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914116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8110051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7941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402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1646131"/>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1853572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88746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0" y="1965644"/>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812501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49906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43504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73965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47596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35533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2718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54990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443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23488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481576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0838877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46329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696296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872281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930932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1227044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545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363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350274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7580778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970551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0" y="1212851"/>
            <a:ext cx="11887200" cy="2108386"/>
          </a:xfrm>
        </p:spPr>
        <p:txBody>
          <a:bodyPr/>
          <a:lstStyle>
            <a:lvl1pPr marL="0" indent="0">
              <a:buNone/>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74640" y="295277"/>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1519040943"/>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Tree>
    <p:extLst>
      <p:ext uri="{BB962C8B-B14F-4D97-AF65-F5344CB8AC3E}">
        <p14:creationId xmlns:p14="http://schemas.microsoft.com/office/powerpoint/2010/main" val="1718519426"/>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diagrams slide with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7" name="Title 5"/>
          <p:cNvSpPr>
            <a:spLocks noGrp="1"/>
          </p:cNvSpPr>
          <p:nvPr>
            <p:ph type="title"/>
          </p:nvPr>
        </p:nvSpPr>
        <p:spPr>
          <a:xfrm>
            <a:off x="274640" y="295277"/>
            <a:ext cx="11888787" cy="917575"/>
          </a:xfrm>
        </p:spPr>
        <p:txBody>
          <a:bodyPr/>
          <a:lstStyle>
            <a:lvl1pPr>
              <a:defRPr sz="4488"/>
            </a:lvl1pPr>
          </a:lstStyle>
          <a:p>
            <a:r>
              <a:rPr lang="en-US" dirty="0"/>
              <a:t>Click to edit Master title style</a:t>
            </a:r>
          </a:p>
        </p:txBody>
      </p:sp>
      <p:sp>
        <p:nvSpPr>
          <p:cNvPr id="6" name="Text Placeholder 3"/>
          <p:cNvSpPr>
            <a:spLocks noGrp="1"/>
          </p:cNvSpPr>
          <p:nvPr>
            <p:ph type="body" sz="quarter" idx="10" hasCustomPrompt="1"/>
          </p:nvPr>
        </p:nvSpPr>
        <p:spPr>
          <a:xfrm>
            <a:off x="274640" y="1035295"/>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392875626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diagrams slide with breadcrumb and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40" y="1346163"/>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3719571558"/>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Diagrams slide with breadcrumb +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40" y="1333210"/>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Tree>
    <p:extLst>
      <p:ext uri="{BB962C8B-B14F-4D97-AF65-F5344CB8AC3E}">
        <p14:creationId xmlns:p14="http://schemas.microsoft.com/office/powerpoint/2010/main" val="1439451161"/>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Chapter Breadcrumb, 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40" y="699454"/>
            <a:ext cx="11888787" cy="917575"/>
          </a:xfrm>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40" y="1410927"/>
            <a:ext cx="11887200" cy="499107"/>
          </a:xfrm>
        </p:spPr>
        <p:txBody>
          <a:bodyPr>
            <a:spAutoFit/>
          </a:bodyPr>
          <a:lstStyle>
            <a:lvl1pPr marL="0" indent="0">
              <a:buNone/>
              <a:defRPr sz="2244" b="0">
                <a:solidFill>
                  <a:schemeClr val="accent2"/>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Subhead</a:t>
            </a:r>
          </a:p>
        </p:txBody>
      </p:sp>
      <p:sp>
        <p:nvSpPr>
          <p:cNvPr id="4" name="Text Placeholder 5"/>
          <p:cNvSpPr>
            <a:spLocks noGrp="1"/>
          </p:cNvSpPr>
          <p:nvPr>
            <p:ph type="body" sz="quarter" idx="11"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Tree>
    <p:extLst>
      <p:ext uri="{BB962C8B-B14F-4D97-AF65-F5344CB8AC3E}">
        <p14:creationId xmlns:p14="http://schemas.microsoft.com/office/powerpoint/2010/main" val="3104785763"/>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Title and Chapter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dirty="0"/>
              <a:t>CHAPTER TITLE BREADCRUM</a:t>
            </a:r>
          </a:p>
        </p:txBody>
      </p:sp>
    </p:spTree>
    <p:extLst>
      <p:ext uri="{BB962C8B-B14F-4D97-AF65-F5344CB8AC3E}">
        <p14:creationId xmlns:p14="http://schemas.microsoft.com/office/powerpoint/2010/main" val="2859243626"/>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24F4E974-90C5-4083-8253-F8C57ECF94E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27393894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4E974-90C5-4083-8253-F8C57ECF94E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6094453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F4E974-90C5-4083-8253-F8C57ECF94E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12504774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F4E974-90C5-4083-8253-F8C57ECF94E5}"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3975180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F4E974-90C5-4083-8253-F8C57ECF94E5}" type="datetimeFigureOut">
              <a:rPr lang="en-US" smtClean="0"/>
              <a:t>9/29/2016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18063852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F4E974-90C5-4083-8253-F8C57ECF94E5}" type="datetimeFigureOut">
              <a:rPr lang="en-US" smtClean="0"/>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988211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F4E974-90C5-4083-8253-F8C57ECF94E5}" type="datetimeFigureOut">
              <a:rPr lang="en-US" smtClean="0"/>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12412355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24F4E974-90C5-4083-8253-F8C57ECF94E5}"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5393322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24F4E974-90C5-4083-8253-F8C57ECF94E5}"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13639827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4E974-90C5-4083-8253-F8C57ECF94E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37572393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4E974-90C5-4083-8253-F8C57ECF94E5}"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F7BB8-2260-4C6D-A7AF-3A3DE0388892}" type="slidenum">
              <a:rPr lang="en-US" smtClean="0"/>
              <a:t>‹#›</a:t>
            </a:fld>
            <a:endParaRPr lang="en-US"/>
          </a:p>
        </p:txBody>
      </p:sp>
    </p:spTree>
    <p:extLst>
      <p:ext uri="{BB962C8B-B14F-4D97-AF65-F5344CB8AC3E}">
        <p14:creationId xmlns:p14="http://schemas.microsoft.com/office/powerpoint/2010/main" val="22105546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endParaRPr lang="en-US" dirty="0">
              <a:solidFill>
                <a:srgbClr val="505050">
                  <a:tint val="75000"/>
                </a:srgbClr>
              </a:solidFill>
            </a:endParaRPr>
          </a:p>
        </p:txBody>
      </p:sp>
    </p:spTree>
    <p:extLst>
      <p:ext uri="{BB962C8B-B14F-4D97-AF65-F5344CB8AC3E}">
        <p14:creationId xmlns:p14="http://schemas.microsoft.com/office/powerpoint/2010/main" val="2941884572"/>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108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677379"/>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15284"/>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556894"/>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017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1803684"/>
            <a:ext cx="11456577" cy="1427699"/>
          </a:xfrm>
        </p:spPr>
        <p:txBody>
          <a:bodyPr/>
          <a:lstStyle>
            <a:lvl1pPr marL="0" indent="0">
              <a:buNone/>
              <a:defRPr sz="8973" i="0" spc="-102"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9" name="Text Placeholder 8"/>
          <p:cNvSpPr>
            <a:spLocks noGrp="1"/>
          </p:cNvSpPr>
          <p:nvPr>
            <p:ph type="body" sz="quarter" idx="11" hasCustomPrompt="1"/>
          </p:nvPr>
        </p:nvSpPr>
        <p:spPr>
          <a:xfrm>
            <a:off x="523182" y="3283255"/>
            <a:ext cx="7666298" cy="738664"/>
          </a:xfrm>
        </p:spPr>
        <p:txBody>
          <a:bodyPr/>
          <a:lstStyle>
            <a:lvl1pPr marL="0" indent="0">
              <a:buNone/>
              <a:defRPr spc="-102"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316825625"/>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1803684"/>
            <a:ext cx="11456577" cy="1456121"/>
          </a:xfrm>
        </p:spPr>
        <p:txBody>
          <a:bodyPr/>
          <a:lstStyle>
            <a:lvl1pPr marL="0" indent="0">
              <a:buNone/>
              <a:defRPr lang="en-US" sz="8973"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264"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23182" y="3283256"/>
            <a:ext cx="7666298" cy="649454"/>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264"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1151999454"/>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8">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4"/>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36266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endParaRPr dirty="0">
              <a:solidFill>
                <a:srgbClr val="505050"/>
              </a:solidFill>
            </a:endParaRPr>
          </a:p>
        </p:txBody>
      </p:sp>
      <p:sp>
        <p:nvSpPr>
          <p:cNvPr id="3" name="Slide Number Placeholder 2"/>
          <p:cNvSpPr>
            <a:spLocks noGrp="1"/>
          </p:cNvSpPr>
          <p:nvPr>
            <p:ph type="sldNum" sz="quarter" idx="13"/>
          </p:nvPr>
        </p:nvSpPr>
        <p:spPr>
          <a:xfrm>
            <a:off x="11595101" y="6565392"/>
            <a:ext cx="566737" cy="137160"/>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74640" y="355512"/>
            <a:ext cx="6400799" cy="683787"/>
          </a:xfrm>
        </p:spPr>
        <p:txBody>
          <a:bodyPr lIns="146304" tIns="109728" rIns="146304" bIns="109728" anchor="t" anchorCtr="0"/>
          <a:lstStyle>
            <a:lvl1pPr marL="0" indent="0">
              <a:lnSpc>
                <a:spcPts val="3599"/>
              </a:lnSpc>
              <a:buFontTx/>
              <a:buNone/>
              <a:defRPr sz="3599">
                <a:solidFill>
                  <a:schemeClr val="tx2"/>
                </a:solidFill>
                <a:latin typeface="+mj-lt"/>
              </a:defRPr>
            </a:lvl1pPr>
            <a:lvl2pPr marL="342802" indent="0">
              <a:buFontTx/>
              <a:buNone/>
              <a:defRPr sz="3599">
                <a:latin typeface="Segoe Pro Light"/>
              </a:defRPr>
            </a:lvl2pPr>
            <a:lvl3pPr marL="571335" indent="0">
              <a:buFontTx/>
              <a:buNone/>
              <a:defRPr sz="3599">
                <a:latin typeface="Segoe Pro Light"/>
              </a:defRPr>
            </a:lvl3pPr>
            <a:lvl4pPr marL="799868" indent="0">
              <a:buFontTx/>
              <a:buNone/>
              <a:defRPr sz="3599">
                <a:latin typeface="Segoe Pro Light"/>
              </a:defRPr>
            </a:lvl4pPr>
            <a:lvl5pPr marL="1028401" indent="0">
              <a:buFontTx/>
              <a:buNone/>
              <a:defRPr sz="3599">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74639" y="2125663"/>
            <a:ext cx="3200429" cy="1304793"/>
          </a:xfrm>
        </p:spPr>
        <p:txBody>
          <a:bodyPr/>
          <a:lstStyle>
            <a:lvl1pPr marL="0" indent="0">
              <a:lnSpc>
                <a:spcPct val="100000"/>
              </a:lnSpc>
              <a:spcBef>
                <a:spcPts val="0"/>
              </a:spcBef>
              <a:spcAft>
                <a:spcPts val="3000"/>
              </a:spcAft>
              <a:buNone/>
              <a:defRPr sz="1800">
                <a:latin typeface="+mn-lt"/>
              </a:defRPr>
            </a:lvl1pPr>
            <a:lvl2pPr marL="3174" indent="0">
              <a:lnSpc>
                <a:spcPts val="1449"/>
              </a:lnSpc>
              <a:spcBef>
                <a:spcPts val="0"/>
              </a:spcBef>
              <a:spcAft>
                <a:spcPts val="1199"/>
              </a:spcAft>
              <a:buNone/>
              <a:defRPr sz="1299"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42233676"/>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82191841"/>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1"/>
            <a:ext cx="11375536" cy="621530"/>
          </a:xfrm>
        </p:spPr>
        <p:txBody>
          <a:bodyPr/>
          <a:lstStyle>
            <a:lvl1pPr>
              <a:defRPr/>
            </a:lvl1pPr>
          </a:lstStyle>
          <a:p>
            <a:r>
              <a:rPr lang="en-US" dirty="0"/>
              <a:t>Click to edit Master title style</a:t>
            </a:r>
          </a:p>
        </p:txBody>
      </p:sp>
      <p:sp>
        <p:nvSpPr>
          <p:cNvPr id="5" name="Text Placeholder 4"/>
          <p:cNvSpPr>
            <a:spLocks noGrp="1"/>
          </p:cNvSpPr>
          <p:nvPr>
            <p:ph type="body" sz="quarter" idx="10"/>
          </p:nvPr>
        </p:nvSpPr>
        <p:spPr>
          <a:xfrm>
            <a:off x="529661" y="1476623"/>
            <a:ext cx="11375536"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168130"/>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409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7428" y="3449638"/>
            <a:ext cx="608013"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74321" y="292082"/>
            <a:ext cx="11887200" cy="946413"/>
          </a:xfrm>
          <a:prstGeom prst="rect">
            <a:avLst/>
          </a:prstGeom>
        </p:spPr>
        <p:txBody>
          <a:bodyPr/>
          <a:lstStyle>
            <a:lvl1pPr algn="l">
              <a:defRPr>
                <a:gradFill>
                  <a:gsLst>
                    <a:gs pos="2917">
                      <a:schemeClr val="bg1"/>
                    </a:gs>
                    <a:gs pos="100000">
                      <a:schemeClr val="bg1"/>
                    </a:gs>
                  </a:gsLst>
                  <a:lin ang="5400000" scaled="0"/>
                </a:gradFill>
              </a:defRPr>
            </a:lvl1pPr>
          </a:lstStyle>
          <a:p>
            <a:r>
              <a:rPr lang="en-US"/>
              <a:t>Click to edit Master title style</a:t>
            </a:r>
            <a:endParaRPr lang="en-US" dirty="0"/>
          </a:p>
        </p:txBody>
      </p:sp>
      <p:sp>
        <p:nvSpPr>
          <p:cNvPr id="10" name="Title"/>
          <p:cNvSpPr>
            <a:spLocks noGrp="1"/>
          </p:cNvSpPr>
          <p:nvPr>
            <p:ph type="body" sz="quarter" idx="10"/>
          </p:nvPr>
        </p:nvSpPr>
        <p:spPr>
          <a:xfrm>
            <a:off x="274639" y="2125663"/>
            <a:ext cx="10058400" cy="9440914"/>
          </a:xfrm>
          <a:prstGeom prst="rect">
            <a:avLst/>
          </a:prstGeom>
        </p:spPr>
        <p:txBody>
          <a:bodyPr/>
          <a:lstStyle>
            <a:lvl1pPr marL="0" indent="0">
              <a:buNone/>
              <a:defRPr sz="16616">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val="3786892222"/>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
        <p:nvSpPr>
          <p:cNvPr id="7" name="Rectangle 6"/>
          <p:cNvSpPr/>
          <p:nvPr userDrawn="1"/>
        </p:nvSpPr>
        <p:spPr>
          <a:xfrm>
            <a:off x="-19090" y="0"/>
            <a:ext cx="158565" cy="6994525"/>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932418" fontAlgn="auto">
              <a:spcBef>
                <a:spcPts val="0"/>
              </a:spcBef>
              <a:spcAft>
                <a:spcPts val="0"/>
              </a:spcAft>
            </a:pPr>
            <a:endParaRPr lang="en-GB" sz="1800" dirty="0">
              <a:solidFill>
                <a:srgbClr val="FFFFFF"/>
              </a:solidFill>
              <a:latin typeface="Segoe UI Light" panose="020B0502040204020203" pitchFamily="34" charset="0"/>
              <a:cs typeface="Segoe UI Light" panose="020B0502040204020203" pitchFamily="34" charset="0"/>
            </a:endParaRPr>
          </a:p>
        </p:txBody>
      </p:sp>
      <p:sp>
        <p:nvSpPr>
          <p:cNvPr id="11" name="Title 1"/>
          <p:cNvSpPr>
            <a:spLocks noGrp="1"/>
          </p:cNvSpPr>
          <p:nvPr>
            <p:ph type="title" hasCustomPrompt="1"/>
          </p:nvPr>
        </p:nvSpPr>
        <p:spPr>
          <a:xfrm>
            <a:off x="736390" y="274015"/>
            <a:ext cx="7900742" cy="863235"/>
          </a:xfrm>
        </p:spPr>
        <p:txBody>
          <a:bodyPr anchor="ctr" anchorCtr="0">
            <a:normAutofit/>
          </a:bodyPr>
          <a:lstStyle>
            <a:lvl1pPr>
              <a:defRPr sz="4896" spc="-154" baseline="0">
                <a:solidFill>
                  <a:srgbClr val="009ECC"/>
                </a:solidFill>
              </a:defRPr>
            </a:lvl1pPr>
          </a:lstStyle>
          <a:p>
            <a:r>
              <a:rPr lang="en-US" dirty="0"/>
              <a:t>Title</a:t>
            </a:r>
          </a:p>
        </p:txBody>
      </p:sp>
    </p:spTree>
    <p:extLst>
      <p:ext uri="{BB962C8B-B14F-4D97-AF65-F5344CB8AC3E}">
        <p14:creationId xmlns:p14="http://schemas.microsoft.com/office/powerpoint/2010/main" val="3914050182"/>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Diagrams slide with breadcrumb +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39" y="1333209"/>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1529584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188979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59733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8195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27420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96172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136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594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33560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149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6389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37572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96055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42633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177915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507999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16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814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402839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1024029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05173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defTabSz="932418" eaLnBrk="1" fontAlgn="auto" latinLnBrk="0" hangingPunct="1">
              <a:lnSpc>
                <a:spcPct val="100000"/>
              </a:lnSpc>
              <a:spcBef>
                <a:spcPts val="0"/>
              </a:spcBef>
              <a:spcAft>
                <a:spcPts val="0"/>
              </a:spcAft>
              <a:buClrTx/>
              <a:buSzTx/>
              <a:buFontTx/>
              <a:buNone/>
              <a:tabLst/>
              <a:defRPr/>
            </a:pPr>
            <a:fld id="{CDC9B6DA-F1E7-4C92-B34C-3D065F781255}" type="datetimeFigureOut">
              <a:rPr kumimoji="0" lang="en-US" sz="1224" b="0" i="0" u="none" strike="noStrike" kern="0" cap="none" spc="0" normalizeH="0" baseline="0" noProof="0" smtClean="0">
                <a:ln>
                  <a:noFill/>
                </a:ln>
                <a:solidFill>
                  <a:prstClr val="black">
                    <a:tint val="75000"/>
                  </a:prstClr>
                </a:solidFill>
                <a:effectLst/>
                <a:uLnTx/>
                <a:uFillTx/>
                <a:latin typeface="Calibri" panose="020F0502020204030204"/>
              </a:rPr>
              <a:pPr marL="0" marR="0" lvl="0" indent="0" defTabSz="932418" eaLnBrk="1" fontAlgn="auto" latinLnBrk="0" hangingPunct="1">
                <a:lnSpc>
                  <a:spcPct val="100000"/>
                </a:lnSpc>
                <a:spcBef>
                  <a:spcPts val="0"/>
                </a:spcBef>
                <a:spcAft>
                  <a:spcPts val="0"/>
                </a:spcAft>
                <a:buClrTx/>
                <a:buSzTx/>
                <a:buFontTx/>
                <a:buNone/>
                <a:tabLst/>
                <a:defRPr/>
              </a:pPr>
              <a:t>9/29/2016</a:t>
            </a:fld>
            <a:endParaRPr kumimoji="0" lang="en-US" sz="1224" b="0" i="0" u="none" strike="noStrike" kern="0" cap="none" spc="0" normalizeH="0" baseline="0" noProof="0">
              <a:ln>
                <a:noFill/>
              </a:ln>
              <a:solidFill>
                <a:prstClr val="black">
                  <a:tint val="75000"/>
                </a:prstClr>
              </a:solidFill>
              <a:effectLst/>
              <a:uLnTx/>
              <a:uFillTx/>
              <a:latin typeface="Calibri" panose="020F0502020204030204"/>
            </a:endParaRPr>
          </a:p>
        </p:txBody>
      </p:sp>
      <p:sp>
        <p:nvSpPr>
          <p:cNvPr id="5" name="Footer Placeholder 4"/>
          <p:cNvSpPr>
            <a:spLocks noGrp="1"/>
          </p:cNvSpPr>
          <p:nvPr>
            <p:ph type="ftr" sz="quarter" idx="11"/>
          </p:nvPr>
        </p:nvSpPr>
        <p:spPr/>
        <p:txBody>
          <a:bodyP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black">
                  <a:tint val="75000"/>
                </a:prstClr>
              </a:solidFill>
              <a:effectLst/>
              <a:uLnTx/>
              <a:uFillTx/>
              <a:latin typeface="Calibri" panose="020F0502020204030204"/>
            </a:endParaRPr>
          </a:p>
        </p:txBody>
      </p:sp>
      <p:sp>
        <p:nvSpPr>
          <p:cNvPr id="6" name="Slide Number Placeholder 5"/>
          <p:cNvSpPr>
            <a:spLocks noGrp="1"/>
          </p:cNvSpPr>
          <p:nvPr>
            <p:ph type="sldNum" sz="quarter" idx="12"/>
          </p:nvPr>
        </p:nvSpPr>
        <p:spPr/>
        <p:txBody>
          <a:bodyPr/>
          <a:lstStyle/>
          <a:p>
            <a:pPr marL="0" marR="0" lvl="0" indent="0" algn="r" defTabSz="932418" eaLnBrk="1" fontAlgn="auto" latinLnBrk="0" hangingPunct="1">
              <a:lnSpc>
                <a:spcPct val="100000"/>
              </a:lnSpc>
              <a:spcBef>
                <a:spcPts val="0"/>
              </a:spcBef>
              <a:spcAft>
                <a:spcPts val="0"/>
              </a:spcAft>
              <a:buClrTx/>
              <a:buSzTx/>
              <a:buFontTx/>
              <a:buNone/>
              <a:tabLst/>
              <a:defRPr/>
            </a:pPr>
            <a:fld id="{0A5432C7-0379-4F59-AAF4-811566C086E9}" type="slidenum">
              <a:rPr kumimoji="0" lang="en-US" sz="1224" b="0" i="0" u="none" strike="noStrike" kern="0" cap="none" spc="0" normalizeH="0" baseline="0" noProof="0" smtClean="0">
                <a:ln>
                  <a:noFill/>
                </a:ln>
                <a:solidFill>
                  <a:prstClr val="black">
                    <a:tint val="75000"/>
                  </a:prstClr>
                </a:solidFill>
                <a:effectLst/>
                <a:uLnTx/>
                <a:uFillTx/>
                <a:latin typeface="Calibri" panose="020F0502020204030204"/>
              </a:rPr>
              <a:pPr marL="0" marR="0" lvl="0" indent="0" algn="r" defTabSz="932418" eaLnBrk="1" fontAlgn="auto" latinLnBrk="0" hangingPunct="1">
                <a:lnSpc>
                  <a:spcPct val="100000"/>
                </a:lnSpc>
                <a:spcBef>
                  <a:spcPts val="0"/>
                </a:spcBef>
                <a:spcAft>
                  <a:spcPts val="0"/>
                </a:spcAft>
                <a:buClrTx/>
                <a:buSzTx/>
                <a:buFontTx/>
                <a:buNone/>
                <a:tabLst/>
                <a:defRPr/>
              </a:pPr>
              <a:t>‹#›</a:t>
            </a:fld>
            <a:endParaRPr kumimoji="0" lang="en-US" sz="1224" b="0" i="0" u="none" strike="noStrike" kern="0" cap="none" spc="0" normalizeH="0" baseline="0" noProof="0">
              <a:ln>
                <a:noFill/>
              </a:ln>
              <a:solidFill>
                <a:prstClr val="black">
                  <a:tint val="75000"/>
                </a:prstClr>
              </a:solidFill>
              <a:effectLst/>
              <a:uLnTx/>
              <a:uFillTx/>
              <a:latin typeface="Calibri" panose="020F0502020204030204"/>
            </a:endParaRPr>
          </a:p>
        </p:txBody>
      </p:sp>
    </p:spTree>
    <p:extLst>
      <p:ext uri="{BB962C8B-B14F-4D97-AF65-F5344CB8AC3E}">
        <p14:creationId xmlns:p14="http://schemas.microsoft.com/office/powerpoint/2010/main" val="1878571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0" y="1965644"/>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566357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16378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42988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731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0873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64960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61578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9216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24325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0710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0331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6476560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52972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822024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746835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8728077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image" Target="../media/image11.png"/><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theme" Target="../theme/theme10.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1.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theme" Target="../theme/theme12.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slideLayout" Target="../slideLayouts/slideLayout273.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14.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6" Type="http://schemas.openxmlformats.org/officeDocument/2006/relationships/theme" Target="../theme/theme15.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theme" Target="../theme/theme5.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theme" Target="../theme/theme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theme" Target="../theme/theme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6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theme" Target="../theme/theme8.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image" Target="../media/image11.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theme" Target="../theme/theme9.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8"/>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4"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5"/>
          <a:stretch>
            <a:fillRect/>
          </a:stretch>
        </p:blipFill>
        <p:spPr>
          <a:xfrm rot="5400000">
            <a:off x="9393899" y="3050517"/>
            <a:ext cx="6995160" cy="894134"/>
          </a:xfrm>
          <a:prstGeom prst="rect">
            <a:avLst/>
          </a:prstGeom>
        </p:spPr>
      </p:pic>
    </p:spTree>
    <p:extLst>
      <p:ext uri="{BB962C8B-B14F-4D97-AF65-F5344CB8AC3E}">
        <p14:creationId xmlns:p14="http://schemas.microsoft.com/office/powerpoint/2010/main" val="2805259383"/>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26" r:id="rId18"/>
    <p:sldLayoutId id="2147484527" r:id="rId19"/>
    <p:sldLayoutId id="2147484528" r:id="rId20"/>
    <p:sldLayoutId id="2147484529" r:id="rId21"/>
    <p:sldLayoutId id="2147484530" r:id="rId22"/>
    <p:sldLayoutId id="2147484531" r:id="rId23"/>
  </p:sldLayoutIdLst>
  <p:transition>
    <p:fade/>
  </p:transition>
  <p:txStyles>
    <p:titleStyle>
      <a:lvl1pPr algn="l" defTabSz="932395"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72" marR="0" indent="-342772" algn="l" defTabSz="932395"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83" marR="0" indent="-241209" algn="l" defTabSz="932395"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03" marR="0" indent="-228516" algn="l" defTabSz="93239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17" marR="0" indent="-228516" algn="l" defTabSz="93239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32" marR="0" indent="-228516" algn="l" defTabSz="93239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86" indent="-233099" algn="l" defTabSz="932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84" indent="-233099" algn="l" defTabSz="932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81" indent="-233099" algn="l" defTabSz="932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81" indent="-233099" algn="l" defTabSz="932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95" rtl="0" eaLnBrk="1" latinLnBrk="0" hangingPunct="1">
        <a:defRPr sz="1800" kern="1200">
          <a:solidFill>
            <a:schemeClr val="tx1"/>
          </a:solidFill>
          <a:latin typeface="+mn-lt"/>
          <a:ea typeface="+mn-ea"/>
          <a:cs typeface="+mn-cs"/>
        </a:defRPr>
      </a:lvl1pPr>
      <a:lvl2pPr marL="466197" algn="l" defTabSz="932395" rtl="0" eaLnBrk="1" latinLnBrk="0" hangingPunct="1">
        <a:defRPr sz="1800" kern="1200">
          <a:solidFill>
            <a:schemeClr val="tx1"/>
          </a:solidFill>
          <a:latin typeface="+mn-lt"/>
          <a:ea typeface="+mn-ea"/>
          <a:cs typeface="+mn-cs"/>
        </a:defRPr>
      </a:lvl2pPr>
      <a:lvl3pPr marL="932395" algn="l" defTabSz="932395" rtl="0" eaLnBrk="1" latinLnBrk="0" hangingPunct="1">
        <a:defRPr sz="1800" kern="1200">
          <a:solidFill>
            <a:schemeClr val="tx1"/>
          </a:solidFill>
          <a:latin typeface="+mn-lt"/>
          <a:ea typeface="+mn-ea"/>
          <a:cs typeface="+mn-cs"/>
        </a:defRPr>
      </a:lvl3pPr>
      <a:lvl4pPr marL="1398592" algn="l" defTabSz="932395" rtl="0" eaLnBrk="1" latinLnBrk="0" hangingPunct="1">
        <a:defRPr sz="1800" kern="1200">
          <a:solidFill>
            <a:schemeClr val="tx1"/>
          </a:solidFill>
          <a:latin typeface="+mn-lt"/>
          <a:ea typeface="+mn-ea"/>
          <a:cs typeface="+mn-cs"/>
        </a:defRPr>
      </a:lvl4pPr>
      <a:lvl5pPr marL="1864790" algn="l" defTabSz="932395" rtl="0" eaLnBrk="1" latinLnBrk="0" hangingPunct="1">
        <a:defRPr sz="1800" kern="1200">
          <a:solidFill>
            <a:schemeClr val="tx1"/>
          </a:solidFill>
          <a:latin typeface="+mn-lt"/>
          <a:ea typeface="+mn-ea"/>
          <a:cs typeface="+mn-cs"/>
        </a:defRPr>
      </a:lvl5pPr>
      <a:lvl6pPr marL="2330989" algn="l" defTabSz="932395" rtl="0" eaLnBrk="1" latinLnBrk="0" hangingPunct="1">
        <a:defRPr sz="1800" kern="1200">
          <a:solidFill>
            <a:schemeClr val="tx1"/>
          </a:solidFill>
          <a:latin typeface="+mn-lt"/>
          <a:ea typeface="+mn-ea"/>
          <a:cs typeface="+mn-cs"/>
        </a:defRPr>
      </a:lvl6pPr>
      <a:lvl7pPr marL="2797185" algn="l" defTabSz="932395" rtl="0" eaLnBrk="1" latinLnBrk="0" hangingPunct="1">
        <a:defRPr sz="1800" kern="1200">
          <a:solidFill>
            <a:schemeClr val="tx1"/>
          </a:solidFill>
          <a:latin typeface="+mn-lt"/>
          <a:ea typeface="+mn-ea"/>
          <a:cs typeface="+mn-cs"/>
        </a:defRPr>
      </a:lvl7pPr>
      <a:lvl8pPr marL="3263382" algn="l" defTabSz="932395" rtl="0" eaLnBrk="1" latinLnBrk="0" hangingPunct="1">
        <a:defRPr sz="1800" kern="1200">
          <a:solidFill>
            <a:schemeClr val="tx1"/>
          </a:solidFill>
          <a:latin typeface="+mn-lt"/>
          <a:ea typeface="+mn-ea"/>
          <a:cs typeface="+mn-cs"/>
        </a:defRPr>
      </a:lvl8pPr>
      <a:lvl9pPr marL="3729582" algn="l" defTabSz="93239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39" y="1212851"/>
            <a:ext cx="11887200" cy="209232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4119564" y="6483350"/>
            <a:ext cx="4197350" cy="37147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solidFill>
                <a:srgbClr val="505050">
                  <a:tint val="75000"/>
                </a:srgbClr>
              </a:solidFill>
            </a:endParaRPr>
          </a:p>
        </p:txBody>
      </p:sp>
    </p:spTree>
    <p:extLst>
      <p:ext uri="{BB962C8B-B14F-4D97-AF65-F5344CB8AC3E}">
        <p14:creationId xmlns:p14="http://schemas.microsoft.com/office/powerpoint/2010/main" val="185152996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 id="2147484546" r:id="rId14"/>
  </p:sldLayoutIdLst>
  <p:transition>
    <p:fade/>
  </p:transition>
  <p:hf hdr="0" ftr="0" dt="0"/>
  <p:txStyles>
    <p:titleStyle>
      <a:lvl1pPr algn="l" defTabSz="931684" rtl="0" fontAlgn="base">
        <a:lnSpc>
          <a:spcPct val="90000"/>
        </a:lnSpc>
        <a:spcBef>
          <a:spcPct val="0"/>
        </a:spcBef>
        <a:spcAft>
          <a:spcPct val="0"/>
        </a:spcAft>
        <a:defRPr lang="en-US" sz="5399"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3999"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308829388"/>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 id="2147484564" r:id="rId16"/>
    <p:sldLayoutId id="2147484565" r:id="rId17"/>
    <p:sldLayoutId id="2147484566" r:id="rId18"/>
    <p:sldLayoutId id="2147484567" r:id="rId19"/>
    <p:sldLayoutId id="2147484568" r:id="rId20"/>
    <p:sldLayoutId id="2147484569" r:id="rId21"/>
    <p:sldLayoutId id="2147484570"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821405988"/>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 id="2147484585" r:id="rId14"/>
    <p:sldLayoutId id="2147484586" r:id="rId15"/>
    <p:sldLayoutId id="2147484587" r:id="rId16"/>
    <p:sldLayoutId id="2147484588" r:id="rId17"/>
    <p:sldLayoutId id="2147484589" r:id="rId18"/>
    <p:sldLayoutId id="2147484590" r:id="rId19"/>
    <p:sldLayoutId id="2147484591" r:id="rId20"/>
    <p:sldLayoutId id="2147484592" r:id="rId21"/>
    <p:sldLayoutId id="2147484593" r:id="rId22"/>
    <p:sldLayoutId id="2147484594" r:id="rId23"/>
    <p:sldLayoutId id="2147484595" r:id="rId24"/>
    <p:sldLayoutId id="2147484596" r:id="rId25"/>
    <p:sldLayoutId id="2147484597" r:id="rId26"/>
    <p:sldLayoutId id="2147484598" r:id="rId27"/>
    <p:sldLayoutId id="2147484599" r:id="rId28"/>
    <p:sldLayoutId id="2147484600" r:id="rId29"/>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24F4E974-90C5-4083-8253-F8C57ECF94E5}" type="datetimeFigureOut">
              <a:rPr lang="en-US" smtClean="0"/>
              <a:t>9/29/2016</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36EF7BB8-2260-4C6D-A7AF-3A3DE0388892}" type="slidenum">
              <a:rPr lang="en-US" smtClean="0"/>
              <a:t>‹#›</a:t>
            </a:fld>
            <a:endParaRPr lang="en-US"/>
          </a:p>
        </p:txBody>
      </p:sp>
    </p:spTree>
    <p:extLst>
      <p:ext uri="{BB962C8B-B14F-4D97-AF65-F5344CB8AC3E}">
        <p14:creationId xmlns:p14="http://schemas.microsoft.com/office/powerpoint/2010/main" val="4188693563"/>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39" y="1212851"/>
            <a:ext cx="11887200" cy="209232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4119564" y="6483350"/>
            <a:ext cx="4197350" cy="37147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solidFill>
                <a:srgbClr val="505050">
                  <a:tint val="75000"/>
                </a:srgbClr>
              </a:solidFill>
            </a:endParaRPr>
          </a:p>
        </p:txBody>
      </p:sp>
    </p:spTree>
    <p:extLst>
      <p:ext uri="{BB962C8B-B14F-4D97-AF65-F5344CB8AC3E}">
        <p14:creationId xmlns:p14="http://schemas.microsoft.com/office/powerpoint/2010/main" val="162075909"/>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Lst>
  <p:transition>
    <p:fade/>
  </p:transition>
  <p:hf hdr="0" ftr="0" dt="0"/>
  <p:txStyles>
    <p:titleStyle>
      <a:lvl1pPr algn="l" defTabSz="931684" rtl="0" fontAlgn="base">
        <a:lnSpc>
          <a:spcPct val="90000"/>
        </a:lnSpc>
        <a:spcBef>
          <a:spcPct val="0"/>
        </a:spcBef>
        <a:spcAft>
          <a:spcPct val="0"/>
        </a:spcAft>
        <a:defRPr lang="en-US" sz="5399"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3999"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961765185"/>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630"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91344668"/>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 id="2147484405" r:id="rId17"/>
    <p:sldLayoutId id="2147484406" r:id="rId18"/>
    <p:sldLayoutId id="2147484407" r:id="rId19"/>
    <p:sldLayoutId id="2147484408" r:id="rId20"/>
    <p:sldLayoutId id="2147484409" r:id="rId21"/>
    <p:sldLayoutId id="2147484410" r:id="rId22"/>
    <p:sldLayoutId id="2147484413" r:id="rId23"/>
    <p:sldLayoutId id="2147484414" r:id="rId24"/>
    <p:sldLayoutId id="2147484415" r:id="rId25"/>
    <p:sldLayoutId id="2147484416" r:id="rId26"/>
    <p:sldLayoutId id="2147484417" r:id="rId2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78696185"/>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8" r:id="rId18"/>
    <p:sldLayoutId id="2147484449" r:id="rId19"/>
    <p:sldLayoutId id="2147484450" r:id="rId20"/>
    <p:sldLayoutId id="2147484451" r:id="rId21"/>
    <p:sldLayoutId id="2147484452" r:id="rId22"/>
    <p:sldLayoutId id="2147484453" r:id="rId23"/>
    <p:sldLayoutId id="2147484454" r:id="rId24"/>
    <p:sldLayoutId id="2147484455" r:id="rId25"/>
    <p:sldLayoutId id="2147484456" r:id="rId26"/>
    <p:sldLayoutId id="2147484457" r:id="rId27"/>
    <p:sldLayoutId id="2147484458" r:id="rId28"/>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Tree>
    <p:extLst>
      <p:ext uri="{BB962C8B-B14F-4D97-AF65-F5344CB8AC3E}">
        <p14:creationId xmlns:p14="http://schemas.microsoft.com/office/powerpoint/2010/main" val="1234850010"/>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 id="2147484472" r:id="rId13"/>
    <p:sldLayoutId id="2147484473" r:id="rId14"/>
    <p:sldLayoutId id="2147484474" r:id="rId15"/>
    <p:sldLayoutId id="2147484475" r:id="rId16"/>
    <p:sldLayoutId id="2147484476" r:id="rId17"/>
    <p:sldLayoutId id="2147484477" r:id="rId18"/>
    <p:sldLayoutId id="2147484631" r:id="rId19"/>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7475198"/>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613" r:id="rId5"/>
  </p:sldLayoutIdLst>
  <p:transition>
    <p:fade/>
  </p:transition>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5"/>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181822524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 id="2147484499" r:id="rId15"/>
    <p:sldLayoutId id="2147484500" r:id="rId16"/>
    <p:sldLayoutId id="2147484501" r:id="rId17"/>
    <p:sldLayoutId id="2147484502" r:id="rId18"/>
    <p:sldLayoutId id="2147484503" r:id="rId19"/>
    <p:sldLayoutId id="2147484504" r:id="rId20"/>
    <p:sldLayoutId id="2147484505" r:id="rId21"/>
    <p:sldLayoutId id="2147484506" r:id="rId22"/>
    <p:sldLayoutId id="2147484507" r:id="rId23"/>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hyperlink" Target="https://www.microsoft.com/sir" TargetMode="External"/><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02.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02.xml"/><Relationship Id="rId5" Type="http://schemas.openxmlformats.org/officeDocument/2006/relationships/image" Target="../media/image4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202.xml"/><Relationship Id="rId5" Type="http://schemas.openxmlformats.org/officeDocument/2006/relationships/image" Target="../media/image20.em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02.xml"/><Relationship Id="rId6" Type="http://schemas.openxmlformats.org/officeDocument/2006/relationships/image" Target="../media/image42.png"/><Relationship Id="rId5" Type="http://schemas.openxmlformats.org/officeDocument/2006/relationships/image" Target="../media/image41.emf"/><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0.emf"/><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02.xml"/><Relationship Id="rId6" Type="http://schemas.openxmlformats.org/officeDocument/2006/relationships/image" Target="../media/image43.png"/><Relationship Id="rId5" Type="http://schemas.openxmlformats.org/officeDocument/2006/relationships/image" Target="../media/image41.emf"/><Relationship Id="rId4" Type="http://schemas.openxmlformats.org/officeDocument/2006/relationships/image" Target="../media/image44.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emf"/><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02.xml"/><Relationship Id="rId6" Type="http://schemas.openxmlformats.org/officeDocument/2006/relationships/image" Target="../media/image41.emf"/><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emf"/><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02.xml"/><Relationship Id="rId6" Type="http://schemas.openxmlformats.org/officeDocument/2006/relationships/image" Target="../media/image41.emf"/><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67.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20.emf"/><Relationship Id="rId4" Type="http://schemas.microsoft.com/office/2007/relationships/hdphoto" Target="../media/hdphoto1.wdp"/><Relationship Id="rId9" Type="http://schemas.openxmlformats.org/officeDocument/2006/relationships/image" Target="../media/image19.emf"/></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emf"/><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02.xml"/><Relationship Id="rId6" Type="http://schemas.openxmlformats.org/officeDocument/2006/relationships/image" Target="../media/image41.emf"/><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emf"/><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02.xml"/><Relationship Id="rId6" Type="http://schemas.openxmlformats.org/officeDocument/2006/relationships/image" Target="../media/image41.emf"/><Relationship Id="rId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44.png"/><Relationship Id="rId9" Type="http://schemas.openxmlformats.org/officeDocument/2006/relationships/image" Target="../media/image46.jp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emf"/><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02.xml"/><Relationship Id="rId6" Type="http://schemas.openxmlformats.org/officeDocument/2006/relationships/image" Target="../media/image41.emf"/><Relationship Id="rId11" Type="http://schemas.openxmlformats.org/officeDocument/2006/relationships/image" Target="../media/image48.jp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6.jp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g"/><Relationship Id="rId3" Type="http://schemas.openxmlformats.org/officeDocument/2006/relationships/image" Target="../media/image42.png"/><Relationship Id="rId7" Type="http://schemas.openxmlformats.org/officeDocument/2006/relationships/image" Target="../media/image41.emf"/><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02.xml"/><Relationship Id="rId6" Type="http://schemas.openxmlformats.org/officeDocument/2006/relationships/image" Target="../media/image45.png"/><Relationship Id="rId11" Type="http://schemas.openxmlformats.org/officeDocument/2006/relationships/image" Target="../media/image46.jp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20.emf"/><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202.xml"/><Relationship Id="rId6" Type="http://schemas.openxmlformats.org/officeDocument/2006/relationships/image" Target="../media/image51.png"/><Relationship Id="rId11" Type="http://schemas.microsoft.com/office/2007/relationships/hdphoto" Target="../media/hdphoto5.wdp"/><Relationship Id="rId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20.emf"/><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0.jpg"/><Relationship Id="rId3" Type="http://schemas.openxmlformats.org/officeDocument/2006/relationships/image" Target="../media/image42.png"/><Relationship Id="rId7" Type="http://schemas.openxmlformats.org/officeDocument/2006/relationships/image" Target="../media/image41.emf"/><Relationship Id="rId12"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02.xml"/><Relationship Id="rId6" Type="http://schemas.openxmlformats.org/officeDocument/2006/relationships/image" Target="../media/image51.png"/><Relationship Id="rId11" Type="http://schemas.microsoft.com/office/2007/relationships/hdphoto" Target="../media/hdphoto5.wdp"/><Relationship Id="rId5" Type="http://schemas.openxmlformats.org/officeDocument/2006/relationships/image" Target="../media/image44.png"/><Relationship Id="rId15" Type="http://schemas.microsoft.com/office/2007/relationships/hdphoto" Target="../media/hdphoto6.wdp"/><Relationship Id="rId10" Type="http://schemas.openxmlformats.org/officeDocument/2006/relationships/image" Target="../media/image52.png"/><Relationship Id="rId4" Type="http://schemas.openxmlformats.org/officeDocument/2006/relationships/image" Target="../media/image20.emf"/><Relationship Id="rId9" Type="http://schemas.microsoft.com/office/2007/relationships/hdphoto" Target="../media/hdphoto4.wdp"/><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173.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73.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8.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99.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99.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9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3.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3.xml"/><Relationship Id="rId1" Type="http://schemas.openxmlformats.org/officeDocument/2006/relationships/themeOverride" Target="../theme/themeOverr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7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6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3.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6.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notesSlide" Target="../notesSlides/notesSlide40.xml"/><Relationship Id="rId1" Type="http://schemas.openxmlformats.org/officeDocument/2006/relationships/slideLayout" Target="../slideLayouts/slideLayout73.xml"/><Relationship Id="rId6" Type="http://schemas.openxmlformats.org/officeDocument/2006/relationships/image" Target="../media/image80.emf"/><Relationship Id="rId5" Type="http://schemas.openxmlformats.org/officeDocument/2006/relationships/image" Target="../media/image79.emf"/><Relationship Id="rId10" Type="http://schemas.openxmlformats.org/officeDocument/2006/relationships/image" Target="../media/image84.emf"/><Relationship Id="rId4" Type="http://schemas.openxmlformats.org/officeDocument/2006/relationships/image" Target="../media/image78.emf"/><Relationship Id="rId9" Type="http://schemas.openxmlformats.org/officeDocument/2006/relationships/image" Target="../media/image83.emf"/></Relationships>
</file>

<file path=ppt/slides/_rels/slide44.xml.rels><?xml version="1.0" encoding="UTF-8" standalone="yes"?>
<Relationships xmlns="http://schemas.openxmlformats.org/package/2006/relationships"><Relationship Id="rId8" Type="http://schemas.openxmlformats.org/officeDocument/2006/relationships/hyperlink" Target="http://aka.ms/AzurePIM" TargetMode="External"/><Relationship Id="rId13" Type="http://schemas.openxmlformats.org/officeDocument/2006/relationships/hyperlink" Target="http://aka.ms/HardenAD" TargetMode="External"/><Relationship Id="rId18" Type="http://schemas.openxmlformats.org/officeDocument/2006/relationships/hyperlink" Target="http://aka.ms/privsec" TargetMode="External"/><Relationship Id="rId3" Type="http://schemas.openxmlformats.org/officeDocument/2006/relationships/image" Target="../media/image85.emf"/><Relationship Id="rId7" Type="http://schemas.openxmlformats.org/officeDocument/2006/relationships/hyperlink" Target="http://aka.ms/PAM" TargetMode="External"/><Relationship Id="rId12" Type="http://schemas.openxmlformats.org/officeDocument/2006/relationships/hyperlink" Target="http://aka.ms/ata" TargetMode="External"/><Relationship Id="rId17" Type="http://schemas.openxmlformats.org/officeDocument/2006/relationships/image" Target="../media/image93.png"/><Relationship Id="rId2" Type="http://schemas.openxmlformats.org/officeDocument/2006/relationships/notesSlide" Target="../notesSlides/notesSlide41.xml"/><Relationship Id="rId16" Type="http://schemas.openxmlformats.org/officeDocument/2006/relationships/image" Target="../media/image92.png"/><Relationship Id="rId1" Type="http://schemas.openxmlformats.org/officeDocument/2006/relationships/slideLayout" Target="../slideLayouts/slideLayout73.xml"/><Relationship Id="rId6" Type="http://schemas.openxmlformats.org/officeDocument/2006/relationships/image" Target="../media/image88.png"/><Relationship Id="rId11" Type="http://schemas.openxmlformats.org/officeDocument/2006/relationships/image" Target="../media/image89.emf"/><Relationship Id="rId5" Type="http://schemas.openxmlformats.org/officeDocument/2006/relationships/image" Target="../media/image87.png"/><Relationship Id="rId15" Type="http://schemas.openxmlformats.org/officeDocument/2006/relationships/image" Target="../media/image91.png"/><Relationship Id="rId10" Type="http://schemas.openxmlformats.org/officeDocument/2006/relationships/hyperlink" Target="http://aka.ms/JEA" TargetMode="External"/><Relationship Id="rId4" Type="http://schemas.openxmlformats.org/officeDocument/2006/relationships/image" Target="../media/image86.emf"/><Relationship Id="rId9" Type="http://schemas.openxmlformats.org/officeDocument/2006/relationships/hyperlink" Target="http://aka.ms/CyberPAW" TargetMode="External"/><Relationship Id="rId14" Type="http://schemas.openxmlformats.org/officeDocument/2006/relationships/image" Target="../media/image90.emf"/></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emf"/><Relationship Id="rId3" Type="http://schemas.openxmlformats.org/officeDocument/2006/relationships/image" Target="../media/image95.emf"/><Relationship Id="rId7" Type="http://schemas.openxmlformats.org/officeDocument/2006/relationships/image" Target="../media/image99.png"/><Relationship Id="rId12" Type="http://schemas.openxmlformats.org/officeDocument/2006/relationships/image" Target="../media/image20.emf"/><Relationship Id="rId2" Type="http://schemas.openxmlformats.org/officeDocument/2006/relationships/image" Target="../media/image94.png"/><Relationship Id="rId1" Type="http://schemas.openxmlformats.org/officeDocument/2006/relationships/slideLayout" Target="../slideLayouts/slideLayout7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emf"/><Relationship Id="rId9"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9" Type="http://schemas.openxmlformats.org/officeDocument/2006/relationships/image" Target="../media/image141.jpg"/><Relationship Id="rId21" Type="http://schemas.openxmlformats.org/officeDocument/2006/relationships/image" Target="../media/image123.jpg"/><Relationship Id="rId34" Type="http://schemas.openxmlformats.org/officeDocument/2006/relationships/image" Target="../media/image136.png"/><Relationship Id="rId42" Type="http://schemas.openxmlformats.org/officeDocument/2006/relationships/image" Target="../media/image144.jpg"/><Relationship Id="rId7" Type="http://schemas.openxmlformats.org/officeDocument/2006/relationships/image" Target="../media/image109.png"/><Relationship Id="rId2" Type="http://schemas.openxmlformats.org/officeDocument/2006/relationships/notesSlide" Target="../notesSlides/notesSlide42.xml"/><Relationship Id="rId16" Type="http://schemas.openxmlformats.org/officeDocument/2006/relationships/image" Target="../media/image118.jpeg"/><Relationship Id="rId29" Type="http://schemas.openxmlformats.org/officeDocument/2006/relationships/image" Target="../media/image131.jpeg"/><Relationship Id="rId1" Type="http://schemas.openxmlformats.org/officeDocument/2006/relationships/slideLayout" Target="../slideLayouts/slideLayout157.xml"/><Relationship Id="rId6" Type="http://schemas.openxmlformats.org/officeDocument/2006/relationships/image" Target="../media/image108.png"/><Relationship Id="rId11" Type="http://schemas.openxmlformats.org/officeDocument/2006/relationships/image" Target="../media/image113.gif"/><Relationship Id="rId24" Type="http://schemas.openxmlformats.org/officeDocument/2006/relationships/image" Target="../media/image126.png"/><Relationship Id="rId32" Type="http://schemas.openxmlformats.org/officeDocument/2006/relationships/image" Target="../media/image134.png"/><Relationship Id="rId37" Type="http://schemas.openxmlformats.org/officeDocument/2006/relationships/image" Target="../media/image139.jpg"/><Relationship Id="rId40" Type="http://schemas.openxmlformats.org/officeDocument/2006/relationships/image" Target="../media/image142.jpeg"/><Relationship Id="rId45" Type="http://schemas.openxmlformats.org/officeDocument/2006/relationships/image" Target="../media/image147.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png"/><Relationship Id="rId36" Type="http://schemas.openxmlformats.org/officeDocument/2006/relationships/image" Target="../media/image138.png"/><Relationship Id="rId10" Type="http://schemas.openxmlformats.org/officeDocument/2006/relationships/image" Target="../media/image112.png"/><Relationship Id="rId19" Type="http://schemas.openxmlformats.org/officeDocument/2006/relationships/image" Target="../media/image121.jpeg"/><Relationship Id="rId31" Type="http://schemas.openxmlformats.org/officeDocument/2006/relationships/image" Target="../media/image133.png"/><Relationship Id="rId44" Type="http://schemas.openxmlformats.org/officeDocument/2006/relationships/image" Target="../media/image146.jp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 Id="rId30" Type="http://schemas.openxmlformats.org/officeDocument/2006/relationships/image" Target="../media/image132.jpg"/><Relationship Id="rId35" Type="http://schemas.openxmlformats.org/officeDocument/2006/relationships/image" Target="../media/image137.jpeg"/><Relationship Id="rId43" Type="http://schemas.openxmlformats.org/officeDocument/2006/relationships/image" Target="../media/image145.png"/><Relationship Id="rId8" Type="http://schemas.openxmlformats.org/officeDocument/2006/relationships/image" Target="../media/image110.png"/><Relationship Id="rId3" Type="http://schemas.openxmlformats.org/officeDocument/2006/relationships/image" Target="../media/image105.png"/><Relationship Id="rId12" Type="http://schemas.openxmlformats.org/officeDocument/2006/relationships/image" Target="../media/image114.jpeg"/><Relationship Id="rId17" Type="http://schemas.openxmlformats.org/officeDocument/2006/relationships/image" Target="../media/image119.png"/><Relationship Id="rId25" Type="http://schemas.openxmlformats.org/officeDocument/2006/relationships/image" Target="../media/image127.png"/><Relationship Id="rId33" Type="http://schemas.openxmlformats.org/officeDocument/2006/relationships/image" Target="../media/image135.png"/><Relationship Id="rId38" Type="http://schemas.openxmlformats.org/officeDocument/2006/relationships/image" Target="../media/image140.jpeg"/><Relationship Id="rId20" Type="http://schemas.openxmlformats.org/officeDocument/2006/relationships/image" Target="../media/image122.jpg"/><Relationship Id="rId41" Type="http://schemas.openxmlformats.org/officeDocument/2006/relationships/image" Target="../media/image14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7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44.xml"/><Relationship Id="rId1" Type="http://schemas.openxmlformats.org/officeDocument/2006/relationships/slideLayout" Target="../slideLayouts/slideLayout233.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45.xml"/><Relationship Id="rId1" Type="http://schemas.openxmlformats.org/officeDocument/2006/relationships/slideLayout" Target="../slideLayouts/slideLayout78.xml"/><Relationship Id="rId6" Type="http://schemas.openxmlformats.org/officeDocument/2006/relationships/image" Target="../media/image149.png"/><Relationship Id="rId5" Type="http://schemas.openxmlformats.org/officeDocument/2006/relationships/image" Target="../media/image148.jpg"/><Relationship Id="rId4" Type="http://schemas.openxmlformats.org/officeDocument/2006/relationships/hyperlink" Target="https://aka.ms/ignite.mobileapp"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7.xml"/><Relationship Id="rId1" Type="http://schemas.openxmlformats.org/officeDocument/2006/relationships/slideLayout" Target="../slideLayouts/slideLayout73.xml"/><Relationship Id="rId5" Type="http://schemas.openxmlformats.org/officeDocument/2006/relationships/image" Target="../media/image152.png"/><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bing.com/search?q=obama+email+hack" TargetMode="External"/><Relationship Id="rId3" Type="http://schemas.openxmlformats.org/officeDocument/2006/relationships/image" Target="../media/image26.jpg"/><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hyperlink" Target="https://www.bing.com/news/search?q=Hackers+Election+System" TargetMode="External"/><Relationship Id="rId1" Type="http://schemas.openxmlformats.org/officeDocument/2006/relationships/slideLayout" Target="../slideLayouts/slideLayout14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hyperlink" Target="https://www.bing.com/search?q=dccc+hack" TargetMode="Externa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hyperlink" Target="https://www.bing.com/search?q=dnc+ha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1429875" cy="1828786"/>
          </a:xfrm>
        </p:spPr>
        <p:txBody>
          <a:bodyPr/>
          <a:lstStyle/>
          <a:p>
            <a:r>
              <a:rPr lang="en-US" dirty="0"/>
              <a:t>Respond to advanced threats before they start - identity protection at its best! </a:t>
            </a:r>
          </a:p>
        </p:txBody>
      </p:sp>
      <p:sp>
        <p:nvSpPr>
          <p:cNvPr id="5" name="Text Placeholder 4"/>
          <p:cNvSpPr>
            <a:spLocks noGrp="1"/>
          </p:cNvSpPr>
          <p:nvPr>
            <p:ph type="body" sz="quarter" idx="12"/>
          </p:nvPr>
        </p:nvSpPr>
        <p:spPr>
          <a:xfrm>
            <a:off x="274701" y="3314384"/>
            <a:ext cx="7315137" cy="1828007"/>
          </a:xfrm>
        </p:spPr>
        <p:txBody>
          <a:bodyPr/>
          <a:lstStyle/>
          <a:p>
            <a:r>
              <a:rPr lang="en-US" dirty="0"/>
              <a:t>Mark Wahl</a:t>
            </a:r>
          </a:p>
          <a:p>
            <a:r>
              <a:rPr lang="en-US" dirty="0"/>
              <a:t>Principal Program Manager</a:t>
            </a:r>
          </a:p>
          <a:p>
            <a:endParaRPr lang="en-US" dirty="0"/>
          </a:p>
          <a:p>
            <a:r>
              <a:rPr lang="en-US" dirty="0"/>
              <a:t>Nitika Gupta</a:t>
            </a:r>
          </a:p>
          <a:p>
            <a:r>
              <a:rPr lang="en-US" dirty="0"/>
              <a:t>Program Manager</a:t>
            </a:r>
          </a:p>
        </p:txBody>
      </p:sp>
      <p:sp>
        <p:nvSpPr>
          <p:cNvPr id="6" name="Text Placeholder 2"/>
          <p:cNvSpPr txBox="1">
            <a:spLocks/>
          </p:cNvSpPr>
          <p:nvPr/>
        </p:nvSpPr>
        <p:spPr bwMode="white">
          <a:xfrm>
            <a:off x="10235067" y="427492"/>
            <a:ext cx="1828800" cy="461665"/>
          </a:xfrm>
          <a:prstGeom prst="rect">
            <a:avLst/>
          </a:prstGeom>
        </p:spPr>
        <p:txBody>
          <a:bodyPr/>
          <a:lstStyle>
            <a:lvl1pPr marL="0" marR="0" indent="0" algn="r"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BRK3110</a:t>
            </a:r>
          </a:p>
        </p:txBody>
      </p:sp>
    </p:spTree>
    <p:extLst>
      <p:ext uri="{BB962C8B-B14F-4D97-AF65-F5344CB8AC3E}">
        <p14:creationId xmlns:p14="http://schemas.microsoft.com/office/powerpoint/2010/main" val="243845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14694" y="3098650"/>
            <a:ext cx="11885514" cy="2915102"/>
          </a:xfrm>
        </p:spPr>
        <p:txBody>
          <a:bodyPr>
            <a:noAutofit/>
          </a:bodyPr>
          <a:lstStyle/>
          <a:p>
            <a:r>
              <a:rPr lang="en-US" sz="2448" dirty="0"/>
              <a:t>World class signal due to massive amount of relevant data</a:t>
            </a:r>
          </a:p>
          <a:p>
            <a:pPr lvl="1"/>
            <a:r>
              <a:rPr lang="en-US" sz="2040" dirty="0"/>
              <a:t>One of the world’s largest consumer identity services (the Microsoft Account service) </a:t>
            </a:r>
          </a:p>
          <a:p>
            <a:pPr lvl="1"/>
            <a:r>
              <a:rPr lang="en-US" sz="2040" dirty="0"/>
              <a:t>One of the world’s large enterprise identity services (the Azure AD service)</a:t>
            </a:r>
          </a:p>
          <a:p>
            <a:pPr lvl="1"/>
            <a:r>
              <a:rPr lang="en-US" sz="2040" dirty="0"/>
              <a:t>One of the world’s largest consumer email services (Outlook.com)</a:t>
            </a:r>
          </a:p>
          <a:p>
            <a:pPr lvl="1"/>
            <a:r>
              <a:rPr lang="en-US" sz="2040" dirty="0"/>
              <a:t>One of the world’s largest enterprise email services (Office 365)</a:t>
            </a:r>
          </a:p>
          <a:p>
            <a:pPr lvl="1"/>
            <a:r>
              <a:rPr lang="en-US" sz="2040" dirty="0"/>
              <a:t>One of the world’s largest online gaming services (Xbox Live)</a:t>
            </a:r>
          </a:p>
          <a:p>
            <a:pPr lvl="1"/>
            <a:r>
              <a:rPr lang="en-US" sz="2040" dirty="0"/>
              <a:t>Signals from services like SharePoint Online, Skype and OneDrive to strengthen our analysis</a:t>
            </a:r>
          </a:p>
          <a:p>
            <a:pPr lvl="1"/>
            <a:r>
              <a:rPr lang="en-US" sz="2040" dirty="0"/>
              <a:t>Feeds from Microsoft Digital Crime Unit and Microsoft Security Response Center</a:t>
            </a:r>
          </a:p>
          <a:p>
            <a:pPr lvl="1"/>
            <a:r>
              <a:rPr lang="en-US" sz="2040" dirty="0"/>
              <a:t>Partnering with Law Enforcement, Security Researchers, Industry further enhances signal</a:t>
            </a:r>
          </a:p>
        </p:txBody>
      </p:sp>
      <p:sp>
        <p:nvSpPr>
          <p:cNvPr id="2" name="Title 1"/>
          <p:cNvSpPr>
            <a:spLocks noGrp="1"/>
          </p:cNvSpPr>
          <p:nvPr>
            <p:ph type="title"/>
          </p:nvPr>
        </p:nvSpPr>
        <p:spPr/>
        <p:txBody>
          <a:bodyPr/>
          <a:lstStyle/>
          <a:p>
            <a:r>
              <a:rPr lang="en-US" dirty="0"/>
              <a:t>Mission: Protect our users</a:t>
            </a:r>
          </a:p>
        </p:txBody>
      </p:sp>
      <p:sp>
        <p:nvSpPr>
          <p:cNvPr id="4" name="Rectangle 3"/>
          <p:cNvSpPr/>
          <p:nvPr/>
        </p:nvSpPr>
        <p:spPr bwMode="auto">
          <a:xfrm>
            <a:off x="4706511" y="1588899"/>
            <a:ext cx="3256591" cy="104344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rPr>
              <a:t>Analyze</a:t>
            </a:r>
          </a:p>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rPr>
              <a:t>&gt; 10 terabytes of data</a:t>
            </a:r>
          </a:p>
        </p:txBody>
      </p:sp>
      <p:sp>
        <p:nvSpPr>
          <p:cNvPr id="5" name="Rectangle 4"/>
          <p:cNvSpPr/>
          <p:nvPr/>
        </p:nvSpPr>
        <p:spPr bwMode="auto">
          <a:xfrm>
            <a:off x="8443188" y="1588899"/>
            <a:ext cx="3256591" cy="104344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rPr>
              <a:t>Deflect 1.5 million attacks</a:t>
            </a:r>
          </a:p>
        </p:txBody>
      </p:sp>
      <p:sp>
        <p:nvSpPr>
          <p:cNvPr id="6" name="Rectangle 5"/>
          <p:cNvSpPr/>
          <p:nvPr/>
        </p:nvSpPr>
        <p:spPr bwMode="auto">
          <a:xfrm>
            <a:off x="969833" y="1588899"/>
            <a:ext cx="3256591" cy="104344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rPr>
              <a:t>Process</a:t>
            </a:r>
          </a:p>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rPr>
              <a:t>&gt; 14B sign-ins</a:t>
            </a:r>
          </a:p>
        </p:txBody>
      </p:sp>
      <p:sp>
        <p:nvSpPr>
          <p:cNvPr id="7" name="Rectangle 6"/>
          <p:cNvSpPr/>
          <p:nvPr/>
        </p:nvSpPr>
        <p:spPr bwMode="auto">
          <a:xfrm>
            <a:off x="489747" y="1177767"/>
            <a:ext cx="11559768" cy="1612522"/>
          </a:xfrm>
          <a:prstGeom prst="rect">
            <a:avLst/>
          </a:prstGeom>
          <a:no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t" anchorCtr="0" compatLnSpc="1">
            <a:prstTxWarp prst="textNoShape">
              <a:avLst/>
            </a:prstTxWarp>
          </a:bodyPr>
          <a:lstStyle/>
          <a:p>
            <a:pPr marL="0" marR="0" lvl="0" indent="0" defTabSz="951028"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solidFill>
                  <a:srgbClr val="002060"/>
                </a:solidFill>
                <a:effectLst/>
                <a:uLnTx/>
                <a:uFillTx/>
              </a:rPr>
              <a:t> Every day we:</a:t>
            </a:r>
          </a:p>
        </p:txBody>
      </p:sp>
      <p:sp>
        <p:nvSpPr>
          <p:cNvPr id="8" name="TextBox 7"/>
          <p:cNvSpPr txBox="1"/>
          <p:nvPr/>
        </p:nvSpPr>
        <p:spPr>
          <a:xfrm>
            <a:off x="3590766" y="6662364"/>
            <a:ext cx="6502673" cy="382308"/>
          </a:xfrm>
          <a:prstGeom prst="rect">
            <a:avLst/>
          </a:prstGeom>
          <a:noFill/>
        </p:spPr>
        <p:txBody>
          <a:bodyPr wrap="square"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ysClr val="windowText" lastClr="000000"/>
                </a:solidFill>
                <a:effectLst/>
                <a:uLnTx/>
                <a:uFillTx/>
              </a:rPr>
              <a:t>Source: </a:t>
            </a:r>
            <a:r>
              <a:rPr kumimoji="0" lang="en-US" sz="1836" b="0" i="0" u="none" strike="noStrike" kern="0" cap="none" spc="0" normalizeH="0" baseline="0" noProof="0" dirty="0">
                <a:ln>
                  <a:noFill/>
                </a:ln>
                <a:solidFill>
                  <a:sysClr val="windowText" lastClr="000000"/>
                </a:solidFill>
                <a:effectLst/>
                <a:uLnTx/>
                <a:uFillTx/>
                <a:hlinkClick r:id="rId2"/>
              </a:rPr>
              <a:t>https://www.microsoft.com/sir</a:t>
            </a:r>
            <a:endParaRPr kumimoji="0" lang="en-US" sz="1836"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669630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2574" b="2436"/>
          <a:stretch/>
        </p:blipFill>
        <p:spPr>
          <a:xfrm>
            <a:off x="883" y="497"/>
            <a:ext cx="12434710" cy="6993533"/>
          </a:xfrm>
          <a:prstGeom prst="rect">
            <a:avLst/>
          </a:prstGeom>
        </p:spPr>
      </p:pic>
      <p:sp>
        <p:nvSpPr>
          <p:cNvPr id="68" name="Rectangle 67"/>
          <p:cNvSpPr/>
          <p:nvPr/>
        </p:nvSpPr>
        <p:spPr bwMode="auto">
          <a:xfrm>
            <a:off x="883" y="497"/>
            <a:ext cx="12434711" cy="6993533"/>
          </a:xfrm>
          <a:prstGeom prst="rect">
            <a:avLst/>
          </a:prstGeom>
          <a:gradFill flip="none" rotWithShape="1">
            <a:gsLst>
              <a:gs pos="70000">
                <a:srgbClr val="000000">
                  <a:alpha val="0"/>
                </a:srgbClr>
              </a:gs>
              <a:gs pos="0">
                <a:srgbClr val="000000"/>
              </a:gs>
            </a:gsLst>
            <a:lin ang="10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Title 2"/>
          <p:cNvSpPr>
            <a:spLocks noGrp="1"/>
          </p:cNvSpPr>
          <p:nvPr>
            <p:ph type="title"/>
          </p:nvPr>
        </p:nvSpPr>
        <p:spPr>
          <a:xfrm>
            <a:off x="6120398" y="816357"/>
            <a:ext cx="6042962" cy="917444"/>
          </a:xfrm>
        </p:spPr>
        <p:txBody>
          <a:bodyPr/>
          <a:lstStyle/>
          <a:p>
            <a:pPr algn="ctr"/>
            <a:r>
              <a:rPr lang="en-US" sz="11497" dirty="0">
                <a:solidFill>
                  <a:schemeClr val="bg1"/>
                </a:solidFill>
              </a:rPr>
              <a:t>Machine </a:t>
            </a:r>
            <a:br>
              <a:rPr lang="en-US" sz="11497" dirty="0">
                <a:solidFill>
                  <a:schemeClr val="bg1"/>
                </a:solidFill>
              </a:rPr>
            </a:br>
            <a:r>
              <a:rPr lang="en-US" sz="11497" dirty="0">
                <a:solidFill>
                  <a:schemeClr val="bg1"/>
                </a:solidFill>
              </a:rPr>
              <a:t>Learning </a:t>
            </a:r>
            <a:br>
              <a:rPr lang="en-US" sz="11497" dirty="0">
                <a:solidFill>
                  <a:schemeClr val="bg1"/>
                </a:solidFill>
              </a:rPr>
            </a:br>
            <a:r>
              <a:rPr lang="en-US" sz="8799" b="1" dirty="0">
                <a:solidFill>
                  <a:schemeClr val="bg1"/>
                </a:solidFill>
              </a:rPr>
              <a:t>for security</a:t>
            </a:r>
            <a:endParaRPr lang="en-US" sz="7998" b="1" dirty="0">
              <a:solidFill>
                <a:schemeClr val="bg1"/>
              </a:solidFill>
            </a:endParaRPr>
          </a:p>
        </p:txBody>
      </p:sp>
      <p:grpSp>
        <p:nvGrpSpPr>
          <p:cNvPr id="174" name="Group 173"/>
          <p:cNvGrpSpPr/>
          <p:nvPr/>
        </p:nvGrpSpPr>
        <p:grpSpPr>
          <a:xfrm>
            <a:off x="689760" y="479853"/>
            <a:ext cx="5071343" cy="6217356"/>
            <a:chOff x="2517776" y="479425"/>
            <a:chExt cx="5072062" cy="6218238"/>
          </a:xfrm>
        </p:grpSpPr>
        <p:sp>
          <p:nvSpPr>
            <p:cNvPr id="7" name="AutoShape 3"/>
            <p:cNvSpPr>
              <a:spLocks noChangeAspect="1" noChangeArrowheads="1" noTextEdit="1"/>
            </p:cNvSpPr>
            <p:nvPr/>
          </p:nvSpPr>
          <p:spPr bwMode="auto">
            <a:xfrm>
              <a:off x="2530476" y="479425"/>
              <a:ext cx="5059362"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Freeform 5"/>
            <p:cNvSpPr>
              <a:spLocks noEditPoints="1"/>
            </p:cNvSpPr>
            <p:nvPr/>
          </p:nvSpPr>
          <p:spPr bwMode="auto">
            <a:xfrm>
              <a:off x="2517776" y="492125"/>
              <a:ext cx="5072062" cy="6037263"/>
            </a:xfrm>
            <a:custGeom>
              <a:avLst/>
              <a:gdLst>
                <a:gd name="T0" fmla="*/ 195 w 391"/>
                <a:gd name="T1" fmla="*/ 0 h 466"/>
                <a:gd name="T2" fmla="*/ 0 w 391"/>
                <a:gd name="T3" fmla="*/ 195 h 466"/>
                <a:gd name="T4" fmla="*/ 0 w 391"/>
                <a:gd name="T5" fmla="*/ 466 h 466"/>
                <a:gd name="T6" fmla="*/ 324 w 391"/>
                <a:gd name="T7" fmla="*/ 466 h 466"/>
                <a:gd name="T8" fmla="*/ 324 w 391"/>
                <a:gd name="T9" fmla="*/ 402 h 466"/>
                <a:gd name="T10" fmla="*/ 320 w 391"/>
                <a:gd name="T11" fmla="*/ 402 h 466"/>
                <a:gd name="T12" fmla="*/ 257 w 391"/>
                <a:gd name="T13" fmla="*/ 365 h 466"/>
                <a:gd name="T14" fmla="*/ 324 w 391"/>
                <a:gd name="T15" fmla="*/ 365 h 466"/>
                <a:gd name="T16" fmla="*/ 324 w 391"/>
                <a:gd name="T17" fmla="*/ 310 h 466"/>
                <a:gd name="T18" fmla="*/ 391 w 391"/>
                <a:gd name="T19" fmla="*/ 310 h 466"/>
                <a:gd name="T20" fmla="*/ 391 w 391"/>
                <a:gd name="T21" fmla="*/ 195 h 466"/>
                <a:gd name="T22" fmla="*/ 195 w 391"/>
                <a:gd name="T23" fmla="*/ 0 h 466"/>
                <a:gd name="T24" fmla="*/ 263 w 391"/>
                <a:gd name="T25" fmla="*/ 243 h 466"/>
                <a:gd name="T26" fmla="*/ 240 w 391"/>
                <a:gd name="T27" fmla="*/ 220 h 466"/>
                <a:gd name="T28" fmla="*/ 263 w 391"/>
                <a:gd name="T29" fmla="*/ 197 h 466"/>
                <a:gd name="T30" fmla="*/ 286 w 391"/>
                <a:gd name="T31" fmla="*/ 220 h 466"/>
                <a:gd name="T32" fmla="*/ 263 w 391"/>
                <a:gd name="T33" fmla="*/ 24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6">
                  <a:moveTo>
                    <a:pt x="195" y="0"/>
                  </a:moveTo>
                  <a:cubicBezTo>
                    <a:pt x="87" y="0"/>
                    <a:pt x="0" y="87"/>
                    <a:pt x="0" y="195"/>
                  </a:cubicBezTo>
                  <a:cubicBezTo>
                    <a:pt x="0" y="466"/>
                    <a:pt x="0" y="466"/>
                    <a:pt x="0" y="466"/>
                  </a:cubicBezTo>
                  <a:cubicBezTo>
                    <a:pt x="324" y="466"/>
                    <a:pt x="324" y="466"/>
                    <a:pt x="324" y="466"/>
                  </a:cubicBezTo>
                  <a:cubicBezTo>
                    <a:pt x="324" y="402"/>
                    <a:pt x="324" y="402"/>
                    <a:pt x="324" y="402"/>
                  </a:cubicBezTo>
                  <a:cubicBezTo>
                    <a:pt x="323" y="402"/>
                    <a:pt x="322" y="402"/>
                    <a:pt x="320" y="402"/>
                  </a:cubicBezTo>
                  <a:cubicBezTo>
                    <a:pt x="293" y="402"/>
                    <a:pt x="270" y="387"/>
                    <a:pt x="257" y="365"/>
                  </a:cubicBezTo>
                  <a:cubicBezTo>
                    <a:pt x="324" y="365"/>
                    <a:pt x="324" y="365"/>
                    <a:pt x="324" y="365"/>
                  </a:cubicBezTo>
                  <a:cubicBezTo>
                    <a:pt x="324" y="310"/>
                    <a:pt x="324" y="310"/>
                    <a:pt x="324" y="310"/>
                  </a:cubicBezTo>
                  <a:cubicBezTo>
                    <a:pt x="391" y="310"/>
                    <a:pt x="391" y="310"/>
                    <a:pt x="391" y="310"/>
                  </a:cubicBezTo>
                  <a:cubicBezTo>
                    <a:pt x="391" y="195"/>
                    <a:pt x="391" y="195"/>
                    <a:pt x="391" y="195"/>
                  </a:cubicBezTo>
                  <a:cubicBezTo>
                    <a:pt x="391" y="87"/>
                    <a:pt x="303" y="0"/>
                    <a:pt x="195" y="0"/>
                  </a:cubicBezTo>
                  <a:close/>
                  <a:moveTo>
                    <a:pt x="263" y="243"/>
                  </a:moveTo>
                  <a:cubicBezTo>
                    <a:pt x="250" y="243"/>
                    <a:pt x="240" y="232"/>
                    <a:pt x="240" y="220"/>
                  </a:cubicBezTo>
                  <a:cubicBezTo>
                    <a:pt x="240" y="207"/>
                    <a:pt x="250" y="197"/>
                    <a:pt x="263" y="197"/>
                  </a:cubicBezTo>
                  <a:cubicBezTo>
                    <a:pt x="275" y="197"/>
                    <a:pt x="286" y="207"/>
                    <a:pt x="286" y="220"/>
                  </a:cubicBezTo>
                  <a:cubicBezTo>
                    <a:pt x="286" y="232"/>
                    <a:pt x="275" y="243"/>
                    <a:pt x="263" y="243"/>
                  </a:cubicBezTo>
                  <a:close/>
                </a:path>
              </a:pathLst>
            </a:custGeom>
            <a:solidFill>
              <a:schemeClr val="bg1">
                <a:alpha val="6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Rectangle 7"/>
            <p:cNvSpPr>
              <a:spLocks noChangeArrowheads="1"/>
            </p:cNvSpPr>
            <p:nvPr/>
          </p:nvSpPr>
          <p:spPr bwMode="auto">
            <a:xfrm>
              <a:off x="5229226" y="5856288"/>
              <a:ext cx="803275" cy="828675"/>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8"/>
            <p:cNvSpPr>
              <a:spLocks noChangeArrowheads="1"/>
            </p:cNvSpPr>
            <p:nvPr/>
          </p:nvSpPr>
          <p:spPr bwMode="auto">
            <a:xfrm>
              <a:off x="4100513" y="4237038"/>
              <a:ext cx="803275" cy="2447925"/>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Rectangle 9"/>
            <p:cNvSpPr>
              <a:spLocks noChangeArrowheads="1"/>
            </p:cNvSpPr>
            <p:nvPr/>
          </p:nvSpPr>
          <p:spPr bwMode="auto">
            <a:xfrm>
              <a:off x="4191001" y="4378325"/>
              <a:ext cx="904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10"/>
            <p:cNvSpPr>
              <a:spLocks noChangeArrowheads="1"/>
            </p:cNvSpPr>
            <p:nvPr/>
          </p:nvSpPr>
          <p:spPr bwMode="auto">
            <a:xfrm>
              <a:off x="4371976" y="4378325"/>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Rectangle 11"/>
            <p:cNvSpPr>
              <a:spLocks noChangeArrowheads="1"/>
            </p:cNvSpPr>
            <p:nvPr/>
          </p:nvSpPr>
          <p:spPr bwMode="auto">
            <a:xfrm>
              <a:off x="4541838" y="4378325"/>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12"/>
            <p:cNvSpPr>
              <a:spLocks noChangeArrowheads="1"/>
            </p:cNvSpPr>
            <p:nvPr/>
          </p:nvSpPr>
          <p:spPr bwMode="auto">
            <a:xfrm>
              <a:off x="4710113" y="4378325"/>
              <a:ext cx="90487"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13"/>
            <p:cNvSpPr>
              <a:spLocks noChangeArrowheads="1"/>
            </p:cNvSpPr>
            <p:nvPr/>
          </p:nvSpPr>
          <p:spPr bwMode="auto">
            <a:xfrm>
              <a:off x="4191001" y="4611688"/>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14"/>
            <p:cNvSpPr>
              <a:spLocks noChangeArrowheads="1"/>
            </p:cNvSpPr>
            <p:nvPr/>
          </p:nvSpPr>
          <p:spPr bwMode="auto">
            <a:xfrm>
              <a:off x="4371976" y="4611688"/>
              <a:ext cx="777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Rectangle 15"/>
            <p:cNvSpPr>
              <a:spLocks noChangeArrowheads="1"/>
            </p:cNvSpPr>
            <p:nvPr/>
          </p:nvSpPr>
          <p:spPr bwMode="auto">
            <a:xfrm>
              <a:off x="4541838" y="4611688"/>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Rectangle 16"/>
            <p:cNvSpPr>
              <a:spLocks noChangeArrowheads="1"/>
            </p:cNvSpPr>
            <p:nvPr/>
          </p:nvSpPr>
          <p:spPr bwMode="auto">
            <a:xfrm>
              <a:off x="4710113" y="4611688"/>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Rectangle 17"/>
            <p:cNvSpPr>
              <a:spLocks noChangeArrowheads="1"/>
            </p:cNvSpPr>
            <p:nvPr/>
          </p:nvSpPr>
          <p:spPr bwMode="auto">
            <a:xfrm>
              <a:off x="4191001" y="4845050"/>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Rectangle 18"/>
            <p:cNvSpPr>
              <a:spLocks noChangeArrowheads="1"/>
            </p:cNvSpPr>
            <p:nvPr/>
          </p:nvSpPr>
          <p:spPr bwMode="auto">
            <a:xfrm>
              <a:off x="4371976" y="4845050"/>
              <a:ext cx="777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Rectangle 19"/>
            <p:cNvSpPr>
              <a:spLocks noChangeArrowheads="1"/>
            </p:cNvSpPr>
            <p:nvPr/>
          </p:nvSpPr>
          <p:spPr bwMode="auto">
            <a:xfrm>
              <a:off x="4541838" y="4845050"/>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0"/>
            <p:cNvSpPr>
              <a:spLocks noChangeArrowheads="1"/>
            </p:cNvSpPr>
            <p:nvPr/>
          </p:nvSpPr>
          <p:spPr bwMode="auto">
            <a:xfrm>
              <a:off x="4710113" y="4845050"/>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1"/>
            <p:cNvSpPr>
              <a:spLocks noChangeArrowheads="1"/>
            </p:cNvSpPr>
            <p:nvPr/>
          </p:nvSpPr>
          <p:spPr bwMode="auto">
            <a:xfrm>
              <a:off x="4191001" y="5078413"/>
              <a:ext cx="904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2"/>
            <p:cNvSpPr>
              <a:spLocks noChangeArrowheads="1"/>
            </p:cNvSpPr>
            <p:nvPr/>
          </p:nvSpPr>
          <p:spPr bwMode="auto">
            <a:xfrm>
              <a:off x="4371976" y="5078413"/>
              <a:ext cx="77787"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3"/>
            <p:cNvSpPr>
              <a:spLocks noChangeArrowheads="1"/>
            </p:cNvSpPr>
            <p:nvPr/>
          </p:nvSpPr>
          <p:spPr bwMode="auto">
            <a:xfrm>
              <a:off x="4541838" y="5078413"/>
              <a:ext cx="777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4"/>
            <p:cNvSpPr>
              <a:spLocks noChangeArrowheads="1"/>
            </p:cNvSpPr>
            <p:nvPr/>
          </p:nvSpPr>
          <p:spPr bwMode="auto">
            <a:xfrm>
              <a:off x="4710113" y="5078413"/>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5"/>
            <p:cNvSpPr>
              <a:spLocks noChangeArrowheads="1"/>
            </p:cNvSpPr>
            <p:nvPr/>
          </p:nvSpPr>
          <p:spPr bwMode="auto">
            <a:xfrm>
              <a:off x="4191001" y="5311775"/>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6"/>
            <p:cNvSpPr>
              <a:spLocks noChangeArrowheads="1"/>
            </p:cNvSpPr>
            <p:nvPr/>
          </p:nvSpPr>
          <p:spPr bwMode="auto">
            <a:xfrm>
              <a:off x="4371976" y="5311775"/>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7"/>
            <p:cNvSpPr>
              <a:spLocks noChangeArrowheads="1"/>
            </p:cNvSpPr>
            <p:nvPr/>
          </p:nvSpPr>
          <p:spPr bwMode="auto">
            <a:xfrm>
              <a:off x="4541838" y="5311775"/>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28"/>
            <p:cNvSpPr>
              <a:spLocks noChangeArrowheads="1"/>
            </p:cNvSpPr>
            <p:nvPr/>
          </p:nvSpPr>
          <p:spPr bwMode="auto">
            <a:xfrm>
              <a:off x="4710113" y="5311775"/>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29"/>
            <p:cNvSpPr>
              <a:spLocks noChangeArrowheads="1"/>
            </p:cNvSpPr>
            <p:nvPr/>
          </p:nvSpPr>
          <p:spPr bwMode="auto">
            <a:xfrm>
              <a:off x="4191001" y="5545138"/>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0"/>
            <p:cNvSpPr>
              <a:spLocks noChangeArrowheads="1"/>
            </p:cNvSpPr>
            <p:nvPr/>
          </p:nvSpPr>
          <p:spPr bwMode="auto">
            <a:xfrm>
              <a:off x="4371976" y="5545138"/>
              <a:ext cx="777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Rectangle 31"/>
            <p:cNvSpPr>
              <a:spLocks noChangeArrowheads="1"/>
            </p:cNvSpPr>
            <p:nvPr/>
          </p:nvSpPr>
          <p:spPr bwMode="auto">
            <a:xfrm>
              <a:off x="4541838" y="5545138"/>
              <a:ext cx="77787"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2"/>
            <p:cNvSpPr>
              <a:spLocks noChangeArrowheads="1"/>
            </p:cNvSpPr>
            <p:nvPr/>
          </p:nvSpPr>
          <p:spPr bwMode="auto">
            <a:xfrm>
              <a:off x="4710113" y="5545138"/>
              <a:ext cx="904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3"/>
            <p:cNvSpPr>
              <a:spLocks noChangeArrowheads="1"/>
            </p:cNvSpPr>
            <p:nvPr/>
          </p:nvSpPr>
          <p:spPr bwMode="auto">
            <a:xfrm>
              <a:off x="4191001" y="5778500"/>
              <a:ext cx="904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4"/>
            <p:cNvSpPr>
              <a:spLocks noChangeArrowheads="1"/>
            </p:cNvSpPr>
            <p:nvPr/>
          </p:nvSpPr>
          <p:spPr bwMode="auto">
            <a:xfrm>
              <a:off x="4371976" y="5778500"/>
              <a:ext cx="777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35"/>
            <p:cNvSpPr>
              <a:spLocks noChangeArrowheads="1"/>
            </p:cNvSpPr>
            <p:nvPr/>
          </p:nvSpPr>
          <p:spPr bwMode="auto">
            <a:xfrm>
              <a:off x="4541838" y="5778500"/>
              <a:ext cx="77787" cy="1428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36"/>
            <p:cNvSpPr>
              <a:spLocks noChangeArrowheads="1"/>
            </p:cNvSpPr>
            <p:nvPr/>
          </p:nvSpPr>
          <p:spPr bwMode="auto">
            <a:xfrm>
              <a:off x="4710113" y="5778500"/>
              <a:ext cx="90487" cy="1428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Rectangle 37"/>
            <p:cNvSpPr>
              <a:spLocks noChangeArrowheads="1"/>
            </p:cNvSpPr>
            <p:nvPr/>
          </p:nvSpPr>
          <p:spPr bwMode="auto">
            <a:xfrm>
              <a:off x="4191001" y="6011863"/>
              <a:ext cx="90487" cy="1412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Rectangle 38"/>
            <p:cNvSpPr>
              <a:spLocks noChangeArrowheads="1"/>
            </p:cNvSpPr>
            <p:nvPr/>
          </p:nvSpPr>
          <p:spPr bwMode="auto">
            <a:xfrm>
              <a:off x="4371976" y="6011863"/>
              <a:ext cx="77787" cy="14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39"/>
            <p:cNvSpPr>
              <a:spLocks noChangeArrowheads="1"/>
            </p:cNvSpPr>
            <p:nvPr/>
          </p:nvSpPr>
          <p:spPr bwMode="auto">
            <a:xfrm>
              <a:off x="4541838" y="6011863"/>
              <a:ext cx="77787" cy="1412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Rectangle 40"/>
            <p:cNvSpPr>
              <a:spLocks noChangeArrowheads="1"/>
            </p:cNvSpPr>
            <p:nvPr/>
          </p:nvSpPr>
          <p:spPr bwMode="auto">
            <a:xfrm>
              <a:off x="4710113" y="6011863"/>
              <a:ext cx="90487" cy="1412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41"/>
            <p:cNvSpPr>
              <a:spLocks noChangeArrowheads="1"/>
            </p:cNvSpPr>
            <p:nvPr/>
          </p:nvSpPr>
          <p:spPr bwMode="auto">
            <a:xfrm>
              <a:off x="4191001" y="6245225"/>
              <a:ext cx="90487" cy="1412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42"/>
            <p:cNvSpPr>
              <a:spLocks noChangeArrowheads="1"/>
            </p:cNvSpPr>
            <p:nvPr/>
          </p:nvSpPr>
          <p:spPr bwMode="auto">
            <a:xfrm>
              <a:off x="4371976" y="6245225"/>
              <a:ext cx="77787" cy="1412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3"/>
            <p:cNvSpPr>
              <a:spLocks noChangeArrowheads="1"/>
            </p:cNvSpPr>
            <p:nvPr/>
          </p:nvSpPr>
          <p:spPr bwMode="auto">
            <a:xfrm>
              <a:off x="4541838" y="6245225"/>
              <a:ext cx="77787" cy="14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44"/>
            <p:cNvSpPr>
              <a:spLocks noChangeArrowheads="1"/>
            </p:cNvSpPr>
            <p:nvPr/>
          </p:nvSpPr>
          <p:spPr bwMode="auto">
            <a:xfrm>
              <a:off x="4710113" y="6245225"/>
              <a:ext cx="90487" cy="1412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45"/>
            <p:cNvSpPr>
              <a:spLocks noChangeArrowheads="1"/>
            </p:cNvSpPr>
            <p:nvPr/>
          </p:nvSpPr>
          <p:spPr bwMode="auto">
            <a:xfrm>
              <a:off x="2919413" y="5013325"/>
              <a:ext cx="804862" cy="1671638"/>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Rectangle 46"/>
            <p:cNvSpPr>
              <a:spLocks noChangeArrowheads="1"/>
            </p:cNvSpPr>
            <p:nvPr/>
          </p:nvSpPr>
          <p:spPr bwMode="auto">
            <a:xfrm>
              <a:off x="3036888" y="5221288"/>
              <a:ext cx="90487" cy="130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Rectangle 47"/>
            <p:cNvSpPr>
              <a:spLocks noChangeArrowheads="1"/>
            </p:cNvSpPr>
            <p:nvPr/>
          </p:nvSpPr>
          <p:spPr bwMode="auto">
            <a:xfrm>
              <a:off x="3192463" y="5221288"/>
              <a:ext cx="90487" cy="130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Rectangle 48"/>
            <p:cNvSpPr>
              <a:spLocks noChangeArrowheads="1"/>
            </p:cNvSpPr>
            <p:nvPr/>
          </p:nvSpPr>
          <p:spPr bwMode="auto">
            <a:xfrm>
              <a:off x="3348038" y="5221288"/>
              <a:ext cx="90487" cy="130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Rectangle 49"/>
            <p:cNvSpPr>
              <a:spLocks noChangeArrowheads="1"/>
            </p:cNvSpPr>
            <p:nvPr/>
          </p:nvSpPr>
          <p:spPr bwMode="auto">
            <a:xfrm>
              <a:off x="3503613" y="5221288"/>
              <a:ext cx="90487" cy="130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Rectangle 50"/>
            <p:cNvSpPr>
              <a:spLocks noChangeArrowheads="1"/>
            </p:cNvSpPr>
            <p:nvPr/>
          </p:nvSpPr>
          <p:spPr bwMode="auto">
            <a:xfrm>
              <a:off x="5357813" y="5921375"/>
              <a:ext cx="92075" cy="128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Rectangle 51"/>
            <p:cNvSpPr>
              <a:spLocks noChangeArrowheads="1"/>
            </p:cNvSpPr>
            <p:nvPr/>
          </p:nvSpPr>
          <p:spPr bwMode="auto">
            <a:xfrm>
              <a:off x="5514976" y="5921375"/>
              <a:ext cx="90487" cy="1285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Rectangle 52"/>
            <p:cNvSpPr>
              <a:spLocks noChangeArrowheads="1"/>
            </p:cNvSpPr>
            <p:nvPr/>
          </p:nvSpPr>
          <p:spPr bwMode="auto">
            <a:xfrm>
              <a:off x="5670551" y="5921375"/>
              <a:ext cx="90487" cy="1285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53"/>
            <p:cNvSpPr>
              <a:spLocks noChangeArrowheads="1"/>
            </p:cNvSpPr>
            <p:nvPr/>
          </p:nvSpPr>
          <p:spPr bwMode="auto">
            <a:xfrm>
              <a:off x="5826126" y="5921375"/>
              <a:ext cx="90487" cy="12858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54"/>
            <p:cNvSpPr>
              <a:spLocks noChangeArrowheads="1"/>
            </p:cNvSpPr>
            <p:nvPr/>
          </p:nvSpPr>
          <p:spPr bwMode="auto">
            <a:xfrm>
              <a:off x="5357813" y="6153150"/>
              <a:ext cx="92075" cy="1301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Rectangle 55"/>
            <p:cNvSpPr>
              <a:spLocks noChangeArrowheads="1"/>
            </p:cNvSpPr>
            <p:nvPr/>
          </p:nvSpPr>
          <p:spPr bwMode="auto">
            <a:xfrm>
              <a:off x="5514976" y="6153150"/>
              <a:ext cx="90487" cy="1301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6"/>
            <p:cNvSpPr>
              <a:spLocks noChangeArrowheads="1"/>
            </p:cNvSpPr>
            <p:nvPr/>
          </p:nvSpPr>
          <p:spPr bwMode="auto">
            <a:xfrm>
              <a:off x="5670551" y="6153150"/>
              <a:ext cx="90487" cy="1301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7"/>
            <p:cNvSpPr>
              <a:spLocks noChangeArrowheads="1"/>
            </p:cNvSpPr>
            <p:nvPr/>
          </p:nvSpPr>
          <p:spPr bwMode="auto">
            <a:xfrm>
              <a:off x="5826126" y="6153150"/>
              <a:ext cx="90487"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58"/>
            <p:cNvSpPr>
              <a:spLocks noChangeArrowheads="1"/>
            </p:cNvSpPr>
            <p:nvPr/>
          </p:nvSpPr>
          <p:spPr bwMode="auto">
            <a:xfrm>
              <a:off x="5357813" y="6386513"/>
              <a:ext cx="92075"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59"/>
            <p:cNvSpPr>
              <a:spLocks noChangeArrowheads="1"/>
            </p:cNvSpPr>
            <p:nvPr/>
          </p:nvSpPr>
          <p:spPr bwMode="auto">
            <a:xfrm>
              <a:off x="5514976" y="6386513"/>
              <a:ext cx="90487" cy="1301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Rectangle 60"/>
            <p:cNvSpPr>
              <a:spLocks noChangeArrowheads="1"/>
            </p:cNvSpPr>
            <p:nvPr/>
          </p:nvSpPr>
          <p:spPr bwMode="auto">
            <a:xfrm>
              <a:off x="5670551" y="6386513"/>
              <a:ext cx="90487" cy="130175"/>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Rectangle 61"/>
            <p:cNvSpPr>
              <a:spLocks noChangeArrowheads="1"/>
            </p:cNvSpPr>
            <p:nvPr/>
          </p:nvSpPr>
          <p:spPr bwMode="auto">
            <a:xfrm>
              <a:off x="5826126" y="6386513"/>
              <a:ext cx="90487" cy="13017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62"/>
            <p:cNvSpPr>
              <a:spLocks/>
            </p:cNvSpPr>
            <p:nvPr/>
          </p:nvSpPr>
          <p:spPr bwMode="auto">
            <a:xfrm>
              <a:off x="3295651" y="2643188"/>
              <a:ext cx="1025525" cy="2370138"/>
            </a:xfrm>
            <a:custGeom>
              <a:avLst/>
              <a:gdLst>
                <a:gd name="T0" fmla="*/ 3 w 79"/>
                <a:gd name="T1" fmla="*/ 183 h 183"/>
                <a:gd name="T2" fmla="*/ 0 w 79"/>
                <a:gd name="T3" fmla="*/ 183 h 183"/>
                <a:gd name="T4" fmla="*/ 0 w 79"/>
                <a:gd name="T5" fmla="*/ 92 h 183"/>
                <a:gd name="T6" fmla="*/ 32 w 79"/>
                <a:gd name="T7" fmla="*/ 60 h 183"/>
                <a:gd name="T8" fmla="*/ 48 w 79"/>
                <a:gd name="T9" fmla="*/ 60 h 183"/>
                <a:gd name="T10" fmla="*/ 76 w 79"/>
                <a:gd name="T11" fmla="*/ 32 h 183"/>
                <a:gd name="T12" fmla="*/ 76 w 79"/>
                <a:gd name="T13" fmla="*/ 0 h 183"/>
                <a:gd name="T14" fmla="*/ 79 w 79"/>
                <a:gd name="T15" fmla="*/ 0 h 183"/>
                <a:gd name="T16" fmla="*/ 79 w 79"/>
                <a:gd name="T17" fmla="*/ 32 h 183"/>
                <a:gd name="T18" fmla="*/ 48 w 79"/>
                <a:gd name="T19" fmla="*/ 63 h 183"/>
                <a:gd name="T20" fmla="*/ 32 w 79"/>
                <a:gd name="T21" fmla="*/ 63 h 183"/>
                <a:gd name="T22" fmla="*/ 3 w 79"/>
                <a:gd name="T23" fmla="*/ 92 h 183"/>
                <a:gd name="T24" fmla="*/ 3 w 79"/>
                <a:gd name="T2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83">
                  <a:moveTo>
                    <a:pt x="3" y="183"/>
                  </a:moveTo>
                  <a:cubicBezTo>
                    <a:pt x="0" y="183"/>
                    <a:pt x="0" y="183"/>
                    <a:pt x="0" y="183"/>
                  </a:cubicBezTo>
                  <a:cubicBezTo>
                    <a:pt x="0" y="92"/>
                    <a:pt x="0" y="92"/>
                    <a:pt x="0" y="92"/>
                  </a:cubicBezTo>
                  <a:cubicBezTo>
                    <a:pt x="0" y="74"/>
                    <a:pt x="14" y="60"/>
                    <a:pt x="32" y="60"/>
                  </a:cubicBezTo>
                  <a:cubicBezTo>
                    <a:pt x="48" y="60"/>
                    <a:pt x="48" y="60"/>
                    <a:pt x="48" y="60"/>
                  </a:cubicBezTo>
                  <a:cubicBezTo>
                    <a:pt x="63" y="60"/>
                    <a:pt x="76" y="48"/>
                    <a:pt x="76" y="32"/>
                  </a:cubicBezTo>
                  <a:cubicBezTo>
                    <a:pt x="76" y="0"/>
                    <a:pt x="76" y="0"/>
                    <a:pt x="76" y="0"/>
                  </a:cubicBezTo>
                  <a:cubicBezTo>
                    <a:pt x="79" y="0"/>
                    <a:pt x="79" y="0"/>
                    <a:pt x="79" y="0"/>
                  </a:cubicBezTo>
                  <a:cubicBezTo>
                    <a:pt x="79" y="32"/>
                    <a:pt x="79" y="32"/>
                    <a:pt x="79" y="32"/>
                  </a:cubicBezTo>
                  <a:cubicBezTo>
                    <a:pt x="79" y="49"/>
                    <a:pt x="65" y="63"/>
                    <a:pt x="48" y="63"/>
                  </a:cubicBezTo>
                  <a:cubicBezTo>
                    <a:pt x="32" y="63"/>
                    <a:pt x="32" y="63"/>
                    <a:pt x="32" y="63"/>
                  </a:cubicBezTo>
                  <a:cubicBezTo>
                    <a:pt x="16" y="63"/>
                    <a:pt x="3" y="76"/>
                    <a:pt x="3" y="92"/>
                  </a:cubicBezTo>
                  <a:lnTo>
                    <a:pt x="3" y="18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63"/>
            <p:cNvSpPr>
              <a:spLocks/>
            </p:cNvSpPr>
            <p:nvPr/>
          </p:nvSpPr>
          <p:spPr bwMode="auto">
            <a:xfrm>
              <a:off x="5189538" y="2643188"/>
              <a:ext cx="531812" cy="3200400"/>
            </a:xfrm>
            <a:custGeom>
              <a:avLst/>
              <a:gdLst>
                <a:gd name="T0" fmla="*/ 41 w 41"/>
                <a:gd name="T1" fmla="*/ 247 h 247"/>
                <a:gd name="T2" fmla="*/ 38 w 41"/>
                <a:gd name="T3" fmla="*/ 247 h 247"/>
                <a:gd name="T4" fmla="*/ 38 w 41"/>
                <a:gd name="T5" fmla="*/ 123 h 247"/>
                <a:gd name="T6" fmla="*/ 21 w 41"/>
                <a:gd name="T7" fmla="*/ 106 h 247"/>
                <a:gd name="T8" fmla="*/ 20 w 41"/>
                <a:gd name="T9" fmla="*/ 106 h 247"/>
                <a:gd name="T10" fmla="*/ 0 w 41"/>
                <a:gd name="T11" fmla="*/ 86 h 247"/>
                <a:gd name="T12" fmla="*/ 0 w 41"/>
                <a:gd name="T13" fmla="*/ 0 h 247"/>
                <a:gd name="T14" fmla="*/ 3 w 41"/>
                <a:gd name="T15" fmla="*/ 0 h 247"/>
                <a:gd name="T16" fmla="*/ 3 w 41"/>
                <a:gd name="T17" fmla="*/ 86 h 247"/>
                <a:gd name="T18" fmla="*/ 20 w 41"/>
                <a:gd name="T19" fmla="*/ 103 h 247"/>
                <a:gd name="T20" fmla="*/ 21 w 41"/>
                <a:gd name="T21" fmla="*/ 103 h 247"/>
                <a:gd name="T22" fmla="*/ 41 w 41"/>
                <a:gd name="T23" fmla="*/ 123 h 247"/>
                <a:gd name="T24" fmla="*/ 41 w 41"/>
                <a:gd name="T2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7">
                  <a:moveTo>
                    <a:pt x="41" y="247"/>
                  </a:moveTo>
                  <a:cubicBezTo>
                    <a:pt x="38" y="247"/>
                    <a:pt x="38" y="247"/>
                    <a:pt x="38" y="247"/>
                  </a:cubicBezTo>
                  <a:cubicBezTo>
                    <a:pt x="38" y="123"/>
                    <a:pt x="38" y="123"/>
                    <a:pt x="38" y="123"/>
                  </a:cubicBezTo>
                  <a:cubicBezTo>
                    <a:pt x="38" y="113"/>
                    <a:pt x="31" y="106"/>
                    <a:pt x="21" y="106"/>
                  </a:cubicBezTo>
                  <a:cubicBezTo>
                    <a:pt x="20" y="106"/>
                    <a:pt x="20" y="106"/>
                    <a:pt x="20" y="106"/>
                  </a:cubicBezTo>
                  <a:cubicBezTo>
                    <a:pt x="9" y="106"/>
                    <a:pt x="0" y="97"/>
                    <a:pt x="0" y="86"/>
                  </a:cubicBezTo>
                  <a:cubicBezTo>
                    <a:pt x="0" y="0"/>
                    <a:pt x="0" y="0"/>
                    <a:pt x="0" y="0"/>
                  </a:cubicBezTo>
                  <a:cubicBezTo>
                    <a:pt x="3" y="0"/>
                    <a:pt x="3" y="0"/>
                    <a:pt x="3" y="0"/>
                  </a:cubicBezTo>
                  <a:cubicBezTo>
                    <a:pt x="3" y="86"/>
                    <a:pt x="3" y="86"/>
                    <a:pt x="3" y="86"/>
                  </a:cubicBezTo>
                  <a:cubicBezTo>
                    <a:pt x="3" y="95"/>
                    <a:pt x="11" y="103"/>
                    <a:pt x="20" y="103"/>
                  </a:cubicBezTo>
                  <a:cubicBezTo>
                    <a:pt x="21" y="103"/>
                    <a:pt x="21" y="103"/>
                    <a:pt x="21" y="103"/>
                  </a:cubicBezTo>
                  <a:cubicBezTo>
                    <a:pt x="32" y="103"/>
                    <a:pt x="41" y="112"/>
                    <a:pt x="41" y="123"/>
                  </a:cubicBezTo>
                  <a:lnTo>
                    <a:pt x="41" y="247"/>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Rectangle 64"/>
            <p:cNvSpPr>
              <a:spLocks noChangeArrowheads="1"/>
            </p:cNvSpPr>
            <p:nvPr/>
          </p:nvSpPr>
          <p:spPr bwMode="auto">
            <a:xfrm>
              <a:off x="4605338" y="2643188"/>
              <a:ext cx="39687" cy="159385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 name="Freeform 6"/>
          <p:cNvSpPr>
            <a:spLocks/>
          </p:cNvSpPr>
          <p:nvPr/>
        </p:nvSpPr>
        <p:spPr bwMode="auto">
          <a:xfrm>
            <a:off x="1584983" y="816356"/>
            <a:ext cx="3242802" cy="1826954"/>
          </a:xfrm>
          <a:custGeom>
            <a:avLst/>
            <a:gdLst>
              <a:gd name="T0" fmla="*/ 41 w 250"/>
              <a:gd name="T1" fmla="*/ 59 h 141"/>
              <a:gd name="T2" fmla="*/ 45 w 250"/>
              <a:gd name="T3" fmla="*/ 59 h 141"/>
              <a:gd name="T4" fmla="*/ 41 w 250"/>
              <a:gd name="T5" fmla="*/ 41 h 141"/>
              <a:gd name="T6" fmla="*/ 82 w 250"/>
              <a:gd name="T7" fmla="*/ 0 h 141"/>
              <a:gd name="T8" fmla="*/ 123 w 250"/>
              <a:gd name="T9" fmla="*/ 36 h 141"/>
              <a:gd name="T10" fmla="*/ 153 w 250"/>
              <a:gd name="T11" fmla="*/ 23 h 141"/>
              <a:gd name="T12" fmla="*/ 194 w 250"/>
              <a:gd name="T13" fmla="*/ 62 h 141"/>
              <a:gd name="T14" fmla="*/ 208 w 250"/>
              <a:gd name="T15" fmla="*/ 59 h 141"/>
              <a:gd name="T16" fmla="*/ 250 w 250"/>
              <a:gd name="T17" fmla="*/ 100 h 141"/>
              <a:gd name="T18" fmla="*/ 208 w 250"/>
              <a:gd name="T19" fmla="*/ 141 h 141"/>
              <a:gd name="T20" fmla="*/ 41 w 250"/>
              <a:gd name="T21" fmla="*/ 141 h 141"/>
              <a:gd name="T22" fmla="*/ 0 w 250"/>
              <a:gd name="T23" fmla="*/ 100 h 141"/>
              <a:gd name="T24" fmla="*/ 41 w 250"/>
              <a:gd name="T25" fmla="*/ 5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141">
                <a:moveTo>
                  <a:pt x="41" y="59"/>
                </a:moveTo>
                <a:cubicBezTo>
                  <a:pt x="42" y="59"/>
                  <a:pt x="44" y="59"/>
                  <a:pt x="45" y="59"/>
                </a:cubicBezTo>
                <a:cubicBezTo>
                  <a:pt x="43" y="54"/>
                  <a:pt x="41" y="48"/>
                  <a:pt x="41" y="41"/>
                </a:cubicBezTo>
                <a:cubicBezTo>
                  <a:pt x="41" y="19"/>
                  <a:pt x="59" y="0"/>
                  <a:pt x="82" y="0"/>
                </a:cubicBezTo>
                <a:cubicBezTo>
                  <a:pt x="103" y="0"/>
                  <a:pt x="120" y="16"/>
                  <a:pt x="123" y="36"/>
                </a:cubicBezTo>
                <a:cubicBezTo>
                  <a:pt x="130" y="28"/>
                  <a:pt x="141" y="23"/>
                  <a:pt x="153" y="23"/>
                </a:cubicBezTo>
                <a:cubicBezTo>
                  <a:pt x="175" y="23"/>
                  <a:pt x="193" y="40"/>
                  <a:pt x="194" y="62"/>
                </a:cubicBezTo>
                <a:cubicBezTo>
                  <a:pt x="199" y="60"/>
                  <a:pt x="203" y="59"/>
                  <a:pt x="208" y="59"/>
                </a:cubicBezTo>
                <a:cubicBezTo>
                  <a:pt x="231" y="59"/>
                  <a:pt x="250" y="78"/>
                  <a:pt x="250" y="100"/>
                </a:cubicBezTo>
                <a:cubicBezTo>
                  <a:pt x="250" y="123"/>
                  <a:pt x="231" y="141"/>
                  <a:pt x="208" y="141"/>
                </a:cubicBezTo>
                <a:cubicBezTo>
                  <a:pt x="41" y="141"/>
                  <a:pt x="41" y="141"/>
                  <a:pt x="41" y="141"/>
                </a:cubicBezTo>
                <a:cubicBezTo>
                  <a:pt x="18" y="141"/>
                  <a:pt x="0" y="123"/>
                  <a:pt x="0" y="100"/>
                </a:cubicBezTo>
                <a:cubicBezTo>
                  <a:pt x="0" y="78"/>
                  <a:pt x="18" y="59"/>
                  <a:pt x="41" y="59"/>
                </a:cubicBezTo>
                <a:close/>
              </a:path>
            </a:pathLst>
          </a:custGeom>
          <a:solidFill>
            <a:srgbClr val="FFFFFF"/>
          </a:solidFill>
          <a:ln w="34925">
            <a:solidFill>
              <a:schemeClr val="tx2"/>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188726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7796590" y="262360"/>
            <a:ext cx="2742421" cy="1251215"/>
            <a:chOff x="5744372" y="493776"/>
            <a:chExt cx="2689274" cy="1226967"/>
          </a:xfrm>
        </p:grpSpPr>
        <p:sp>
          <p:nvSpPr>
            <p:cNvPr id="12" name="Rectangle 11"/>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4" name="Rectangle 13"/>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3141" y="535894"/>
            <a:ext cx="829323" cy="829323"/>
          </a:xfrm>
          <a:prstGeom prst="rect">
            <a:avLst/>
          </a:prstGeom>
        </p:spPr>
      </p:pic>
    </p:spTree>
    <p:extLst>
      <p:ext uri="{BB962C8B-B14F-4D97-AF65-F5344CB8AC3E}">
        <p14:creationId xmlns:p14="http://schemas.microsoft.com/office/powerpoint/2010/main" val="24209081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7796590" y="262360"/>
            <a:ext cx="2742421" cy="1251215"/>
            <a:chOff x="5744372" y="493776"/>
            <a:chExt cx="2689274" cy="1226967"/>
          </a:xfrm>
        </p:grpSpPr>
        <p:sp>
          <p:nvSpPr>
            <p:cNvPr id="18" name="Rectangle 17"/>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9" name="Rectangle 18"/>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3141" y="535894"/>
            <a:ext cx="829323" cy="829323"/>
          </a:xfrm>
          <a:prstGeom prst="rect">
            <a:avLst/>
          </a:prstGeom>
        </p:spPr>
      </p:pic>
      <p:pic>
        <p:nvPicPr>
          <p:cNvPr id="23" name="Picture 22"/>
          <p:cNvPicPr>
            <a:picLocks noChangeAspect="1"/>
          </p:cNvPicPr>
          <p:nvPr/>
        </p:nvPicPr>
        <p:blipFill>
          <a:blip r:embed="rId4">
            <a:grayscl/>
            <a:lum bright="-40000"/>
          </a:blip>
          <a:stretch>
            <a:fillRect/>
          </a:stretch>
        </p:blipFill>
        <p:spPr>
          <a:xfrm>
            <a:off x="3285008" y="760471"/>
            <a:ext cx="1027959" cy="1056073"/>
          </a:xfrm>
          <a:prstGeom prst="ellipse">
            <a:avLst/>
          </a:prstGeom>
          <a:solidFill>
            <a:schemeClr val="bg1"/>
          </a:solidFill>
        </p:spPr>
      </p:pic>
    </p:spTree>
    <p:extLst>
      <p:ext uri="{BB962C8B-B14F-4D97-AF65-F5344CB8AC3E}">
        <p14:creationId xmlns:p14="http://schemas.microsoft.com/office/powerpoint/2010/main" val="26268927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5" name="Straight Arrow Connector 14"/>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825444" y="751986"/>
            <a:ext cx="1279797" cy="783074"/>
            <a:chOff x="2525641" y="741578"/>
            <a:chExt cx="1280160" cy="783296"/>
          </a:xfrm>
        </p:grpSpPr>
        <p:grpSp>
          <p:nvGrpSpPr>
            <p:cNvPr id="26" name="Group 25"/>
            <p:cNvGrpSpPr>
              <a:grpSpLocks noChangeAspect="1"/>
            </p:cNvGrpSpPr>
            <p:nvPr/>
          </p:nvGrpSpPr>
          <p:grpSpPr>
            <a:xfrm>
              <a:off x="2525641" y="1032471"/>
              <a:ext cx="1280160" cy="492403"/>
              <a:chOff x="2933757" y="2522591"/>
              <a:chExt cx="1782953" cy="685800"/>
            </a:xfrm>
          </p:grpSpPr>
          <p:sp>
            <p:nvSpPr>
              <p:cNvPr id="28" name="Rounded Rectangle 27"/>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29" name="Picture 28"/>
              <p:cNvPicPr>
                <a:picLocks noChangeAspect="1"/>
              </p:cNvPicPr>
              <p:nvPr/>
            </p:nvPicPr>
            <p:blipFill rotWithShape="1">
              <a:blip r:embed="rId3"/>
              <a:srcRect l="17340" t="24308" r="17340" b="47177"/>
              <a:stretch/>
            </p:blipFill>
            <p:spPr>
              <a:xfrm>
                <a:off x="2933757" y="2522591"/>
                <a:ext cx="1782953" cy="685800"/>
              </a:xfrm>
              <a:prstGeom prst="rect">
                <a:avLst/>
              </a:prstGeom>
            </p:spPr>
          </p:pic>
        </p:grpSp>
        <p:sp>
          <p:nvSpPr>
            <p:cNvPr id="27" name="Rectangle 26"/>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sp>
        <p:nvSpPr>
          <p:cNvPr id="17" name="Rectangle 16"/>
          <p:cNvSpPr/>
          <p:nvPr/>
        </p:nvSpPr>
        <p:spPr bwMode="auto">
          <a:xfrm>
            <a:off x="-1288520" y="497"/>
            <a:ext cx="1008007" cy="69935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6494" tIns="149196" rIns="186494" bIns="149196" numCol="1" spcCol="0" rtlCol="0" fromWordArt="0" anchor="ctr" anchorCtr="0" forceAA="0" compatLnSpc="1">
            <a:prstTxWarp prst="textNoShape">
              <a:avLst/>
            </a:prstTxWarp>
            <a:noAutofit/>
          </a:bodyPr>
          <a:lstStyle/>
          <a:p>
            <a:pPr marL="0" marR="0" lvl="0" indent="0" defTabSz="950846" eaLnBrk="1" fontAlgn="base" latinLnBrk="0" hangingPunct="1">
              <a:lnSpc>
                <a:spcPct val="90000"/>
              </a:lnSpc>
              <a:spcBef>
                <a:spcPct val="0"/>
              </a:spcBef>
              <a:spcAft>
                <a:spcPct val="0"/>
              </a:spcAft>
              <a:buClrTx/>
              <a:buSzTx/>
              <a:buFontTx/>
              <a:buNone/>
              <a:tabLst/>
              <a:defRPr/>
            </a:pPr>
            <a:r>
              <a:rPr kumimoji="0" lang="en-US" sz="4488" b="0" i="0" u="none" strike="noStrike" kern="0" cap="none" spc="0" normalizeH="0" baseline="0" noProof="0" dirty="0">
                <a:ln>
                  <a:noFill/>
                </a:ln>
                <a:gradFill>
                  <a:gsLst>
                    <a:gs pos="0">
                      <a:srgbClr val="FFFFFF"/>
                    </a:gs>
                    <a:gs pos="100000">
                      <a:srgbClr val="FFFFFF"/>
                    </a:gs>
                  </a:gsLst>
                  <a:lin ang="5400000" scaled="0"/>
                </a:gradFill>
                <a:effectLst/>
                <a:uLnTx/>
                <a:uFillTx/>
                <a:latin typeface="+mj-lt"/>
                <a:ea typeface="Segoe UI" pitchFamily="34" charset="0"/>
                <a:cs typeface="Segoe UI Semibold" panose="020B0702040204020203" pitchFamily="34" charset="0"/>
              </a:rPr>
              <a:t> manual learning: </a:t>
            </a:r>
            <a:r>
              <a:rPr kumimoji="0" lang="en-US" sz="448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step 2</a:t>
            </a:r>
          </a:p>
        </p:txBody>
      </p:sp>
      <p:grpSp>
        <p:nvGrpSpPr>
          <p:cNvPr id="16" name="Group 15"/>
          <p:cNvGrpSpPr/>
          <p:nvPr/>
        </p:nvGrpSpPr>
        <p:grpSpPr>
          <a:xfrm>
            <a:off x="7796590" y="262360"/>
            <a:ext cx="2742421" cy="1251215"/>
            <a:chOff x="5744372" y="493776"/>
            <a:chExt cx="2689274" cy="1226967"/>
          </a:xfrm>
        </p:grpSpPr>
        <p:sp>
          <p:nvSpPr>
            <p:cNvPr id="23" name="Rectangle 22"/>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24" name="Rectangle 23"/>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3141" y="535894"/>
            <a:ext cx="829323" cy="829323"/>
          </a:xfrm>
          <a:prstGeom prst="rect">
            <a:avLst/>
          </a:prstGeom>
        </p:spPr>
      </p:pic>
      <p:pic>
        <p:nvPicPr>
          <p:cNvPr id="21" name="Picture 20"/>
          <p:cNvPicPr>
            <a:picLocks noChangeAspect="1"/>
          </p:cNvPicPr>
          <p:nvPr/>
        </p:nvPicPr>
        <p:blipFill>
          <a:blip r:embed="rId5">
            <a:grayscl/>
            <a:lum bright="-40000"/>
          </a:blip>
          <a:stretch>
            <a:fillRect/>
          </a:stretch>
        </p:blipFill>
        <p:spPr>
          <a:xfrm>
            <a:off x="3285008" y="760471"/>
            <a:ext cx="1027959" cy="1056073"/>
          </a:xfrm>
          <a:prstGeom prst="ellipse">
            <a:avLst/>
          </a:prstGeom>
          <a:solidFill>
            <a:schemeClr val="bg1"/>
          </a:solidFill>
        </p:spPr>
      </p:pic>
    </p:spTree>
    <p:extLst>
      <p:ext uri="{BB962C8B-B14F-4D97-AF65-F5344CB8AC3E}">
        <p14:creationId xmlns:p14="http://schemas.microsoft.com/office/powerpoint/2010/main" val="1581490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63" presetClass="path" presetSubtype="0" decel="100000" fill="hold" nodeType="withEffect">
                                  <p:stCondLst>
                                    <p:cond delay="0"/>
                                  </p:stCondLst>
                                  <p:childTnLst>
                                    <p:animMotion origin="layout" path="M -4.375E-6 1.11022E-16 L 0.12787 1.11022E-16 " pathEditMode="relative" rAng="0" ptsTypes="AA">
                                      <p:cBhvr>
                                        <p:cTn id="13" dur="1000" fill="hold"/>
                                        <p:tgtEl>
                                          <p:spTgt spid="25"/>
                                        </p:tgtEl>
                                        <p:attrNameLst>
                                          <p:attrName>ppt_x</p:attrName>
                                          <p:attrName>ppt_y</p:attrName>
                                        </p:attrNameLst>
                                      </p:cBhvr>
                                      <p:rCtr x="63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7" name="Group 26"/>
          <p:cNvGrpSpPr/>
          <p:nvPr/>
        </p:nvGrpSpPr>
        <p:grpSpPr>
          <a:xfrm>
            <a:off x="3285009" y="262360"/>
            <a:ext cx="7254002" cy="1554185"/>
            <a:chOff x="3219616" y="256788"/>
            <a:chExt cx="7113422" cy="1524065"/>
          </a:xfrm>
        </p:grpSpPr>
        <p:cxnSp>
          <p:nvCxnSpPr>
            <p:cNvPr id="29" name="Straight Arrow Connector 28"/>
            <p:cNvCxnSpPr/>
            <p:nvPr/>
          </p:nvCxnSpPr>
          <p:spPr>
            <a:xfrm>
              <a:off x="4224105" y="1272530"/>
              <a:ext cx="340439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643764" y="256788"/>
              <a:ext cx="2689274" cy="1226967"/>
              <a:chOff x="5744372" y="493776"/>
              <a:chExt cx="2689274" cy="1226967"/>
            </a:xfrm>
          </p:grpSpPr>
          <p:sp>
            <p:nvSpPr>
              <p:cNvPr id="56" name="Rectangle 55"/>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57" name="Rectangle 56"/>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51" name="Picture 50"/>
            <p:cNvPicPr>
              <a:picLocks noChangeAspect="1"/>
            </p:cNvPicPr>
            <p:nvPr/>
          </p:nvPicPr>
          <p:blipFill>
            <a:blip r:embed="rId3">
              <a:grayscl/>
              <a:lum bright="-40000"/>
            </a:blip>
            <a:stretch>
              <a:fillRect/>
            </a:stretch>
          </p:blipFill>
          <p:spPr>
            <a:xfrm>
              <a:off x="3219616" y="745246"/>
              <a:ext cx="1008037" cy="1035607"/>
            </a:xfrm>
            <a:prstGeom prst="ellipse">
              <a:avLst/>
            </a:prstGeom>
            <a:solidFill>
              <a:schemeClr val="bg1"/>
            </a:solidFill>
          </p:spPr>
        </p:pic>
      </p:grpSp>
      <p:grpSp>
        <p:nvGrpSpPr>
          <p:cNvPr id="64" name="Group 63"/>
          <p:cNvGrpSpPr/>
          <p:nvPr/>
        </p:nvGrpSpPr>
        <p:grpSpPr>
          <a:xfrm>
            <a:off x="5414881" y="751986"/>
            <a:ext cx="1279797" cy="783074"/>
            <a:chOff x="2525641" y="741578"/>
            <a:chExt cx="1280160" cy="783296"/>
          </a:xfrm>
        </p:grpSpPr>
        <p:grpSp>
          <p:nvGrpSpPr>
            <p:cNvPr id="65" name="Group 64"/>
            <p:cNvGrpSpPr>
              <a:grpSpLocks noChangeAspect="1"/>
            </p:cNvGrpSpPr>
            <p:nvPr/>
          </p:nvGrpSpPr>
          <p:grpSpPr>
            <a:xfrm>
              <a:off x="2525641" y="1032471"/>
              <a:ext cx="1280160" cy="492403"/>
              <a:chOff x="2933757" y="2522591"/>
              <a:chExt cx="1782953" cy="685800"/>
            </a:xfrm>
          </p:grpSpPr>
          <p:sp>
            <p:nvSpPr>
              <p:cNvPr id="67" name="Rounded Rectangle 66"/>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68" name="Picture 67"/>
              <p:cNvPicPr>
                <a:picLocks noChangeAspect="1"/>
              </p:cNvPicPr>
              <p:nvPr/>
            </p:nvPicPr>
            <p:blipFill rotWithShape="1">
              <a:blip r:embed="rId4"/>
              <a:srcRect l="17340" t="24308" r="17340" b="47177"/>
              <a:stretch/>
            </p:blipFill>
            <p:spPr>
              <a:xfrm>
                <a:off x="2933757" y="2522591"/>
                <a:ext cx="1782953" cy="685800"/>
              </a:xfrm>
              <a:prstGeom prst="rect">
                <a:avLst/>
              </a:prstGeom>
            </p:spPr>
          </p:pic>
        </p:grpSp>
        <p:sp>
          <p:nvSpPr>
            <p:cNvPr id="66" name="Rectangle 65"/>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53141" y="535894"/>
            <a:ext cx="829323" cy="829323"/>
          </a:xfrm>
          <a:prstGeom prst="rect">
            <a:avLst/>
          </a:prstGeom>
        </p:spPr>
      </p:pic>
      <p:sp>
        <p:nvSpPr>
          <p:cNvPr id="45" name="Rectangle 44"/>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sp>
        <p:nvSpPr>
          <p:cNvPr id="47" name="TextBox 46"/>
          <p:cNvSpPr txBox="1"/>
          <p:nvPr/>
        </p:nvSpPr>
        <p:spPr>
          <a:xfrm>
            <a:off x="3534935" y="868150"/>
            <a:ext cx="581014" cy="704680"/>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spTree>
    <p:extLst>
      <p:ext uri="{BB962C8B-B14F-4D97-AF65-F5344CB8AC3E}">
        <p14:creationId xmlns:p14="http://schemas.microsoft.com/office/powerpoint/2010/main" val="95846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7653301" y="1159648"/>
            <a:ext cx="2942903" cy="1576729"/>
            <a:chOff x="7653505" y="1159315"/>
            <a:chExt cx="2943320" cy="1576953"/>
          </a:xfrm>
        </p:grpSpPr>
        <p:grpSp>
          <p:nvGrpSpPr>
            <p:cNvPr id="28" name="Group 27"/>
            <p:cNvGrpSpPr/>
            <p:nvPr/>
          </p:nvGrpSpPr>
          <p:grpSpPr>
            <a:xfrm>
              <a:off x="8670270" y="1159315"/>
              <a:ext cx="995897" cy="1576953"/>
              <a:chOff x="6600780" y="1570319"/>
              <a:chExt cx="976458" cy="1792851"/>
            </a:xfrm>
          </p:grpSpPr>
          <p:cxnSp>
            <p:nvCxnSpPr>
              <p:cNvPr id="62" name="Straight Arrow Connector 61"/>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7653505" y="2124349"/>
              <a:ext cx="594239" cy="497537"/>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34" name="Rectangle 33"/>
            <p:cNvSpPr/>
            <p:nvPr/>
          </p:nvSpPr>
          <p:spPr>
            <a:xfrm>
              <a:off x="10002586" y="2124349"/>
              <a:ext cx="594239" cy="497537"/>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grpSp>
          <p:nvGrpSpPr>
            <p:cNvPr id="38" name="Group 37"/>
            <p:cNvGrpSpPr/>
            <p:nvPr/>
          </p:nvGrpSpPr>
          <p:grpSpPr>
            <a:xfrm>
              <a:off x="9388043" y="1657622"/>
              <a:ext cx="559562" cy="559562"/>
              <a:chOff x="7366647" y="2219607"/>
              <a:chExt cx="548640" cy="548640"/>
            </a:xfrm>
          </p:grpSpPr>
          <p:sp>
            <p:nvSpPr>
              <p:cNvPr id="49" name="Oval 48"/>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50"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39" name="Group 38"/>
            <p:cNvGrpSpPr/>
            <p:nvPr/>
          </p:nvGrpSpPr>
          <p:grpSpPr>
            <a:xfrm>
              <a:off x="8384126" y="1653132"/>
              <a:ext cx="559562" cy="559562"/>
              <a:chOff x="7152559" y="2215205"/>
              <a:chExt cx="548640" cy="548640"/>
            </a:xfrm>
          </p:grpSpPr>
          <p:sp>
            <p:nvSpPr>
              <p:cNvPr id="43" name="Oval 42"/>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44"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46" name="Oval 45"/>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48" name="Picture 47"/>
              <p:cNvPicPr>
                <a:picLocks noChangeAspect="1"/>
              </p:cNvPicPr>
              <p:nvPr/>
            </p:nvPicPr>
            <p:blipFill rotWithShape="1">
              <a:blip r:embed="rId3">
                <a:biLevel thresh="25000"/>
                <a:extLst>
                  <a:ext uri="{BEBA8EAE-BF5A-486C-A8C5-ECC9F3942E4B}">
                    <a14:imgProps xmlns:a14="http://schemas.microsoft.com/office/drawing/2010/main">
                      <a14:imgLayer r:embed="rId4">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sp useBgFill="1">
        <p:nvSpPr>
          <p:cNvPr id="3" name="Rectangle 2"/>
          <p:cNvSpPr/>
          <p:nvPr/>
        </p:nvSpPr>
        <p:spPr bwMode="auto">
          <a:xfrm>
            <a:off x="7626286" y="496"/>
            <a:ext cx="3112410" cy="153456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1" name="Rectangle 20"/>
          <p:cNvSpPr/>
          <p:nvPr/>
        </p:nvSpPr>
        <p:spPr>
          <a:xfrm>
            <a:off x="2696008" y="4046215"/>
            <a:ext cx="558192" cy="295812"/>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Coder</a:t>
            </a:r>
          </a:p>
        </p:txBody>
      </p:sp>
      <p:sp>
        <p:nvSpPr>
          <p:cNvPr id="22" name="Freeform 53"/>
          <p:cNvSpPr>
            <a:spLocks noEditPoints="1"/>
          </p:cNvSpPr>
          <p:nvPr/>
        </p:nvSpPr>
        <p:spPr bwMode="black">
          <a:xfrm>
            <a:off x="2034119" y="3688885"/>
            <a:ext cx="629653" cy="710584"/>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tx2"/>
          </a:solidFill>
          <a:ln>
            <a:noFill/>
          </a:ln>
          <a:extLst/>
        </p:spPr>
        <p:txBody>
          <a:bodyPr vert="horz" wrap="square" lIns="93234" tIns="46616" rIns="93234" bIns="4661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cxnSp>
        <p:nvCxnSpPr>
          <p:cNvPr id="29" name="Straight Arrow Connector 28"/>
          <p:cNvCxnSpPr/>
          <p:nvPr/>
        </p:nvCxnSpPr>
        <p:spPr>
          <a:xfrm>
            <a:off x="4309350" y="1298175"/>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796590" y="262360"/>
            <a:ext cx="2742421" cy="1251215"/>
            <a:chOff x="5744372" y="493776"/>
            <a:chExt cx="2689274" cy="1226967"/>
          </a:xfrm>
        </p:grpSpPr>
        <p:sp>
          <p:nvSpPr>
            <p:cNvPr id="56" name="Rectangle 55"/>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57" name="Rectangle 56"/>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sp>
        <p:nvSpPr>
          <p:cNvPr id="36" name="Rectangle 35"/>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37" name="Group 36"/>
          <p:cNvGrpSpPr/>
          <p:nvPr/>
        </p:nvGrpSpPr>
        <p:grpSpPr>
          <a:xfrm>
            <a:off x="3285008" y="760471"/>
            <a:ext cx="1027959" cy="1056073"/>
            <a:chOff x="763272" y="574875"/>
            <a:chExt cx="1008037" cy="1035607"/>
          </a:xfrm>
        </p:grpSpPr>
        <p:pic>
          <p:nvPicPr>
            <p:cNvPr id="51" name="Picture 50"/>
            <p:cNvPicPr>
              <a:picLocks noChangeAspect="1"/>
            </p:cNvPicPr>
            <p:nvPr/>
          </p:nvPicPr>
          <p:blipFill>
            <a:blip r:embed="rId5">
              <a:grayscl/>
              <a:lum bright="-40000"/>
            </a:blip>
            <a:stretch>
              <a:fillRect/>
            </a:stretch>
          </p:blipFill>
          <p:spPr>
            <a:xfrm>
              <a:off x="763272" y="574875"/>
              <a:ext cx="1008037" cy="1035607"/>
            </a:xfrm>
            <a:prstGeom prst="ellipse">
              <a:avLst/>
            </a:prstGeom>
            <a:solidFill>
              <a:schemeClr val="bg1"/>
            </a:solidFill>
          </p:spPr>
        </p:pic>
        <p:sp>
          <p:nvSpPr>
            <p:cNvPr id="53" name="TextBox 52"/>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64" name="Group 63"/>
          <p:cNvGrpSpPr/>
          <p:nvPr/>
        </p:nvGrpSpPr>
        <p:grpSpPr>
          <a:xfrm>
            <a:off x="5414881" y="751986"/>
            <a:ext cx="1279797" cy="783074"/>
            <a:chOff x="2525641" y="741578"/>
            <a:chExt cx="1280160" cy="783296"/>
          </a:xfrm>
        </p:grpSpPr>
        <p:grpSp>
          <p:nvGrpSpPr>
            <p:cNvPr id="65" name="Group 64"/>
            <p:cNvGrpSpPr>
              <a:grpSpLocks noChangeAspect="1"/>
            </p:cNvGrpSpPr>
            <p:nvPr/>
          </p:nvGrpSpPr>
          <p:grpSpPr>
            <a:xfrm>
              <a:off x="2525641" y="1032471"/>
              <a:ext cx="1280160" cy="492403"/>
              <a:chOff x="2933757" y="2522591"/>
              <a:chExt cx="1782953" cy="685800"/>
            </a:xfrm>
          </p:grpSpPr>
          <p:sp>
            <p:nvSpPr>
              <p:cNvPr id="67" name="Rounded Rectangle 66"/>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68" name="Picture 67"/>
              <p:cNvPicPr>
                <a:picLocks noChangeAspect="1"/>
              </p:cNvPicPr>
              <p:nvPr/>
            </p:nvPicPr>
            <p:blipFill rotWithShape="1">
              <a:blip r:embed="rId6"/>
              <a:srcRect l="17340" t="24308" r="17340" b="47177"/>
              <a:stretch/>
            </p:blipFill>
            <p:spPr>
              <a:xfrm>
                <a:off x="2933757" y="2522591"/>
                <a:ext cx="1782953" cy="685800"/>
              </a:xfrm>
              <a:prstGeom prst="rect">
                <a:avLst/>
              </a:prstGeom>
            </p:spPr>
          </p:pic>
        </p:grpSp>
        <p:sp>
          <p:nvSpPr>
            <p:cNvPr id="66" name="Rectangle 65"/>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pic>
        <p:nvPicPr>
          <p:cNvPr id="40" name="Picture 5" descr="\\MAGNUM\Projects\Microsoft\Cloud Power FY12\Design\Icons\PNGs\Stop_watch.png"/>
          <p:cNvPicPr>
            <a:picLocks noChangeAspect="1" noChangeArrowheads="1"/>
          </p:cNvPicPr>
          <p:nvPr/>
        </p:nvPicPr>
        <p:blipFill rotWithShape="1">
          <a:blip r:embed="rId7" cstate="print">
            <a:grayscl/>
          </a:blip>
          <a:srcRect t="19144" b="20829"/>
          <a:stretch/>
        </p:blipFill>
        <p:spPr bwMode="auto">
          <a:xfrm>
            <a:off x="9136747" y="541279"/>
            <a:ext cx="1295345" cy="777566"/>
          </a:xfrm>
          <a:prstGeom prst="rect">
            <a:avLst/>
          </a:prstGeom>
          <a:noFill/>
        </p:spPr>
      </p:pic>
      <p:sp>
        <p:nvSpPr>
          <p:cNvPr id="41" name="Rectangle 40"/>
          <p:cNvSpPr/>
          <p:nvPr/>
        </p:nvSpPr>
        <p:spPr bwMode="auto">
          <a:xfrm>
            <a:off x="8689730" y="1005067"/>
            <a:ext cx="1175772" cy="370069"/>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pic>
        <p:nvPicPr>
          <p:cNvPr id="42" name="Picture 4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53141" y="535894"/>
            <a:ext cx="829323" cy="829323"/>
          </a:xfrm>
          <a:prstGeom prst="rect">
            <a:avLst/>
          </a:prstGeom>
        </p:spPr>
      </p:pic>
      <p:cxnSp>
        <p:nvCxnSpPr>
          <p:cNvPr id="23" name="Straight Arrow Connector 22"/>
          <p:cNvCxnSpPr/>
          <p:nvPr/>
        </p:nvCxnSpPr>
        <p:spPr>
          <a:xfrm flipV="1">
            <a:off x="2696009" y="1318846"/>
            <a:ext cx="6227054" cy="2370040"/>
          </a:xfrm>
          <a:prstGeom prst="straightConnector1">
            <a:avLst/>
          </a:prstGeom>
          <a:ln w="41275" cap="rnd">
            <a:solidFill>
              <a:schemeClr val="tx2"/>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5042946" y="2175620"/>
            <a:ext cx="750735" cy="750735"/>
            <a:chOff x="4206687" y="3358560"/>
            <a:chExt cx="736186" cy="736186"/>
          </a:xfrm>
        </p:grpSpPr>
        <p:sp>
          <p:nvSpPr>
            <p:cNvPr id="25" name="Oval 24"/>
            <p:cNvSpPr/>
            <p:nvPr/>
          </p:nvSpPr>
          <p:spPr bwMode="auto">
            <a:xfrm>
              <a:off x="4206687" y="3358560"/>
              <a:ext cx="736186" cy="736186"/>
            </a:xfrm>
            <a:prstGeom prst="ellipse">
              <a:avLst/>
            </a:prstGeom>
            <a:solidFill>
              <a:srgbClr val="9D9D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Rules</a:t>
              </a:r>
            </a:p>
          </p:txBody>
        </p:sp>
        <p:sp>
          <p:nvSpPr>
            <p:cNvPr id="26" name="Freeform 131"/>
            <p:cNvSpPr>
              <a:spLocks noChangeAspect="1" noEditPoints="1"/>
            </p:cNvSpPr>
            <p:nvPr/>
          </p:nvSpPr>
          <p:spPr bwMode="black">
            <a:xfrm>
              <a:off x="4371276" y="3535773"/>
              <a:ext cx="407008" cy="239787"/>
            </a:xfrm>
            <a:custGeom>
              <a:avLst/>
              <a:gdLst>
                <a:gd name="T0" fmla="*/ 63 w 78"/>
                <a:gd name="T1" fmla="*/ 46 h 46"/>
                <a:gd name="T2" fmla="*/ 15 w 78"/>
                <a:gd name="T3" fmla="*/ 46 h 46"/>
                <a:gd name="T4" fmla="*/ 15 w 78"/>
                <a:gd name="T5" fmla="*/ 37 h 46"/>
                <a:gd name="T6" fmla="*/ 63 w 78"/>
                <a:gd name="T7" fmla="*/ 37 h 46"/>
                <a:gd name="T8" fmla="*/ 63 w 78"/>
                <a:gd name="T9" fmla="*/ 46 h 46"/>
                <a:gd name="T10" fmla="*/ 70 w 78"/>
                <a:gd name="T11" fmla="*/ 0 h 46"/>
                <a:gd name="T12" fmla="*/ 15 w 78"/>
                <a:gd name="T13" fmla="*/ 0 h 46"/>
                <a:gd name="T14" fmla="*/ 15 w 78"/>
                <a:gd name="T15" fmla="*/ 9 h 46"/>
                <a:gd name="T16" fmla="*/ 70 w 78"/>
                <a:gd name="T17" fmla="*/ 9 h 46"/>
                <a:gd name="T18" fmla="*/ 70 w 78"/>
                <a:gd name="T19" fmla="*/ 0 h 46"/>
                <a:gd name="T20" fmla="*/ 78 w 78"/>
                <a:gd name="T21" fmla="*/ 18 h 46"/>
                <a:gd name="T22" fmla="*/ 15 w 78"/>
                <a:gd name="T23" fmla="*/ 18 h 46"/>
                <a:gd name="T24" fmla="*/ 15 w 78"/>
                <a:gd name="T25" fmla="*/ 28 h 46"/>
                <a:gd name="T26" fmla="*/ 78 w 78"/>
                <a:gd name="T27" fmla="*/ 28 h 46"/>
                <a:gd name="T28" fmla="*/ 78 w 78"/>
                <a:gd name="T29" fmla="*/ 18 h 46"/>
                <a:gd name="T30" fmla="*/ 4 w 78"/>
                <a:gd name="T31" fmla="*/ 9 h 46"/>
                <a:gd name="T32" fmla="*/ 9 w 78"/>
                <a:gd name="T33" fmla="*/ 4 h 46"/>
                <a:gd name="T34" fmla="*/ 4 w 78"/>
                <a:gd name="T35" fmla="*/ 0 h 46"/>
                <a:gd name="T36" fmla="*/ 0 w 78"/>
                <a:gd name="T37" fmla="*/ 4 h 46"/>
                <a:gd name="T38" fmla="*/ 4 w 78"/>
                <a:gd name="T39" fmla="*/ 9 h 46"/>
                <a:gd name="T40" fmla="*/ 4 w 78"/>
                <a:gd name="T41" fmla="*/ 18 h 46"/>
                <a:gd name="T42" fmla="*/ 0 w 78"/>
                <a:gd name="T43" fmla="*/ 23 h 46"/>
                <a:gd name="T44" fmla="*/ 4 w 78"/>
                <a:gd name="T45" fmla="*/ 28 h 46"/>
                <a:gd name="T46" fmla="*/ 9 w 78"/>
                <a:gd name="T47" fmla="*/ 23 h 46"/>
                <a:gd name="T48" fmla="*/ 4 w 78"/>
                <a:gd name="T49" fmla="*/ 18 h 46"/>
                <a:gd name="T50" fmla="*/ 4 w 78"/>
                <a:gd name="T51" fmla="*/ 37 h 46"/>
                <a:gd name="T52" fmla="*/ 0 w 78"/>
                <a:gd name="T53" fmla="*/ 41 h 46"/>
                <a:gd name="T54" fmla="*/ 4 w 78"/>
                <a:gd name="T55" fmla="*/ 46 h 46"/>
                <a:gd name="T56" fmla="*/ 9 w 78"/>
                <a:gd name="T57" fmla="*/ 41 h 46"/>
                <a:gd name="T58" fmla="*/ 4 w 78"/>
                <a:gd name="T59"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46">
                  <a:moveTo>
                    <a:pt x="63" y="46"/>
                  </a:moveTo>
                  <a:cubicBezTo>
                    <a:pt x="15" y="46"/>
                    <a:pt x="15" y="46"/>
                    <a:pt x="15" y="46"/>
                  </a:cubicBezTo>
                  <a:cubicBezTo>
                    <a:pt x="15" y="37"/>
                    <a:pt x="15" y="37"/>
                    <a:pt x="15" y="37"/>
                  </a:cubicBezTo>
                  <a:cubicBezTo>
                    <a:pt x="63" y="37"/>
                    <a:pt x="63" y="37"/>
                    <a:pt x="63" y="37"/>
                  </a:cubicBezTo>
                  <a:lnTo>
                    <a:pt x="63" y="46"/>
                  </a:lnTo>
                  <a:close/>
                  <a:moveTo>
                    <a:pt x="70" y="0"/>
                  </a:moveTo>
                  <a:cubicBezTo>
                    <a:pt x="15" y="0"/>
                    <a:pt x="15" y="0"/>
                    <a:pt x="15" y="0"/>
                  </a:cubicBezTo>
                  <a:cubicBezTo>
                    <a:pt x="15" y="9"/>
                    <a:pt x="15" y="9"/>
                    <a:pt x="15" y="9"/>
                  </a:cubicBezTo>
                  <a:cubicBezTo>
                    <a:pt x="70" y="9"/>
                    <a:pt x="70" y="9"/>
                    <a:pt x="70" y="9"/>
                  </a:cubicBezTo>
                  <a:lnTo>
                    <a:pt x="70" y="0"/>
                  </a:lnTo>
                  <a:close/>
                  <a:moveTo>
                    <a:pt x="78" y="18"/>
                  </a:moveTo>
                  <a:cubicBezTo>
                    <a:pt x="15" y="18"/>
                    <a:pt x="15" y="18"/>
                    <a:pt x="15" y="18"/>
                  </a:cubicBezTo>
                  <a:cubicBezTo>
                    <a:pt x="15" y="28"/>
                    <a:pt x="15" y="28"/>
                    <a:pt x="15" y="28"/>
                  </a:cubicBezTo>
                  <a:cubicBezTo>
                    <a:pt x="78" y="28"/>
                    <a:pt x="78" y="28"/>
                    <a:pt x="78" y="28"/>
                  </a:cubicBezTo>
                  <a:lnTo>
                    <a:pt x="78" y="18"/>
                  </a:lnTo>
                  <a:close/>
                  <a:moveTo>
                    <a:pt x="4" y="9"/>
                  </a:moveTo>
                  <a:cubicBezTo>
                    <a:pt x="7" y="9"/>
                    <a:pt x="9" y="7"/>
                    <a:pt x="9" y="4"/>
                  </a:cubicBezTo>
                  <a:cubicBezTo>
                    <a:pt x="9" y="2"/>
                    <a:pt x="7" y="0"/>
                    <a:pt x="4" y="0"/>
                  </a:cubicBezTo>
                  <a:cubicBezTo>
                    <a:pt x="2" y="0"/>
                    <a:pt x="0" y="2"/>
                    <a:pt x="0" y="4"/>
                  </a:cubicBezTo>
                  <a:cubicBezTo>
                    <a:pt x="0" y="7"/>
                    <a:pt x="2" y="9"/>
                    <a:pt x="4" y="9"/>
                  </a:cubicBezTo>
                  <a:moveTo>
                    <a:pt x="4" y="18"/>
                  </a:moveTo>
                  <a:cubicBezTo>
                    <a:pt x="2" y="18"/>
                    <a:pt x="0" y="20"/>
                    <a:pt x="0" y="23"/>
                  </a:cubicBezTo>
                  <a:cubicBezTo>
                    <a:pt x="0" y="26"/>
                    <a:pt x="2" y="28"/>
                    <a:pt x="4" y="28"/>
                  </a:cubicBezTo>
                  <a:cubicBezTo>
                    <a:pt x="7" y="28"/>
                    <a:pt x="9" y="26"/>
                    <a:pt x="9" y="23"/>
                  </a:cubicBezTo>
                  <a:cubicBezTo>
                    <a:pt x="9" y="20"/>
                    <a:pt x="7" y="18"/>
                    <a:pt x="4" y="18"/>
                  </a:cubicBezTo>
                  <a:moveTo>
                    <a:pt x="4" y="37"/>
                  </a:moveTo>
                  <a:cubicBezTo>
                    <a:pt x="2" y="37"/>
                    <a:pt x="0" y="39"/>
                    <a:pt x="0" y="41"/>
                  </a:cubicBezTo>
                  <a:cubicBezTo>
                    <a:pt x="0" y="44"/>
                    <a:pt x="2" y="46"/>
                    <a:pt x="4" y="46"/>
                  </a:cubicBezTo>
                  <a:cubicBezTo>
                    <a:pt x="7" y="46"/>
                    <a:pt x="9" y="44"/>
                    <a:pt x="9" y="41"/>
                  </a:cubicBezTo>
                  <a:cubicBezTo>
                    <a:pt x="9" y="39"/>
                    <a:pt x="7" y="37"/>
                    <a:pt x="4" y="37"/>
                  </a:cubicBezTo>
                </a:path>
              </a:pathLst>
            </a:custGeom>
            <a:solidFill>
              <a:schemeClr val="bg1"/>
            </a:solidFill>
            <a:ln>
              <a:noFill/>
            </a:ln>
            <a:extLst/>
          </p:spPr>
          <p:txBody>
            <a:bodyPr vert="horz" wrap="square" lIns="95122" tIns="47560" rIns="95122" bIns="47560"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354370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par>
                          <p:cTn id="18" fill="hold">
                            <p:stCondLst>
                              <p:cond delay="1000"/>
                            </p:stCondLst>
                            <p:childTnLst>
                              <p:par>
                                <p:cTn id="19" presetID="35" presetClass="path" presetSubtype="0" accel="50000" decel="50000" fill="hold" nodeType="afterEffect">
                                  <p:stCondLst>
                                    <p:cond delay="0"/>
                                  </p:stCondLst>
                                  <p:childTnLst>
                                    <p:animMotion origin="layout" path="M 4.16667E-7 3.7037E-7 L -0.06589 0.00023 " pathEditMode="relative" rAng="0" ptsTypes="AA">
                                      <p:cBhvr>
                                        <p:cTn id="20" dur="1500" fill="hold"/>
                                        <p:tgtEl>
                                          <p:spTgt spid="42"/>
                                        </p:tgtEl>
                                        <p:attrNameLst>
                                          <p:attrName>ppt_x</p:attrName>
                                          <p:attrName>ppt_y</p:attrName>
                                        </p:attrNameLst>
                                      </p:cBhvr>
                                      <p:rCtr x="-3294" y="0"/>
                                    </p:animMotion>
                                  </p:childTnLst>
                                </p:cTn>
                              </p:par>
                              <p:par>
                                <p:cTn id="21" presetID="53" presetClass="entr" presetSubtype="16" fill="hold" nodeType="withEffect">
                                  <p:stCondLst>
                                    <p:cond delay="10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53" presetClass="entr" presetSubtype="16" fill="hold" grpId="0" nodeType="withEffect">
                                  <p:stCondLst>
                                    <p:cond delay="10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20" name="Group 119"/>
          <p:cNvGrpSpPr/>
          <p:nvPr/>
        </p:nvGrpSpPr>
        <p:grpSpPr>
          <a:xfrm>
            <a:off x="8669923" y="1159648"/>
            <a:ext cx="995756" cy="1576729"/>
            <a:chOff x="6600780" y="1570319"/>
            <a:chExt cx="976458" cy="1792851"/>
          </a:xfrm>
        </p:grpSpPr>
        <p:cxnSp>
          <p:nvCxnSpPr>
            <p:cNvPr id="181" name="Straight Arrow Connector 180"/>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7796590" y="262360"/>
            <a:ext cx="2742421" cy="1251215"/>
            <a:chOff x="5744372" y="493776"/>
            <a:chExt cx="2689274" cy="1226967"/>
          </a:xfrm>
        </p:grpSpPr>
        <p:sp>
          <p:nvSpPr>
            <p:cNvPr id="175" name="Rectangle 174"/>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76" name="Rectangle 175"/>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24" name="Picture 1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125" name="Rectangle 124"/>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26" name="Rectangle 125"/>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127" name="Rectangle 126"/>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128" name="Rectangle 127"/>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grpSp>
        <p:nvGrpSpPr>
          <p:cNvPr id="129" name="Group 128"/>
          <p:cNvGrpSpPr/>
          <p:nvPr/>
        </p:nvGrpSpPr>
        <p:grpSpPr>
          <a:xfrm>
            <a:off x="8689730" y="541280"/>
            <a:ext cx="1742362" cy="833858"/>
            <a:chOff x="6908217" y="858031"/>
            <a:chExt cx="1708595" cy="817698"/>
          </a:xfrm>
        </p:grpSpPr>
        <p:pic>
          <p:nvPicPr>
            <p:cNvPr id="173" name="Picture 5" descr="\\MAGNUM\Projects\Microsoft\Cloud Power FY12\Design\Icons\PNGs\Stop_watch.png"/>
            <p:cNvPicPr>
              <a:picLocks noChangeAspect="1" noChangeArrowheads="1"/>
            </p:cNvPicPr>
            <p:nvPr/>
          </p:nvPicPr>
          <p:blipFill rotWithShape="1">
            <a:blip r:embed="rId4" cstate="print">
              <a:grayscl/>
            </a:blip>
            <a:srcRect t="19144" b="20829"/>
            <a:stretch/>
          </p:blipFill>
          <p:spPr bwMode="auto">
            <a:xfrm>
              <a:off x="7346571" y="858031"/>
              <a:ext cx="1270241" cy="762497"/>
            </a:xfrm>
            <a:prstGeom prst="rect">
              <a:avLst/>
            </a:prstGeom>
            <a:noFill/>
          </p:spPr>
        </p:pic>
        <p:sp>
          <p:nvSpPr>
            <p:cNvPr id="174" name="Rectangle 173"/>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sp>
        <p:nvSpPr>
          <p:cNvPr id="135" name="Rectangle 134"/>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136" name="Group 135"/>
          <p:cNvGrpSpPr/>
          <p:nvPr/>
        </p:nvGrpSpPr>
        <p:grpSpPr>
          <a:xfrm>
            <a:off x="3285008" y="760471"/>
            <a:ext cx="1027959" cy="1056073"/>
            <a:chOff x="763272" y="574875"/>
            <a:chExt cx="1008037" cy="1035607"/>
          </a:xfrm>
        </p:grpSpPr>
        <p:pic>
          <p:nvPicPr>
            <p:cNvPr id="145" name="Picture 144"/>
            <p:cNvPicPr>
              <a:picLocks noChangeAspect="1"/>
            </p:cNvPicPr>
            <p:nvPr/>
          </p:nvPicPr>
          <p:blipFill>
            <a:blip r:embed="rId5">
              <a:grayscl/>
              <a:lum bright="-40000"/>
            </a:blip>
            <a:stretch>
              <a:fillRect/>
            </a:stretch>
          </p:blipFill>
          <p:spPr>
            <a:xfrm>
              <a:off x="763272" y="574875"/>
              <a:ext cx="1008037" cy="1035607"/>
            </a:xfrm>
            <a:prstGeom prst="ellipse">
              <a:avLst/>
            </a:prstGeom>
            <a:solidFill>
              <a:schemeClr val="bg1"/>
            </a:solidFill>
          </p:spPr>
        </p:pic>
        <p:sp>
          <p:nvSpPr>
            <p:cNvPr id="146" name="TextBox 145"/>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137" name="Group 136"/>
          <p:cNvGrpSpPr/>
          <p:nvPr/>
        </p:nvGrpSpPr>
        <p:grpSpPr>
          <a:xfrm>
            <a:off x="9387593" y="1657883"/>
            <a:ext cx="559482" cy="559482"/>
            <a:chOff x="7366647" y="2219607"/>
            <a:chExt cx="548640" cy="548640"/>
          </a:xfrm>
        </p:grpSpPr>
        <p:sp>
          <p:nvSpPr>
            <p:cNvPr id="143" name="Oval 142"/>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44"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138" name="Group 137"/>
          <p:cNvGrpSpPr/>
          <p:nvPr/>
        </p:nvGrpSpPr>
        <p:grpSpPr>
          <a:xfrm>
            <a:off x="8383819" y="1653394"/>
            <a:ext cx="559482" cy="559482"/>
            <a:chOff x="7152559" y="2215205"/>
            <a:chExt cx="548640" cy="548640"/>
          </a:xfrm>
        </p:grpSpPr>
        <p:sp>
          <p:nvSpPr>
            <p:cNvPr id="139" name="Oval 138"/>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40"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41" name="Oval 140"/>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42" name="Picture 141"/>
            <p:cNvPicPr>
              <a:picLocks noChangeAspect="1"/>
            </p:cNvPicPr>
            <p:nvPr/>
          </p:nvPicPr>
          <p:blipFill rotWithShape="1">
            <a:blip r:embed="rId6">
              <a:biLevel thresh="25000"/>
              <a:extLst>
                <a:ext uri="{BEBA8EAE-BF5A-486C-A8C5-ECC9F3942E4B}">
                  <a14:imgProps xmlns:a14="http://schemas.microsoft.com/office/drawing/2010/main">
                    <a14:imgLayer r:embed="rId7">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83" name="Group 182"/>
          <p:cNvGrpSpPr/>
          <p:nvPr/>
        </p:nvGrpSpPr>
        <p:grpSpPr>
          <a:xfrm>
            <a:off x="5414881" y="751986"/>
            <a:ext cx="1279797" cy="783074"/>
            <a:chOff x="2525641" y="741578"/>
            <a:chExt cx="1280160" cy="783296"/>
          </a:xfrm>
        </p:grpSpPr>
        <p:grpSp>
          <p:nvGrpSpPr>
            <p:cNvPr id="184" name="Group 183"/>
            <p:cNvGrpSpPr>
              <a:grpSpLocks noChangeAspect="1"/>
            </p:cNvGrpSpPr>
            <p:nvPr/>
          </p:nvGrpSpPr>
          <p:grpSpPr>
            <a:xfrm>
              <a:off x="2525641" y="1032471"/>
              <a:ext cx="1280160" cy="492403"/>
              <a:chOff x="2933757" y="2522591"/>
              <a:chExt cx="1782953" cy="685800"/>
            </a:xfrm>
          </p:grpSpPr>
          <p:sp>
            <p:nvSpPr>
              <p:cNvPr id="186" name="Rounded Rectangle 185"/>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187" name="Picture 186"/>
              <p:cNvPicPr>
                <a:picLocks noChangeAspect="1"/>
              </p:cNvPicPr>
              <p:nvPr/>
            </p:nvPicPr>
            <p:blipFill rotWithShape="1">
              <a:blip r:embed="rId8"/>
              <a:srcRect l="17340" t="24308" r="17340" b="47177"/>
              <a:stretch/>
            </p:blipFill>
            <p:spPr>
              <a:xfrm>
                <a:off x="2933757" y="2522591"/>
                <a:ext cx="1782953" cy="685800"/>
              </a:xfrm>
              <a:prstGeom prst="rect">
                <a:avLst/>
              </a:prstGeom>
            </p:spPr>
          </p:pic>
        </p:grpSp>
        <p:sp>
          <p:nvSpPr>
            <p:cNvPr id="185" name="Rectangle 184"/>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35" name="Group 34"/>
          <p:cNvGrpSpPr/>
          <p:nvPr/>
        </p:nvGrpSpPr>
        <p:grpSpPr>
          <a:xfrm>
            <a:off x="8919763" y="2810317"/>
            <a:ext cx="932535" cy="760084"/>
            <a:chOff x="7678117" y="3410421"/>
            <a:chExt cx="914462" cy="745354"/>
          </a:xfrm>
        </p:grpSpPr>
        <p:sp>
          <p:nvSpPr>
            <p:cNvPr id="36" name="Rectangle 35"/>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37" name="Group 36"/>
            <p:cNvGrpSpPr/>
            <p:nvPr/>
          </p:nvGrpSpPr>
          <p:grpSpPr>
            <a:xfrm>
              <a:off x="7684433" y="3410421"/>
              <a:ext cx="457200" cy="457200"/>
              <a:chOff x="7751656" y="3410421"/>
              <a:chExt cx="457200" cy="457200"/>
            </a:xfrm>
          </p:grpSpPr>
          <p:sp>
            <p:nvSpPr>
              <p:cNvPr id="38" name="Oval 37"/>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9" name="Picture 38"/>
              <p:cNvPicPr>
                <a:picLocks noChangeAspect="1"/>
              </p:cNvPicPr>
              <p:nvPr/>
            </p:nvPicPr>
            <p:blipFill rotWithShape="1">
              <a:blip r:embed="rId9">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40" name="Group 39"/>
          <p:cNvGrpSpPr/>
          <p:nvPr/>
        </p:nvGrpSpPr>
        <p:grpSpPr>
          <a:xfrm>
            <a:off x="9915538" y="2810317"/>
            <a:ext cx="783777" cy="760084"/>
            <a:chOff x="8654593" y="3410421"/>
            <a:chExt cx="768588" cy="745354"/>
          </a:xfrm>
        </p:grpSpPr>
        <p:sp>
          <p:nvSpPr>
            <p:cNvPr id="41" name="Rectangle 40"/>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42" name="Group 41"/>
            <p:cNvGrpSpPr/>
            <p:nvPr/>
          </p:nvGrpSpPr>
          <p:grpSpPr>
            <a:xfrm>
              <a:off x="8660299" y="3410421"/>
              <a:ext cx="457200" cy="457200"/>
              <a:chOff x="8654192" y="3410421"/>
              <a:chExt cx="457200" cy="457200"/>
            </a:xfrm>
          </p:grpSpPr>
          <p:sp>
            <p:nvSpPr>
              <p:cNvPr id="43" name="Oval 42"/>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5" name="Group 189"/>
              <p:cNvGrpSpPr>
                <a:grpSpLocks noChangeAspect="1"/>
              </p:cNvGrpSpPr>
              <p:nvPr/>
            </p:nvGrpSpPr>
            <p:grpSpPr bwMode="auto">
              <a:xfrm>
                <a:off x="8767123" y="3479976"/>
                <a:ext cx="231338" cy="318090"/>
                <a:chOff x="3705" y="1974"/>
                <a:chExt cx="272" cy="374"/>
              </a:xfrm>
              <a:solidFill>
                <a:schemeClr val="bg1"/>
              </a:solidFill>
            </p:grpSpPr>
            <p:sp>
              <p:nvSpPr>
                <p:cNvPr id="46"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47"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48" name="Group 47"/>
          <p:cNvGrpSpPr/>
          <p:nvPr/>
        </p:nvGrpSpPr>
        <p:grpSpPr>
          <a:xfrm>
            <a:off x="7876586" y="2810317"/>
            <a:ext cx="979940" cy="760084"/>
            <a:chOff x="6655155" y="3410421"/>
            <a:chExt cx="960949" cy="745354"/>
          </a:xfrm>
        </p:grpSpPr>
        <p:sp>
          <p:nvSpPr>
            <p:cNvPr id="49" name="Rectangle 48"/>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50" name="Group 49"/>
            <p:cNvGrpSpPr/>
            <p:nvPr/>
          </p:nvGrpSpPr>
          <p:grpSpPr>
            <a:xfrm>
              <a:off x="6662208" y="3410421"/>
              <a:ext cx="457200" cy="457200"/>
              <a:chOff x="6849120" y="3410421"/>
              <a:chExt cx="457200" cy="457200"/>
            </a:xfrm>
          </p:grpSpPr>
          <p:sp>
            <p:nvSpPr>
              <p:cNvPr id="51" name="Oval 50"/>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53" name="Group 52"/>
          <p:cNvGrpSpPr/>
          <p:nvPr/>
        </p:nvGrpSpPr>
        <p:grpSpPr>
          <a:xfrm>
            <a:off x="10756832" y="2810317"/>
            <a:ext cx="623579" cy="760084"/>
            <a:chOff x="9479583" y="3410421"/>
            <a:chExt cx="611494" cy="745354"/>
          </a:xfrm>
        </p:grpSpPr>
        <p:sp>
          <p:nvSpPr>
            <p:cNvPr id="54" name="Rectangle 53"/>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55" name="Group 54"/>
            <p:cNvGrpSpPr/>
            <p:nvPr/>
          </p:nvGrpSpPr>
          <p:grpSpPr>
            <a:xfrm>
              <a:off x="9483879" y="3410421"/>
              <a:ext cx="457200" cy="457200"/>
              <a:chOff x="8603806" y="3410421"/>
              <a:chExt cx="457200" cy="457200"/>
            </a:xfrm>
          </p:grpSpPr>
          <p:sp>
            <p:nvSpPr>
              <p:cNvPr id="56" name="Oval 55"/>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7" name="Group 56"/>
              <p:cNvGrpSpPr/>
              <p:nvPr/>
            </p:nvGrpSpPr>
            <p:grpSpPr>
              <a:xfrm>
                <a:off x="8657189" y="3481727"/>
                <a:ext cx="350435" cy="314588"/>
                <a:chOff x="5230812" y="3881911"/>
                <a:chExt cx="1660526" cy="1490663"/>
              </a:xfrm>
            </p:grpSpPr>
            <p:sp>
              <p:nvSpPr>
                <p:cNvPr id="58"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59"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60"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61"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grpSp>
        <p:nvGrpSpPr>
          <p:cNvPr id="67" name="Group 66"/>
          <p:cNvGrpSpPr/>
          <p:nvPr/>
        </p:nvGrpSpPr>
        <p:grpSpPr>
          <a:xfrm>
            <a:off x="6994172" y="2810320"/>
            <a:ext cx="826382" cy="760102"/>
            <a:chOff x="5789848" y="3410421"/>
            <a:chExt cx="810368" cy="745371"/>
          </a:xfrm>
        </p:grpSpPr>
        <p:sp>
          <p:nvSpPr>
            <p:cNvPr id="68" name="Rectangle 67"/>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69" name="Group 68"/>
            <p:cNvGrpSpPr/>
            <p:nvPr/>
          </p:nvGrpSpPr>
          <p:grpSpPr>
            <a:xfrm>
              <a:off x="5794193" y="3410421"/>
              <a:ext cx="457200" cy="457200"/>
              <a:chOff x="5946584" y="3410421"/>
              <a:chExt cx="457200" cy="457200"/>
            </a:xfrm>
          </p:grpSpPr>
          <p:sp>
            <p:nvSpPr>
              <p:cNvPr id="70" name="Oval 69"/>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1" name="Flowchart: Magnetic Disk 70"/>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spTree>
    <p:extLst>
      <p:ext uri="{BB962C8B-B14F-4D97-AF65-F5344CB8AC3E}">
        <p14:creationId xmlns:p14="http://schemas.microsoft.com/office/powerpoint/2010/main" val="12411099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18" name="Group 217"/>
          <p:cNvGrpSpPr/>
          <p:nvPr/>
        </p:nvGrpSpPr>
        <p:grpSpPr>
          <a:xfrm>
            <a:off x="8669923" y="1159648"/>
            <a:ext cx="995756" cy="1576729"/>
            <a:chOff x="6600780" y="1570319"/>
            <a:chExt cx="976458" cy="1792851"/>
          </a:xfrm>
        </p:grpSpPr>
        <p:cxnSp>
          <p:nvCxnSpPr>
            <p:cNvPr id="313" name="Straight Arrow Connector 312"/>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22" name="Straight Arrow Connector 221"/>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24" name="Group 223"/>
          <p:cNvGrpSpPr/>
          <p:nvPr/>
        </p:nvGrpSpPr>
        <p:grpSpPr>
          <a:xfrm>
            <a:off x="7796590" y="262360"/>
            <a:ext cx="2742421" cy="1251215"/>
            <a:chOff x="5744372" y="493776"/>
            <a:chExt cx="2689274" cy="1226967"/>
          </a:xfrm>
        </p:grpSpPr>
        <p:sp>
          <p:nvSpPr>
            <p:cNvPr id="307" name="Rectangle 306"/>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308" name="Rectangle 307"/>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225" name="Picture 2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226" name="Rectangle 225"/>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227" name="Rectangle 226"/>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228" name="Rectangle 227"/>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229" name="Rectangle 228"/>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230" name="Straight Arrow Connector 229"/>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236" name="Group 235"/>
          <p:cNvGrpSpPr/>
          <p:nvPr/>
        </p:nvGrpSpPr>
        <p:grpSpPr>
          <a:xfrm>
            <a:off x="7738623" y="4378956"/>
            <a:ext cx="559482" cy="559482"/>
            <a:chOff x="7366647" y="2219607"/>
            <a:chExt cx="548640" cy="548640"/>
          </a:xfrm>
        </p:grpSpPr>
        <p:sp>
          <p:nvSpPr>
            <p:cNvPr id="305" name="Oval 304"/>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06"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38" name="Group 237"/>
          <p:cNvGrpSpPr/>
          <p:nvPr/>
        </p:nvGrpSpPr>
        <p:grpSpPr>
          <a:xfrm>
            <a:off x="8689730" y="541280"/>
            <a:ext cx="1742362" cy="833858"/>
            <a:chOff x="6908217" y="858031"/>
            <a:chExt cx="1708595" cy="817698"/>
          </a:xfrm>
        </p:grpSpPr>
        <p:pic>
          <p:nvPicPr>
            <p:cNvPr id="301" name="Picture 5" descr="\\MAGNUM\Projects\Microsoft\Cloud Power FY12\Design\Icons\PNGs\Stop_watch.png"/>
            <p:cNvPicPr>
              <a:picLocks noChangeAspect="1" noChangeArrowheads="1"/>
            </p:cNvPicPr>
            <p:nvPr/>
          </p:nvPicPr>
          <p:blipFill rotWithShape="1">
            <a:blip r:embed="rId4" cstate="print">
              <a:grayscl/>
            </a:blip>
            <a:srcRect t="19144" b="20829"/>
            <a:stretch/>
          </p:blipFill>
          <p:spPr bwMode="auto">
            <a:xfrm>
              <a:off x="7346571" y="858031"/>
              <a:ext cx="1270241" cy="762497"/>
            </a:xfrm>
            <a:prstGeom prst="rect">
              <a:avLst/>
            </a:prstGeom>
            <a:noFill/>
          </p:spPr>
        </p:pic>
        <p:sp>
          <p:nvSpPr>
            <p:cNvPr id="302" name="Rectangle 301"/>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239" name="Group 238"/>
          <p:cNvGrpSpPr/>
          <p:nvPr/>
        </p:nvGrpSpPr>
        <p:grpSpPr>
          <a:xfrm>
            <a:off x="8919763" y="2810317"/>
            <a:ext cx="932535" cy="760084"/>
            <a:chOff x="7678117" y="3410421"/>
            <a:chExt cx="914462" cy="745354"/>
          </a:xfrm>
        </p:grpSpPr>
        <p:sp>
          <p:nvSpPr>
            <p:cNvPr id="297" name="Rectangle 296"/>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298" name="Group 297"/>
            <p:cNvGrpSpPr/>
            <p:nvPr/>
          </p:nvGrpSpPr>
          <p:grpSpPr>
            <a:xfrm>
              <a:off x="7684433" y="3410421"/>
              <a:ext cx="457200" cy="457200"/>
              <a:chOff x="7751656" y="3410421"/>
              <a:chExt cx="457200" cy="457200"/>
            </a:xfrm>
          </p:grpSpPr>
          <p:sp>
            <p:nvSpPr>
              <p:cNvPr id="299" name="Oval 298"/>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00" name="Picture 299"/>
              <p:cNvPicPr>
                <a:picLocks noChangeAspect="1"/>
              </p:cNvPicPr>
              <p:nvPr/>
            </p:nvPicPr>
            <p:blipFill rotWithShape="1">
              <a:blip r:embed="rId5">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240" name="Group 239"/>
          <p:cNvGrpSpPr/>
          <p:nvPr/>
        </p:nvGrpSpPr>
        <p:grpSpPr>
          <a:xfrm>
            <a:off x="9915538" y="2810317"/>
            <a:ext cx="783777" cy="760084"/>
            <a:chOff x="8654593" y="3410421"/>
            <a:chExt cx="768588" cy="745354"/>
          </a:xfrm>
        </p:grpSpPr>
        <p:sp>
          <p:nvSpPr>
            <p:cNvPr id="291" name="Rectangle 290"/>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292" name="Group 291"/>
            <p:cNvGrpSpPr/>
            <p:nvPr/>
          </p:nvGrpSpPr>
          <p:grpSpPr>
            <a:xfrm>
              <a:off x="8660299" y="3410421"/>
              <a:ext cx="457200" cy="457200"/>
              <a:chOff x="8654192" y="3410421"/>
              <a:chExt cx="457200" cy="457200"/>
            </a:xfrm>
          </p:grpSpPr>
          <p:sp>
            <p:nvSpPr>
              <p:cNvPr id="293" name="Oval 292"/>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94" name="Group 189"/>
              <p:cNvGrpSpPr>
                <a:grpSpLocks noChangeAspect="1"/>
              </p:cNvGrpSpPr>
              <p:nvPr/>
            </p:nvGrpSpPr>
            <p:grpSpPr bwMode="auto">
              <a:xfrm>
                <a:off x="8767123" y="3479976"/>
                <a:ext cx="231338" cy="318090"/>
                <a:chOff x="3705" y="1974"/>
                <a:chExt cx="272" cy="374"/>
              </a:xfrm>
              <a:solidFill>
                <a:schemeClr val="bg1"/>
              </a:solidFill>
            </p:grpSpPr>
            <p:sp>
              <p:nvSpPr>
                <p:cNvPr id="295"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96"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241" name="Group 240"/>
          <p:cNvGrpSpPr/>
          <p:nvPr/>
        </p:nvGrpSpPr>
        <p:grpSpPr>
          <a:xfrm>
            <a:off x="7876586" y="2810317"/>
            <a:ext cx="979940" cy="760084"/>
            <a:chOff x="6655155" y="3410421"/>
            <a:chExt cx="960949" cy="745354"/>
          </a:xfrm>
        </p:grpSpPr>
        <p:sp>
          <p:nvSpPr>
            <p:cNvPr id="287" name="Rectangle 286"/>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288" name="Group 287"/>
            <p:cNvGrpSpPr/>
            <p:nvPr/>
          </p:nvGrpSpPr>
          <p:grpSpPr>
            <a:xfrm>
              <a:off x="6662208" y="3410421"/>
              <a:ext cx="457200" cy="457200"/>
              <a:chOff x="6849120" y="3410421"/>
              <a:chExt cx="457200" cy="457200"/>
            </a:xfrm>
          </p:grpSpPr>
          <p:sp>
            <p:nvSpPr>
              <p:cNvPr id="289" name="Oval 288"/>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90"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42" name="Group 241"/>
          <p:cNvGrpSpPr/>
          <p:nvPr/>
        </p:nvGrpSpPr>
        <p:grpSpPr>
          <a:xfrm>
            <a:off x="10756832" y="2810317"/>
            <a:ext cx="623579" cy="760084"/>
            <a:chOff x="9479583" y="3410421"/>
            <a:chExt cx="611494" cy="745354"/>
          </a:xfrm>
        </p:grpSpPr>
        <p:sp>
          <p:nvSpPr>
            <p:cNvPr id="276" name="Rectangle 275"/>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277" name="Group 276"/>
            <p:cNvGrpSpPr/>
            <p:nvPr/>
          </p:nvGrpSpPr>
          <p:grpSpPr>
            <a:xfrm>
              <a:off x="9483879" y="3410421"/>
              <a:ext cx="457200" cy="457200"/>
              <a:chOff x="8603806" y="3410421"/>
              <a:chExt cx="457200" cy="457200"/>
            </a:xfrm>
          </p:grpSpPr>
          <p:sp>
            <p:nvSpPr>
              <p:cNvPr id="280" name="Oval 279"/>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81" name="Group 280"/>
              <p:cNvGrpSpPr/>
              <p:nvPr/>
            </p:nvGrpSpPr>
            <p:grpSpPr>
              <a:xfrm>
                <a:off x="8657189" y="3481727"/>
                <a:ext cx="350435" cy="314588"/>
                <a:chOff x="5230812" y="3881911"/>
                <a:chExt cx="1660526" cy="1490663"/>
              </a:xfrm>
            </p:grpSpPr>
            <p:sp>
              <p:nvSpPr>
                <p:cNvPr id="282"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83"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85"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86"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grpSp>
        <p:nvGrpSpPr>
          <p:cNvPr id="243" name="Group 242"/>
          <p:cNvGrpSpPr/>
          <p:nvPr/>
        </p:nvGrpSpPr>
        <p:grpSpPr>
          <a:xfrm>
            <a:off x="6994172" y="2810320"/>
            <a:ext cx="826382" cy="760102"/>
            <a:chOff x="5789848" y="3410421"/>
            <a:chExt cx="810368" cy="745371"/>
          </a:xfrm>
        </p:grpSpPr>
        <p:sp>
          <p:nvSpPr>
            <p:cNvPr id="272" name="Rectangle 271"/>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273" name="Group 272"/>
            <p:cNvGrpSpPr/>
            <p:nvPr/>
          </p:nvGrpSpPr>
          <p:grpSpPr>
            <a:xfrm>
              <a:off x="5794193" y="3410421"/>
              <a:ext cx="457200" cy="457200"/>
              <a:chOff x="5946584" y="3410421"/>
              <a:chExt cx="457200" cy="457200"/>
            </a:xfrm>
          </p:grpSpPr>
          <p:sp>
            <p:nvSpPr>
              <p:cNvPr id="274" name="Oval 273"/>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5" name="Flowchart: Magnetic Disk 274"/>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sp>
        <p:nvSpPr>
          <p:cNvPr id="244" name="Rectangle 243"/>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45" name="Group 244"/>
          <p:cNvGrpSpPr/>
          <p:nvPr/>
        </p:nvGrpSpPr>
        <p:grpSpPr>
          <a:xfrm>
            <a:off x="3285008" y="760471"/>
            <a:ext cx="1027959" cy="1056073"/>
            <a:chOff x="763272" y="574875"/>
            <a:chExt cx="1008037" cy="1035607"/>
          </a:xfrm>
        </p:grpSpPr>
        <p:pic>
          <p:nvPicPr>
            <p:cNvPr id="270" name="Picture 269"/>
            <p:cNvPicPr>
              <a:picLocks noChangeAspect="1"/>
            </p:cNvPicPr>
            <p:nvPr/>
          </p:nvPicPr>
          <p:blipFill>
            <a:blip r:embed="rId6">
              <a:grayscl/>
              <a:lum bright="-40000"/>
            </a:blip>
            <a:stretch>
              <a:fillRect/>
            </a:stretch>
          </p:blipFill>
          <p:spPr>
            <a:xfrm>
              <a:off x="763272" y="574875"/>
              <a:ext cx="1008037" cy="1035607"/>
            </a:xfrm>
            <a:prstGeom prst="ellipse">
              <a:avLst/>
            </a:prstGeom>
            <a:solidFill>
              <a:schemeClr val="bg1"/>
            </a:solidFill>
          </p:spPr>
        </p:pic>
        <p:sp>
          <p:nvSpPr>
            <p:cNvPr id="271" name="TextBox 270"/>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47" name="Group 246"/>
          <p:cNvGrpSpPr/>
          <p:nvPr/>
        </p:nvGrpSpPr>
        <p:grpSpPr>
          <a:xfrm>
            <a:off x="7022619" y="3767942"/>
            <a:ext cx="559482" cy="559482"/>
            <a:chOff x="7152559" y="2215205"/>
            <a:chExt cx="548640" cy="548640"/>
          </a:xfrm>
        </p:grpSpPr>
        <p:sp>
          <p:nvSpPr>
            <p:cNvPr id="266" name="Oval 265"/>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67"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68" name="Oval 267"/>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69" name="Picture 268"/>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49" name="Group 248"/>
          <p:cNvGrpSpPr/>
          <p:nvPr/>
        </p:nvGrpSpPr>
        <p:grpSpPr>
          <a:xfrm>
            <a:off x="9387593" y="1657883"/>
            <a:ext cx="559482" cy="559482"/>
            <a:chOff x="7366647" y="2219607"/>
            <a:chExt cx="548640" cy="548640"/>
          </a:xfrm>
        </p:grpSpPr>
        <p:sp>
          <p:nvSpPr>
            <p:cNvPr id="260" name="Oval 259"/>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6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50" name="Group 249"/>
          <p:cNvGrpSpPr/>
          <p:nvPr/>
        </p:nvGrpSpPr>
        <p:grpSpPr>
          <a:xfrm>
            <a:off x="8383819" y="1653394"/>
            <a:ext cx="559482" cy="559482"/>
            <a:chOff x="7152559" y="2215205"/>
            <a:chExt cx="548640" cy="548640"/>
          </a:xfrm>
        </p:grpSpPr>
        <p:sp>
          <p:nvSpPr>
            <p:cNvPr id="256" name="Oval 255"/>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57"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58" name="Oval 257"/>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59" name="Picture 258"/>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322" name="Group 321"/>
          <p:cNvGrpSpPr/>
          <p:nvPr/>
        </p:nvGrpSpPr>
        <p:grpSpPr>
          <a:xfrm>
            <a:off x="5414881" y="751986"/>
            <a:ext cx="1279797" cy="783074"/>
            <a:chOff x="2525641" y="741578"/>
            <a:chExt cx="1280160" cy="783296"/>
          </a:xfrm>
        </p:grpSpPr>
        <p:grpSp>
          <p:nvGrpSpPr>
            <p:cNvPr id="323" name="Group 322"/>
            <p:cNvGrpSpPr>
              <a:grpSpLocks noChangeAspect="1"/>
            </p:cNvGrpSpPr>
            <p:nvPr/>
          </p:nvGrpSpPr>
          <p:grpSpPr>
            <a:xfrm>
              <a:off x="2525641" y="1032471"/>
              <a:ext cx="1280160" cy="492403"/>
              <a:chOff x="2933757" y="2522591"/>
              <a:chExt cx="1782953" cy="685800"/>
            </a:xfrm>
          </p:grpSpPr>
          <p:sp>
            <p:nvSpPr>
              <p:cNvPr id="325" name="Rounded Rectangle 324"/>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326" name="Picture 325"/>
              <p:cNvPicPr>
                <a:picLocks noChangeAspect="1"/>
              </p:cNvPicPr>
              <p:nvPr/>
            </p:nvPicPr>
            <p:blipFill rotWithShape="1">
              <a:blip r:embed="rId9"/>
              <a:srcRect l="17340" t="24308" r="17340" b="47177"/>
              <a:stretch/>
            </p:blipFill>
            <p:spPr>
              <a:xfrm>
                <a:off x="2933757" y="2522591"/>
                <a:ext cx="1782953" cy="685800"/>
              </a:xfrm>
              <a:prstGeom prst="rect">
                <a:avLst/>
              </a:prstGeom>
            </p:spPr>
          </p:pic>
        </p:grpSp>
        <p:sp>
          <p:nvSpPr>
            <p:cNvPr id="324" name="Rectangle 323"/>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94" name="Group 93"/>
          <p:cNvGrpSpPr/>
          <p:nvPr/>
        </p:nvGrpSpPr>
        <p:grpSpPr>
          <a:xfrm>
            <a:off x="10653022" y="4378956"/>
            <a:ext cx="559482" cy="559482"/>
            <a:chOff x="7152559" y="2215205"/>
            <a:chExt cx="548640" cy="548640"/>
          </a:xfrm>
        </p:grpSpPr>
        <p:sp>
          <p:nvSpPr>
            <p:cNvPr id="95" name="Oval 94"/>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96"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97" name="Oval 96"/>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8" name="Picture 97"/>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99" name="Group 98"/>
          <p:cNvGrpSpPr/>
          <p:nvPr/>
        </p:nvGrpSpPr>
        <p:grpSpPr>
          <a:xfrm>
            <a:off x="9836850" y="3765702"/>
            <a:ext cx="559482" cy="559482"/>
            <a:chOff x="7366647" y="2219607"/>
            <a:chExt cx="548640" cy="548640"/>
          </a:xfrm>
        </p:grpSpPr>
        <p:sp>
          <p:nvSpPr>
            <p:cNvPr id="100" name="Oval 99"/>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0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43437038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62" name="Straight Connector 261"/>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8669923" y="1159648"/>
            <a:ext cx="995756" cy="1576729"/>
            <a:chOff x="6600780" y="1570319"/>
            <a:chExt cx="976458" cy="1792851"/>
          </a:xfrm>
        </p:grpSpPr>
        <p:cxnSp>
          <p:nvCxnSpPr>
            <p:cNvPr id="385" name="Straight Arrow Connector 384"/>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86" name="Straight Arrow Connector 385"/>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67" name="Straight Arrow Connector 266"/>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7796590" y="262360"/>
            <a:ext cx="2742421" cy="1251215"/>
            <a:chOff x="5744372" y="493776"/>
            <a:chExt cx="2689274" cy="1226967"/>
          </a:xfrm>
        </p:grpSpPr>
        <p:sp>
          <p:nvSpPr>
            <p:cNvPr id="379" name="Rectangle 378"/>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380" name="Rectangle 379"/>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270" name="Picture 26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271" name="Rectangle 270"/>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272" name="Rectangle 271"/>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273" name="Rectangle 272"/>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274" name="Rectangle 273"/>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275" name="Straight Arrow Connector 274"/>
          <p:cNvCxnSpPr>
            <a:endCxn id="281"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a:endCxn id="282" idx="0"/>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81" name="Oval 280"/>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282" name="Oval 281"/>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grpSp>
        <p:nvGrpSpPr>
          <p:cNvPr id="283" name="Group 282"/>
          <p:cNvGrpSpPr/>
          <p:nvPr/>
        </p:nvGrpSpPr>
        <p:grpSpPr>
          <a:xfrm>
            <a:off x="7738623" y="4378956"/>
            <a:ext cx="559482" cy="559482"/>
            <a:chOff x="7366647" y="2219607"/>
            <a:chExt cx="548640" cy="548640"/>
          </a:xfrm>
        </p:grpSpPr>
        <p:sp>
          <p:nvSpPr>
            <p:cNvPr id="377" name="Oval 376"/>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78"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87" name="Group 286"/>
          <p:cNvGrpSpPr/>
          <p:nvPr/>
        </p:nvGrpSpPr>
        <p:grpSpPr>
          <a:xfrm>
            <a:off x="8689730" y="541280"/>
            <a:ext cx="1742362" cy="833858"/>
            <a:chOff x="6908217" y="858031"/>
            <a:chExt cx="1708595" cy="817698"/>
          </a:xfrm>
        </p:grpSpPr>
        <p:pic>
          <p:nvPicPr>
            <p:cNvPr id="373" name="Picture 5" descr="\\MAGNUM\Projects\Microsoft\Cloud Power FY12\Design\Icons\PNGs\Stop_watch.png"/>
            <p:cNvPicPr>
              <a:picLocks noChangeAspect="1" noChangeArrowheads="1"/>
            </p:cNvPicPr>
            <p:nvPr/>
          </p:nvPicPr>
          <p:blipFill rotWithShape="1">
            <a:blip r:embed="rId4" cstate="print">
              <a:grayscl/>
            </a:blip>
            <a:srcRect t="19144" b="20829"/>
            <a:stretch/>
          </p:blipFill>
          <p:spPr bwMode="auto">
            <a:xfrm>
              <a:off x="7346571" y="858031"/>
              <a:ext cx="1270241" cy="762497"/>
            </a:xfrm>
            <a:prstGeom prst="rect">
              <a:avLst/>
            </a:prstGeom>
            <a:noFill/>
          </p:spPr>
        </p:pic>
        <p:sp>
          <p:nvSpPr>
            <p:cNvPr id="374" name="Rectangle 373"/>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288" name="Group 287"/>
          <p:cNvGrpSpPr/>
          <p:nvPr/>
        </p:nvGrpSpPr>
        <p:grpSpPr>
          <a:xfrm>
            <a:off x="8919763" y="2810317"/>
            <a:ext cx="932535" cy="760084"/>
            <a:chOff x="7678117" y="3410421"/>
            <a:chExt cx="914462" cy="745354"/>
          </a:xfrm>
        </p:grpSpPr>
        <p:sp>
          <p:nvSpPr>
            <p:cNvPr id="369" name="Rectangle 368"/>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370" name="Group 369"/>
            <p:cNvGrpSpPr/>
            <p:nvPr/>
          </p:nvGrpSpPr>
          <p:grpSpPr>
            <a:xfrm>
              <a:off x="7684433" y="3410421"/>
              <a:ext cx="457200" cy="457200"/>
              <a:chOff x="7751656" y="3410421"/>
              <a:chExt cx="457200" cy="457200"/>
            </a:xfrm>
          </p:grpSpPr>
          <p:sp>
            <p:nvSpPr>
              <p:cNvPr id="371" name="Oval 370"/>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72" name="Picture 371"/>
              <p:cNvPicPr>
                <a:picLocks noChangeAspect="1"/>
              </p:cNvPicPr>
              <p:nvPr/>
            </p:nvPicPr>
            <p:blipFill rotWithShape="1">
              <a:blip r:embed="rId5">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289" name="Group 288"/>
          <p:cNvGrpSpPr/>
          <p:nvPr/>
        </p:nvGrpSpPr>
        <p:grpSpPr>
          <a:xfrm>
            <a:off x="9915538" y="2810317"/>
            <a:ext cx="783777" cy="760084"/>
            <a:chOff x="8654593" y="3410421"/>
            <a:chExt cx="768588" cy="745354"/>
          </a:xfrm>
        </p:grpSpPr>
        <p:sp>
          <p:nvSpPr>
            <p:cNvPr id="363" name="Rectangle 362"/>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364" name="Group 363"/>
            <p:cNvGrpSpPr/>
            <p:nvPr/>
          </p:nvGrpSpPr>
          <p:grpSpPr>
            <a:xfrm>
              <a:off x="8660299" y="3410421"/>
              <a:ext cx="457200" cy="457200"/>
              <a:chOff x="8654192" y="3410421"/>
              <a:chExt cx="457200" cy="457200"/>
            </a:xfrm>
          </p:grpSpPr>
          <p:sp>
            <p:nvSpPr>
              <p:cNvPr id="365" name="Oval 364"/>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66" name="Group 189"/>
              <p:cNvGrpSpPr>
                <a:grpSpLocks noChangeAspect="1"/>
              </p:cNvGrpSpPr>
              <p:nvPr/>
            </p:nvGrpSpPr>
            <p:grpSpPr bwMode="auto">
              <a:xfrm>
                <a:off x="8767123" y="3479976"/>
                <a:ext cx="231338" cy="318090"/>
                <a:chOff x="3705" y="1974"/>
                <a:chExt cx="272" cy="374"/>
              </a:xfrm>
              <a:solidFill>
                <a:schemeClr val="bg1"/>
              </a:solidFill>
            </p:grpSpPr>
            <p:sp>
              <p:nvSpPr>
                <p:cNvPr id="367"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68"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290" name="Group 289"/>
          <p:cNvGrpSpPr/>
          <p:nvPr/>
        </p:nvGrpSpPr>
        <p:grpSpPr>
          <a:xfrm>
            <a:off x="7876586" y="2810317"/>
            <a:ext cx="979940" cy="760084"/>
            <a:chOff x="6655155" y="3410421"/>
            <a:chExt cx="960949" cy="745354"/>
          </a:xfrm>
        </p:grpSpPr>
        <p:sp>
          <p:nvSpPr>
            <p:cNvPr id="359" name="Rectangle 358"/>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360" name="Group 359"/>
            <p:cNvGrpSpPr/>
            <p:nvPr/>
          </p:nvGrpSpPr>
          <p:grpSpPr>
            <a:xfrm>
              <a:off x="6662208" y="3410421"/>
              <a:ext cx="457200" cy="457200"/>
              <a:chOff x="6849120" y="3410421"/>
              <a:chExt cx="457200" cy="457200"/>
            </a:xfrm>
          </p:grpSpPr>
          <p:sp>
            <p:nvSpPr>
              <p:cNvPr id="361" name="Oval 360"/>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2"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91" name="Group 290"/>
          <p:cNvGrpSpPr/>
          <p:nvPr/>
        </p:nvGrpSpPr>
        <p:grpSpPr>
          <a:xfrm>
            <a:off x="10756832" y="2810317"/>
            <a:ext cx="623579" cy="760084"/>
            <a:chOff x="9479583" y="3410421"/>
            <a:chExt cx="611494" cy="745354"/>
          </a:xfrm>
        </p:grpSpPr>
        <p:sp>
          <p:nvSpPr>
            <p:cNvPr id="351" name="Rectangle 350"/>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352" name="Group 351"/>
            <p:cNvGrpSpPr/>
            <p:nvPr/>
          </p:nvGrpSpPr>
          <p:grpSpPr>
            <a:xfrm>
              <a:off x="9483879" y="3410421"/>
              <a:ext cx="457200" cy="457200"/>
              <a:chOff x="8603806" y="3410421"/>
              <a:chExt cx="457200" cy="457200"/>
            </a:xfrm>
          </p:grpSpPr>
          <p:sp>
            <p:nvSpPr>
              <p:cNvPr id="353" name="Oval 352"/>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54" name="Group 353"/>
              <p:cNvGrpSpPr/>
              <p:nvPr/>
            </p:nvGrpSpPr>
            <p:grpSpPr>
              <a:xfrm>
                <a:off x="8657189" y="3481727"/>
                <a:ext cx="350435" cy="314588"/>
                <a:chOff x="5230812" y="3881911"/>
                <a:chExt cx="1660526" cy="1490663"/>
              </a:xfrm>
            </p:grpSpPr>
            <p:sp>
              <p:nvSpPr>
                <p:cNvPr id="355"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6"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7"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8"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293" name="Rectangle 292"/>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94" name="Group 293"/>
          <p:cNvGrpSpPr/>
          <p:nvPr/>
        </p:nvGrpSpPr>
        <p:grpSpPr>
          <a:xfrm>
            <a:off x="3285008" y="760471"/>
            <a:ext cx="1027959" cy="1056073"/>
            <a:chOff x="763272" y="574875"/>
            <a:chExt cx="1008037" cy="1035607"/>
          </a:xfrm>
        </p:grpSpPr>
        <p:pic>
          <p:nvPicPr>
            <p:cNvPr id="345" name="Picture 344"/>
            <p:cNvPicPr>
              <a:picLocks noChangeAspect="1"/>
            </p:cNvPicPr>
            <p:nvPr/>
          </p:nvPicPr>
          <p:blipFill>
            <a:blip r:embed="rId6">
              <a:grayscl/>
              <a:lum bright="-40000"/>
            </a:blip>
            <a:stretch>
              <a:fillRect/>
            </a:stretch>
          </p:blipFill>
          <p:spPr>
            <a:xfrm>
              <a:off x="763272" y="574875"/>
              <a:ext cx="1008037" cy="1035607"/>
            </a:xfrm>
            <a:prstGeom prst="ellipse">
              <a:avLst/>
            </a:prstGeom>
            <a:solidFill>
              <a:schemeClr val="bg1"/>
            </a:solidFill>
          </p:spPr>
        </p:pic>
        <p:sp>
          <p:nvSpPr>
            <p:cNvPr id="346" name="TextBox 345"/>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96" name="Group 295"/>
          <p:cNvGrpSpPr/>
          <p:nvPr/>
        </p:nvGrpSpPr>
        <p:grpSpPr>
          <a:xfrm>
            <a:off x="7022619" y="3767942"/>
            <a:ext cx="559482" cy="559482"/>
            <a:chOff x="7152559" y="2215205"/>
            <a:chExt cx="548640" cy="548640"/>
          </a:xfrm>
        </p:grpSpPr>
        <p:sp>
          <p:nvSpPr>
            <p:cNvPr id="341" name="Oval 340"/>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42"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43" name="Oval 342"/>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44" name="Picture 343"/>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98" name="Group 297"/>
          <p:cNvGrpSpPr/>
          <p:nvPr/>
        </p:nvGrpSpPr>
        <p:grpSpPr>
          <a:xfrm>
            <a:off x="9387593" y="1657883"/>
            <a:ext cx="559482" cy="559482"/>
            <a:chOff x="7366647" y="2219607"/>
            <a:chExt cx="548640" cy="548640"/>
          </a:xfrm>
        </p:grpSpPr>
        <p:sp>
          <p:nvSpPr>
            <p:cNvPr id="334" name="Oval 333"/>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35"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99" name="Group 298"/>
          <p:cNvGrpSpPr/>
          <p:nvPr/>
        </p:nvGrpSpPr>
        <p:grpSpPr>
          <a:xfrm>
            <a:off x="8383819" y="1653394"/>
            <a:ext cx="559482" cy="559482"/>
            <a:chOff x="7152559" y="2215205"/>
            <a:chExt cx="548640" cy="548640"/>
          </a:xfrm>
        </p:grpSpPr>
        <p:sp>
          <p:nvSpPr>
            <p:cNvPr id="327" name="Oval 326"/>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29"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30" name="Oval 329"/>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31" name="Picture 330"/>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304" name="Straight Arrow Connector 303"/>
          <p:cNvCxnSpPr/>
          <p:nvPr/>
        </p:nvCxnSpPr>
        <p:spPr>
          <a:xfrm flipV="1">
            <a:off x="5176382" y="3356232"/>
            <a:ext cx="59709" cy="30431"/>
          </a:xfrm>
          <a:prstGeom prst="straightConnector1">
            <a:avLst/>
          </a:prstGeom>
          <a:ln w="41275" cap="rnd">
            <a:solidFill>
              <a:schemeClr val="bg1">
                <a:lumMod val="9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06" name="Flowchart: Magnetic Disk 305"/>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cxnSp>
        <p:nvCxnSpPr>
          <p:cNvPr id="311" name="Elbow Connector 310"/>
          <p:cNvCxnSpPr>
            <a:stCxn id="282" idx="4"/>
            <a:endCxn id="306"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4" name="Rectangle 313"/>
          <p:cNvSpPr/>
          <p:nvPr/>
        </p:nvSpPr>
        <p:spPr>
          <a:xfrm>
            <a:off x="6123271"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389" name="Group 388"/>
          <p:cNvGrpSpPr/>
          <p:nvPr/>
        </p:nvGrpSpPr>
        <p:grpSpPr>
          <a:xfrm>
            <a:off x="5414881" y="751986"/>
            <a:ext cx="1279797" cy="783074"/>
            <a:chOff x="2525641" y="741578"/>
            <a:chExt cx="1280160" cy="783296"/>
          </a:xfrm>
        </p:grpSpPr>
        <p:grpSp>
          <p:nvGrpSpPr>
            <p:cNvPr id="390" name="Group 389"/>
            <p:cNvGrpSpPr>
              <a:grpSpLocks noChangeAspect="1"/>
            </p:cNvGrpSpPr>
            <p:nvPr/>
          </p:nvGrpSpPr>
          <p:grpSpPr>
            <a:xfrm>
              <a:off x="2525641" y="1032471"/>
              <a:ext cx="1280160" cy="492403"/>
              <a:chOff x="2933757" y="2522591"/>
              <a:chExt cx="1782953" cy="685800"/>
            </a:xfrm>
          </p:grpSpPr>
          <p:sp>
            <p:nvSpPr>
              <p:cNvPr id="392" name="Rounded Rectangle 391"/>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393" name="Picture 392"/>
              <p:cNvPicPr>
                <a:picLocks noChangeAspect="1"/>
              </p:cNvPicPr>
              <p:nvPr/>
            </p:nvPicPr>
            <p:blipFill rotWithShape="1">
              <a:blip r:embed="rId9"/>
              <a:srcRect l="17340" t="24308" r="17340" b="47177"/>
              <a:stretch/>
            </p:blipFill>
            <p:spPr>
              <a:xfrm>
                <a:off x="2933757" y="2522591"/>
                <a:ext cx="1782953" cy="685800"/>
              </a:xfrm>
              <a:prstGeom prst="rect">
                <a:avLst/>
              </a:prstGeom>
            </p:spPr>
          </p:pic>
        </p:grpSp>
        <p:sp>
          <p:nvSpPr>
            <p:cNvPr id="391" name="Rectangle 390"/>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93" name="Group 92"/>
          <p:cNvGrpSpPr/>
          <p:nvPr/>
        </p:nvGrpSpPr>
        <p:grpSpPr>
          <a:xfrm>
            <a:off x="6994172" y="2810320"/>
            <a:ext cx="826382" cy="760102"/>
            <a:chOff x="5789848" y="3410421"/>
            <a:chExt cx="810368" cy="745371"/>
          </a:xfrm>
        </p:grpSpPr>
        <p:sp>
          <p:nvSpPr>
            <p:cNvPr id="94" name="Rectangle 93"/>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95" name="Group 94"/>
            <p:cNvGrpSpPr/>
            <p:nvPr/>
          </p:nvGrpSpPr>
          <p:grpSpPr>
            <a:xfrm>
              <a:off x="5794193" y="3410421"/>
              <a:ext cx="457200" cy="457200"/>
              <a:chOff x="5946584" y="3410421"/>
              <a:chExt cx="457200" cy="457200"/>
            </a:xfrm>
          </p:grpSpPr>
          <p:sp>
            <p:nvSpPr>
              <p:cNvPr id="96" name="Oval 95"/>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7" name="Flowchart: Magnetic Disk 96"/>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06" name="Group 105"/>
          <p:cNvGrpSpPr/>
          <p:nvPr/>
        </p:nvGrpSpPr>
        <p:grpSpPr>
          <a:xfrm>
            <a:off x="10653022" y="4378956"/>
            <a:ext cx="559482" cy="559482"/>
            <a:chOff x="7152559" y="2215205"/>
            <a:chExt cx="548640" cy="548640"/>
          </a:xfrm>
        </p:grpSpPr>
        <p:sp>
          <p:nvSpPr>
            <p:cNvPr id="107" name="Oval 106"/>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08"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09" name="Oval 108"/>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0" name="Picture 109"/>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11" name="Group 110"/>
          <p:cNvGrpSpPr/>
          <p:nvPr/>
        </p:nvGrpSpPr>
        <p:grpSpPr>
          <a:xfrm>
            <a:off x="9836850" y="3765702"/>
            <a:ext cx="559482" cy="559482"/>
            <a:chOff x="7366647" y="2219607"/>
            <a:chExt cx="548640" cy="548640"/>
          </a:xfrm>
        </p:grpSpPr>
        <p:sp>
          <p:nvSpPr>
            <p:cNvPr id="112" name="Oval 111"/>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13"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48106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right)">
                                      <p:cBhvr>
                                        <p:cTn id="7" dur="500"/>
                                        <p:tgtEl>
                                          <p:spTgt spid="262"/>
                                        </p:tgtEl>
                                      </p:cBhvr>
                                    </p:animEffect>
                                  </p:childTnLst>
                                </p:cTn>
                              </p:par>
                              <p:par>
                                <p:cTn id="8" presetID="22" presetClass="entr" presetSubtype="2"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wipe(right)">
                                      <p:cBhvr>
                                        <p:cTn id="10" dur="500"/>
                                        <p:tgtEl>
                                          <p:spTgt spid="3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4"/>
                                        </p:tgtEl>
                                        <p:attrNameLst>
                                          <p:attrName>style.visibility</p:attrName>
                                        </p:attrNameLst>
                                      </p:cBhvr>
                                      <p:to>
                                        <p:strVal val="visible"/>
                                      </p:to>
                                    </p:set>
                                    <p:animEffect transition="in" filter="fade">
                                      <p:cBhvr>
                                        <p:cTn id="13"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tx1"/>
                </a:solidFill>
              </a:rPr>
              <a:t>Identity as the core of enterprise mobility</a:t>
            </a:r>
          </a:p>
        </p:txBody>
      </p:sp>
      <p:sp>
        <p:nvSpPr>
          <p:cNvPr id="185" name="Oval 184"/>
          <p:cNvSpPr/>
          <p:nvPr/>
        </p:nvSpPr>
        <p:spPr bwMode="auto">
          <a:xfrm>
            <a:off x="4706385" y="2174170"/>
            <a:ext cx="3217021" cy="3217018"/>
          </a:xfrm>
          <a:prstGeom prst="ellipse">
            <a:avLst/>
          </a:prstGeom>
          <a:noFill/>
          <a:ln w="28575" cap="rnd">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265" name="Straight Arrow Connector 264"/>
          <p:cNvCxnSpPr/>
          <p:nvPr/>
        </p:nvCxnSpPr>
        <p:spPr>
          <a:xfrm flipH="1">
            <a:off x="2489387" y="5361325"/>
            <a:ext cx="2559940" cy="0"/>
          </a:xfrm>
          <a:prstGeom prst="straightConnector1">
            <a:avLst/>
          </a:prstGeom>
          <a:ln w="28575" cap="rnd">
            <a:solidFill>
              <a:schemeClr val="bg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H="1">
            <a:off x="7524652" y="5465391"/>
            <a:ext cx="1025891" cy="0"/>
          </a:xfrm>
          <a:prstGeom prst="straightConnector1">
            <a:avLst/>
          </a:prstGeom>
          <a:ln w="28575"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a:off x="7370632" y="5230705"/>
            <a:ext cx="1319027" cy="0"/>
          </a:xfrm>
          <a:prstGeom prst="straightConnector1">
            <a:avLst/>
          </a:prstGeom>
          <a:ln w="28575"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a:xfrm flipH="1">
            <a:off x="3388099" y="5111722"/>
            <a:ext cx="1661227" cy="2853"/>
          </a:xfrm>
          <a:prstGeom prst="straightConnector1">
            <a:avLst/>
          </a:prstGeom>
          <a:ln w="28575"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646905" y="3451506"/>
            <a:ext cx="2531588" cy="1098127"/>
            <a:chOff x="5535740" y="3384130"/>
            <a:chExt cx="2482526" cy="1076846"/>
          </a:xfrm>
        </p:grpSpPr>
        <p:sp>
          <p:nvSpPr>
            <p:cNvPr id="197" name="Rectangle 196"/>
            <p:cNvSpPr/>
            <p:nvPr/>
          </p:nvSpPr>
          <p:spPr bwMode="auto">
            <a:xfrm>
              <a:off x="5535740" y="3706940"/>
              <a:ext cx="2482526" cy="75403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eaLnBrk="1" fontAlgn="base" latinLnBrk="0" hangingPunct="1">
                <a:lnSpc>
                  <a:spcPct val="90000"/>
                </a:lnSpc>
                <a:spcBef>
                  <a:spcPct val="0"/>
                </a:spcBef>
                <a:spcAft>
                  <a:spcPct val="0"/>
                </a:spcAft>
                <a:buClrTx/>
                <a:buSzTx/>
                <a:buFontTx/>
                <a:buNone/>
                <a:tabLst/>
                <a:defRPr/>
              </a:pPr>
              <a:r>
                <a:rPr kumimoji="0" lang="en-US" sz="1530" b="0" i="0" u="none" strike="noStrike" kern="0" cap="none" spc="0" normalizeH="0" baseline="0" noProof="0" dirty="0">
                  <a:ln>
                    <a:noFill/>
                  </a:ln>
                  <a:solidFill>
                    <a:srgbClr val="F8F8F8"/>
                  </a:solidFill>
                  <a:effectLst/>
                  <a:uLnTx/>
                  <a:uFillTx/>
                </a:rPr>
                <a:t>Single sign-on</a:t>
              </a:r>
            </a:p>
          </p:txBody>
        </p:sp>
        <p:pic>
          <p:nvPicPr>
            <p:cNvPr id="269" name="Picture 26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481303" y="3384130"/>
              <a:ext cx="703068" cy="336744"/>
            </a:xfrm>
            <a:prstGeom prst="rect">
              <a:avLst/>
            </a:prstGeom>
          </p:spPr>
        </p:pic>
      </p:grpSp>
      <p:grpSp>
        <p:nvGrpSpPr>
          <p:cNvPr id="351" name="Group 350"/>
          <p:cNvGrpSpPr/>
          <p:nvPr/>
        </p:nvGrpSpPr>
        <p:grpSpPr>
          <a:xfrm>
            <a:off x="2654287" y="4805376"/>
            <a:ext cx="671990" cy="400289"/>
            <a:chOff x="10227446" y="2986117"/>
            <a:chExt cx="658968" cy="392532"/>
          </a:xfrm>
          <a:solidFill>
            <a:srgbClr val="F8F8F8"/>
          </a:solidFill>
        </p:grpSpPr>
        <p:grpSp>
          <p:nvGrpSpPr>
            <p:cNvPr id="352" name="Group 351"/>
            <p:cNvGrpSpPr/>
            <p:nvPr/>
          </p:nvGrpSpPr>
          <p:grpSpPr>
            <a:xfrm>
              <a:off x="10227446" y="2986117"/>
              <a:ext cx="658968" cy="392532"/>
              <a:chOff x="6002760" y="3291875"/>
              <a:chExt cx="3471152" cy="1658849"/>
            </a:xfrm>
            <a:grpFill/>
          </p:grpSpPr>
          <p:sp>
            <p:nvSpPr>
              <p:cNvPr id="354" name="Rectangle 353"/>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55" name="Rectangle 354"/>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grpSp>
        <p:sp>
          <p:nvSpPr>
            <p:cNvPr id="353"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defTabSz="93123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ea typeface="ＭＳ Ｐゴシック" charset="0"/>
              </a:endParaRPr>
            </a:p>
          </p:txBody>
        </p:sp>
      </p:grpSp>
      <p:grpSp>
        <p:nvGrpSpPr>
          <p:cNvPr id="11" name="Group 10"/>
          <p:cNvGrpSpPr/>
          <p:nvPr/>
        </p:nvGrpSpPr>
        <p:grpSpPr>
          <a:xfrm>
            <a:off x="4148160" y="3475790"/>
            <a:ext cx="2531588" cy="1074387"/>
            <a:chOff x="4066040" y="3407943"/>
            <a:chExt cx="2482526" cy="1053565"/>
          </a:xfrm>
        </p:grpSpPr>
        <p:sp>
          <p:nvSpPr>
            <p:cNvPr id="195" name="Rectangle 194"/>
            <p:cNvSpPr/>
            <p:nvPr/>
          </p:nvSpPr>
          <p:spPr bwMode="auto">
            <a:xfrm>
              <a:off x="4066040" y="3714836"/>
              <a:ext cx="2482526" cy="7466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eaLnBrk="1" fontAlgn="base" latinLnBrk="0" hangingPunct="1">
                <a:lnSpc>
                  <a:spcPct val="90000"/>
                </a:lnSpc>
                <a:spcBef>
                  <a:spcPct val="0"/>
                </a:spcBef>
                <a:spcAft>
                  <a:spcPct val="0"/>
                </a:spcAft>
                <a:buClrTx/>
                <a:buSzTx/>
                <a:buFontTx/>
                <a:buNone/>
                <a:tabLst/>
                <a:defRPr/>
              </a:pPr>
              <a:r>
                <a:rPr kumimoji="0" lang="en-US" sz="1530" b="0" i="0" u="none" strike="noStrike" kern="0" cap="none" spc="0" normalizeH="0" baseline="0" noProof="0" dirty="0">
                  <a:ln>
                    <a:noFill/>
                  </a:ln>
                  <a:solidFill>
                    <a:srgbClr val="F8F8F8"/>
                  </a:solidFill>
                  <a:effectLst/>
                  <a:uLnTx/>
                  <a:uFillTx/>
                </a:rPr>
                <a:t>Self-service</a:t>
              </a:r>
            </a:p>
          </p:txBody>
        </p:sp>
        <p:pic>
          <p:nvPicPr>
            <p:cNvPr id="356" name="Picture 35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111166" y="3407943"/>
              <a:ext cx="577152" cy="328378"/>
            </a:xfrm>
            <a:prstGeom prst="rect">
              <a:avLst/>
            </a:prstGeom>
          </p:spPr>
        </p:pic>
      </p:grpSp>
      <p:grpSp>
        <p:nvGrpSpPr>
          <p:cNvPr id="9" name="Group 8"/>
          <p:cNvGrpSpPr/>
          <p:nvPr/>
        </p:nvGrpSpPr>
        <p:grpSpPr>
          <a:xfrm>
            <a:off x="4907303" y="2339514"/>
            <a:ext cx="2531588" cy="1235816"/>
            <a:chOff x="4810472" y="2293688"/>
            <a:chExt cx="2482526" cy="1211866"/>
          </a:xfrm>
        </p:grpSpPr>
        <p:sp>
          <p:nvSpPr>
            <p:cNvPr id="198" name="Rectangle 197"/>
            <p:cNvSpPr/>
            <p:nvPr/>
          </p:nvSpPr>
          <p:spPr bwMode="auto">
            <a:xfrm>
              <a:off x="4810472" y="2758882"/>
              <a:ext cx="2482526" cy="7466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eaLnBrk="1" fontAlgn="base" latinLnBrk="0" hangingPunct="1">
                <a:lnSpc>
                  <a:spcPct val="90000"/>
                </a:lnSpc>
                <a:spcBef>
                  <a:spcPct val="0"/>
                </a:spcBef>
                <a:spcAft>
                  <a:spcPct val="0"/>
                </a:spcAft>
                <a:buClrTx/>
                <a:buSzTx/>
                <a:buFontTx/>
                <a:buNone/>
                <a:tabLst/>
                <a:defRPr/>
              </a:pPr>
              <a:r>
                <a:rPr kumimoji="0" lang="en-US" sz="1530" b="0" i="0" u="none" strike="noStrike" kern="0" cap="none" spc="0" normalizeH="0" baseline="0" noProof="0" dirty="0">
                  <a:ln>
                    <a:noFill/>
                  </a:ln>
                  <a:solidFill>
                    <a:srgbClr val="F8F8F8"/>
                  </a:solidFill>
                  <a:effectLst/>
                  <a:uLnTx/>
                  <a:uFillTx/>
                </a:rPr>
                <a:t>Simple connection</a:t>
              </a:r>
            </a:p>
          </p:txBody>
        </p:sp>
        <p:sp>
          <p:nvSpPr>
            <p:cNvPr id="357" name="Freeform 31"/>
            <p:cNvSpPr>
              <a:spLocks noEditPoints="1"/>
            </p:cNvSpPr>
            <p:nvPr/>
          </p:nvSpPr>
          <p:spPr bwMode="auto">
            <a:xfrm rot="900000">
              <a:off x="5829628" y="2293688"/>
              <a:ext cx="661166" cy="550636"/>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F8F8F8"/>
            </a:solidFill>
            <a:ln>
              <a:noFill/>
            </a:ln>
          </p:spPr>
          <p:txBody>
            <a:bodyPr vert="horz" wrap="square" lIns="91401" tIns="45700" rIns="91401" bIns="45700" numCol="1" anchor="t" anchorCtr="0" compatLnSpc="1">
              <a:prstTxWarp prst="textNoShape">
                <a:avLst/>
              </a:prstTxWarp>
            </a:bodyPr>
            <a:lstStyle/>
            <a:p>
              <a:pPr marL="0" marR="0" lvl="0" indent="0" defTabSz="9319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grpSp>
        <p:nvGrpSpPr>
          <p:cNvPr id="2" name="Group 1"/>
          <p:cNvGrpSpPr/>
          <p:nvPr/>
        </p:nvGrpSpPr>
        <p:grpSpPr>
          <a:xfrm>
            <a:off x="528772" y="2728089"/>
            <a:ext cx="2697964" cy="4292735"/>
            <a:chOff x="516794" y="2674733"/>
            <a:chExt cx="2645679" cy="4209543"/>
          </a:xfrm>
        </p:grpSpPr>
        <p:sp>
          <p:nvSpPr>
            <p:cNvPr id="189" name="Oval 188"/>
            <p:cNvSpPr/>
            <p:nvPr/>
          </p:nvSpPr>
          <p:spPr bwMode="auto">
            <a:xfrm>
              <a:off x="516794" y="2674733"/>
              <a:ext cx="2328151" cy="2328151"/>
            </a:xfrm>
            <a:prstGeom prst="ellipse">
              <a:avLst/>
            </a:prstGeom>
            <a:noFill/>
            <a:ln w="28575" cap="rnd">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199" name="Picture 19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591" y="3066395"/>
              <a:ext cx="600294" cy="397377"/>
            </a:xfrm>
            <a:prstGeom prst="rect">
              <a:avLst/>
            </a:prstGeom>
          </p:spPr>
        </p:pic>
        <p:pic>
          <p:nvPicPr>
            <p:cNvPr id="200" name="Picture 19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8484" y="3714836"/>
              <a:ext cx="359302" cy="503826"/>
            </a:xfrm>
            <a:prstGeom prst="rect">
              <a:avLst/>
            </a:prstGeom>
          </p:spPr>
        </p:pic>
        <p:sp>
          <p:nvSpPr>
            <p:cNvPr id="279" name="Rectangle 278"/>
            <p:cNvSpPr/>
            <p:nvPr/>
          </p:nvSpPr>
          <p:spPr bwMode="auto">
            <a:xfrm>
              <a:off x="772953" y="5913960"/>
              <a:ext cx="1668410" cy="9703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Light"/>
                </a:rPr>
                <a:t>On-premises</a:t>
              </a:r>
            </a:p>
          </p:txBody>
        </p:sp>
        <p:sp>
          <p:nvSpPr>
            <p:cNvPr id="349" name="Rectangle 348"/>
            <p:cNvSpPr/>
            <p:nvPr/>
          </p:nvSpPr>
          <p:spPr bwMode="auto">
            <a:xfrm>
              <a:off x="1320422" y="3806646"/>
              <a:ext cx="1465429" cy="471160"/>
            </a:xfrm>
            <a:prstGeom prst="rect">
              <a:avLst/>
            </a:prstGeom>
            <a:noFill/>
            <a:ln w="1905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2" tIns="146241" rIns="182802" bIns="146241" numCol="1" spcCol="0" rtlCol="0" fromWordArt="0" anchor="b" anchorCtr="0" forceAA="0" compatLnSpc="1">
              <a:prstTxWarp prst="textNoShape">
                <a:avLst/>
              </a:prstTxWarp>
              <a:noAutofit/>
            </a:bodyPr>
            <a:lstStyle/>
            <a:p>
              <a:pPr marL="0" marR="0" lvl="0" indent="0" defTabSz="9135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marR="0" lvl="0" indent="0" defTabSz="9135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marR="0" lvl="0" indent="0" defTabSz="913572" eaLnBrk="1" fontAlgn="base" latinLnBrk="0" hangingPunct="1">
                <a:lnSpc>
                  <a:spcPct val="90000"/>
                </a:lnSpc>
                <a:spcBef>
                  <a:spcPct val="0"/>
                </a:spcBef>
                <a:spcAft>
                  <a:spcPct val="0"/>
                </a:spcAft>
                <a:buClrTx/>
                <a:buSzPct val="80000"/>
                <a:buFontTx/>
                <a:buNone/>
                <a:tabLst/>
                <a:defRPr/>
              </a:pPr>
              <a:r>
                <a:rPr kumimoji="0" lang="en-US" sz="1099" b="0" i="0" u="none" strike="noStrike" kern="0" cap="none" spc="0" normalizeH="0" baseline="0" noProof="0" dirty="0">
                  <a:ln>
                    <a:noFill/>
                  </a:ln>
                  <a:solidFill>
                    <a:schemeClr val="bg1"/>
                  </a:solidFill>
                  <a:effectLst/>
                  <a:uLnTx/>
                  <a:uFillTx/>
                  <a:ea typeface="ＭＳ Ｐゴシック" charset="0"/>
                </a:rPr>
                <a:t>Other </a:t>
              </a:r>
              <a:br>
                <a:rPr kumimoji="0" lang="en-US" sz="1099" b="0" i="0" u="none" strike="noStrike" kern="0" cap="none" spc="0" normalizeH="0" baseline="0" noProof="0" dirty="0">
                  <a:ln>
                    <a:noFill/>
                  </a:ln>
                  <a:solidFill>
                    <a:schemeClr val="bg1"/>
                  </a:solidFill>
                  <a:effectLst/>
                  <a:uLnTx/>
                  <a:uFillTx/>
                  <a:ea typeface="ＭＳ Ｐゴシック" charset="0"/>
                </a:rPr>
              </a:br>
              <a:r>
                <a:rPr kumimoji="0" lang="en-US" sz="1099" b="0" i="0" u="none" strike="noStrike" kern="0" cap="none" spc="0" normalizeH="0" baseline="0" noProof="0" dirty="0">
                  <a:ln>
                    <a:noFill/>
                  </a:ln>
                  <a:solidFill>
                    <a:schemeClr val="bg1"/>
                  </a:solidFill>
                  <a:effectLst/>
                  <a:uLnTx/>
                  <a:uFillTx/>
                  <a:ea typeface="ＭＳ Ｐゴシック" charset="0"/>
                </a:rPr>
                <a:t>directories</a:t>
              </a:r>
            </a:p>
          </p:txBody>
        </p:sp>
        <p:sp>
          <p:nvSpPr>
            <p:cNvPr id="350" name="Rectangle 349"/>
            <p:cNvSpPr/>
            <p:nvPr/>
          </p:nvSpPr>
          <p:spPr>
            <a:xfrm>
              <a:off x="1497182" y="3161233"/>
              <a:ext cx="1665291" cy="304485"/>
            </a:xfrm>
            <a:prstGeom prst="rect">
              <a:avLst/>
            </a:prstGeom>
            <a:ln>
              <a:noFill/>
            </a:ln>
          </p:spPr>
          <p:txBody>
            <a:bodyPr wrap="square" lIns="0" tIns="0" rIns="0" bIns="0" anchor="ctr">
              <a:spAutoFit/>
            </a:bodyPr>
            <a:lstStyle/>
            <a:p>
              <a:pPr marL="0" marR="0" lvl="0" indent="0" defTabSz="913572" eaLnBrk="1" fontAlgn="base" latinLnBrk="0" hangingPunct="1">
                <a:lnSpc>
                  <a:spcPct val="90000"/>
                </a:lnSpc>
                <a:spcBef>
                  <a:spcPct val="0"/>
                </a:spcBef>
                <a:spcAft>
                  <a:spcPct val="0"/>
                </a:spcAft>
                <a:buClrTx/>
                <a:buSzPct val="80000"/>
                <a:buFontTx/>
                <a:buNone/>
                <a:tabLst/>
                <a:defRPr/>
              </a:pPr>
              <a:r>
                <a:rPr kumimoji="0" lang="en-US" sz="1099" b="0" i="0" u="none" strike="noStrike" kern="0" cap="none" spc="0" normalizeH="0" baseline="0" noProof="0" dirty="0">
                  <a:ln>
                    <a:noFill/>
                  </a:ln>
                  <a:solidFill>
                    <a:schemeClr val="bg1"/>
                  </a:solidFill>
                  <a:effectLst/>
                  <a:uLnTx/>
                  <a:uFillTx/>
                  <a:ea typeface="ＭＳ Ｐゴシック" charset="0"/>
                </a:rPr>
                <a:t>Windows Server</a:t>
              </a:r>
            </a:p>
            <a:p>
              <a:pPr marL="0" marR="0" lvl="0" indent="0" defTabSz="913572" eaLnBrk="1" fontAlgn="base" latinLnBrk="0" hangingPunct="1">
                <a:lnSpc>
                  <a:spcPct val="90000"/>
                </a:lnSpc>
                <a:spcBef>
                  <a:spcPct val="0"/>
                </a:spcBef>
                <a:spcAft>
                  <a:spcPct val="0"/>
                </a:spcAft>
                <a:buClrTx/>
                <a:buSzPct val="80000"/>
                <a:buFontTx/>
                <a:buNone/>
                <a:tabLst/>
                <a:defRPr/>
              </a:pPr>
              <a:r>
                <a:rPr kumimoji="0" lang="en-US" sz="1099" b="0" i="0" u="none" strike="noStrike" kern="0" cap="none" spc="0" normalizeH="0" baseline="0" noProof="0" dirty="0">
                  <a:ln>
                    <a:noFill/>
                  </a:ln>
                  <a:solidFill>
                    <a:schemeClr val="bg1"/>
                  </a:solidFill>
                  <a:effectLst/>
                  <a:uLnTx/>
                  <a:uFillTx/>
                  <a:ea typeface="ＭＳ Ｐゴシック" charset="0"/>
                </a:rPr>
                <a:t>Active Directory</a:t>
              </a:r>
            </a:p>
          </p:txBody>
        </p:sp>
        <p:grpSp>
          <p:nvGrpSpPr>
            <p:cNvPr id="358" name="Group 357"/>
            <p:cNvGrpSpPr/>
            <p:nvPr/>
          </p:nvGrpSpPr>
          <p:grpSpPr>
            <a:xfrm>
              <a:off x="1206753" y="4400600"/>
              <a:ext cx="1021440" cy="1410074"/>
              <a:chOff x="12679481" y="-2476193"/>
              <a:chExt cx="7318375" cy="10102850"/>
            </a:xfrm>
            <a:solidFill>
              <a:schemeClr val="bg1"/>
            </a:solidFill>
          </p:grpSpPr>
          <p:sp>
            <p:nvSpPr>
              <p:cNvPr id="359" name="Freeform 47"/>
              <p:cNvSpPr>
                <a:spLocks noEditPoints="1"/>
              </p:cNvSpPr>
              <p:nvPr/>
            </p:nvSpPr>
            <p:spPr bwMode="auto">
              <a:xfrm>
                <a:off x="12679481" y="-2476193"/>
                <a:ext cx="7318375" cy="9794875"/>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60" name="Rectangle 48"/>
              <p:cNvSpPr>
                <a:spLocks noChangeArrowheads="1"/>
              </p:cNvSpPr>
              <p:nvPr/>
            </p:nvSpPr>
            <p:spPr bwMode="auto">
              <a:xfrm>
                <a:off x="15335369"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61" name="Rectangle 49"/>
              <p:cNvSpPr>
                <a:spLocks noChangeArrowheads="1"/>
              </p:cNvSpPr>
              <p:nvPr/>
            </p:nvSpPr>
            <p:spPr bwMode="auto">
              <a:xfrm>
                <a:off x="16583144"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nvGrpSpPr>
            <p:cNvPr id="362" name="Group 361"/>
            <p:cNvGrpSpPr/>
            <p:nvPr/>
          </p:nvGrpSpPr>
          <p:grpSpPr>
            <a:xfrm>
              <a:off x="609600" y="4569276"/>
              <a:ext cx="307630" cy="307524"/>
              <a:chOff x="-133735" y="-444418"/>
              <a:chExt cx="9232900" cy="9229725"/>
            </a:xfrm>
            <a:solidFill>
              <a:schemeClr val="bg1"/>
            </a:solidFill>
          </p:grpSpPr>
          <p:sp>
            <p:nvSpPr>
              <p:cNvPr id="363" name="Freeform 9"/>
              <p:cNvSpPr>
                <a:spLocks/>
              </p:cNvSpPr>
              <p:nvPr/>
            </p:nvSpPr>
            <p:spPr bwMode="auto">
              <a:xfrm>
                <a:off x="2074472" y="1871747"/>
                <a:ext cx="2589222" cy="2587633"/>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64" name="Freeform 10"/>
              <p:cNvSpPr>
                <a:spLocks noEditPoints="1"/>
              </p:cNvSpPr>
              <p:nvPr/>
            </p:nvSpPr>
            <p:spPr bwMode="auto">
              <a:xfrm>
                <a:off x="-133735" y="-444418"/>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nvGrpSpPr>
            <p:cNvPr id="365" name="Group 364"/>
            <p:cNvGrpSpPr/>
            <p:nvPr/>
          </p:nvGrpSpPr>
          <p:grpSpPr>
            <a:xfrm>
              <a:off x="2365838" y="4277213"/>
              <a:ext cx="307630" cy="307524"/>
              <a:chOff x="1477963" y="-1187450"/>
              <a:chExt cx="9232900" cy="9229725"/>
            </a:xfrm>
            <a:solidFill>
              <a:schemeClr val="bg1"/>
            </a:solidFill>
          </p:grpSpPr>
          <p:sp>
            <p:nvSpPr>
              <p:cNvPr id="366" name="Freeform 365"/>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67" name="Freeform 366"/>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nvGrpSpPr>
          <p:cNvPr id="3" name="Group 2"/>
          <p:cNvGrpSpPr/>
          <p:nvPr/>
        </p:nvGrpSpPr>
        <p:grpSpPr>
          <a:xfrm>
            <a:off x="8562975" y="2668697"/>
            <a:ext cx="3167496" cy="3813963"/>
            <a:chOff x="8395298" y="2616490"/>
            <a:chExt cx="3106110" cy="3740050"/>
          </a:xfrm>
        </p:grpSpPr>
        <p:grpSp>
          <p:nvGrpSpPr>
            <p:cNvPr id="7" name="Group 6"/>
            <p:cNvGrpSpPr/>
            <p:nvPr/>
          </p:nvGrpSpPr>
          <p:grpSpPr>
            <a:xfrm>
              <a:off x="8395298" y="2616490"/>
              <a:ext cx="3106110" cy="3740050"/>
              <a:chOff x="8395298" y="2616490"/>
              <a:chExt cx="3106110" cy="3740050"/>
            </a:xfrm>
          </p:grpSpPr>
          <p:sp>
            <p:nvSpPr>
              <p:cNvPr id="190" name="Oval 189"/>
              <p:cNvSpPr/>
              <p:nvPr/>
            </p:nvSpPr>
            <p:spPr bwMode="auto">
              <a:xfrm>
                <a:off x="8784033" y="2674733"/>
                <a:ext cx="2328151" cy="2328151"/>
              </a:xfrm>
              <a:prstGeom prst="ellipse">
                <a:avLst/>
              </a:prstGeom>
              <a:noFill/>
              <a:ln w="28575" cap="rnd">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91" name="Freeform 38"/>
              <p:cNvSpPr>
                <a:spLocks/>
              </p:cNvSpPr>
              <p:nvPr/>
            </p:nvSpPr>
            <p:spPr bwMode="auto">
              <a:xfrm>
                <a:off x="8536373" y="4065139"/>
                <a:ext cx="1458066" cy="9587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accent2"/>
                </a:solidFill>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92" name="Freeform 38"/>
              <p:cNvSpPr>
                <a:spLocks/>
              </p:cNvSpPr>
              <p:nvPr/>
            </p:nvSpPr>
            <p:spPr bwMode="auto">
              <a:xfrm>
                <a:off x="9672791" y="4037980"/>
                <a:ext cx="1458066" cy="9587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accent2"/>
                </a:solidFill>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71" name="Freeform 38"/>
              <p:cNvSpPr>
                <a:spLocks/>
              </p:cNvSpPr>
              <p:nvPr/>
            </p:nvSpPr>
            <p:spPr bwMode="auto">
              <a:xfrm>
                <a:off x="10043342" y="4517360"/>
                <a:ext cx="1458066" cy="9587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accent2"/>
                </a:solidFill>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72" name="Freeform 38"/>
              <p:cNvSpPr>
                <a:spLocks/>
              </p:cNvSpPr>
              <p:nvPr/>
            </p:nvSpPr>
            <p:spPr bwMode="auto">
              <a:xfrm>
                <a:off x="8537840" y="4624730"/>
                <a:ext cx="1827337" cy="120157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38100">
                <a:solidFill>
                  <a:schemeClr val="accent2"/>
                </a:solidFill>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73" name="TextBox 272"/>
              <p:cNvSpPr txBox="1"/>
              <p:nvPr/>
            </p:nvSpPr>
            <p:spPr>
              <a:xfrm>
                <a:off x="9662728" y="4378870"/>
                <a:ext cx="1366797" cy="197774"/>
              </a:xfrm>
              <a:prstGeom prst="rect">
                <a:avLst/>
              </a:prstGeom>
            </p:spPr>
            <p:txBody>
              <a:bodyPr wrap="square" lIns="0" tIns="0" rIns="0" bIns="0" rtlCol="0">
                <a:spAutoFit/>
              </a:bodyPr>
              <a:lstStyle/>
              <a:p>
                <a:pPr marL="0" marR="0" lvl="0" indent="0" algn="ctr" defTabSz="913572"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solidFill>
                      <a:schemeClr val="accent2"/>
                    </a:solidFill>
                    <a:effectLst/>
                    <a:uLnTx/>
                    <a:uFillTx/>
                    <a:ea typeface="ＭＳ Ｐゴシック" charset="0"/>
                    <a:cs typeface="Segoe UI Light"/>
                  </a:rPr>
                  <a:t>SaaS</a:t>
                </a:r>
              </a:p>
            </p:txBody>
          </p:sp>
          <p:sp>
            <p:nvSpPr>
              <p:cNvPr id="274" name="TextBox 273"/>
              <p:cNvSpPr txBox="1"/>
              <p:nvPr/>
            </p:nvSpPr>
            <p:spPr>
              <a:xfrm>
                <a:off x="8395298" y="4391551"/>
                <a:ext cx="1542464" cy="197774"/>
              </a:xfrm>
              <a:prstGeom prst="rect">
                <a:avLst/>
              </a:prstGeom>
            </p:spPr>
            <p:txBody>
              <a:bodyPr wrap="square" lIns="0" tIns="0" rIns="0" bIns="0" rtlCol="0">
                <a:spAutoFit/>
              </a:bodyPr>
              <a:lstStyle/>
              <a:p>
                <a:pPr marL="0" marR="0" lvl="0" indent="0" algn="ctr" defTabSz="913572"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solidFill>
                      <a:schemeClr val="accent2"/>
                    </a:solidFill>
                    <a:effectLst/>
                    <a:uLnTx/>
                    <a:uFillTx/>
                    <a:ea typeface="ＭＳ Ｐゴシック" charset="0"/>
                    <a:cs typeface="Segoe UI Light"/>
                  </a:rPr>
                  <a:t>Azure</a:t>
                </a:r>
              </a:p>
            </p:txBody>
          </p:sp>
          <p:sp>
            <p:nvSpPr>
              <p:cNvPr id="276" name="TextBox 275"/>
              <p:cNvSpPr txBox="1"/>
              <p:nvPr/>
            </p:nvSpPr>
            <p:spPr>
              <a:xfrm>
                <a:off x="8992701" y="5122519"/>
                <a:ext cx="857117" cy="395549"/>
              </a:xfrm>
              <a:prstGeom prst="rect">
                <a:avLst/>
              </a:prstGeom>
            </p:spPr>
            <p:txBody>
              <a:bodyPr wrap="square" lIns="0" tIns="0" rIns="0" bIns="0" rtlCol="0">
                <a:spAutoFit/>
              </a:bodyPr>
              <a:lstStyle/>
              <a:p>
                <a:pPr marL="0" marR="0" lvl="0" indent="0" algn="ctr" defTabSz="913572"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solidFill>
                      <a:schemeClr val="accent2"/>
                    </a:solidFill>
                    <a:effectLst/>
                    <a:uLnTx/>
                    <a:uFillTx/>
                    <a:ea typeface="ＭＳ Ｐゴシック" charset="0"/>
                    <a:cs typeface="Segoe UI Light"/>
                  </a:rPr>
                  <a:t>Public</a:t>
                </a:r>
              </a:p>
              <a:p>
                <a:pPr marL="0" marR="0" lvl="0" indent="0" algn="ctr" defTabSz="913572"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solidFill>
                      <a:schemeClr val="accent2"/>
                    </a:solidFill>
                    <a:effectLst/>
                    <a:uLnTx/>
                    <a:uFillTx/>
                    <a:ea typeface="ＭＳ Ｐゴシック" charset="0"/>
                    <a:cs typeface="Segoe UI Light"/>
                  </a:rPr>
                  <a:t>cloud</a:t>
                </a:r>
              </a:p>
            </p:txBody>
          </p:sp>
          <p:sp>
            <p:nvSpPr>
              <p:cNvPr id="277" name="TextBox 276"/>
              <p:cNvSpPr txBox="1"/>
              <p:nvPr/>
            </p:nvSpPr>
            <p:spPr>
              <a:xfrm>
                <a:off x="8915401" y="6079502"/>
                <a:ext cx="2260150" cy="277038"/>
              </a:xfrm>
              <a:prstGeom prst="rect">
                <a:avLst/>
              </a:prstGeom>
            </p:spPr>
            <p:txBody>
              <a:bodyPr wrap="square" lIns="0" tIns="0" rIns="0" bIns="0" rtlCol="0">
                <a:spAutoFit/>
              </a:bodyPr>
              <a:lstStyle/>
              <a:p>
                <a:pPr marL="0" marR="0" lvl="0" indent="0" algn="ctr" defTabSz="913572" eaLnBrk="1" fontAlgn="base" latinLnBrk="0" hangingPunct="1">
                  <a:lnSpc>
                    <a:spcPct val="90000"/>
                  </a:lnSpc>
                  <a:spcBef>
                    <a:spcPct val="0"/>
                  </a:spcBef>
                  <a:spcAft>
                    <a:spcPct val="0"/>
                  </a:spcAft>
                  <a:buClrTx/>
                  <a:buSzPct val="80000"/>
                  <a:buFontTx/>
                  <a:buNone/>
                  <a:tabLst/>
                  <a:defRPr/>
                </a:pPr>
                <a:r>
                  <a:rPr kumimoji="0" lang="en-US" sz="2000" b="0" i="0" u="none" strike="noStrike" kern="0" cap="none" spc="0" normalizeH="0" baseline="0" noProof="0" dirty="0">
                    <a:ln>
                      <a:noFill/>
                    </a:ln>
                    <a:solidFill>
                      <a:srgbClr val="F8F8F8"/>
                    </a:solidFill>
                    <a:effectLst/>
                    <a:uLnTx/>
                    <a:uFillTx/>
                    <a:latin typeface="Segoe UI Light"/>
                    <a:ea typeface="ＭＳ Ｐゴシック" charset="0"/>
                    <a:cs typeface="Segoe UI Semibold" panose="020B0702040204020203" pitchFamily="34" charset="0"/>
                  </a:rPr>
                  <a:t>Cloud</a:t>
                </a:r>
              </a:p>
            </p:txBody>
          </p:sp>
          <p:grpSp>
            <p:nvGrpSpPr>
              <p:cNvPr id="280" name="Group 279"/>
              <p:cNvGrpSpPr/>
              <p:nvPr/>
            </p:nvGrpSpPr>
            <p:grpSpPr>
              <a:xfrm>
                <a:off x="10939964" y="3805815"/>
                <a:ext cx="307630" cy="307524"/>
                <a:chOff x="1477963" y="-1187450"/>
                <a:chExt cx="9232900" cy="9229725"/>
              </a:xfrm>
              <a:solidFill>
                <a:schemeClr val="bg1"/>
              </a:solidFill>
            </p:grpSpPr>
            <p:sp>
              <p:nvSpPr>
                <p:cNvPr id="282"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83"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nvGrpSpPr>
              <p:cNvPr id="284" name="Group 283"/>
              <p:cNvGrpSpPr/>
              <p:nvPr/>
            </p:nvGrpSpPr>
            <p:grpSpPr>
              <a:xfrm>
                <a:off x="9820516" y="3679832"/>
                <a:ext cx="307630" cy="307524"/>
                <a:chOff x="1477963" y="-1187450"/>
                <a:chExt cx="9232900" cy="9229725"/>
              </a:xfrm>
              <a:solidFill>
                <a:schemeClr val="bg1"/>
              </a:solidFill>
            </p:grpSpPr>
            <p:sp>
              <p:nvSpPr>
                <p:cNvPr id="286"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98"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nvGrpSpPr>
              <p:cNvPr id="300" name="Group 299"/>
              <p:cNvGrpSpPr/>
              <p:nvPr/>
            </p:nvGrpSpPr>
            <p:grpSpPr>
              <a:xfrm>
                <a:off x="10481076" y="2616490"/>
                <a:ext cx="307630" cy="307524"/>
                <a:chOff x="1477963" y="-1187450"/>
                <a:chExt cx="9232900" cy="9229725"/>
              </a:xfrm>
              <a:solidFill>
                <a:schemeClr val="bg1"/>
              </a:solidFill>
            </p:grpSpPr>
            <p:sp>
              <p:nvSpPr>
                <p:cNvPr id="301"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02"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nvGrpSpPr>
              <p:cNvPr id="303" name="Group 302"/>
              <p:cNvGrpSpPr/>
              <p:nvPr/>
            </p:nvGrpSpPr>
            <p:grpSpPr>
              <a:xfrm>
                <a:off x="9002667" y="2908259"/>
                <a:ext cx="307630" cy="307524"/>
                <a:chOff x="1477963" y="-1187450"/>
                <a:chExt cx="9232900" cy="9229725"/>
              </a:xfrm>
              <a:solidFill>
                <a:schemeClr val="bg1"/>
              </a:solidFill>
            </p:grpSpPr>
            <p:sp>
              <p:nvSpPr>
                <p:cNvPr id="304" name="Freeform 9"/>
                <p:cNvSpPr>
                  <a:spLocks/>
                </p:cNvSpPr>
                <p:nvPr/>
              </p:nvSpPr>
              <p:spPr bwMode="auto">
                <a:xfrm>
                  <a:off x="3686180" y="1128706"/>
                  <a:ext cx="2589211" cy="2587622"/>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05"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nvGrpSpPr>
              <p:cNvPr id="306" name="Group 305"/>
              <p:cNvGrpSpPr/>
              <p:nvPr/>
            </p:nvGrpSpPr>
            <p:grpSpPr>
              <a:xfrm>
                <a:off x="10568695" y="3173527"/>
                <a:ext cx="658968" cy="392532"/>
                <a:chOff x="10227446" y="2986117"/>
                <a:chExt cx="658968" cy="392532"/>
              </a:xfrm>
            </p:grpSpPr>
            <p:grpSp>
              <p:nvGrpSpPr>
                <p:cNvPr id="307" name="Group 306"/>
                <p:cNvGrpSpPr/>
                <p:nvPr/>
              </p:nvGrpSpPr>
              <p:grpSpPr>
                <a:xfrm>
                  <a:off x="10227446" y="2986117"/>
                  <a:ext cx="658968" cy="392532"/>
                  <a:chOff x="6002760" y="3291875"/>
                  <a:chExt cx="3471152" cy="1658849"/>
                </a:xfrm>
              </p:grpSpPr>
              <p:sp>
                <p:nvSpPr>
                  <p:cNvPr id="309" name="Rectangle 308"/>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10" name="Rectangle 309"/>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grpSp>
            <p:sp>
              <p:nvSpPr>
                <p:cNvPr id="308"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defTabSz="93123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ea typeface="ＭＳ Ｐゴシック" charset="0"/>
                  </a:endParaRPr>
                </a:p>
              </p:txBody>
            </p:sp>
          </p:grpSp>
          <p:grpSp>
            <p:nvGrpSpPr>
              <p:cNvPr id="311" name="Group 310"/>
              <p:cNvGrpSpPr/>
              <p:nvPr/>
            </p:nvGrpSpPr>
            <p:grpSpPr>
              <a:xfrm>
                <a:off x="8585917" y="3478764"/>
                <a:ext cx="658968" cy="392532"/>
                <a:chOff x="10227446" y="2986117"/>
                <a:chExt cx="658968" cy="392532"/>
              </a:xfrm>
            </p:grpSpPr>
            <p:grpSp>
              <p:nvGrpSpPr>
                <p:cNvPr id="337" name="Group 336"/>
                <p:cNvGrpSpPr/>
                <p:nvPr/>
              </p:nvGrpSpPr>
              <p:grpSpPr>
                <a:xfrm>
                  <a:off x="10227446" y="2986117"/>
                  <a:ext cx="658968" cy="392532"/>
                  <a:chOff x="6002760" y="3291875"/>
                  <a:chExt cx="3471152" cy="1658849"/>
                </a:xfrm>
              </p:grpSpPr>
              <p:sp>
                <p:nvSpPr>
                  <p:cNvPr id="342" name="Rectangle 341"/>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43" name="Rectangle 342"/>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grpSp>
            <p:sp>
              <p:nvSpPr>
                <p:cNvPr id="341"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defTabSz="93123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ea typeface="ＭＳ Ｐゴシック" charset="0"/>
                  </a:endParaRPr>
                </a:p>
              </p:txBody>
            </p:sp>
          </p:grpSp>
          <p:grpSp>
            <p:nvGrpSpPr>
              <p:cNvPr id="344" name="Group 343"/>
              <p:cNvGrpSpPr/>
              <p:nvPr/>
            </p:nvGrpSpPr>
            <p:grpSpPr>
              <a:xfrm>
                <a:off x="9559004" y="2941930"/>
                <a:ext cx="658968" cy="392532"/>
                <a:chOff x="10227446" y="2986117"/>
                <a:chExt cx="658968" cy="392532"/>
              </a:xfrm>
            </p:grpSpPr>
            <p:grpSp>
              <p:nvGrpSpPr>
                <p:cNvPr id="345" name="Group 344"/>
                <p:cNvGrpSpPr/>
                <p:nvPr/>
              </p:nvGrpSpPr>
              <p:grpSpPr>
                <a:xfrm>
                  <a:off x="10227446" y="2986117"/>
                  <a:ext cx="658968" cy="392532"/>
                  <a:chOff x="6002760" y="3291875"/>
                  <a:chExt cx="3471152" cy="1658849"/>
                </a:xfrm>
              </p:grpSpPr>
              <p:sp>
                <p:nvSpPr>
                  <p:cNvPr id="347" name="Rectangle 346"/>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48" name="Rectangle 347"/>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grpSp>
            <p:sp>
              <p:nvSpPr>
                <p:cNvPr id="346"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defTabSz="93123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ea typeface="ＭＳ Ｐゴシック" charset="0"/>
                  </a:endParaRPr>
                </a:p>
              </p:txBody>
            </p:sp>
          </p:grpSp>
        </p:grpSp>
        <p:pic>
          <p:nvPicPr>
            <p:cNvPr id="85" name="Picture 8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23123" y="5027999"/>
              <a:ext cx="965253" cy="213870"/>
            </a:xfrm>
            <a:prstGeom prst="rect">
              <a:avLst/>
            </a:prstGeom>
          </p:spPr>
        </p:pic>
      </p:grpSp>
      <p:grpSp>
        <p:nvGrpSpPr>
          <p:cNvPr id="8" name="Group 7"/>
          <p:cNvGrpSpPr/>
          <p:nvPr/>
        </p:nvGrpSpPr>
        <p:grpSpPr>
          <a:xfrm>
            <a:off x="3981344" y="4349538"/>
            <a:ext cx="4569200" cy="2159517"/>
            <a:chOff x="3902455" y="4264758"/>
            <a:chExt cx="4480651" cy="2117667"/>
          </a:xfrm>
        </p:grpSpPr>
        <p:sp>
          <p:nvSpPr>
            <p:cNvPr id="193" name="Freeform 38"/>
            <p:cNvSpPr>
              <a:spLocks/>
            </p:cNvSpPr>
            <p:nvPr/>
          </p:nvSpPr>
          <p:spPr bwMode="auto">
            <a:xfrm>
              <a:off x="5010363" y="4352743"/>
              <a:ext cx="2200704" cy="144708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nvGrpSpPr>
            <p:cNvPr id="201" name="Group 200"/>
            <p:cNvGrpSpPr/>
            <p:nvPr/>
          </p:nvGrpSpPr>
          <p:grpSpPr>
            <a:xfrm>
              <a:off x="3902455" y="4264758"/>
              <a:ext cx="4480651" cy="2117667"/>
              <a:chOff x="3980707" y="4210763"/>
              <a:chExt cx="4570497" cy="2160130"/>
            </a:xfrm>
          </p:grpSpPr>
          <p:grpSp>
            <p:nvGrpSpPr>
              <p:cNvPr id="212" name="Group 211"/>
              <p:cNvGrpSpPr/>
              <p:nvPr/>
            </p:nvGrpSpPr>
            <p:grpSpPr>
              <a:xfrm>
                <a:off x="5836042" y="4210763"/>
                <a:ext cx="1525266" cy="1365981"/>
                <a:chOff x="5840939" y="4210763"/>
                <a:chExt cx="1525266" cy="1365981"/>
              </a:xfrm>
            </p:grpSpPr>
            <p:sp>
              <p:nvSpPr>
                <p:cNvPr id="261" name="Oval 260"/>
                <p:cNvSpPr/>
                <p:nvPr/>
              </p:nvSpPr>
              <p:spPr bwMode="auto">
                <a:xfrm>
                  <a:off x="6631819" y="4210763"/>
                  <a:ext cx="734386" cy="734383"/>
                </a:xfrm>
                <a:prstGeom prst="ellipse">
                  <a:avLst/>
                </a:prstGeom>
                <a:solidFill>
                  <a:schemeClr val="bg1"/>
                </a:solidFill>
                <a:ln w="19050">
                  <a:solidFill>
                    <a:schemeClr val="accent2"/>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63" name="Picture 26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40939" y="4707599"/>
                  <a:ext cx="869145" cy="869145"/>
                </a:xfrm>
                <a:prstGeom prst="rect">
                  <a:avLst/>
                </a:prstGeom>
              </p:spPr>
            </p:pic>
          </p:grpSp>
          <p:sp>
            <p:nvSpPr>
              <p:cNvPr id="239" name="TextBox 238"/>
              <p:cNvSpPr txBox="1"/>
              <p:nvPr/>
            </p:nvSpPr>
            <p:spPr>
              <a:xfrm>
                <a:off x="3980707" y="6088299"/>
                <a:ext cx="4570497" cy="282594"/>
              </a:xfrm>
              <a:prstGeom prst="rect">
                <a:avLst/>
              </a:prstGeom>
            </p:spPr>
            <p:txBody>
              <a:bodyPr wrap="square" lIns="0" tIns="0" rIns="0" bIns="0" rtlCol="0">
                <a:spAutoFit/>
              </a:bodyPr>
              <a:lstStyle/>
              <a:p>
                <a:pPr marL="0" marR="0" lvl="0" indent="0" algn="ctr" defTabSz="913572" eaLnBrk="1" fontAlgn="base" latinLnBrk="0" hangingPunct="1">
                  <a:lnSpc>
                    <a:spcPct val="90000"/>
                  </a:lnSpc>
                  <a:spcBef>
                    <a:spcPct val="0"/>
                  </a:spcBef>
                  <a:spcAft>
                    <a:spcPct val="0"/>
                  </a:spcAft>
                  <a:buClrTx/>
                  <a:buSzPct val="80000"/>
                  <a:buFontTx/>
                  <a:buNone/>
                  <a:tabLst/>
                  <a:defRPr/>
                </a:pPr>
                <a:r>
                  <a:rPr kumimoji="0" lang="en-US" sz="2000" b="0" i="0" u="none" strike="noStrike" kern="0" cap="none" spc="0" normalizeH="0" baseline="0" noProof="0" dirty="0">
                    <a:ln>
                      <a:noFill/>
                    </a:ln>
                    <a:solidFill>
                      <a:srgbClr val="F8F8F8"/>
                    </a:solidFill>
                    <a:effectLst/>
                    <a:uLnTx/>
                    <a:uFillTx/>
                    <a:latin typeface="Segoe UI Light"/>
                    <a:ea typeface="ＭＳ Ｐゴシック" charset="0"/>
                    <a:cs typeface="Segoe UI Semibold" panose="020B0702040204020203" pitchFamily="34" charset="0"/>
                  </a:rPr>
                  <a:t>Microsoft Azure Active Directory</a:t>
                </a:r>
              </a:p>
            </p:txBody>
          </p:sp>
        </p:grpSp>
      </p:grpSp>
      <p:grpSp>
        <p:nvGrpSpPr>
          <p:cNvPr id="25" name="Group 24"/>
          <p:cNvGrpSpPr/>
          <p:nvPr/>
        </p:nvGrpSpPr>
        <p:grpSpPr>
          <a:xfrm>
            <a:off x="6837540" y="4434404"/>
            <a:ext cx="320136" cy="564162"/>
            <a:chOff x="6045200" y="966788"/>
            <a:chExt cx="420688" cy="741362"/>
          </a:xfrm>
        </p:grpSpPr>
        <p:sp>
          <p:nvSpPr>
            <p:cNvPr id="14" name="Freeform 5"/>
            <p:cNvSpPr>
              <a:spLocks/>
            </p:cNvSpPr>
            <p:nvPr/>
          </p:nvSpPr>
          <p:spPr bwMode="auto">
            <a:xfrm>
              <a:off x="6045200" y="1273175"/>
              <a:ext cx="420688" cy="434975"/>
            </a:xfrm>
            <a:custGeom>
              <a:avLst/>
              <a:gdLst>
                <a:gd name="T0" fmla="*/ 349 w 349"/>
                <a:gd name="T1" fmla="*/ 146 h 362"/>
                <a:gd name="T2" fmla="*/ 349 w 349"/>
                <a:gd name="T3" fmla="*/ 54 h 362"/>
                <a:gd name="T4" fmla="*/ 349 w 349"/>
                <a:gd name="T5" fmla="*/ 0 h 362"/>
                <a:gd name="T6" fmla="*/ 296 w 349"/>
                <a:gd name="T7" fmla="*/ 0 h 362"/>
                <a:gd name="T8" fmla="*/ 55 w 349"/>
                <a:gd name="T9" fmla="*/ 0 h 362"/>
                <a:gd name="T10" fmla="*/ 2 w 349"/>
                <a:gd name="T11" fmla="*/ 0 h 362"/>
                <a:gd name="T12" fmla="*/ 2 w 349"/>
                <a:gd name="T13" fmla="*/ 54 h 362"/>
                <a:gd name="T14" fmla="*/ 2 w 349"/>
                <a:gd name="T15" fmla="*/ 146 h 362"/>
                <a:gd name="T16" fmla="*/ 151 w 349"/>
                <a:gd name="T17" fmla="*/ 349 h 362"/>
                <a:gd name="T18" fmla="*/ 175 w 349"/>
                <a:gd name="T19" fmla="*/ 362 h 362"/>
                <a:gd name="T20" fmla="*/ 200 w 349"/>
                <a:gd name="T21" fmla="*/ 349 h 362"/>
                <a:gd name="T22" fmla="*/ 349 w 349"/>
                <a:gd name="T23" fmla="*/ 14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362">
                  <a:moveTo>
                    <a:pt x="349" y="146"/>
                  </a:moveTo>
                  <a:cubicBezTo>
                    <a:pt x="349" y="54"/>
                    <a:pt x="349" y="54"/>
                    <a:pt x="349" y="54"/>
                  </a:cubicBezTo>
                  <a:cubicBezTo>
                    <a:pt x="349" y="0"/>
                    <a:pt x="349" y="0"/>
                    <a:pt x="349" y="0"/>
                  </a:cubicBezTo>
                  <a:cubicBezTo>
                    <a:pt x="296" y="0"/>
                    <a:pt x="296" y="0"/>
                    <a:pt x="296" y="0"/>
                  </a:cubicBezTo>
                  <a:cubicBezTo>
                    <a:pt x="55" y="0"/>
                    <a:pt x="55" y="0"/>
                    <a:pt x="55" y="0"/>
                  </a:cubicBezTo>
                  <a:cubicBezTo>
                    <a:pt x="2" y="0"/>
                    <a:pt x="2" y="0"/>
                    <a:pt x="2" y="0"/>
                  </a:cubicBezTo>
                  <a:cubicBezTo>
                    <a:pt x="2" y="54"/>
                    <a:pt x="2" y="54"/>
                    <a:pt x="2" y="54"/>
                  </a:cubicBezTo>
                  <a:cubicBezTo>
                    <a:pt x="2" y="146"/>
                    <a:pt x="2" y="146"/>
                    <a:pt x="2" y="146"/>
                  </a:cubicBezTo>
                  <a:cubicBezTo>
                    <a:pt x="2" y="152"/>
                    <a:pt x="0" y="271"/>
                    <a:pt x="151" y="349"/>
                  </a:cubicBezTo>
                  <a:cubicBezTo>
                    <a:pt x="175" y="362"/>
                    <a:pt x="175" y="362"/>
                    <a:pt x="175" y="362"/>
                  </a:cubicBezTo>
                  <a:cubicBezTo>
                    <a:pt x="200" y="349"/>
                    <a:pt x="200" y="349"/>
                    <a:pt x="200" y="349"/>
                  </a:cubicBezTo>
                  <a:cubicBezTo>
                    <a:pt x="348" y="272"/>
                    <a:pt x="349" y="160"/>
                    <a:pt x="349" y="146"/>
                  </a:cubicBezTo>
                  <a:close/>
                </a:path>
              </a:pathLst>
            </a:custGeom>
            <a:solidFill>
              <a:schemeClr val="accent2"/>
            </a:solidFill>
            <a:ln>
              <a:noFill/>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Freeform 6"/>
            <p:cNvSpPr>
              <a:spLocks/>
            </p:cNvSpPr>
            <p:nvPr/>
          </p:nvSpPr>
          <p:spPr bwMode="auto">
            <a:xfrm>
              <a:off x="6111875" y="966788"/>
              <a:ext cx="290513" cy="282575"/>
            </a:xfrm>
            <a:custGeom>
              <a:avLst/>
              <a:gdLst>
                <a:gd name="T0" fmla="*/ 57 w 241"/>
                <a:gd name="T1" fmla="*/ 204 h 236"/>
                <a:gd name="T2" fmla="*/ 57 w 241"/>
                <a:gd name="T3" fmla="*/ 120 h 236"/>
                <a:gd name="T4" fmla="*/ 57 w 241"/>
                <a:gd name="T5" fmla="*/ 118 h 236"/>
                <a:gd name="T6" fmla="*/ 120 w 241"/>
                <a:gd name="T7" fmla="*/ 57 h 236"/>
                <a:gd name="T8" fmla="*/ 183 w 241"/>
                <a:gd name="T9" fmla="*/ 120 h 236"/>
                <a:gd name="T10" fmla="*/ 183 w 241"/>
                <a:gd name="T11" fmla="*/ 236 h 236"/>
                <a:gd name="T12" fmla="*/ 241 w 241"/>
                <a:gd name="T13" fmla="*/ 236 h 236"/>
                <a:gd name="T14" fmla="*/ 241 w 241"/>
                <a:gd name="T15" fmla="*/ 113 h 236"/>
                <a:gd name="T16" fmla="*/ 240 w 241"/>
                <a:gd name="T17" fmla="*/ 113 h 236"/>
                <a:gd name="T18" fmla="*/ 120 w 241"/>
                <a:gd name="T19" fmla="*/ 0 h 236"/>
                <a:gd name="T20" fmla="*/ 0 w 241"/>
                <a:gd name="T21" fmla="*/ 120 h 236"/>
                <a:gd name="T22" fmla="*/ 0 w 241"/>
                <a:gd name="T23" fmla="*/ 236 h 236"/>
                <a:gd name="T24" fmla="*/ 57 w 241"/>
                <a:gd name="T25" fmla="*/ 236 h 236"/>
                <a:gd name="T26" fmla="*/ 57 w 241"/>
                <a:gd name="T27" fmla="*/ 20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36">
                  <a:moveTo>
                    <a:pt x="57" y="204"/>
                  </a:moveTo>
                  <a:cubicBezTo>
                    <a:pt x="57" y="120"/>
                    <a:pt x="57" y="120"/>
                    <a:pt x="57" y="120"/>
                  </a:cubicBezTo>
                  <a:cubicBezTo>
                    <a:pt x="57" y="118"/>
                    <a:pt x="57" y="118"/>
                    <a:pt x="57" y="118"/>
                  </a:cubicBezTo>
                  <a:cubicBezTo>
                    <a:pt x="59" y="84"/>
                    <a:pt x="86" y="57"/>
                    <a:pt x="120" y="57"/>
                  </a:cubicBezTo>
                  <a:cubicBezTo>
                    <a:pt x="155" y="57"/>
                    <a:pt x="183" y="85"/>
                    <a:pt x="183" y="120"/>
                  </a:cubicBezTo>
                  <a:cubicBezTo>
                    <a:pt x="183" y="236"/>
                    <a:pt x="183" y="236"/>
                    <a:pt x="183" y="236"/>
                  </a:cubicBezTo>
                  <a:cubicBezTo>
                    <a:pt x="241" y="236"/>
                    <a:pt x="241" y="236"/>
                    <a:pt x="241" y="236"/>
                  </a:cubicBezTo>
                  <a:cubicBezTo>
                    <a:pt x="241" y="113"/>
                    <a:pt x="241" y="113"/>
                    <a:pt x="241" y="113"/>
                  </a:cubicBezTo>
                  <a:cubicBezTo>
                    <a:pt x="240" y="113"/>
                    <a:pt x="240" y="113"/>
                    <a:pt x="240" y="113"/>
                  </a:cubicBezTo>
                  <a:cubicBezTo>
                    <a:pt x="237" y="50"/>
                    <a:pt x="184" y="0"/>
                    <a:pt x="120" y="0"/>
                  </a:cubicBezTo>
                  <a:cubicBezTo>
                    <a:pt x="54" y="0"/>
                    <a:pt x="0" y="54"/>
                    <a:pt x="0" y="120"/>
                  </a:cubicBezTo>
                  <a:cubicBezTo>
                    <a:pt x="0" y="236"/>
                    <a:pt x="0" y="236"/>
                    <a:pt x="0" y="236"/>
                  </a:cubicBezTo>
                  <a:cubicBezTo>
                    <a:pt x="57" y="236"/>
                    <a:pt x="57" y="236"/>
                    <a:pt x="57" y="236"/>
                  </a:cubicBezTo>
                  <a:lnTo>
                    <a:pt x="57" y="204"/>
                  </a:lnTo>
                  <a:close/>
                </a:path>
              </a:pathLst>
            </a:custGeom>
            <a:solidFill>
              <a:schemeClr val="accent2"/>
            </a:solidFill>
            <a:ln>
              <a:noFill/>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Freeform 7"/>
            <p:cNvSpPr>
              <a:spLocks/>
            </p:cNvSpPr>
            <p:nvPr/>
          </p:nvSpPr>
          <p:spPr bwMode="auto">
            <a:xfrm>
              <a:off x="6156325" y="1387475"/>
              <a:ext cx="190500" cy="155575"/>
            </a:xfrm>
            <a:custGeom>
              <a:avLst/>
              <a:gdLst>
                <a:gd name="T0" fmla="*/ 82 w 157"/>
                <a:gd name="T1" fmla="*/ 12 h 130"/>
                <a:gd name="T2" fmla="*/ 42 w 157"/>
                <a:gd name="T3" fmla="*/ 30 h 130"/>
                <a:gd name="T4" fmla="*/ 32 w 157"/>
                <a:gd name="T5" fmla="*/ 45 h 130"/>
                <a:gd name="T6" fmla="*/ 12 w 157"/>
                <a:gd name="T7" fmla="*/ 66 h 130"/>
                <a:gd name="T8" fmla="*/ 7 w 157"/>
                <a:gd name="T9" fmla="*/ 68 h 130"/>
                <a:gd name="T10" fmla="*/ 1 w 157"/>
                <a:gd name="T11" fmla="*/ 65 h 130"/>
                <a:gd name="T12" fmla="*/ 3 w 157"/>
                <a:gd name="T13" fmla="*/ 58 h 130"/>
                <a:gd name="T14" fmla="*/ 23 w 157"/>
                <a:gd name="T15" fmla="*/ 38 h 130"/>
                <a:gd name="T16" fmla="*/ 36 w 157"/>
                <a:gd name="T17" fmla="*/ 21 h 130"/>
                <a:gd name="T18" fmla="*/ 74 w 157"/>
                <a:gd name="T19" fmla="*/ 2 h 130"/>
                <a:gd name="T20" fmla="*/ 117 w 157"/>
                <a:gd name="T21" fmla="*/ 11 h 130"/>
                <a:gd name="T22" fmla="*/ 146 w 157"/>
                <a:gd name="T23" fmla="*/ 48 h 130"/>
                <a:gd name="T24" fmla="*/ 146 w 157"/>
                <a:gd name="T25" fmla="*/ 61 h 130"/>
                <a:gd name="T26" fmla="*/ 143 w 157"/>
                <a:gd name="T27" fmla="*/ 85 h 130"/>
                <a:gd name="T28" fmla="*/ 142 w 157"/>
                <a:gd name="T29" fmla="*/ 96 h 130"/>
                <a:gd name="T30" fmla="*/ 145 w 157"/>
                <a:gd name="T31" fmla="*/ 108 h 130"/>
                <a:gd name="T32" fmla="*/ 155 w 157"/>
                <a:gd name="T33" fmla="*/ 119 h 130"/>
                <a:gd name="T34" fmla="*/ 157 w 157"/>
                <a:gd name="T35" fmla="*/ 125 h 130"/>
                <a:gd name="T36" fmla="*/ 148 w 157"/>
                <a:gd name="T37" fmla="*/ 128 h 130"/>
                <a:gd name="T38" fmla="*/ 131 w 157"/>
                <a:gd name="T39" fmla="*/ 103 h 130"/>
                <a:gd name="T40" fmla="*/ 131 w 157"/>
                <a:gd name="T41" fmla="*/ 91 h 130"/>
                <a:gd name="T42" fmla="*/ 134 w 157"/>
                <a:gd name="T43" fmla="*/ 67 h 130"/>
                <a:gd name="T44" fmla="*/ 135 w 157"/>
                <a:gd name="T45" fmla="*/ 52 h 130"/>
                <a:gd name="T46" fmla="*/ 128 w 157"/>
                <a:gd name="T47" fmla="*/ 37 h 130"/>
                <a:gd name="T48" fmla="*/ 92 w 157"/>
                <a:gd name="T49" fmla="*/ 13 h 130"/>
                <a:gd name="T50" fmla="*/ 82 w 157"/>
                <a:gd name="T51" fmla="*/ 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30">
                  <a:moveTo>
                    <a:pt x="82" y="12"/>
                  </a:moveTo>
                  <a:cubicBezTo>
                    <a:pt x="66" y="12"/>
                    <a:pt x="53" y="19"/>
                    <a:pt x="42" y="30"/>
                  </a:cubicBezTo>
                  <a:cubicBezTo>
                    <a:pt x="38" y="35"/>
                    <a:pt x="35" y="40"/>
                    <a:pt x="32" y="45"/>
                  </a:cubicBezTo>
                  <a:cubicBezTo>
                    <a:pt x="27" y="53"/>
                    <a:pt x="20" y="60"/>
                    <a:pt x="12" y="66"/>
                  </a:cubicBezTo>
                  <a:cubicBezTo>
                    <a:pt x="11" y="67"/>
                    <a:pt x="9" y="68"/>
                    <a:pt x="7" y="68"/>
                  </a:cubicBezTo>
                  <a:cubicBezTo>
                    <a:pt x="5" y="69"/>
                    <a:pt x="2" y="67"/>
                    <a:pt x="1" y="65"/>
                  </a:cubicBezTo>
                  <a:cubicBezTo>
                    <a:pt x="0" y="63"/>
                    <a:pt x="1" y="60"/>
                    <a:pt x="3" y="58"/>
                  </a:cubicBezTo>
                  <a:cubicBezTo>
                    <a:pt x="11" y="53"/>
                    <a:pt x="18" y="46"/>
                    <a:pt x="23" y="38"/>
                  </a:cubicBezTo>
                  <a:cubicBezTo>
                    <a:pt x="26" y="32"/>
                    <a:pt x="31" y="26"/>
                    <a:pt x="36" y="21"/>
                  </a:cubicBezTo>
                  <a:cubicBezTo>
                    <a:pt x="46" y="10"/>
                    <a:pt x="59" y="3"/>
                    <a:pt x="74" y="2"/>
                  </a:cubicBezTo>
                  <a:cubicBezTo>
                    <a:pt x="89" y="0"/>
                    <a:pt x="104" y="3"/>
                    <a:pt x="117" y="11"/>
                  </a:cubicBezTo>
                  <a:cubicBezTo>
                    <a:pt x="131" y="20"/>
                    <a:pt x="141" y="32"/>
                    <a:pt x="146" y="48"/>
                  </a:cubicBezTo>
                  <a:cubicBezTo>
                    <a:pt x="147" y="52"/>
                    <a:pt x="147" y="57"/>
                    <a:pt x="146" y="61"/>
                  </a:cubicBezTo>
                  <a:cubicBezTo>
                    <a:pt x="145" y="69"/>
                    <a:pt x="144" y="77"/>
                    <a:pt x="143" y="85"/>
                  </a:cubicBezTo>
                  <a:cubicBezTo>
                    <a:pt x="143" y="89"/>
                    <a:pt x="142" y="93"/>
                    <a:pt x="142" y="96"/>
                  </a:cubicBezTo>
                  <a:cubicBezTo>
                    <a:pt x="142" y="101"/>
                    <a:pt x="143" y="105"/>
                    <a:pt x="145" y="108"/>
                  </a:cubicBezTo>
                  <a:cubicBezTo>
                    <a:pt x="148" y="112"/>
                    <a:pt x="151" y="116"/>
                    <a:pt x="155" y="119"/>
                  </a:cubicBezTo>
                  <a:cubicBezTo>
                    <a:pt x="157" y="121"/>
                    <a:pt x="157" y="123"/>
                    <a:pt x="157" y="125"/>
                  </a:cubicBezTo>
                  <a:cubicBezTo>
                    <a:pt x="156" y="129"/>
                    <a:pt x="151" y="130"/>
                    <a:pt x="148" y="128"/>
                  </a:cubicBezTo>
                  <a:cubicBezTo>
                    <a:pt x="140" y="121"/>
                    <a:pt x="133" y="113"/>
                    <a:pt x="131" y="103"/>
                  </a:cubicBezTo>
                  <a:cubicBezTo>
                    <a:pt x="130" y="99"/>
                    <a:pt x="130" y="95"/>
                    <a:pt x="131" y="91"/>
                  </a:cubicBezTo>
                  <a:cubicBezTo>
                    <a:pt x="132" y="83"/>
                    <a:pt x="133" y="75"/>
                    <a:pt x="134" y="67"/>
                  </a:cubicBezTo>
                  <a:cubicBezTo>
                    <a:pt x="135" y="62"/>
                    <a:pt x="136" y="57"/>
                    <a:pt x="135" y="52"/>
                  </a:cubicBezTo>
                  <a:cubicBezTo>
                    <a:pt x="134" y="47"/>
                    <a:pt x="131" y="42"/>
                    <a:pt x="128" y="37"/>
                  </a:cubicBezTo>
                  <a:cubicBezTo>
                    <a:pt x="120" y="24"/>
                    <a:pt x="108" y="16"/>
                    <a:pt x="92" y="13"/>
                  </a:cubicBezTo>
                  <a:cubicBezTo>
                    <a:pt x="88" y="13"/>
                    <a:pt x="85" y="13"/>
                    <a:pt x="8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7" name="Freeform 8"/>
            <p:cNvSpPr>
              <a:spLocks/>
            </p:cNvSpPr>
            <p:nvPr/>
          </p:nvSpPr>
          <p:spPr bwMode="auto">
            <a:xfrm>
              <a:off x="6156325" y="1435100"/>
              <a:ext cx="133350" cy="139700"/>
            </a:xfrm>
            <a:custGeom>
              <a:avLst/>
              <a:gdLst>
                <a:gd name="T0" fmla="*/ 83 w 111"/>
                <a:gd name="T1" fmla="*/ 0 h 116"/>
                <a:gd name="T2" fmla="*/ 107 w 111"/>
                <a:gd name="T3" fmla="*/ 17 h 116"/>
                <a:gd name="T4" fmla="*/ 106 w 111"/>
                <a:gd name="T5" fmla="*/ 44 h 116"/>
                <a:gd name="T6" fmla="*/ 90 w 111"/>
                <a:gd name="T7" fmla="*/ 67 h 116"/>
                <a:gd name="T8" fmla="*/ 54 w 111"/>
                <a:gd name="T9" fmla="*/ 100 h 116"/>
                <a:gd name="T10" fmla="*/ 37 w 111"/>
                <a:gd name="T11" fmla="*/ 113 h 116"/>
                <a:gd name="T12" fmla="*/ 28 w 111"/>
                <a:gd name="T13" fmla="*/ 110 h 116"/>
                <a:gd name="T14" fmla="*/ 30 w 111"/>
                <a:gd name="T15" fmla="*/ 104 h 116"/>
                <a:gd name="T16" fmla="*/ 48 w 111"/>
                <a:gd name="T17" fmla="*/ 91 h 116"/>
                <a:gd name="T18" fmla="*/ 82 w 111"/>
                <a:gd name="T19" fmla="*/ 59 h 116"/>
                <a:gd name="T20" fmla="*/ 96 w 111"/>
                <a:gd name="T21" fmla="*/ 39 h 116"/>
                <a:gd name="T22" fmla="*/ 98 w 111"/>
                <a:gd name="T23" fmla="*/ 27 h 116"/>
                <a:gd name="T24" fmla="*/ 95 w 111"/>
                <a:gd name="T25" fmla="*/ 18 h 116"/>
                <a:gd name="T26" fmla="*/ 76 w 111"/>
                <a:gd name="T27" fmla="*/ 13 h 116"/>
                <a:gd name="T28" fmla="*/ 67 w 111"/>
                <a:gd name="T29" fmla="*/ 23 h 116"/>
                <a:gd name="T30" fmla="*/ 56 w 111"/>
                <a:gd name="T31" fmla="*/ 41 h 116"/>
                <a:gd name="T32" fmla="*/ 33 w 111"/>
                <a:gd name="T33" fmla="*/ 63 h 116"/>
                <a:gd name="T34" fmla="*/ 10 w 111"/>
                <a:gd name="T35" fmla="*/ 79 h 116"/>
                <a:gd name="T36" fmla="*/ 2 w 111"/>
                <a:gd name="T37" fmla="*/ 78 h 116"/>
                <a:gd name="T38" fmla="*/ 4 w 111"/>
                <a:gd name="T39" fmla="*/ 70 h 116"/>
                <a:gd name="T40" fmla="*/ 26 w 111"/>
                <a:gd name="T41" fmla="*/ 55 h 116"/>
                <a:gd name="T42" fmla="*/ 56 w 111"/>
                <a:gd name="T43" fmla="*/ 19 h 116"/>
                <a:gd name="T44" fmla="*/ 73 w 111"/>
                <a:gd name="T45" fmla="*/ 2 h 116"/>
                <a:gd name="T46" fmla="*/ 83 w 111"/>
                <a:gd name="T4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16">
                  <a:moveTo>
                    <a:pt x="83" y="0"/>
                  </a:moveTo>
                  <a:cubicBezTo>
                    <a:pt x="93" y="0"/>
                    <a:pt x="102" y="7"/>
                    <a:pt x="107" y="17"/>
                  </a:cubicBezTo>
                  <a:cubicBezTo>
                    <a:pt x="111" y="26"/>
                    <a:pt x="110" y="35"/>
                    <a:pt x="106" y="44"/>
                  </a:cubicBezTo>
                  <a:cubicBezTo>
                    <a:pt x="102" y="52"/>
                    <a:pt x="96" y="60"/>
                    <a:pt x="90" y="67"/>
                  </a:cubicBezTo>
                  <a:cubicBezTo>
                    <a:pt x="79" y="79"/>
                    <a:pt x="67" y="90"/>
                    <a:pt x="54" y="100"/>
                  </a:cubicBezTo>
                  <a:cubicBezTo>
                    <a:pt x="48" y="105"/>
                    <a:pt x="43" y="109"/>
                    <a:pt x="37" y="113"/>
                  </a:cubicBezTo>
                  <a:cubicBezTo>
                    <a:pt x="33" y="116"/>
                    <a:pt x="29" y="114"/>
                    <a:pt x="28" y="110"/>
                  </a:cubicBezTo>
                  <a:cubicBezTo>
                    <a:pt x="27" y="108"/>
                    <a:pt x="28" y="106"/>
                    <a:pt x="30" y="104"/>
                  </a:cubicBezTo>
                  <a:cubicBezTo>
                    <a:pt x="36" y="100"/>
                    <a:pt x="42" y="96"/>
                    <a:pt x="48" y="91"/>
                  </a:cubicBezTo>
                  <a:cubicBezTo>
                    <a:pt x="60" y="81"/>
                    <a:pt x="72" y="71"/>
                    <a:pt x="82" y="59"/>
                  </a:cubicBezTo>
                  <a:cubicBezTo>
                    <a:pt x="88" y="53"/>
                    <a:pt x="93" y="46"/>
                    <a:pt x="96" y="39"/>
                  </a:cubicBezTo>
                  <a:cubicBezTo>
                    <a:pt x="98" y="35"/>
                    <a:pt x="99" y="31"/>
                    <a:pt x="98" y="27"/>
                  </a:cubicBezTo>
                  <a:cubicBezTo>
                    <a:pt x="98" y="24"/>
                    <a:pt x="97" y="21"/>
                    <a:pt x="95" y="18"/>
                  </a:cubicBezTo>
                  <a:cubicBezTo>
                    <a:pt x="91" y="12"/>
                    <a:pt x="83" y="10"/>
                    <a:pt x="76" y="13"/>
                  </a:cubicBezTo>
                  <a:cubicBezTo>
                    <a:pt x="71" y="15"/>
                    <a:pt x="69" y="19"/>
                    <a:pt x="67" y="23"/>
                  </a:cubicBezTo>
                  <a:cubicBezTo>
                    <a:pt x="64" y="29"/>
                    <a:pt x="60" y="35"/>
                    <a:pt x="56" y="41"/>
                  </a:cubicBezTo>
                  <a:cubicBezTo>
                    <a:pt x="50" y="50"/>
                    <a:pt x="42" y="57"/>
                    <a:pt x="33" y="63"/>
                  </a:cubicBezTo>
                  <a:cubicBezTo>
                    <a:pt x="26" y="69"/>
                    <a:pt x="18" y="74"/>
                    <a:pt x="10" y="79"/>
                  </a:cubicBezTo>
                  <a:cubicBezTo>
                    <a:pt x="8" y="81"/>
                    <a:pt x="4" y="81"/>
                    <a:pt x="2" y="78"/>
                  </a:cubicBezTo>
                  <a:cubicBezTo>
                    <a:pt x="0" y="76"/>
                    <a:pt x="1" y="72"/>
                    <a:pt x="4" y="70"/>
                  </a:cubicBezTo>
                  <a:cubicBezTo>
                    <a:pt x="11" y="65"/>
                    <a:pt x="18" y="60"/>
                    <a:pt x="26" y="55"/>
                  </a:cubicBezTo>
                  <a:cubicBezTo>
                    <a:pt x="39" y="46"/>
                    <a:pt x="49" y="33"/>
                    <a:pt x="56" y="19"/>
                  </a:cubicBezTo>
                  <a:cubicBezTo>
                    <a:pt x="59" y="11"/>
                    <a:pt x="65" y="6"/>
                    <a:pt x="73" y="2"/>
                  </a:cubicBezTo>
                  <a:cubicBezTo>
                    <a:pt x="76" y="1"/>
                    <a:pt x="79" y="0"/>
                    <a:pt x="8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8" name="Freeform 9"/>
            <p:cNvSpPr>
              <a:spLocks/>
            </p:cNvSpPr>
            <p:nvPr/>
          </p:nvSpPr>
          <p:spPr bwMode="auto">
            <a:xfrm>
              <a:off x="6156325" y="1411288"/>
              <a:ext cx="177800" cy="149225"/>
            </a:xfrm>
            <a:custGeom>
              <a:avLst/>
              <a:gdLst>
                <a:gd name="T0" fmla="*/ 127 w 147"/>
                <a:gd name="T1" fmla="*/ 44 h 124"/>
                <a:gd name="T2" fmla="*/ 124 w 147"/>
                <a:gd name="T3" fmla="*/ 63 h 124"/>
                <a:gd name="T4" fmla="*/ 122 w 147"/>
                <a:gd name="T5" fmla="*/ 82 h 124"/>
                <a:gd name="T6" fmla="*/ 127 w 147"/>
                <a:gd name="T7" fmla="*/ 101 h 124"/>
                <a:gd name="T8" fmla="*/ 139 w 147"/>
                <a:gd name="T9" fmla="*/ 112 h 124"/>
                <a:gd name="T10" fmla="*/ 142 w 147"/>
                <a:gd name="T11" fmla="*/ 113 h 124"/>
                <a:gd name="T12" fmla="*/ 145 w 147"/>
                <a:gd name="T13" fmla="*/ 120 h 124"/>
                <a:gd name="T14" fmla="*/ 138 w 147"/>
                <a:gd name="T15" fmla="*/ 123 h 124"/>
                <a:gd name="T16" fmla="*/ 114 w 147"/>
                <a:gd name="T17" fmla="*/ 100 h 124"/>
                <a:gd name="T18" fmla="*/ 111 w 147"/>
                <a:gd name="T19" fmla="*/ 78 h 124"/>
                <a:gd name="T20" fmla="*/ 113 w 147"/>
                <a:gd name="T21" fmla="*/ 62 h 124"/>
                <a:gd name="T22" fmla="*/ 116 w 147"/>
                <a:gd name="T23" fmla="*/ 45 h 124"/>
                <a:gd name="T24" fmla="*/ 101 w 147"/>
                <a:gd name="T25" fmla="*/ 18 h 124"/>
                <a:gd name="T26" fmla="*/ 58 w 147"/>
                <a:gd name="T27" fmla="*/ 21 h 124"/>
                <a:gd name="T28" fmla="*/ 46 w 147"/>
                <a:gd name="T29" fmla="*/ 38 h 124"/>
                <a:gd name="T30" fmla="*/ 28 w 147"/>
                <a:gd name="T31" fmla="*/ 61 h 124"/>
                <a:gd name="T32" fmla="*/ 9 w 147"/>
                <a:gd name="T33" fmla="*/ 75 h 124"/>
                <a:gd name="T34" fmla="*/ 3 w 147"/>
                <a:gd name="T35" fmla="*/ 75 h 124"/>
                <a:gd name="T36" fmla="*/ 0 w 147"/>
                <a:gd name="T37" fmla="*/ 70 h 124"/>
                <a:gd name="T38" fmla="*/ 3 w 147"/>
                <a:gd name="T39" fmla="*/ 65 h 124"/>
                <a:gd name="T40" fmla="*/ 23 w 147"/>
                <a:gd name="T41" fmla="*/ 50 h 124"/>
                <a:gd name="T42" fmla="*/ 35 w 147"/>
                <a:gd name="T43" fmla="*/ 34 h 124"/>
                <a:gd name="T44" fmla="*/ 54 w 147"/>
                <a:gd name="T45" fmla="*/ 10 h 124"/>
                <a:gd name="T46" fmla="*/ 86 w 147"/>
                <a:gd name="T47" fmla="*/ 1 h 124"/>
                <a:gd name="T48" fmla="*/ 126 w 147"/>
                <a:gd name="T49" fmla="*/ 33 h 124"/>
                <a:gd name="T50" fmla="*/ 127 w 147"/>
                <a:gd name="T51" fmla="*/ 44 h 124"/>
                <a:gd name="T52" fmla="*/ 127 w 147"/>
                <a:gd name="T53"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 h="124">
                  <a:moveTo>
                    <a:pt x="127" y="44"/>
                  </a:moveTo>
                  <a:cubicBezTo>
                    <a:pt x="127" y="50"/>
                    <a:pt x="126" y="57"/>
                    <a:pt x="124" y="63"/>
                  </a:cubicBezTo>
                  <a:cubicBezTo>
                    <a:pt x="123" y="69"/>
                    <a:pt x="122" y="76"/>
                    <a:pt x="122" y="82"/>
                  </a:cubicBezTo>
                  <a:cubicBezTo>
                    <a:pt x="122" y="89"/>
                    <a:pt x="124" y="95"/>
                    <a:pt x="127" y="101"/>
                  </a:cubicBezTo>
                  <a:cubicBezTo>
                    <a:pt x="129" y="106"/>
                    <a:pt x="133" y="110"/>
                    <a:pt x="139" y="112"/>
                  </a:cubicBezTo>
                  <a:cubicBezTo>
                    <a:pt x="140" y="112"/>
                    <a:pt x="141" y="112"/>
                    <a:pt x="142" y="113"/>
                  </a:cubicBezTo>
                  <a:cubicBezTo>
                    <a:pt x="145" y="114"/>
                    <a:pt x="147" y="117"/>
                    <a:pt x="145" y="120"/>
                  </a:cubicBezTo>
                  <a:cubicBezTo>
                    <a:pt x="144" y="123"/>
                    <a:pt x="141" y="124"/>
                    <a:pt x="138" y="123"/>
                  </a:cubicBezTo>
                  <a:cubicBezTo>
                    <a:pt x="126" y="119"/>
                    <a:pt x="118" y="112"/>
                    <a:pt x="114" y="100"/>
                  </a:cubicBezTo>
                  <a:cubicBezTo>
                    <a:pt x="111" y="93"/>
                    <a:pt x="110" y="85"/>
                    <a:pt x="111" y="78"/>
                  </a:cubicBezTo>
                  <a:cubicBezTo>
                    <a:pt x="111" y="72"/>
                    <a:pt x="112" y="67"/>
                    <a:pt x="113" y="62"/>
                  </a:cubicBezTo>
                  <a:cubicBezTo>
                    <a:pt x="114" y="56"/>
                    <a:pt x="115" y="50"/>
                    <a:pt x="116" y="45"/>
                  </a:cubicBezTo>
                  <a:cubicBezTo>
                    <a:pt x="116" y="33"/>
                    <a:pt x="111" y="24"/>
                    <a:pt x="101" y="18"/>
                  </a:cubicBezTo>
                  <a:cubicBezTo>
                    <a:pt x="87" y="8"/>
                    <a:pt x="70" y="10"/>
                    <a:pt x="58" y="21"/>
                  </a:cubicBezTo>
                  <a:cubicBezTo>
                    <a:pt x="53" y="26"/>
                    <a:pt x="48" y="31"/>
                    <a:pt x="46" y="38"/>
                  </a:cubicBezTo>
                  <a:cubicBezTo>
                    <a:pt x="42" y="47"/>
                    <a:pt x="36" y="54"/>
                    <a:pt x="28" y="61"/>
                  </a:cubicBezTo>
                  <a:cubicBezTo>
                    <a:pt x="22" y="66"/>
                    <a:pt x="16" y="71"/>
                    <a:pt x="9" y="75"/>
                  </a:cubicBezTo>
                  <a:cubicBezTo>
                    <a:pt x="7" y="76"/>
                    <a:pt x="5" y="76"/>
                    <a:pt x="3" y="75"/>
                  </a:cubicBezTo>
                  <a:cubicBezTo>
                    <a:pt x="1" y="74"/>
                    <a:pt x="0" y="72"/>
                    <a:pt x="0" y="70"/>
                  </a:cubicBezTo>
                  <a:cubicBezTo>
                    <a:pt x="0" y="68"/>
                    <a:pt x="1" y="66"/>
                    <a:pt x="3" y="65"/>
                  </a:cubicBezTo>
                  <a:cubicBezTo>
                    <a:pt x="10" y="61"/>
                    <a:pt x="17" y="56"/>
                    <a:pt x="23" y="50"/>
                  </a:cubicBezTo>
                  <a:cubicBezTo>
                    <a:pt x="28" y="45"/>
                    <a:pt x="32" y="40"/>
                    <a:pt x="35" y="34"/>
                  </a:cubicBezTo>
                  <a:cubicBezTo>
                    <a:pt x="39" y="24"/>
                    <a:pt x="45" y="16"/>
                    <a:pt x="54" y="10"/>
                  </a:cubicBezTo>
                  <a:cubicBezTo>
                    <a:pt x="63" y="3"/>
                    <a:pt x="74" y="0"/>
                    <a:pt x="86" y="1"/>
                  </a:cubicBezTo>
                  <a:cubicBezTo>
                    <a:pt x="105" y="2"/>
                    <a:pt x="122" y="17"/>
                    <a:pt x="126" y="33"/>
                  </a:cubicBezTo>
                  <a:cubicBezTo>
                    <a:pt x="127" y="37"/>
                    <a:pt x="127" y="40"/>
                    <a:pt x="127" y="44"/>
                  </a:cubicBezTo>
                  <a:cubicBezTo>
                    <a:pt x="127" y="44"/>
                    <a:pt x="127" y="44"/>
                    <a:pt x="127"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9" name="Freeform 10"/>
            <p:cNvSpPr>
              <a:spLocks/>
            </p:cNvSpPr>
            <p:nvPr/>
          </p:nvSpPr>
          <p:spPr bwMode="auto">
            <a:xfrm>
              <a:off x="6159500" y="1366838"/>
              <a:ext cx="187325" cy="68262"/>
            </a:xfrm>
            <a:custGeom>
              <a:avLst/>
              <a:gdLst>
                <a:gd name="T0" fmla="*/ 155 w 155"/>
                <a:gd name="T1" fmla="*/ 42 h 58"/>
                <a:gd name="T2" fmla="*/ 151 w 155"/>
                <a:gd name="T3" fmla="*/ 47 h 58"/>
                <a:gd name="T4" fmla="*/ 145 w 155"/>
                <a:gd name="T5" fmla="*/ 45 h 58"/>
                <a:gd name="T6" fmla="*/ 133 w 155"/>
                <a:gd name="T7" fmla="*/ 33 h 58"/>
                <a:gd name="T8" fmla="*/ 97 w 155"/>
                <a:gd name="T9" fmla="*/ 13 h 58"/>
                <a:gd name="T10" fmla="*/ 72 w 155"/>
                <a:gd name="T11" fmla="*/ 12 h 58"/>
                <a:gd name="T12" fmla="*/ 46 w 155"/>
                <a:gd name="T13" fmla="*/ 19 h 58"/>
                <a:gd name="T14" fmla="*/ 25 w 155"/>
                <a:gd name="T15" fmla="*/ 36 h 58"/>
                <a:gd name="T16" fmla="*/ 11 w 155"/>
                <a:gd name="T17" fmla="*/ 54 h 58"/>
                <a:gd name="T18" fmla="*/ 3 w 155"/>
                <a:gd name="T19" fmla="*/ 56 h 58"/>
                <a:gd name="T20" fmla="*/ 2 w 155"/>
                <a:gd name="T21" fmla="*/ 49 h 58"/>
                <a:gd name="T22" fmla="*/ 26 w 155"/>
                <a:gd name="T23" fmla="*/ 19 h 58"/>
                <a:gd name="T24" fmla="*/ 63 w 155"/>
                <a:gd name="T25" fmla="*/ 2 h 58"/>
                <a:gd name="T26" fmla="*/ 91 w 155"/>
                <a:gd name="T27" fmla="*/ 1 h 58"/>
                <a:gd name="T28" fmla="*/ 126 w 155"/>
                <a:gd name="T29" fmla="*/ 13 h 58"/>
                <a:gd name="T30" fmla="*/ 153 w 155"/>
                <a:gd name="T31" fmla="*/ 38 h 58"/>
                <a:gd name="T32" fmla="*/ 155 w 155"/>
                <a:gd name="T33" fmla="*/ 42 h 58"/>
                <a:gd name="T34" fmla="*/ 155 w 155"/>
                <a:gd name="T35"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58">
                  <a:moveTo>
                    <a:pt x="155" y="42"/>
                  </a:moveTo>
                  <a:cubicBezTo>
                    <a:pt x="155" y="44"/>
                    <a:pt x="153" y="46"/>
                    <a:pt x="151" y="47"/>
                  </a:cubicBezTo>
                  <a:cubicBezTo>
                    <a:pt x="149" y="48"/>
                    <a:pt x="146" y="47"/>
                    <a:pt x="145" y="45"/>
                  </a:cubicBezTo>
                  <a:cubicBezTo>
                    <a:pt x="141" y="40"/>
                    <a:pt x="137" y="36"/>
                    <a:pt x="133" y="33"/>
                  </a:cubicBezTo>
                  <a:cubicBezTo>
                    <a:pt x="123" y="23"/>
                    <a:pt x="111" y="16"/>
                    <a:pt x="97" y="13"/>
                  </a:cubicBezTo>
                  <a:cubicBezTo>
                    <a:pt x="89" y="11"/>
                    <a:pt x="80" y="11"/>
                    <a:pt x="72" y="12"/>
                  </a:cubicBezTo>
                  <a:cubicBezTo>
                    <a:pt x="63" y="12"/>
                    <a:pt x="54" y="15"/>
                    <a:pt x="46" y="19"/>
                  </a:cubicBezTo>
                  <a:cubicBezTo>
                    <a:pt x="38" y="23"/>
                    <a:pt x="31" y="29"/>
                    <a:pt x="25" y="36"/>
                  </a:cubicBezTo>
                  <a:cubicBezTo>
                    <a:pt x="20" y="42"/>
                    <a:pt x="15" y="48"/>
                    <a:pt x="11" y="54"/>
                  </a:cubicBezTo>
                  <a:cubicBezTo>
                    <a:pt x="10" y="57"/>
                    <a:pt x="6" y="58"/>
                    <a:pt x="3" y="56"/>
                  </a:cubicBezTo>
                  <a:cubicBezTo>
                    <a:pt x="1" y="55"/>
                    <a:pt x="0" y="51"/>
                    <a:pt x="2" y="49"/>
                  </a:cubicBezTo>
                  <a:cubicBezTo>
                    <a:pt x="8" y="38"/>
                    <a:pt x="16" y="28"/>
                    <a:pt x="26" y="19"/>
                  </a:cubicBezTo>
                  <a:cubicBezTo>
                    <a:pt x="37" y="10"/>
                    <a:pt x="49" y="4"/>
                    <a:pt x="63" y="2"/>
                  </a:cubicBezTo>
                  <a:cubicBezTo>
                    <a:pt x="72" y="0"/>
                    <a:pt x="82" y="0"/>
                    <a:pt x="91" y="1"/>
                  </a:cubicBezTo>
                  <a:cubicBezTo>
                    <a:pt x="104" y="2"/>
                    <a:pt x="115" y="7"/>
                    <a:pt x="126" y="13"/>
                  </a:cubicBezTo>
                  <a:cubicBezTo>
                    <a:pt x="137" y="20"/>
                    <a:pt x="146" y="28"/>
                    <a:pt x="153" y="38"/>
                  </a:cubicBezTo>
                  <a:cubicBezTo>
                    <a:pt x="154" y="39"/>
                    <a:pt x="155" y="40"/>
                    <a:pt x="155" y="42"/>
                  </a:cubicBezTo>
                  <a:cubicBezTo>
                    <a:pt x="155" y="42"/>
                    <a:pt x="155" y="42"/>
                    <a:pt x="155"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0" name="Freeform 11"/>
            <p:cNvSpPr>
              <a:spLocks/>
            </p:cNvSpPr>
            <p:nvPr/>
          </p:nvSpPr>
          <p:spPr bwMode="auto">
            <a:xfrm>
              <a:off x="6167438" y="1341438"/>
              <a:ext cx="169863" cy="49212"/>
            </a:xfrm>
            <a:custGeom>
              <a:avLst/>
              <a:gdLst>
                <a:gd name="T0" fmla="*/ 141 w 141"/>
                <a:gd name="T1" fmla="*/ 28 h 40"/>
                <a:gd name="T2" fmla="*/ 138 w 141"/>
                <a:gd name="T3" fmla="*/ 33 h 40"/>
                <a:gd name="T4" fmla="*/ 132 w 141"/>
                <a:gd name="T5" fmla="*/ 32 h 40"/>
                <a:gd name="T6" fmla="*/ 127 w 141"/>
                <a:gd name="T7" fmla="*/ 29 h 40"/>
                <a:gd name="T8" fmla="*/ 84 w 141"/>
                <a:gd name="T9" fmla="*/ 13 h 40"/>
                <a:gd name="T10" fmla="*/ 42 w 141"/>
                <a:gd name="T11" fmla="*/ 17 h 40"/>
                <a:gd name="T12" fmla="*/ 15 w 141"/>
                <a:gd name="T13" fmla="*/ 33 h 40"/>
                <a:gd name="T14" fmla="*/ 11 w 141"/>
                <a:gd name="T15" fmla="*/ 37 h 40"/>
                <a:gd name="T16" fmla="*/ 3 w 141"/>
                <a:gd name="T17" fmla="*/ 38 h 40"/>
                <a:gd name="T18" fmla="*/ 3 w 141"/>
                <a:gd name="T19" fmla="*/ 30 h 40"/>
                <a:gd name="T20" fmla="*/ 18 w 141"/>
                <a:gd name="T21" fmla="*/ 17 h 40"/>
                <a:gd name="T22" fmla="*/ 58 w 141"/>
                <a:gd name="T23" fmla="*/ 2 h 40"/>
                <a:gd name="T24" fmla="*/ 116 w 141"/>
                <a:gd name="T25" fmla="*/ 10 h 40"/>
                <a:gd name="T26" fmla="*/ 138 w 141"/>
                <a:gd name="T27" fmla="*/ 23 h 40"/>
                <a:gd name="T28" fmla="*/ 141 w 141"/>
                <a:gd name="T2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40">
                  <a:moveTo>
                    <a:pt x="141" y="28"/>
                  </a:moveTo>
                  <a:cubicBezTo>
                    <a:pt x="141" y="30"/>
                    <a:pt x="140" y="32"/>
                    <a:pt x="138" y="33"/>
                  </a:cubicBezTo>
                  <a:cubicBezTo>
                    <a:pt x="136" y="34"/>
                    <a:pt x="133" y="34"/>
                    <a:pt x="132" y="32"/>
                  </a:cubicBezTo>
                  <a:cubicBezTo>
                    <a:pt x="130" y="31"/>
                    <a:pt x="128" y="30"/>
                    <a:pt x="127" y="29"/>
                  </a:cubicBezTo>
                  <a:cubicBezTo>
                    <a:pt x="114" y="20"/>
                    <a:pt x="99" y="14"/>
                    <a:pt x="84" y="13"/>
                  </a:cubicBezTo>
                  <a:cubicBezTo>
                    <a:pt x="69" y="11"/>
                    <a:pt x="56" y="12"/>
                    <a:pt x="42" y="17"/>
                  </a:cubicBezTo>
                  <a:cubicBezTo>
                    <a:pt x="32" y="21"/>
                    <a:pt x="23" y="26"/>
                    <a:pt x="15" y="33"/>
                  </a:cubicBezTo>
                  <a:cubicBezTo>
                    <a:pt x="14" y="34"/>
                    <a:pt x="13" y="36"/>
                    <a:pt x="11" y="37"/>
                  </a:cubicBezTo>
                  <a:cubicBezTo>
                    <a:pt x="9" y="40"/>
                    <a:pt x="6" y="40"/>
                    <a:pt x="3" y="38"/>
                  </a:cubicBezTo>
                  <a:cubicBezTo>
                    <a:pt x="1" y="36"/>
                    <a:pt x="0" y="33"/>
                    <a:pt x="3" y="30"/>
                  </a:cubicBezTo>
                  <a:cubicBezTo>
                    <a:pt x="7" y="25"/>
                    <a:pt x="12" y="21"/>
                    <a:pt x="18" y="17"/>
                  </a:cubicBezTo>
                  <a:cubicBezTo>
                    <a:pt x="30" y="9"/>
                    <a:pt x="43" y="4"/>
                    <a:pt x="58" y="2"/>
                  </a:cubicBezTo>
                  <a:cubicBezTo>
                    <a:pt x="78" y="0"/>
                    <a:pt x="97" y="2"/>
                    <a:pt x="116" y="10"/>
                  </a:cubicBezTo>
                  <a:cubicBezTo>
                    <a:pt x="124" y="13"/>
                    <a:pt x="131" y="18"/>
                    <a:pt x="138" y="23"/>
                  </a:cubicBezTo>
                  <a:cubicBezTo>
                    <a:pt x="140" y="25"/>
                    <a:pt x="141" y="26"/>
                    <a:pt x="14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1" name="Freeform 12"/>
            <p:cNvSpPr>
              <a:spLocks/>
            </p:cNvSpPr>
            <p:nvPr/>
          </p:nvSpPr>
          <p:spPr bwMode="auto">
            <a:xfrm>
              <a:off x="6169025" y="1462088"/>
              <a:ext cx="93663" cy="96837"/>
            </a:xfrm>
            <a:custGeom>
              <a:avLst/>
              <a:gdLst>
                <a:gd name="T0" fmla="*/ 78 w 78"/>
                <a:gd name="T1" fmla="*/ 6 h 81"/>
                <a:gd name="T2" fmla="*/ 77 w 78"/>
                <a:gd name="T3" fmla="*/ 9 h 81"/>
                <a:gd name="T4" fmla="*/ 63 w 78"/>
                <a:gd name="T5" fmla="*/ 30 h 81"/>
                <a:gd name="T6" fmla="*/ 23 w 78"/>
                <a:gd name="T7" fmla="*/ 68 h 81"/>
                <a:gd name="T8" fmla="*/ 9 w 78"/>
                <a:gd name="T9" fmla="*/ 78 h 81"/>
                <a:gd name="T10" fmla="*/ 0 w 78"/>
                <a:gd name="T11" fmla="*/ 74 h 81"/>
                <a:gd name="T12" fmla="*/ 3 w 78"/>
                <a:gd name="T13" fmla="*/ 69 h 81"/>
                <a:gd name="T14" fmla="*/ 21 w 78"/>
                <a:gd name="T15" fmla="*/ 56 h 81"/>
                <a:gd name="T16" fmla="*/ 56 w 78"/>
                <a:gd name="T17" fmla="*/ 21 h 81"/>
                <a:gd name="T18" fmla="*/ 67 w 78"/>
                <a:gd name="T19" fmla="*/ 4 h 81"/>
                <a:gd name="T20" fmla="*/ 73 w 78"/>
                <a:gd name="T21" fmla="*/ 1 h 81"/>
                <a:gd name="T22" fmla="*/ 78 w 78"/>
                <a:gd name="T23"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81">
                  <a:moveTo>
                    <a:pt x="78" y="6"/>
                  </a:moveTo>
                  <a:cubicBezTo>
                    <a:pt x="77" y="7"/>
                    <a:pt x="77" y="8"/>
                    <a:pt x="77" y="9"/>
                  </a:cubicBezTo>
                  <a:cubicBezTo>
                    <a:pt x="73" y="16"/>
                    <a:pt x="69" y="23"/>
                    <a:pt x="63" y="30"/>
                  </a:cubicBezTo>
                  <a:cubicBezTo>
                    <a:pt x="52" y="44"/>
                    <a:pt x="38" y="57"/>
                    <a:pt x="23" y="68"/>
                  </a:cubicBezTo>
                  <a:cubicBezTo>
                    <a:pt x="19" y="71"/>
                    <a:pt x="14" y="75"/>
                    <a:pt x="9" y="78"/>
                  </a:cubicBezTo>
                  <a:cubicBezTo>
                    <a:pt x="6" y="81"/>
                    <a:pt x="1" y="78"/>
                    <a:pt x="0" y="74"/>
                  </a:cubicBezTo>
                  <a:cubicBezTo>
                    <a:pt x="0" y="72"/>
                    <a:pt x="1" y="70"/>
                    <a:pt x="3" y="69"/>
                  </a:cubicBezTo>
                  <a:cubicBezTo>
                    <a:pt x="9" y="64"/>
                    <a:pt x="15" y="60"/>
                    <a:pt x="21" y="56"/>
                  </a:cubicBezTo>
                  <a:cubicBezTo>
                    <a:pt x="34" y="45"/>
                    <a:pt x="46" y="34"/>
                    <a:pt x="56" y="21"/>
                  </a:cubicBezTo>
                  <a:cubicBezTo>
                    <a:pt x="60" y="15"/>
                    <a:pt x="64" y="10"/>
                    <a:pt x="67" y="4"/>
                  </a:cubicBezTo>
                  <a:cubicBezTo>
                    <a:pt x="68" y="1"/>
                    <a:pt x="70" y="0"/>
                    <a:pt x="73" y="1"/>
                  </a:cubicBezTo>
                  <a:cubicBezTo>
                    <a:pt x="76" y="1"/>
                    <a:pt x="77" y="3"/>
                    <a:pt x="78"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2" name="Freeform 13"/>
            <p:cNvSpPr>
              <a:spLocks/>
            </p:cNvSpPr>
            <p:nvPr/>
          </p:nvSpPr>
          <p:spPr bwMode="auto">
            <a:xfrm>
              <a:off x="6334125" y="1430338"/>
              <a:ext cx="22225" cy="85725"/>
            </a:xfrm>
            <a:custGeom>
              <a:avLst/>
              <a:gdLst>
                <a:gd name="T0" fmla="*/ 18 w 18"/>
                <a:gd name="T1" fmla="*/ 36 h 72"/>
                <a:gd name="T2" fmla="*/ 14 w 18"/>
                <a:gd name="T3" fmla="*/ 68 h 72"/>
                <a:gd name="T4" fmla="*/ 8 w 18"/>
                <a:gd name="T5" fmla="*/ 72 h 72"/>
                <a:gd name="T6" fmla="*/ 3 w 18"/>
                <a:gd name="T7" fmla="*/ 68 h 72"/>
                <a:gd name="T8" fmla="*/ 3 w 18"/>
                <a:gd name="T9" fmla="*/ 65 h 72"/>
                <a:gd name="T10" fmla="*/ 6 w 18"/>
                <a:gd name="T11" fmla="*/ 35 h 72"/>
                <a:gd name="T12" fmla="*/ 2 w 18"/>
                <a:gd name="T13" fmla="*/ 12 h 72"/>
                <a:gd name="T14" fmla="*/ 1 w 18"/>
                <a:gd name="T15" fmla="*/ 9 h 72"/>
                <a:gd name="T16" fmla="*/ 4 w 18"/>
                <a:gd name="T17" fmla="*/ 2 h 72"/>
                <a:gd name="T18" fmla="*/ 12 w 18"/>
                <a:gd name="T19" fmla="*/ 4 h 72"/>
                <a:gd name="T20" fmla="*/ 15 w 18"/>
                <a:gd name="T21" fmla="*/ 16 h 72"/>
                <a:gd name="T22" fmla="*/ 18 w 18"/>
                <a:gd name="T23"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2">
                  <a:moveTo>
                    <a:pt x="18" y="36"/>
                  </a:moveTo>
                  <a:cubicBezTo>
                    <a:pt x="17" y="47"/>
                    <a:pt x="16" y="57"/>
                    <a:pt x="14" y="68"/>
                  </a:cubicBezTo>
                  <a:cubicBezTo>
                    <a:pt x="13" y="70"/>
                    <a:pt x="11" y="72"/>
                    <a:pt x="8" y="72"/>
                  </a:cubicBezTo>
                  <a:cubicBezTo>
                    <a:pt x="6" y="72"/>
                    <a:pt x="3" y="71"/>
                    <a:pt x="3" y="68"/>
                  </a:cubicBezTo>
                  <a:cubicBezTo>
                    <a:pt x="2" y="67"/>
                    <a:pt x="2" y="66"/>
                    <a:pt x="3" y="65"/>
                  </a:cubicBezTo>
                  <a:cubicBezTo>
                    <a:pt x="5" y="55"/>
                    <a:pt x="6" y="45"/>
                    <a:pt x="6" y="35"/>
                  </a:cubicBezTo>
                  <a:cubicBezTo>
                    <a:pt x="6" y="27"/>
                    <a:pt x="5" y="19"/>
                    <a:pt x="2" y="12"/>
                  </a:cubicBezTo>
                  <a:cubicBezTo>
                    <a:pt x="2" y="11"/>
                    <a:pt x="2" y="10"/>
                    <a:pt x="1" y="9"/>
                  </a:cubicBezTo>
                  <a:cubicBezTo>
                    <a:pt x="0" y="6"/>
                    <a:pt x="1" y="3"/>
                    <a:pt x="4" y="2"/>
                  </a:cubicBezTo>
                  <a:cubicBezTo>
                    <a:pt x="7" y="0"/>
                    <a:pt x="11" y="2"/>
                    <a:pt x="12" y="4"/>
                  </a:cubicBezTo>
                  <a:cubicBezTo>
                    <a:pt x="13" y="8"/>
                    <a:pt x="14" y="12"/>
                    <a:pt x="15" y="16"/>
                  </a:cubicBezTo>
                  <a:cubicBezTo>
                    <a:pt x="17" y="23"/>
                    <a:pt x="18" y="29"/>
                    <a:pt x="18"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3" name="Freeform 14"/>
            <p:cNvSpPr>
              <a:spLocks/>
            </p:cNvSpPr>
            <p:nvPr/>
          </p:nvSpPr>
          <p:spPr bwMode="auto">
            <a:xfrm>
              <a:off x="6216650" y="1550988"/>
              <a:ext cx="57150" cy="33337"/>
            </a:xfrm>
            <a:custGeom>
              <a:avLst/>
              <a:gdLst>
                <a:gd name="T0" fmla="*/ 25 w 48"/>
                <a:gd name="T1" fmla="*/ 0 h 28"/>
                <a:gd name="T2" fmla="*/ 42 w 48"/>
                <a:gd name="T3" fmla="*/ 9 h 28"/>
                <a:gd name="T4" fmla="*/ 47 w 48"/>
                <a:gd name="T5" fmla="*/ 21 h 28"/>
                <a:gd name="T6" fmla="*/ 43 w 48"/>
                <a:gd name="T7" fmla="*/ 27 h 28"/>
                <a:gd name="T8" fmla="*/ 36 w 48"/>
                <a:gd name="T9" fmla="*/ 24 h 28"/>
                <a:gd name="T10" fmla="*/ 33 w 48"/>
                <a:gd name="T11" fmla="*/ 16 h 28"/>
                <a:gd name="T12" fmla="*/ 27 w 48"/>
                <a:gd name="T13" fmla="*/ 11 h 28"/>
                <a:gd name="T14" fmla="*/ 23 w 48"/>
                <a:gd name="T15" fmla="*/ 11 h 28"/>
                <a:gd name="T16" fmla="*/ 16 w 48"/>
                <a:gd name="T17" fmla="*/ 16 h 28"/>
                <a:gd name="T18" fmla="*/ 10 w 48"/>
                <a:gd name="T19" fmla="*/ 22 h 28"/>
                <a:gd name="T20" fmla="*/ 3 w 48"/>
                <a:gd name="T21" fmla="*/ 23 h 28"/>
                <a:gd name="T22" fmla="*/ 0 w 48"/>
                <a:gd name="T23" fmla="*/ 18 h 28"/>
                <a:gd name="T24" fmla="*/ 1 w 48"/>
                <a:gd name="T25" fmla="*/ 15 h 28"/>
                <a:gd name="T26" fmla="*/ 18 w 48"/>
                <a:gd name="T27" fmla="*/ 2 h 28"/>
                <a:gd name="T28" fmla="*/ 25 w 4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8">
                  <a:moveTo>
                    <a:pt x="25" y="0"/>
                  </a:moveTo>
                  <a:cubicBezTo>
                    <a:pt x="32" y="0"/>
                    <a:pt x="38" y="3"/>
                    <a:pt x="42" y="9"/>
                  </a:cubicBezTo>
                  <a:cubicBezTo>
                    <a:pt x="44" y="12"/>
                    <a:pt x="46" y="16"/>
                    <a:pt x="47" y="21"/>
                  </a:cubicBezTo>
                  <a:cubicBezTo>
                    <a:pt x="48" y="24"/>
                    <a:pt x="46" y="26"/>
                    <a:pt x="43" y="27"/>
                  </a:cubicBezTo>
                  <a:cubicBezTo>
                    <a:pt x="40" y="28"/>
                    <a:pt x="37" y="27"/>
                    <a:pt x="36" y="24"/>
                  </a:cubicBezTo>
                  <a:cubicBezTo>
                    <a:pt x="35" y="21"/>
                    <a:pt x="34" y="18"/>
                    <a:pt x="33" y="16"/>
                  </a:cubicBezTo>
                  <a:cubicBezTo>
                    <a:pt x="31" y="14"/>
                    <a:pt x="30" y="12"/>
                    <a:pt x="27" y="11"/>
                  </a:cubicBezTo>
                  <a:cubicBezTo>
                    <a:pt x="26" y="10"/>
                    <a:pt x="24" y="10"/>
                    <a:pt x="23" y="11"/>
                  </a:cubicBezTo>
                  <a:cubicBezTo>
                    <a:pt x="21" y="13"/>
                    <a:pt x="18" y="14"/>
                    <a:pt x="16" y="16"/>
                  </a:cubicBezTo>
                  <a:cubicBezTo>
                    <a:pt x="14" y="18"/>
                    <a:pt x="12" y="20"/>
                    <a:pt x="10" y="22"/>
                  </a:cubicBezTo>
                  <a:cubicBezTo>
                    <a:pt x="8" y="24"/>
                    <a:pt x="6" y="24"/>
                    <a:pt x="3" y="23"/>
                  </a:cubicBezTo>
                  <a:cubicBezTo>
                    <a:pt x="1" y="22"/>
                    <a:pt x="0" y="20"/>
                    <a:pt x="0" y="18"/>
                  </a:cubicBezTo>
                  <a:cubicBezTo>
                    <a:pt x="0" y="17"/>
                    <a:pt x="0" y="16"/>
                    <a:pt x="1" y="15"/>
                  </a:cubicBezTo>
                  <a:cubicBezTo>
                    <a:pt x="6" y="10"/>
                    <a:pt x="11" y="5"/>
                    <a:pt x="18" y="2"/>
                  </a:cubicBezTo>
                  <a:cubicBezTo>
                    <a:pt x="20" y="0"/>
                    <a:pt x="22"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4" name="Freeform 15"/>
            <p:cNvSpPr>
              <a:spLocks/>
            </p:cNvSpPr>
            <p:nvPr/>
          </p:nvSpPr>
          <p:spPr bwMode="auto">
            <a:xfrm>
              <a:off x="6265863" y="1514475"/>
              <a:ext cx="34925" cy="61912"/>
            </a:xfrm>
            <a:custGeom>
              <a:avLst/>
              <a:gdLst>
                <a:gd name="T0" fmla="*/ 24 w 30"/>
                <a:gd name="T1" fmla="*/ 52 h 52"/>
                <a:gd name="T2" fmla="*/ 21 w 30"/>
                <a:gd name="T3" fmla="*/ 51 h 52"/>
                <a:gd name="T4" fmla="*/ 3 w 30"/>
                <a:gd name="T5" fmla="*/ 30 h 52"/>
                <a:gd name="T6" fmla="*/ 4 w 30"/>
                <a:gd name="T7" fmla="*/ 5 h 52"/>
                <a:gd name="T8" fmla="*/ 8 w 30"/>
                <a:gd name="T9" fmla="*/ 1 h 52"/>
                <a:gd name="T10" fmla="*/ 14 w 30"/>
                <a:gd name="T11" fmla="*/ 3 h 52"/>
                <a:gd name="T12" fmla="*/ 15 w 30"/>
                <a:gd name="T13" fmla="*/ 8 h 52"/>
                <a:gd name="T14" fmla="*/ 19 w 30"/>
                <a:gd name="T15" fmla="*/ 34 h 52"/>
                <a:gd name="T16" fmla="*/ 28 w 30"/>
                <a:gd name="T17" fmla="*/ 42 h 52"/>
                <a:gd name="T18" fmla="*/ 30 w 30"/>
                <a:gd name="T19" fmla="*/ 47 h 52"/>
                <a:gd name="T20" fmla="*/ 26 w 30"/>
                <a:gd name="T21" fmla="*/ 52 h 52"/>
                <a:gd name="T22" fmla="*/ 24 w 30"/>
                <a:gd name="T23" fmla="*/ 52 h 52"/>
                <a:gd name="T24" fmla="*/ 24 w 30"/>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2">
                  <a:moveTo>
                    <a:pt x="24" y="52"/>
                  </a:moveTo>
                  <a:cubicBezTo>
                    <a:pt x="23" y="52"/>
                    <a:pt x="22" y="51"/>
                    <a:pt x="21" y="51"/>
                  </a:cubicBezTo>
                  <a:cubicBezTo>
                    <a:pt x="13" y="45"/>
                    <a:pt x="7" y="39"/>
                    <a:pt x="3" y="30"/>
                  </a:cubicBezTo>
                  <a:cubicBezTo>
                    <a:pt x="0" y="21"/>
                    <a:pt x="0" y="13"/>
                    <a:pt x="4" y="5"/>
                  </a:cubicBezTo>
                  <a:cubicBezTo>
                    <a:pt x="4" y="3"/>
                    <a:pt x="6" y="1"/>
                    <a:pt x="8" y="1"/>
                  </a:cubicBezTo>
                  <a:cubicBezTo>
                    <a:pt x="10" y="0"/>
                    <a:pt x="12" y="1"/>
                    <a:pt x="14" y="3"/>
                  </a:cubicBezTo>
                  <a:cubicBezTo>
                    <a:pt x="15" y="4"/>
                    <a:pt x="16" y="6"/>
                    <a:pt x="15" y="8"/>
                  </a:cubicBezTo>
                  <a:cubicBezTo>
                    <a:pt x="10" y="18"/>
                    <a:pt x="12" y="27"/>
                    <a:pt x="19" y="34"/>
                  </a:cubicBezTo>
                  <a:cubicBezTo>
                    <a:pt x="22" y="37"/>
                    <a:pt x="25" y="39"/>
                    <a:pt x="28" y="42"/>
                  </a:cubicBezTo>
                  <a:cubicBezTo>
                    <a:pt x="30" y="43"/>
                    <a:pt x="30" y="45"/>
                    <a:pt x="30" y="47"/>
                  </a:cubicBezTo>
                  <a:cubicBezTo>
                    <a:pt x="29" y="50"/>
                    <a:pt x="28" y="51"/>
                    <a:pt x="26" y="52"/>
                  </a:cubicBezTo>
                  <a:cubicBezTo>
                    <a:pt x="25" y="52"/>
                    <a:pt x="25" y="52"/>
                    <a:pt x="24" y="52"/>
                  </a:cubicBezTo>
                  <a:cubicBezTo>
                    <a:pt x="24" y="52"/>
                    <a:pt x="24" y="52"/>
                    <a:pt x="24"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01235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62" name="Straight Connector 261"/>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8669923" y="1159648"/>
            <a:ext cx="995756" cy="1576729"/>
            <a:chOff x="6600780" y="1570319"/>
            <a:chExt cx="976458" cy="1792851"/>
          </a:xfrm>
        </p:grpSpPr>
        <p:cxnSp>
          <p:nvCxnSpPr>
            <p:cNvPr id="385" name="Straight Arrow Connector 384"/>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86" name="Straight Arrow Connector 385"/>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67" name="Straight Arrow Connector 266"/>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7796590" y="262360"/>
            <a:ext cx="2742421" cy="1251215"/>
            <a:chOff x="5744372" y="493776"/>
            <a:chExt cx="2689274" cy="1226967"/>
          </a:xfrm>
        </p:grpSpPr>
        <p:sp>
          <p:nvSpPr>
            <p:cNvPr id="379" name="Rectangle 378"/>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380" name="Rectangle 379"/>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270" name="Picture 26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271" name="Rectangle 270"/>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272" name="Rectangle 271"/>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273" name="Rectangle 272"/>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274" name="Rectangle 273"/>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275" name="Straight Arrow Connector 274"/>
          <p:cNvCxnSpPr>
            <a:endCxn id="281"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a:endCxn id="312" idx="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a:endCxn id="282" idx="0"/>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a:endCxn id="313" idx="0"/>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81" name="Oval 280"/>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282" name="Oval 281"/>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grpSp>
        <p:nvGrpSpPr>
          <p:cNvPr id="283" name="Group 282"/>
          <p:cNvGrpSpPr/>
          <p:nvPr/>
        </p:nvGrpSpPr>
        <p:grpSpPr>
          <a:xfrm>
            <a:off x="7738623" y="4378956"/>
            <a:ext cx="559482" cy="559482"/>
            <a:chOff x="7366647" y="2219607"/>
            <a:chExt cx="548640" cy="548640"/>
          </a:xfrm>
        </p:grpSpPr>
        <p:sp>
          <p:nvSpPr>
            <p:cNvPr id="377" name="Oval 376"/>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78"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87" name="Group 286"/>
          <p:cNvGrpSpPr/>
          <p:nvPr/>
        </p:nvGrpSpPr>
        <p:grpSpPr>
          <a:xfrm>
            <a:off x="8689730" y="541280"/>
            <a:ext cx="1742362" cy="833858"/>
            <a:chOff x="6908217" y="858031"/>
            <a:chExt cx="1708595" cy="817698"/>
          </a:xfrm>
        </p:grpSpPr>
        <p:pic>
          <p:nvPicPr>
            <p:cNvPr id="373" name="Picture 5" descr="\\MAGNUM\Projects\Microsoft\Cloud Power FY12\Design\Icons\PNGs\Stop_watch.png"/>
            <p:cNvPicPr>
              <a:picLocks noChangeAspect="1" noChangeArrowheads="1"/>
            </p:cNvPicPr>
            <p:nvPr/>
          </p:nvPicPr>
          <p:blipFill rotWithShape="1">
            <a:blip r:embed="rId4" cstate="print">
              <a:grayscl/>
            </a:blip>
            <a:srcRect t="19144" b="20829"/>
            <a:stretch/>
          </p:blipFill>
          <p:spPr bwMode="auto">
            <a:xfrm>
              <a:off x="7346571" y="858031"/>
              <a:ext cx="1270241" cy="762497"/>
            </a:xfrm>
            <a:prstGeom prst="rect">
              <a:avLst/>
            </a:prstGeom>
            <a:noFill/>
          </p:spPr>
        </p:pic>
        <p:sp>
          <p:nvSpPr>
            <p:cNvPr id="374" name="Rectangle 373"/>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288" name="Group 287"/>
          <p:cNvGrpSpPr/>
          <p:nvPr/>
        </p:nvGrpSpPr>
        <p:grpSpPr>
          <a:xfrm>
            <a:off x="8919763" y="2810317"/>
            <a:ext cx="932535" cy="760084"/>
            <a:chOff x="7678117" y="3410421"/>
            <a:chExt cx="914462" cy="745354"/>
          </a:xfrm>
        </p:grpSpPr>
        <p:sp>
          <p:nvSpPr>
            <p:cNvPr id="369" name="Rectangle 368"/>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370" name="Group 369"/>
            <p:cNvGrpSpPr/>
            <p:nvPr/>
          </p:nvGrpSpPr>
          <p:grpSpPr>
            <a:xfrm>
              <a:off x="7684433" y="3410421"/>
              <a:ext cx="457200" cy="457200"/>
              <a:chOff x="7751656" y="3410421"/>
              <a:chExt cx="457200" cy="457200"/>
            </a:xfrm>
          </p:grpSpPr>
          <p:sp>
            <p:nvSpPr>
              <p:cNvPr id="371" name="Oval 370"/>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72" name="Picture 371"/>
              <p:cNvPicPr>
                <a:picLocks noChangeAspect="1"/>
              </p:cNvPicPr>
              <p:nvPr/>
            </p:nvPicPr>
            <p:blipFill rotWithShape="1">
              <a:blip r:embed="rId5">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289" name="Group 288"/>
          <p:cNvGrpSpPr/>
          <p:nvPr/>
        </p:nvGrpSpPr>
        <p:grpSpPr>
          <a:xfrm>
            <a:off x="9915538" y="2810317"/>
            <a:ext cx="783777" cy="760084"/>
            <a:chOff x="8654593" y="3410421"/>
            <a:chExt cx="768588" cy="745354"/>
          </a:xfrm>
        </p:grpSpPr>
        <p:sp>
          <p:nvSpPr>
            <p:cNvPr id="363" name="Rectangle 362"/>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364" name="Group 363"/>
            <p:cNvGrpSpPr/>
            <p:nvPr/>
          </p:nvGrpSpPr>
          <p:grpSpPr>
            <a:xfrm>
              <a:off x="8660299" y="3410421"/>
              <a:ext cx="457200" cy="457200"/>
              <a:chOff x="8654192" y="3410421"/>
              <a:chExt cx="457200" cy="457200"/>
            </a:xfrm>
          </p:grpSpPr>
          <p:sp>
            <p:nvSpPr>
              <p:cNvPr id="365" name="Oval 364"/>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66" name="Group 189"/>
              <p:cNvGrpSpPr>
                <a:grpSpLocks noChangeAspect="1"/>
              </p:cNvGrpSpPr>
              <p:nvPr/>
            </p:nvGrpSpPr>
            <p:grpSpPr bwMode="auto">
              <a:xfrm>
                <a:off x="8767123" y="3479976"/>
                <a:ext cx="231338" cy="318090"/>
                <a:chOff x="3705" y="1974"/>
                <a:chExt cx="272" cy="374"/>
              </a:xfrm>
              <a:solidFill>
                <a:schemeClr val="bg1"/>
              </a:solidFill>
            </p:grpSpPr>
            <p:sp>
              <p:nvSpPr>
                <p:cNvPr id="367"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68"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290" name="Group 289"/>
          <p:cNvGrpSpPr/>
          <p:nvPr/>
        </p:nvGrpSpPr>
        <p:grpSpPr>
          <a:xfrm>
            <a:off x="7876586" y="2810317"/>
            <a:ext cx="979940" cy="760084"/>
            <a:chOff x="6655155" y="3410421"/>
            <a:chExt cx="960949" cy="745354"/>
          </a:xfrm>
        </p:grpSpPr>
        <p:sp>
          <p:nvSpPr>
            <p:cNvPr id="359" name="Rectangle 358"/>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360" name="Group 359"/>
            <p:cNvGrpSpPr/>
            <p:nvPr/>
          </p:nvGrpSpPr>
          <p:grpSpPr>
            <a:xfrm>
              <a:off x="6662208" y="3410421"/>
              <a:ext cx="457200" cy="457200"/>
              <a:chOff x="6849120" y="3410421"/>
              <a:chExt cx="457200" cy="457200"/>
            </a:xfrm>
          </p:grpSpPr>
          <p:sp>
            <p:nvSpPr>
              <p:cNvPr id="361" name="Oval 360"/>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2"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91" name="Group 290"/>
          <p:cNvGrpSpPr/>
          <p:nvPr/>
        </p:nvGrpSpPr>
        <p:grpSpPr>
          <a:xfrm>
            <a:off x="10756832" y="2810317"/>
            <a:ext cx="623579" cy="760084"/>
            <a:chOff x="9479583" y="3410421"/>
            <a:chExt cx="611494" cy="745354"/>
          </a:xfrm>
        </p:grpSpPr>
        <p:sp>
          <p:nvSpPr>
            <p:cNvPr id="351" name="Rectangle 350"/>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352" name="Group 351"/>
            <p:cNvGrpSpPr/>
            <p:nvPr/>
          </p:nvGrpSpPr>
          <p:grpSpPr>
            <a:xfrm>
              <a:off x="9483879" y="3410421"/>
              <a:ext cx="457200" cy="457200"/>
              <a:chOff x="8603806" y="3410421"/>
              <a:chExt cx="457200" cy="457200"/>
            </a:xfrm>
          </p:grpSpPr>
          <p:sp>
            <p:nvSpPr>
              <p:cNvPr id="353" name="Oval 352"/>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54" name="Group 353"/>
              <p:cNvGrpSpPr/>
              <p:nvPr/>
            </p:nvGrpSpPr>
            <p:grpSpPr>
              <a:xfrm>
                <a:off x="8657189" y="3481727"/>
                <a:ext cx="350435" cy="314588"/>
                <a:chOff x="5230812" y="3881911"/>
                <a:chExt cx="1660526" cy="1490663"/>
              </a:xfrm>
            </p:grpSpPr>
            <p:sp>
              <p:nvSpPr>
                <p:cNvPr id="355"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6"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7"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8"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293" name="Rectangle 292"/>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94" name="Group 293"/>
          <p:cNvGrpSpPr/>
          <p:nvPr/>
        </p:nvGrpSpPr>
        <p:grpSpPr>
          <a:xfrm>
            <a:off x="3285008" y="760471"/>
            <a:ext cx="1027959" cy="1056073"/>
            <a:chOff x="763272" y="574875"/>
            <a:chExt cx="1008037" cy="1035607"/>
          </a:xfrm>
        </p:grpSpPr>
        <p:pic>
          <p:nvPicPr>
            <p:cNvPr id="345" name="Picture 344"/>
            <p:cNvPicPr>
              <a:picLocks noChangeAspect="1"/>
            </p:cNvPicPr>
            <p:nvPr/>
          </p:nvPicPr>
          <p:blipFill>
            <a:blip r:embed="rId6">
              <a:grayscl/>
              <a:lum bright="-40000"/>
            </a:blip>
            <a:stretch>
              <a:fillRect/>
            </a:stretch>
          </p:blipFill>
          <p:spPr>
            <a:xfrm>
              <a:off x="763272" y="574875"/>
              <a:ext cx="1008037" cy="1035607"/>
            </a:xfrm>
            <a:prstGeom prst="ellipse">
              <a:avLst/>
            </a:prstGeom>
            <a:solidFill>
              <a:schemeClr val="bg1"/>
            </a:solidFill>
          </p:spPr>
        </p:pic>
        <p:sp>
          <p:nvSpPr>
            <p:cNvPr id="346" name="TextBox 345"/>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96" name="Group 295"/>
          <p:cNvGrpSpPr/>
          <p:nvPr/>
        </p:nvGrpSpPr>
        <p:grpSpPr>
          <a:xfrm>
            <a:off x="7022619" y="3767942"/>
            <a:ext cx="559482" cy="559482"/>
            <a:chOff x="7152559" y="2215205"/>
            <a:chExt cx="548640" cy="548640"/>
          </a:xfrm>
        </p:grpSpPr>
        <p:sp>
          <p:nvSpPr>
            <p:cNvPr id="341" name="Oval 340"/>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42"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43" name="Oval 342"/>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44" name="Picture 343"/>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98" name="Group 297"/>
          <p:cNvGrpSpPr/>
          <p:nvPr/>
        </p:nvGrpSpPr>
        <p:grpSpPr>
          <a:xfrm>
            <a:off x="9387593" y="1657883"/>
            <a:ext cx="559482" cy="559482"/>
            <a:chOff x="7366647" y="2219607"/>
            <a:chExt cx="548640" cy="548640"/>
          </a:xfrm>
        </p:grpSpPr>
        <p:sp>
          <p:nvSpPr>
            <p:cNvPr id="334" name="Oval 333"/>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35"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99" name="Group 298"/>
          <p:cNvGrpSpPr/>
          <p:nvPr/>
        </p:nvGrpSpPr>
        <p:grpSpPr>
          <a:xfrm>
            <a:off x="8383819" y="1653394"/>
            <a:ext cx="559482" cy="559482"/>
            <a:chOff x="7152559" y="2215205"/>
            <a:chExt cx="548640" cy="548640"/>
          </a:xfrm>
        </p:grpSpPr>
        <p:sp>
          <p:nvSpPr>
            <p:cNvPr id="327" name="Oval 326"/>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29"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30" name="Oval 329"/>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31" name="Picture 330"/>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301" name="Elbow Connector 300"/>
          <p:cNvCxnSpPr>
            <a:stCxn id="313" idx="4"/>
          </p:cNvCxnSpPr>
          <p:nvPr/>
        </p:nvCxnSpPr>
        <p:spPr>
          <a:xfrm rot="5400000" flipH="1">
            <a:off x="8015452" y="3132274"/>
            <a:ext cx="489975" cy="6021536"/>
          </a:xfrm>
          <a:prstGeom prst="bentConnector5">
            <a:avLst>
              <a:gd name="adj1" fmla="val -47578"/>
              <a:gd name="adj2" fmla="val 49561"/>
              <a:gd name="adj3" fmla="val -48275"/>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flipV="1">
            <a:off x="5176382" y="3356232"/>
            <a:ext cx="59709" cy="30431"/>
          </a:xfrm>
          <a:prstGeom prst="straightConnector1">
            <a:avLst/>
          </a:prstGeom>
          <a:ln w="41275" cap="rnd">
            <a:solidFill>
              <a:schemeClr val="bg1">
                <a:lumMod val="9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06" name="Flowchart: Magnetic Disk 305"/>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cxnSp>
        <p:nvCxnSpPr>
          <p:cNvPr id="309" name="Straight Connector 308"/>
          <p:cNvCxnSpPr/>
          <p:nvPr/>
        </p:nvCxnSpPr>
        <p:spPr>
          <a:xfrm>
            <a:off x="8311253" y="6283360"/>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1" name="Elbow Connector 310"/>
          <p:cNvCxnSpPr>
            <a:stCxn id="282" idx="4"/>
            <a:endCxn id="306"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2" name="Oval 311"/>
          <p:cNvSpPr/>
          <p:nvPr/>
        </p:nvSpPr>
        <p:spPr bwMode="auto">
          <a:xfrm>
            <a:off x="7961577"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313" name="Oval 312"/>
          <p:cNvSpPr/>
          <p:nvPr/>
        </p:nvSpPr>
        <p:spPr bwMode="auto">
          <a:xfrm>
            <a:off x="10921532"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315" name="Rectangle 314"/>
          <p:cNvSpPr/>
          <p:nvPr/>
        </p:nvSpPr>
        <p:spPr>
          <a:xfrm>
            <a:off x="5864397" y="6286203"/>
            <a:ext cx="1577796"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wrong!</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389" name="Group 388"/>
          <p:cNvGrpSpPr/>
          <p:nvPr/>
        </p:nvGrpSpPr>
        <p:grpSpPr>
          <a:xfrm>
            <a:off x="5414881" y="751986"/>
            <a:ext cx="1279797" cy="783074"/>
            <a:chOff x="2525641" y="741578"/>
            <a:chExt cx="1280160" cy="783296"/>
          </a:xfrm>
        </p:grpSpPr>
        <p:grpSp>
          <p:nvGrpSpPr>
            <p:cNvPr id="390" name="Group 389"/>
            <p:cNvGrpSpPr>
              <a:grpSpLocks noChangeAspect="1"/>
            </p:cNvGrpSpPr>
            <p:nvPr/>
          </p:nvGrpSpPr>
          <p:grpSpPr>
            <a:xfrm>
              <a:off x="2525641" y="1032471"/>
              <a:ext cx="1280160" cy="492403"/>
              <a:chOff x="2933757" y="2522591"/>
              <a:chExt cx="1782953" cy="685800"/>
            </a:xfrm>
          </p:grpSpPr>
          <p:sp>
            <p:nvSpPr>
              <p:cNvPr id="392" name="Rounded Rectangle 391"/>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393" name="Picture 392"/>
              <p:cNvPicPr>
                <a:picLocks noChangeAspect="1"/>
              </p:cNvPicPr>
              <p:nvPr/>
            </p:nvPicPr>
            <p:blipFill rotWithShape="1">
              <a:blip r:embed="rId9"/>
              <a:srcRect l="17340" t="24308" r="17340" b="47177"/>
              <a:stretch/>
            </p:blipFill>
            <p:spPr>
              <a:xfrm>
                <a:off x="2933757" y="2522591"/>
                <a:ext cx="1782953" cy="685800"/>
              </a:xfrm>
              <a:prstGeom prst="rect">
                <a:avLst/>
              </a:prstGeom>
            </p:spPr>
          </p:pic>
        </p:grpSp>
        <p:sp>
          <p:nvSpPr>
            <p:cNvPr id="391" name="Rectangle 390"/>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98" name="Group 97"/>
          <p:cNvGrpSpPr/>
          <p:nvPr/>
        </p:nvGrpSpPr>
        <p:grpSpPr>
          <a:xfrm>
            <a:off x="6994172" y="2810320"/>
            <a:ext cx="826382" cy="760102"/>
            <a:chOff x="5789848" y="3410421"/>
            <a:chExt cx="810368" cy="745371"/>
          </a:xfrm>
        </p:grpSpPr>
        <p:sp>
          <p:nvSpPr>
            <p:cNvPr id="99" name="Rectangle 98"/>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1"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100" name="Group 99"/>
            <p:cNvGrpSpPr/>
            <p:nvPr/>
          </p:nvGrpSpPr>
          <p:grpSpPr>
            <a:xfrm>
              <a:off x="5794193" y="3410421"/>
              <a:ext cx="457200" cy="457200"/>
              <a:chOff x="5946584" y="3410421"/>
              <a:chExt cx="457200" cy="457200"/>
            </a:xfrm>
          </p:grpSpPr>
          <p:sp>
            <p:nvSpPr>
              <p:cNvPr id="101" name="Oval 100"/>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1"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2" name="Flowchart: Magnetic Disk 101"/>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1"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19" name="Group 118"/>
          <p:cNvGrpSpPr/>
          <p:nvPr/>
        </p:nvGrpSpPr>
        <p:grpSpPr>
          <a:xfrm>
            <a:off x="10653022" y="4378956"/>
            <a:ext cx="559482" cy="559482"/>
            <a:chOff x="7152559" y="2215205"/>
            <a:chExt cx="548640" cy="548640"/>
          </a:xfrm>
        </p:grpSpPr>
        <p:sp>
          <p:nvSpPr>
            <p:cNvPr id="120" name="Oval 119"/>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1"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22" name="Oval 121"/>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3" name="Picture 122"/>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24" name="Group 123"/>
          <p:cNvGrpSpPr/>
          <p:nvPr/>
        </p:nvGrpSpPr>
        <p:grpSpPr>
          <a:xfrm>
            <a:off x="9836850" y="3765702"/>
            <a:ext cx="559482" cy="559482"/>
            <a:chOff x="7366647" y="2219607"/>
            <a:chExt cx="548640" cy="548640"/>
          </a:xfrm>
        </p:grpSpPr>
        <p:sp>
          <p:nvSpPr>
            <p:cNvPr id="125" name="Oval 124"/>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6"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
        <p:nvSpPr>
          <p:cNvPr id="127" name="Rectangle 126"/>
          <p:cNvSpPr/>
          <p:nvPr/>
        </p:nvSpPr>
        <p:spPr>
          <a:xfrm>
            <a:off x="6118949"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60838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wipe(right)">
                                      <p:cBhvr>
                                        <p:cTn id="7" dur="500"/>
                                        <p:tgtEl>
                                          <p:spTgt spid="301"/>
                                        </p:tgtEl>
                                      </p:cBhvr>
                                    </p:animEffect>
                                  </p:childTnLst>
                                </p:cTn>
                              </p:par>
                              <p:par>
                                <p:cTn id="8" presetID="22" presetClass="entr" presetSubtype="2" fill="hold" nodeType="withEffect">
                                  <p:stCondLst>
                                    <p:cond delay="0"/>
                                  </p:stCondLst>
                                  <p:childTnLst>
                                    <p:set>
                                      <p:cBhvr>
                                        <p:cTn id="9" dur="1" fill="hold">
                                          <p:stCondLst>
                                            <p:cond delay="0"/>
                                          </p:stCondLst>
                                        </p:cTn>
                                        <p:tgtEl>
                                          <p:spTgt spid="309"/>
                                        </p:tgtEl>
                                        <p:attrNameLst>
                                          <p:attrName>style.visibility</p:attrName>
                                        </p:attrNameLst>
                                      </p:cBhvr>
                                      <p:to>
                                        <p:strVal val="visible"/>
                                      </p:to>
                                    </p:set>
                                    <p:animEffect transition="in" filter="wipe(right)">
                                      <p:cBhvr>
                                        <p:cTn id="10" dur="500"/>
                                        <p:tgtEl>
                                          <p:spTgt spid="3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5"/>
                                        </p:tgtEl>
                                        <p:attrNameLst>
                                          <p:attrName>style.visibility</p:attrName>
                                        </p:attrNameLst>
                                      </p:cBhvr>
                                      <p:to>
                                        <p:strVal val="visible"/>
                                      </p:to>
                                    </p:set>
                                    <p:animEffect transition="in" filter="fade">
                                      <p:cBhvr>
                                        <p:cTn id="13"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62" name="Straight Connector 261"/>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8669923" y="1159648"/>
            <a:ext cx="995756" cy="1576729"/>
            <a:chOff x="6600780" y="1570319"/>
            <a:chExt cx="976458" cy="1792851"/>
          </a:xfrm>
        </p:grpSpPr>
        <p:cxnSp>
          <p:nvCxnSpPr>
            <p:cNvPr id="385" name="Straight Arrow Connector 384"/>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86" name="Straight Arrow Connector 385"/>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67" name="Straight Arrow Connector 266"/>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7796590" y="262360"/>
            <a:ext cx="2742421" cy="1251215"/>
            <a:chOff x="5744372" y="493776"/>
            <a:chExt cx="2689274" cy="1226967"/>
          </a:xfrm>
        </p:grpSpPr>
        <p:sp>
          <p:nvSpPr>
            <p:cNvPr id="379" name="Rectangle 378"/>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380" name="Rectangle 379"/>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270" name="Picture 26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271" name="Rectangle 270"/>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272" name="Rectangle 271"/>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273" name="Rectangle 272"/>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274" name="Rectangle 273"/>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275" name="Straight Arrow Connector 274"/>
          <p:cNvCxnSpPr>
            <a:endCxn id="281"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a:endCxn id="312" idx="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81" name="Oval 280"/>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grpSp>
        <p:nvGrpSpPr>
          <p:cNvPr id="283" name="Group 282"/>
          <p:cNvGrpSpPr/>
          <p:nvPr/>
        </p:nvGrpSpPr>
        <p:grpSpPr>
          <a:xfrm>
            <a:off x="7738623" y="4378956"/>
            <a:ext cx="559482" cy="559482"/>
            <a:chOff x="7366647" y="2219607"/>
            <a:chExt cx="548640" cy="548640"/>
          </a:xfrm>
        </p:grpSpPr>
        <p:sp>
          <p:nvSpPr>
            <p:cNvPr id="377" name="Oval 376"/>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78"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87" name="Group 286"/>
          <p:cNvGrpSpPr/>
          <p:nvPr/>
        </p:nvGrpSpPr>
        <p:grpSpPr>
          <a:xfrm>
            <a:off x="8689730" y="541280"/>
            <a:ext cx="1742362" cy="833858"/>
            <a:chOff x="6908217" y="858031"/>
            <a:chExt cx="1708595" cy="817698"/>
          </a:xfrm>
        </p:grpSpPr>
        <p:pic>
          <p:nvPicPr>
            <p:cNvPr id="373" name="Picture 5" descr="\\MAGNUM\Projects\Microsoft\Cloud Power FY12\Design\Icons\PNGs\Stop_watch.png"/>
            <p:cNvPicPr>
              <a:picLocks noChangeAspect="1" noChangeArrowheads="1"/>
            </p:cNvPicPr>
            <p:nvPr/>
          </p:nvPicPr>
          <p:blipFill rotWithShape="1">
            <a:blip r:embed="rId4" cstate="print">
              <a:grayscl/>
            </a:blip>
            <a:srcRect t="19144" b="20829"/>
            <a:stretch/>
          </p:blipFill>
          <p:spPr bwMode="auto">
            <a:xfrm>
              <a:off x="7346571" y="858031"/>
              <a:ext cx="1270241" cy="762497"/>
            </a:xfrm>
            <a:prstGeom prst="rect">
              <a:avLst/>
            </a:prstGeom>
            <a:noFill/>
          </p:spPr>
        </p:pic>
        <p:sp>
          <p:nvSpPr>
            <p:cNvPr id="374" name="Rectangle 373"/>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288" name="Group 287"/>
          <p:cNvGrpSpPr/>
          <p:nvPr/>
        </p:nvGrpSpPr>
        <p:grpSpPr>
          <a:xfrm>
            <a:off x="8919763" y="2810317"/>
            <a:ext cx="932535" cy="760084"/>
            <a:chOff x="7678117" y="3410421"/>
            <a:chExt cx="914462" cy="745354"/>
          </a:xfrm>
        </p:grpSpPr>
        <p:sp>
          <p:nvSpPr>
            <p:cNvPr id="369" name="Rectangle 368"/>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370" name="Group 369"/>
            <p:cNvGrpSpPr/>
            <p:nvPr/>
          </p:nvGrpSpPr>
          <p:grpSpPr>
            <a:xfrm>
              <a:off x="7684433" y="3410421"/>
              <a:ext cx="457200" cy="457200"/>
              <a:chOff x="7751656" y="3410421"/>
              <a:chExt cx="457200" cy="457200"/>
            </a:xfrm>
          </p:grpSpPr>
          <p:sp>
            <p:nvSpPr>
              <p:cNvPr id="371" name="Oval 370"/>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72" name="Picture 371"/>
              <p:cNvPicPr>
                <a:picLocks noChangeAspect="1"/>
              </p:cNvPicPr>
              <p:nvPr/>
            </p:nvPicPr>
            <p:blipFill rotWithShape="1">
              <a:blip r:embed="rId5">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289" name="Group 288"/>
          <p:cNvGrpSpPr/>
          <p:nvPr/>
        </p:nvGrpSpPr>
        <p:grpSpPr>
          <a:xfrm>
            <a:off x="9915538" y="2810317"/>
            <a:ext cx="783777" cy="760084"/>
            <a:chOff x="8654593" y="3410421"/>
            <a:chExt cx="768588" cy="745354"/>
          </a:xfrm>
        </p:grpSpPr>
        <p:sp>
          <p:nvSpPr>
            <p:cNvPr id="363" name="Rectangle 362"/>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364" name="Group 363"/>
            <p:cNvGrpSpPr/>
            <p:nvPr/>
          </p:nvGrpSpPr>
          <p:grpSpPr>
            <a:xfrm>
              <a:off x="8660299" y="3410421"/>
              <a:ext cx="457200" cy="457200"/>
              <a:chOff x="8654192" y="3410421"/>
              <a:chExt cx="457200" cy="457200"/>
            </a:xfrm>
          </p:grpSpPr>
          <p:sp>
            <p:nvSpPr>
              <p:cNvPr id="365" name="Oval 364"/>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66" name="Group 189"/>
              <p:cNvGrpSpPr>
                <a:grpSpLocks noChangeAspect="1"/>
              </p:cNvGrpSpPr>
              <p:nvPr/>
            </p:nvGrpSpPr>
            <p:grpSpPr bwMode="auto">
              <a:xfrm>
                <a:off x="8767123" y="3479976"/>
                <a:ext cx="231338" cy="318090"/>
                <a:chOff x="3705" y="1974"/>
                <a:chExt cx="272" cy="374"/>
              </a:xfrm>
              <a:solidFill>
                <a:schemeClr val="bg1"/>
              </a:solidFill>
            </p:grpSpPr>
            <p:sp>
              <p:nvSpPr>
                <p:cNvPr id="367"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68"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290" name="Group 289"/>
          <p:cNvGrpSpPr/>
          <p:nvPr/>
        </p:nvGrpSpPr>
        <p:grpSpPr>
          <a:xfrm>
            <a:off x="7876586" y="2810317"/>
            <a:ext cx="979940" cy="760084"/>
            <a:chOff x="6655155" y="3410421"/>
            <a:chExt cx="960949" cy="745354"/>
          </a:xfrm>
        </p:grpSpPr>
        <p:sp>
          <p:nvSpPr>
            <p:cNvPr id="359" name="Rectangle 358"/>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360" name="Group 359"/>
            <p:cNvGrpSpPr/>
            <p:nvPr/>
          </p:nvGrpSpPr>
          <p:grpSpPr>
            <a:xfrm>
              <a:off x="6662208" y="3410421"/>
              <a:ext cx="457200" cy="457200"/>
              <a:chOff x="6849120" y="3410421"/>
              <a:chExt cx="457200" cy="457200"/>
            </a:xfrm>
          </p:grpSpPr>
          <p:sp>
            <p:nvSpPr>
              <p:cNvPr id="361" name="Oval 360"/>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2"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91" name="Group 290"/>
          <p:cNvGrpSpPr/>
          <p:nvPr/>
        </p:nvGrpSpPr>
        <p:grpSpPr>
          <a:xfrm>
            <a:off x="10756832" y="2810317"/>
            <a:ext cx="623579" cy="760084"/>
            <a:chOff x="9479583" y="3410421"/>
            <a:chExt cx="611494" cy="745354"/>
          </a:xfrm>
        </p:grpSpPr>
        <p:sp>
          <p:nvSpPr>
            <p:cNvPr id="351" name="Rectangle 350"/>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352" name="Group 351"/>
            <p:cNvGrpSpPr/>
            <p:nvPr/>
          </p:nvGrpSpPr>
          <p:grpSpPr>
            <a:xfrm>
              <a:off x="9483879" y="3410421"/>
              <a:ext cx="457200" cy="457200"/>
              <a:chOff x="8603806" y="3410421"/>
              <a:chExt cx="457200" cy="457200"/>
            </a:xfrm>
          </p:grpSpPr>
          <p:sp>
            <p:nvSpPr>
              <p:cNvPr id="353" name="Oval 352"/>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54" name="Group 353"/>
              <p:cNvGrpSpPr/>
              <p:nvPr/>
            </p:nvGrpSpPr>
            <p:grpSpPr>
              <a:xfrm>
                <a:off x="8657189" y="3481727"/>
                <a:ext cx="350435" cy="314588"/>
                <a:chOff x="5230812" y="3881911"/>
                <a:chExt cx="1660526" cy="1490663"/>
              </a:xfrm>
            </p:grpSpPr>
            <p:sp>
              <p:nvSpPr>
                <p:cNvPr id="355"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6"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7"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58"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293" name="Rectangle 292"/>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94" name="Group 293"/>
          <p:cNvGrpSpPr/>
          <p:nvPr/>
        </p:nvGrpSpPr>
        <p:grpSpPr>
          <a:xfrm>
            <a:off x="3285008" y="760471"/>
            <a:ext cx="1027959" cy="1056073"/>
            <a:chOff x="763272" y="574875"/>
            <a:chExt cx="1008037" cy="1035607"/>
          </a:xfrm>
        </p:grpSpPr>
        <p:pic>
          <p:nvPicPr>
            <p:cNvPr id="345" name="Picture 344"/>
            <p:cNvPicPr>
              <a:picLocks noChangeAspect="1"/>
            </p:cNvPicPr>
            <p:nvPr/>
          </p:nvPicPr>
          <p:blipFill>
            <a:blip r:embed="rId6">
              <a:grayscl/>
              <a:lum bright="-40000"/>
            </a:blip>
            <a:stretch>
              <a:fillRect/>
            </a:stretch>
          </p:blipFill>
          <p:spPr>
            <a:xfrm>
              <a:off x="763272" y="574875"/>
              <a:ext cx="1008037" cy="1035607"/>
            </a:xfrm>
            <a:prstGeom prst="ellipse">
              <a:avLst/>
            </a:prstGeom>
            <a:solidFill>
              <a:schemeClr val="bg1"/>
            </a:solidFill>
          </p:spPr>
        </p:pic>
        <p:sp>
          <p:nvSpPr>
            <p:cNvPr id="346" name="TextBox 345"/>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96" name="Group 295"/>
          <p:cNvGrpSpPr/>
          <p:nvPr/>
        </p:nvGrpSpPr>
        <p:grpSpPr>
          <a:xfrm>
            <a:off x="7022619" y="3767942"/>
            <a:ext cx="559482" cy="559482"/>
            <a:chOff x="7152559" y="2215205"/>
            <a:chExt cx="548640" cy="548640"/>
          </a:xfrm>
        </p:grpSpPr>
        <p:sp>
          <p:nvSpPr>
            <p:cNvPr id="341" name="Oval 340"/>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42"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43" name="Oval 342"/>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44" name="Picture 343"/>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98" name="Group 297"/>
          <p:cNvGrpSpPr/>
          <p:nvPr/>
        </p:nvGrpSpPr>
        <p:grpSpPr>
          <a:xfrm>
            <a:off x="9387593" y="1657883"/>
            <a:ext cx="559482" cy="559482"/>
            <a:chOff x="7366647" y="2219607"/>
            <a:chExt cx="548640" cy="548640"/>
          </a:xfrm>
        </p:grpSpPr>
        <p:sp>
          <p:nvSpPr>
            <p:cNvPr id="334" name="Oval 333"/>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35"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99" name="Group 298"/>
          <p:cNvGrpSpPr/>
          <p:nvPr/>
        </p:nvGrpSpPr>
        <p:grpSpPr>
          <a:xfrm>
            <a:off x="8383819" y="1653394"/>
            <a:ext cx="559482" cy="559482"/>
            <a:chOff x="7152559" y="2215205"/>
            <a:chExt cx="548640" cy="548640"/>
          </a:xfrm>
        </p:grpSpPr>
        <p:sp>
          <p:nvSpPr>
            <p:cNvPr id="327" name="Oval 326"/>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329"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330" name="Oval 329"/>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31" name="Picture 330"/>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301" name="Elbow Connector 300"/>
          <p:cNvCxnSpPr/>
          <p:nvPr/>
        </p:nvCxnSpPr>
        <p:spPr>
          <a:xfrm rot="5400000" flipH="1">
            <a:off x="8015452" y="3132274"/>
            <a:ext cx="489975" cy="6021536"/>
          </a:xfrm>
          <a:prstGeom prst="bentConnector5">
            <a:avLst>
              <a:gd name="adj1" fmla="val -47578"/>
              <a:gd name="adj2" fmla="val 49561"/>
              <a:gd name="adj3" fmla="val -48275"/>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02" name="Rectangle 301"/>
          <p:cNvSpPr/>
          <p:nvPr/>
        </p:nvSpPr>
        <p:spPr>
          <a:xfrm>
            <a:off x="3601085" y="5092101"/>
            <a:ext cx="695504"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Security</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Analyst</a:t>
            </a:r>
          </a:p>
        </p:txBody>
      </p:sp>
      <p:cxnSp>
        <p:nvCxnSpPr>
          <p:cNvPr id="304" name="Straight Arrow Connector 303"/>
          <p:cNvCxnSpPr/>
          <p:nvPr/>
        </p:nvCxnSpPr>
        <p:spPr>
          <a:xfrm flipV="1">
            <a:off x="5176382" y="3356232"/>
            <a:ext cx="59709" cy="30431"/>
          </a:xfrm>
          <a:prstGeom prst="straightConnector1">
            <a:avLst/>
          </a:prstGeom>
          <a:ln w="41275" cap="rnd">
            <a:solidFill>
              <a:schemeClr val="bg1">
                <a:lumMod val="9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05" name="Freeform 170"/>
          <p:cNvSpPr>
            <a:spLocks noEditPoints="1"/>
          </p:cNvSpPr>
          <p:nvPr/>
        </p:nvSpPr>
        <p:spPr bwMode="auto">
          <a:xfrm>
            <a:off x="4141899" y="5072183"/>
            <a:ext cx="835456" cy="784273"/>
          </a:xfrm>
          <a:custGeom>
            <a:avLst/>
            <a:gdLst>
              <a:gd name="T0" fmla="*/ 115 w 214"/>
              <a:gd name="T1" fmla="*/ 109 h 201"/>
              <a:gd name="T2" fmla="*/ 138 w 214"/>
              <a:gd name="T3" fmla="*/ 110 h 201"/>
              <a:gd name="T4" fmla="*/ 112 w 214"/>
              <a:gd name="T5" fmla="*/ 101 h 201"/>
              <a:gd name="T6" fmla="*/ 77 w 214"/>
              <a:gd name="T7" fmla="*/ 100 h 201"/>
              <a:gd name="T8" fmla="*/ 112 w 214"/>
              <a:gd name="T9" fmla="*/ 101 h 201"/>
              <a:gd name="T10" fmla="*/ 7 w 214"/>
              <a:gd name="T11" fmla="*/ 191 h 201"/>
              <a:gd name="T12" fmla="*/ 82 w 214"/>
              <a:gd name="T13" fmla="*/ 151 h 201"/>
              <a:gd name="T14" fmla="*/ 172 w 214"/>
              <a:gd name="T15" fmla="*/ 96 h 201"/>
              <a:gd name="T16" fmla="*/ 46 w 214"/>
              <a:gd name="T17" fmla="*/ 92 h 201"/>
              <a:gd name="T18" fmla="*/ 8 w 214"/>
              <a:gd name="T19" fmla="*/ 158 h 201"/>
              <a:gd name="T20" fmla="*/ 149 w 214"/>
              <a:gd name="T21" fmla="*/ 95 h 201"/>
              <a:gd name="T22" fmla="*/ 69 w 214"/>
              <a:gd name="T23" fmla="*/ 93 h 201"/>
              <a:gd name="T24" fmla="*/ 149 w 214"/>
              <a:gd name="T25" fmla="*/ 95 h 201"/>
              <a:gd name="T26" fmla="*/ 93 w 214"/>
              <a:gd name="T27" fmla="*/ 63 h 201"/>
              <a:gd name="T28" fmla="*/ 143 w 214"/>
              <a:gd name="T29" fmla="*/ 91 h 201"/>
              <a:gd name="T30" fmla="*/ 163 w 214"/>
              <a:gd name="T31" fmla="*/ 19 h 201"/>
              <a:gd name="T32" fmla="*/ 176 w 214"/>
              <a:gd name="T33" fmla="*/ 19 h 201"/>
              <a:gd name="T34" fmla="*/ 163 w 214"/>
              <a:gd name="T35" fmla="*/ 19 h 201"/>
              <a:gd name="T36" fmla="*/ 151 w 214"/>
              <a:gd name="T37" fmla="*/ 22 h 201"/>
              <a:gd name="T38" fmla="*/ 151 w 214"/>
              <a:gd name="T39" fmla="*/ 0 h 201"/>
              <a:gd name="T40" fmla="*/ 174 w 214"/>
              <a:gd name="T41" fmla="*/ 10 h 201"/>
              <a:gd name="T42" fmla="*/ 182 w 214"/>
              <a:gd name="T43" fmla="*/ 10 h 201"/>
              <a:gd name="T44" fmla="*/ 174 w 214"/>
              <a:gd name="T45" fmla="*/ 10 h 201"/>
              <a:gd name="T46" fmla="*/ 190 w 214"/>
              <a:gd name="T47" fmla="*/ 35 h 201"/>
              <a:gd name="T48" fmla="*/ 190 w 214"/>
              <a:gd name="T49" fmla="*/ 11 h 201"/>
              <a:gd name="T50" fmla="*/ 163 w 214"/>
              <a:gd name="T51" fmla="*/ 37 h 201"/>
              <a:gd name="T52" fmla="*/ 180 w 214"/>
              <a:gd name="T53" fmla="*/ 37 h 201"/>
              <a:gd name="T54" fmla="*/ 163 w 214"/>
              <a:gd name="T55" fmla="*/ 37 h 201"/>
              <a:gd name="T56" fmla="*/ 146 w 214"/>
              <a:gd name="T57" fmla="*/ 32 h 201"/>
              <a:gd name="T58" fmla="*/ 146 w 214"/>
              <a:gd name="T59" fmla="*/ 24 h 201"/>
              <a:gd name="T60" fmla="*/ 152 w 214"/>
              <a:gd name="T61" fmla="*/ 28 h 201"/>
              <a:gd name="T62" fmla="*/ 163 w 214"/>
              <a:gd name="T63" fmla="*/ 28 h 201"/>
              <a:gd name="T64" fmla="*/ 152 w 214"/>
              <a:gd name="T65" fmla="*/ 28 h 201"/>
              <a:gd name="T66" fmla="*/ 180 w 214"/>
              <a:gd name="T67" fmla="*/ 64 h 201"/>
              <a:gd name="T68" fmla="*/ 192 w 214"/>
              <a:gd name="T69" fmla="*/ 68 h 201"/>
              <a:gd name="T70" fmla="*/ 203 w 214"/>
              <a:gd name="T71" fmla="*/ 40 h 201"/>
              <a:gd name="T72" fmla="*/ 196 w 214"/>
              <a:gd name="T73" fmla="*/ 61 h 201"/>
              <a:gd name="T74" fmla="*/ 203 w 214"/>
              <a:gd name="T75" fmla="*/ 40 h 201"/>
              <a:gd name="T76" fmla="*/ 206 w 214"/>
              <a:gd name="T77" fmla="*/ 65 h 201"/>
              <a:gd name="T78" fmla="*/ 214 w 214"/>
              <a:gd name="T79" fmla="*/ 67 h 201"/>
              <a:gd name="T80" fmla="*/ 203 w 214"/>
              <a:gd name="T81" fmla="*/ 68 h 201"/>
              <a:gd name="T82" fmla="*/ 198 w 214"/>
              <a:gd name="T83" fmla="*/ 84 h 201"/>
              <a:gd name="T84" fmla="*/ 203 w 214"/>
              <a:gd name="T85" fmla="*/ 68 h 201"/>
              <a:gd name="T86" fmla="*/ 182 w 214"/>
              <a:gd name="T87" fmla="*/ 39 h 201"/>
              <a:gd name="T88" fmla="*/ 189 w 214"/>
              <a:gd name="T89" fmla="*/ 42 h 201"/>
              <a:gd name="T90" fmla="*/ 183 w 214"/>
              <a:gd name="T91" fmla="*/ 47 h 201"/>
              <a:gd name="T92" fmla="*/ 180 w 214"/>
              <a:gd name="T93" fmla="*/ 57 h 201"/>
              <a:gd name="T94" fmla="*/ 183 w 214"/>
              <a:gd name="T95" fmla="*/ 47 h 201"/>
              <a:gd name="T96" fmla="*/ 129 w 214"/>
              <a:gd name="T97" fmla="*/ 17 h 201"/>
              <a:gd name="T98" fmla="*/ 140 w 214"/>
              <a:gd name="T99" fmla="*/ 33 h 201"/>
              <a:gd name="T100" fmla="*/ 163 w 214"/>
              <a:gd name="T101" fmla="*/ 52 h 201"/>
              <a:gd name="T102" fmla="*/ 156 w 214"/>
              <a:gd name="T103" fmla="*/ 36 h 201"/>
              <a:gd name="T104" fmla="*/ 163 w 214"/>
              <a:gd name="T105" fmla="*/ 52 h 201"/>
              <a:gd name="T106" fmla="*/ 174 w 214"/>
              <a:gd name="T107" fmla="*/ 72 h 201"/>
              <a:gd name="T108" fmla="*/ 178 w 214"/>
              <a:gd name="T109" fmla="*/ 96 h 201"/>
              <a:gd name="T110" fmla="*/ 180 w 214"/>
              <a:gd name="T111" fmla="*/ 73 h 201"/>
              <a:gd name="T112" fmla="*/ 171 w 214"/>
              <a:gd name="T113" fmla="*/ 54 h 201"/>
              <a:gd name="T114" fmla="*/ 173 w 214"/>
              <a:gd name="T115" fmla="*/ 7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01">
                <a:moveTo>
                  <a:pt x="126" y="121"/>
                </a:moveTo>
                <a:cubicBezTo>
                  <a:pt x="120" y="121"/>
                  <a:pt x="115" y="115"/>
                  <a:pt x="115" y="109"/>
                </a:cubicBezTo>
                <a:cubicBezTo>
                  <a:pt x="116" y="103"/>
                  <a:pt x="121" y="98"/>
                  <a:pt x="127" y="98"/>
                </a:cubicBezTo>
                <a:cubicBezTo>
                  <a:pt x="133" y="98"/>
                  <a:pt x="138" y="103"/>
                  <a:pt x="138" y="110"/>
                </a:cubicBezTo>
                <a:cubicBezTo>
                  <a:pt x="138" y="116"/>
                  <a:pt x="133" y="121"/>
                  <a:pt x="126" y="121"/>
                </a:cubicBezTo>
                <a:close/>
                <a:moveTo>
                  <a:pt x="112" y="101"/>
                </a:moveTo>
                <a:cubicBezTo>
                  <a:pt x="113" y="91"/>
                  <a:pt x="105" y="83"/>
                  <a:pt x="95" y="83"/>
                </a:cubicBezTo>
                <a:cubicBezTo>
                  <a:pt x="85" y="83"/>
                  <a:pt x="77" y="90"/>
                  <a:pt x="77" y="100"/>
                </a:cubicBezTo>
                <a:cubicBezTo>
                  <a:pt x="77" y="110"/>
                  <a:pt x="84" y="118"/>
                  <a:pt x="94" y="118"/>
                </a:cubicBezTo>
                <a:cubicBezTo>
                  <a:pt x="104" y="118"/>
                  <a:pt x="112" y="111"/>
                  <a:pt x="112" y="101"/>
                </a:cubicBezTo>
                <a:close/>
                <a:moveTo>
                  <a:pt x="1" y="174"/>
                </a:moveTo>
                <a:cubicBezTo>
                  <a:pt x="0" y="180"/>
                  <a:pt x="3" y="186"/>
                  <a:pt x="7" y="191"/>
                </a:cubicBezTo>
                <a:cubicBezTo>
                  <a:pt x="16" y="200"/>
                  <a:pt x="30" y="201"/>
                  <a:pt x="40" y="192"/>
                </a:cubicBezTo>
                <a:cubicBezTo>
                  <a:pt x="82" y="151"/>
                  <a:pt x="82" y="151"/>
                  <a:pt x="82" y="151"/>
                </a:cubicBezTo>
                <a:cubicBezTo>
                  <a:pt x="90" y="155"/>
                  <a:pt x="99" y="157"/>
                  <a:pt x="108" y="157"/>
                </a:cubicBezTo>
                <a:cubicBezTo>
                  <a:pt x="142" y="158"/>
                  <a:pt x="172" y="130"/>
                  <a:pt x="172" y="96"/>
                </a:cubicBezTo>
                <a:cubicBezTo>
                  <a:pt x="173" y="61"/>
                  <a:pt x="146" y="32"/>
                  <a:pt x="111" y="31"/>
                </a:cubicBezTo>
                <a:cubicBezTo>
                  <a:pt x="76" y="30"/>
                  <a:pt x="47" y="57"/>
                  <a:pt x="46" y="92"/>
                </a:cubicBezTo>
                <a:cubicBezTo>
                  <a:pt x="46" y="101"/>
                  <a:pt x="47" y="109"/>
                  <a:pt x="51" y="118"/>
                </a:cubicBezTo>
                <a:cubicBezTo>
                  <a:pt x="8" y="158"/>
                  <a:pt x="8" y="158"/>
                  <a:pt x="8" y="158"/>
                </a:cubicBezTo>
                <a:cubicBezTo>
                  <a:pt x="3" y="162"/>
                  <a:pt x="1" y="168"/>
                  <a:pt x="1" y="174"/>
                </a:cubicBezTo>
                <a:close/>
                <a:moveTo>
                  <a:pt x="149" y="95"/>
                </a:moveTo>
                <a:cubicBezTo>
                  <a:pt x="149" y="117"/>
                  <a:pt x="130" y="135"/>
                  <a:pt x="108" y="134"/>
                </a:cubicBezTo>
                <a:cubicBezTo>
                  <a:pt x="86" y="134"/>
                  <a:pt x="68" y="115"/>
                  <a:pt x="69" y="93"/>
                </a:cubicBezTo>
                <a:cubicBezTo>
                  <a:pt x="69" y="71"/>
                  <a:pt x="88" y="53"/>
                  <a:pt x="110" y="54"/>
                </a:cubicBezTo>
                <a:cubicBezTo>
                  <a:pt x="132" y="54"/>
                  <a:pt x="150" y="73"/>
                  <a:pt x="149" y="95"/>
                </a:cubicBezTo>
                <a:close/>
                <a:moveTo>
                  <a:pt x="110" y="59"/>
                </a:moveTo>
                <a:cubicBezTo>
                  <a:pt x="104" y="59"/>
                  <a:pt x="98" y="60"/>
                  <a:pt x="93" y="63"/>
                </a:cubicBezTo>
                <a:cubicBezTo>
                  <a:pt x="99" y="79"/>
                  <a:pt x="114" y="92"/>
                  <a:pt x="133" y="92"/>
                </a:cubicBezTo>
                <a:cubicBezTo>
                  <a:pt x="136" y="92"/>
                  <a:pt x="140" y="92"/>
                  <a:pt x="143" y="91"/>
                </a:cubicBezTo>
                <a:cubicBezTo>
                  <a:pt x="142" y="74"/>
                  <a:pt x="127" y="60"/>
                  <a:pt x="110" y="59"/>
                </a:cubicBezTo>
                <a:close/>
                <a:moveTo>
                  <a:pt x="163" y="19"/>
                </a:moveTo>
                <a:cubicBezTo>
                  <a:pt x="163" y="23"/>
                  <a:pt x="166" y="26"/>
                  <a:pt x="170" y="26"/>
                </a:cubicBezTo>
                <a:cubicBezTo>
                  <a:pt x="173" y="26"/>
                  <a:pt x="176" y="23"/>
                  <a:pt x="176" y="19"/>
                </a:cubicBezTo>
                <a:cubicBezTo>
                  <a:pt x="176" y="15"/>
                  <a:pt x="173" y="12"/>
                  <a:pt x="169" y="12"/>
                </a:cubicBezTo>
                <a:cubicBezTo>
                  <a:pt x="166" y="12"/>
                  <a:pt x="163" y="15"/>
                  <a:pt x="163" y="19"/>
                </a:cubicBezTo>
                <a:close/>
                <a:moveTo>
                  <a:pt x="139" y="11"/>
                </a:moveTo>
                <a:cubicBezTo>
                  <a:pt x="139" y="17"/>
                  <a:pt x="144" y="22"/>
                  <a:pt x="151" y="22"/>
                </a:cubicBezTo>
                <a:cubicBezTo>
                  <a:pt x="157" y="22"/>
                  <a:pt x="162" y="17"/>
                  <a:pt x="162" y="11"/>
                </a:cubicBezTo>
                <a:cubicBezTo>
                  <a:pt x="162" y="5"/>
                  <a:pt x="157" y="0"/>
                  <a:pt x="151" y="0"/>
                </a:cubicBezTo>
                <a:cubicBezTo>
                  <a:pt x="144" y="0"/>
                  <a:pt x="139" y="5"/>
                  <a:pt x="139" y="11"/>
                </a:cubicBezTo>
                <a:close/>
                <a:moveTo>
                  <a:pt x="174" y="10"/>
                </a:moveTo>
                <a:cubicBezTo>
                  <a:pt x="174" y="12"/>
                  <a:pt x="176" y="14"/>
                  <a:pt x="178" y="14"/>
                </a:cubicBezTo>
                <a:cubicBezTo>
                  <a:pt x="180" y="14"/>
                  <a:pt x="182" y="12"/>
                  <a:pt x="182" y="10"/>
                </a:cubicBezTo>
                <a:cubicBezTo>
                  <a:pt x="182" y="8"/>
                  <a:pt x="180" y="6"/>
                  <a:pt x="178" y="6"/>
                </a:cubicBezTo>
                <a:cubicBezTo>
                  <a:pt x="176" y="6"/>
                  <a:pt x="174" y="8"/>
                  <a:pt x="174" y="10"/>
                </a:cubicBezTo>
                <a:close/>
                <a:moveTo>
                  <a:pt x="178" y="23"/>
                </a:moveTo>
                <a:cubicBezTo>
                  <a:pt x="178" y="30"/>
                  <a:pt x="183" y="35"/>
                  <a:pt x="190" y="35"/>
                </a:cubicBezTo>
                <a:cubicBezTo>
                  <a:pt x="197" y="35"/>
                  <a:pt x="202" y="30"/>
                  <a:pt x="202" y="23"/>
                </a:cubicBezTo>
                <a:cubicBezTo>
                  <a:pt x="202" y="16"/>
                  <a:pt x="197" y="11"/>
                  <a:pt x="190" y="11"/>
                </a:cubicBezTo>
                <a:cubicBezTo>
                  <a:pt x="183" y="11"/>
                  <a:pt x="178" y="17"/>
                  <a:pt x="178" y="23"/>
                </a:cubicBezTo>
                <a:close/>
                <a:moveTo>
                  <a:pt x="163" y="37"/>
                </a:moveTo>
                <a:cubicBezTo>
                  <a:pt x="163" y="42"/>
                  <a:pt x="167" y="45"/>
                  <a:pt x="172" y="45"/>
                </a:cubicBezTo>
                <a:cubicBezTo>
                  <a:pt x="177" y="45"/>
                  <a:pt x="180" y="41"/>
                  <a:pt x="180" y="37"/>
                </a:cubicBezTo>
                <a:cubicBezTo>
                  <a:pt x="180" y="32"/>
                  <a:pt x="177" y="28"/>
                  <a:pt x="172" y="28"/>
                </a:cubicBezTo>
                <a:cubicBezTo>
                  <a:pt x="167" y="28"/>
                  <a:pt x="163" y="32"/>
                  <a:pt x="163" y="37"/>
                </a:cubicBezTo>
                <a:close/>
                <a:moveTo>
                  <a:pt x="142" y="28"/>
                </a:moveTo>
                <a:cubicBezTo>
                  <a:pt x="142" y="30"/>
                  <a:pt x="144" y="32"/>
                  <a:pt x="146" y="32"/>
                </a:cubicBezTo>
                <a:cubicBezTo>
                  <a:pt x="148" y="32"/>
                  <a:pt x="150" y="30"/>
                  <a:pt x="150" y="28"/>
                </a:cubicBezTo>
                <a:cubicBezTo>
                  <a:pt x="150" y="26"/>
                  <a:pt x="148" y="24"/>
                  <a:pt x="146" y="24"/>
                </a:cubicBezTo>
                <a:cubicBezTo>
                  <a:pt x="143" y="24"/>
                  <a:pt x="142" y="26"/>
                  <a:pt x="142" y="28"/>
                </a:cubicBezTo>
                <a:close/>
                <a:moveTo>
                  <a:pt x="152" y="28"/>
                </a:moveTo>
                <a:cubicBezTo>
                  <a:pt x="152" y="31"/>
                  <a:pt x="155" y="33"/>
                  <a:pt x="158" y="33"/>
                </a:cubicBezTo>
                <a:cubicBezTo>
                  <a:pt x="161" y="33"/>
                  <a:pt x="163" y="31"/>
                  <a:pt x="163" y="28"/>
                </a:cubicBezTo>
                <a:cubicBezTo>
                  <a:pt x="163" y="25"/>
                  <a:pt x="161" y="22"/>
                  <a:pt x="158" y="22"/>
                </a:cubicBezTo>
                <a:cubicBezTo>
                  <a:pt x="155" y="22"/>
                  <a:pt x="152" y="25"/>
                  <a:pt x="152" y="28"/>
                </a:cubicBezTo>
                <a:close/>
                <a:moveTo>
                  <a:pt x="188" y="60"/>
                </a:moveTo>
                <a:cubicBezTo>
                  <a:pt x="185" y="58"/>
                  <a:pt x="181" y="60"/>
                  <a:pt x="180" y="64"/>
                </a:cubicBezTo>
                <a:cubicBezTo>
                  <a:pt x="178" y="67"/>
                  <a:pt x="180" y="71"/>
                  <a:pt x="184" y="72"/>
                </a:cubicBezTo>
                <a:cubicBezTo>
                  <a:pt x="187" y="74"/>
                  <a:pt x="191" y="72"/>
                  <a:pt x="192" y="68"/>
                </a:cubicBezTo>
                <a:cubicBezTo>
                  <a:pt x="194" y="65"/>
                  <a:pt x="192" y="61"/>
                  <a:pt x="188" y="60"/>
                </a:cubicBezTo>
                <a:close/>
                <a:moveTo>
                  <a:pt x="203" y="40"/>
                </a:moveTo>
                <a:cubicBezTo>
                  <a:pt x="197" y="38"/>
                  <a:pt x="191" y="41"/>
                  <a:pt x="189" y="47"/>
                </a:cubicBezTo>
                <a:cubicBezTo>
                  <a:pt x="187" y="53"/>
                  <a:pt x="190" y="59"/>
                  <a:pt x="196" y="61"/>
                </a:cubicBezTo>
                <a:cubicBezTo>
                  <a:pt x="202" y="63"/>
                  <a:pt x="209" y="60"/>
                  <a:pt x="211" y="54"/>
                </a:cubicBezTo>
                <a:cubicBezTo>
                  <a:pt x="213" y="48"/>
                  <a:pt x="209" y="42"/>
                  <a:pt x="203" y="40"/>
                </a:cubicBezTo>
                <a:close/>
                <a:moveTo>
                  <a:pt x="211" y="62"/>
                </a:moveTo>
                <a:cubicBezTo>
                  <a:pt x="209" y="62"/>
                  <a:pt x="207" y="63"/>
                  <a:pt x="206" y="65"/>
                </a:cubicBezTo>
                <a:cubicBezTo>
                  <a:pt x="206" y="67"/>
                  <a:pt x="207" y="69"/>
                  <a:pt x="209" y="70"/>
                </a:cubicBezTo>
                <a:cubicBezTo>
                  <a:pt x="211" y="71"/>
                  <a:pt x="213" y="70"/>
                  <a:pt x="214" y="67"/>
                </a:cubicBezTo>
                <a:cubicBezTo>
                  <a:pt x="214" y="65"/>
                  <a:pt x="213" y="63"/>
                  <a:pt x="211" y="62"/>
                </a:cubicBezTo>
                <a:close/>
                <a:moveTo>
                  <a:pt x="203" y="68"/>
                </a:moveTo>
                <a:cubicBezTo>
                  <a:pt x="199" y="67"/>
                  <a:pt x="194" y="69"/>
                  <a:pt x="192" y="74"/>
                </a:cubicBezTo>
                <a:cubicBezTo>
                  <a:pt x="191" y="78"/>
                  <a:pt x="193" y="83"/>
                  <a:pt x="198" y="84"/>
                </a:cubicBezTo>
                <a:cubicBezTo>
                  <a:pt x="202" y="86"/>
                  <a:pt x="207" y="83"/>
                  <a:pt x="209" y="79"/>
                </a:cubicBezTo>
                <a:cubicBezTo>
                  <a:pt x="210" y="74"/>
                  <a:pt x="208" y="70"/>
                  <a:pt x="203" y="68"/>
                </a:cubicBezTo>
                <a:close/>
                <a:moveTo>
                  <a:pt x="187" y="37"/>
                </a:moveTo>
                <a:cubicBezTo>
                  <a:pt x="185" y="36"/>
                  <a:pt x="182" y="37"/>
                  <a:pt x="182" y="39"/>
                </a:cubicBezTo>
                <a:cubicBezTo>
                  <a:pt x="181" y="41"/>
                  <a:pt x="182" y="44"/>
                  <a:pt x="184" y="44"/>
                </a:cubicBezTo>
                <a:cubicBezTo>
                  <a:pt x="186" y="45"/>
                  <a:pt x="189" y="44"/>
                  <a:pt x="189" y="42"/>
                </a:cubicBezTo>
                <a:cubicBezTo>
                  <a:pt x="190" y="40"/>
                  <a:pt x="189" y="38"/>
                  <a:pt x="187" y="37"/>
                </a:cubicBezTo>
                <a:close/>
                <a:moveTo>
                  <a:pt x="183" y="47"/>
                </a:moveTo>
                <a:cubicBezTo>
                  <a:pt x="181" y="46"/>
                  <a:pt x="177" y="47"/>
                  <a:pt x="176" y="50"/>
                </a:cubicBezTo>
                <a:cubicBezTo>
                  <a:pt x="175" y="53"/>
                  <a:pt x="177" y="56"/>
                  <a:pt x="180" y="57"/>
                </a:cubicBezTo>
                <a:cubicBezTo>
                  <a:pt x="183" y="58"/>
                  <a:pt x="186" y="57"/>
                  <a:pt x="187" y="54"/>
                </a:cubicBezTo>
                <a:cubicBezTo>
                  <a:pt x="188" y="51"/>
                  <a:pt x="186" y="48"/>
                  <a:pt x="183" y="47"/>
                </a:cubicBezTo>
                <a:close/>
                <a:moveTo>
                  <a:pt x="140" y="28"/>
                </a:moveTo>
                <a:cubicBezTo>
                  <a:pt x="140" y="22"/>
                  <a:pt x="135" y="17"/>
                  <a:pt x="129" y="17"/>
                </a:cubicBezTo>
                <a:cubicBezTo>
                  <a:pt x="124" y="17"/>
                  <a:pt x="119" y="21"/>
                  <a:pt x="118" y="26"/>
                </a:cubicBezTo>
                <a:cubicBezTo>
                  <a:pt x="126" y="27"/>
                  <a:pt x="133" y="29"/>
                  <a:pt x="140" y="33"/>
                </a:cubicBezTo>
                <a:cubicBezTo>
                  <a:pt x="140" y="31"/>
                  <a:pt x="140" y="30"/>
                  <a:pt x="140" y="28"/>
                </a:cubicBezTo>
                <a:close/>
                <a:moveTo>
                  <a:pt x="163" y="52"/>
                </a:moveTo>
                <a:cubicBezTo>
                  <a:pt x="163" y="51"/>
                  <a:pt x="163" y="51"/>
                  <a:pt x="163" y="50"/>
                </a:cubicBezTo>
                <a:cubicBezTo>
                  <a:pt x="165" y="45"/>
                  <a:pt x="162" y="38"/>
                  <a:pt x="156" y="36"/>
                </a:cubicBezTo>
                <a:cubicBezTo>
                  <a:pt x="153" y="35"/>
                  <a:pt x="150" y="36"/>
                  <a:pt x="147" y="37"/>
                </a:cubicBezTo>
                <a:cubicBezTo>
                  <a:pt x="153" y="41"/>
                  <a:pt x="158" y="46"/>
                  <a:pt x="163" y="52"/>
                </a:cubicBezTo>
                <a:close/>
                <a:moveTo>
                  <a:pt x="180" y="73"/>
                </a:moveTo>
                <a:cubicBezTo>
                  <a:pt x="178" y="72"/>
                  <a:pt x="176" y="72"/>
                  <a:pt x="174" y="72"/>
                </a:cubicBezTo>
                <a:cubicBezTo>
                  <a:pt x="176" y="79"/>
                  <a:pt x="178" y="87"/>
                  <a:pt x="178" y="94"/>
                </a:cubicBezTo>
                <a:cubicBezTo>
                  <a:pt x="178" y="95"/>
                  <a:pt x="178" y="95"/>
                  <a:pt x="178" y="96"/>
                </a:cubicBezTo>
                <a:cubicBezTo>
                  <a:pt x="182" y="95"/>
                  <a:pt x="186" y="92"/>
                  <a:pt x="187" y="88"/>
                </a:cubicBezTo>
                <a:cubicBezTo>
                  <a:pt x="189" y="82"/>
                  <a:pt x="186" y="75"/>
                  <a:pt x="180" y="73"/>
                </a:cubicBezTo>
                <a:close/>
                <a:moveTo>
                  <a:pt x="177" y="65"/>
                </a:moveTo>
                <a:cubicBezTo>
                  <a:pt x="178" y="61"/>
                  <a:pt x="176" y="56"/>
                  <a:pt x="171" y="54"/>
                </a:cubicBezTo>
                <a:cubicBezTo>
                  <a:pt x="169" y="54"/>
                  <a:pt x="167" y="54"/>
                  <a:pt x="165" y="55"/>
                </a:cubicBezTo>
                <a:cubicBezTo>
                  <a:pt x="168" y="59"/>
                  <a:pt x="171" y="64"/>
                  <a:pt x="173" y="70"/>
                </a:cubicBezTo>
                <a:cubicBezTo>
                  <a:pt x="175" y="69"/>
                  <a:pt x="176" y="67"/>
                  <a:pt x="177" y="65"/>
                </a:cubicBezTo>
                <a:close/>
              </a:path>
            </a:pathLst>
          </a:custGeom>
          <a:solidFill>
            <a:schemeClr val="accent1"/>
          </a:solidFill>
          <a:ln>
            <a:noFill/>
          </a:ln>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306" name="Flowchart: Magnetic Disk 305"/>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cxnSp>
        <p:nvCxnSpPr>
          <p:cNvPr id="309" name="Straight Connector 308"/>
          <p:cNvCxnSpPr/>
          <p:nvPr/>
        </p:nvCxnSpPr>
        <p:spPr>
          <a:xfrm>
            <a:off x="8311253" y="6283360"/>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1" name="Elbow Connector 310"/>
          <p:cNvCxnSpPr>
            <a:endCxn id="306"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2" name="Oval 311"/>
          <p:cNvSpPr/>
          <p:nvPr/>
        </p:nvSpPr>
        <p:spPr bwMode="auto">
          <a:xfrm>
            <a:off x="7961577"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315" name="Rectangle 314"/>
          <p:cNvSpPr/>
          <p:nvPr/>
        </p:nvSpPr>
        <p:spPr>
          <a:xfrm>
            <a:off x="5864397" y="6286203"/>
            <a:ext cx="1577796"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wrong!</a:t>
            </a:r>
            <a:endParaRPr kumimoji="0" lang="en-US" sz="1428" b="0" i="0" u="none" strike="noStrike" kern="0" cap="none" spc="0" normalizeH="0" baseline="0" noProof="0" dirty="0">
              <a:ln>
                <a:noFill/>
              </a:ln>
              <a:solidFill>
                <a:sysClr val="windowText" lastClr="000000"/>
              </a:solidFill>
              <a:effectLst/>
              <a:uLnTx/>
              <a:uFillTx/>
            </a:endParaRPr>
          </a:p>
        </p:txBody>
      </p:sp>
      <p:sp>
        <p:nvSpPr>
          <p:cNvPr id="387" name="Teardrop 386"/>
          <p:cNvSpPr/>
          <p:nvPr/>
        </p:nvSpPr>
        <p:spPr bwMode="auto">
          <a:xfrm rot="1877709">
            <a:off x="1362362" y="4773924"/>
            <a:ext cx="1864943" cy="1864943"/>
          </a:xfrm>
          <a:prstGeom prst="teardrop">
            <a:avLst/>
          </a:prstGeom>
          <a:solidFill>
            <a:schemeClr val="accent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88" name="Picture 387"/>
          <p:cNvPicPr>
            <a:picLocks noChangeAspect="1"/>
          </p:cNvPicPr>
          <p:nvPr/>
        </p:nvPicPr>
        <p:blipFill rotWithShape="1">
          <a:blip r:embed="rId9">
            <a:extLst>
              <a:ext uri="{28A0092B-C50C-407E-A947-70E740481C1C}">
                <a14:useLocalDpi xmlns:a14="http://schemas.microsoft.com/office/drawing/2010/main" val="0"/>
              </a:ext>
            </a:extLst>
          </a:blip>
          <a:srcRect l="10535" r="22819"/>
          <a:stretch/>
        </p:blipFill>
        <p:spPr>
          <a:xfrm>
            <a:off x="1364134" y="4779410"/>
            <a:ext cx="1864945" cy="1864943"/>
          </a:xfrm>
          <a:prstGeom prst="ellipse">
            <a:avLst/>
          </a:prstGeom>
        </p:spPr>
      </p:pic>
      <p:grpSp>
        <p:nvGrpSpPr>
          <p:cNvPr id="389" name="Group 388"/>
          <p:cNvGrpSpPr/>
          <p:nvPr/>
        </p:nvGrpSpPr>
        <p:grpSpPr>
          <a:xfrm>
            <a:off x="5414881" y="751986"/>
            <a:ext cx="1279797" cy="783074"/>
            <a:chOff x="2525641" y="741578"/>
            <a:chExt cx="1280160" cy="783296"/>
          </a:xfrm>
        </p:grpSpPr>
        <p:grpSp>
          <p:nvGrpSpPr>
            <p:cNvPr id="390" name="Group 389"/>
            <p:cNvGrpSpPr>
              <a:grpSpLocks noChangeAspect="1"/>
            </p:cNvGrpSpPr>
            <p:nvPr/>
          </p:nvGrpSpPr>
          <p:grpSpPr>
            <a:xfrm>
              <a:off x="2525641" y="1032471"/>
              <a:ext cx="1280160" cy="492403"/>
              <a:chOff x="2933757" y="2522591"/>
              <a:chExt cx="1782953" cy="685800"/>
            </a:xfrm>
          </p:grpSpPr>
          <p:sp>
            <p:nvSpPr>
              <p:cNvPr id="392" name="Rounded Rectangle 391"/>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393" name="Picture 392"/>
              <p:cNvPicPr>
                <a:picLocks noChangeAspect="1"/>
              </p:cNvPicPr>
              <p:nvPr/>
            </p:nvPicPr>
            <p:blipFill rotWithShape="1">
              <a:blip r:embed="rId10"/>
              <a:srcRect l="17340" t="24308" r="17340" b="47177"/>
              <a:stretch/>
            </p:blipFill>
            <p:spPr>
              <a:xfrm>
                <a:off x="2933757" y="2522591"/>
                <a:ext cx="1782953" cy="685800"/>
              </a:xfrm>
              <a:prstGeom prst="rect">
                <a:avLst/>
              </a:prstGeom>
            </p:spPr>
          </p:pic>
        </p:grpSp>
        <p:sp>
          <p:nvSpPr>
            <p:cNvPr id="391" name="Rectangle 390"/>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02" name="Group 101"/>
          <p:cNvGrpSpPr/>
          <p:nvPr/>
        </p:nvGrpSpPr>
        <p:grpSpPr>
          <a:xfrm>
            <a:off x="6994172" y="2810320"/>
            <a:ext cx="826382" cy="760102"/>
            <a:chOff x="5789848" y="3410421"/>
            <a:chExt cx="810368" cy="745371"/>
          </a:xfrm>
        </p:grpSpPr>
        <p:sp>
          <p:nvSpPr>
            <p:cNvPr id="103" name="Rectangle 102"/>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104" name="Group 103"/>
            <p:cNvGrpSpPr/>
            <p:nvPr/>
          </p:nvGrpSpPr>
          <p:grpSpPr>
            <a:xfrm>
              <a:off x="5794193" y="3410421"/>
              <a:ext cx="457200" cy="457200"/>
              <a:chOff x="5946584" y="3410421"/>
              <a:chExt cx="457200" cy="457200"/>
            </a:xfrm>
          </p:grpSpPr>
          <p:sp>
            <p:nvSpPr>
              <p:cNvPr id="105" name="Oval 104"/>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6" name="Flowchart: Magnetic Disk 105"/>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15" name="Group 114"/>
          <p:cNvGrpSpPr/>
          <p:nvPr/>
        </p:nvGrpSpPr>
        <p:grpSpPr>
          <a:xfrm>
            <a:off x="10653022" y="4378956"/>
            <a:ext cx="559482" cy="559482"/>
            <a:chOff x="7152559" y="2215205"/>
            <a:chExt cx="548640" cy="548640"/>
          </a:xfrm>
        </p:grpSpPr>
        <p:sp>
          <p:nvSpPr>
            <p:cNvPr id="116" name="Oval 115"/>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17"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18" name="Oval 117"/>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9" name="Picture 118"/>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20" name="Group 119"/>
          <p:cNvGrpSpPr/>
          <p:nvPr/>
        </p:nvGrpSpPr>
        <p:grpSpPr>
          <a:xfrm>
            <a:off x="9836850" y="3765702"/>
            <a:ext cx="559482" cy="559482"/>
            <a:chOff x="7366647" y="2219607"/>
            <a:chExt cx="548640" cy="548640"/>
          </a:xfrm>
        </p:grpSpPr>
        <p:sp>
          <p:nvSpPr>
            <p:cNvPr id="121" name="Oval 120"/>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2"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
        <p:nvSpPr>
          <p:cNvPr id="123" name="Oval 122"/>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24" name="Oval 123"/>
          <p:cNvSpPr/>
          <p:nvPr/>
        </p:nvSpPr>
        <p:spPr bwMode="auto">
          <a:xfrm>
            <a:off x="10921532"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25" name="Rectangle 124"/>
          <p:cNvSpPr/>
          <p:nvPr/>
        </p:nvSpPr>
        <p:spPr>
          <a:xfrm>
            <a:off x="6118949"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7840503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40" name="Straight Connector 139"/>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41" name="Group 140"/>
          <p:cNvGrpSpPr/>
          <p:nvPr/>
        </p:nvGrpSpPr>
        <p:grpSpPr>
          <a:xfrm>
            <a:off x="8669923" y="1159648"/>
            <a:ext cx="995756" cy="1576729"/>
            <a:chOff x="6600780" y="1570319"/>
            <a:chExt cx="976458" cy="1792851"/>
          </a:xfrm>
        </p:grpSpPr>
        <p:cxnSp>
          <p:nvCxnSpPr>
            <p:cNvPr id="262" name="Straight Arrow Connector 261"/>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sp useBgFill="1">
        <p:nvSpPr>
          <p:cNvPr id="144" name="Rectangle 143"/>
          <p:cNvSpPr/>
          <p:nvPr/>
        </p:nvSpPr>
        <p:spPr bwMode="auto">
          <a:xfrm>
            <a:off x="7350697" y="6378470"/>
            <a:ext cx="1527057" cy="40807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145" name="Straight Arrow Connector 144"/>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a:off x="7796590" y="262360"/>
            <a:ext cx="2742421" cy="1251215"/>
            <a:chOff x="5744372" y="493776"/>
            <a:chExt cx="2689274" cy="1226967"/>
          </a:xfrm>
        </p:grpSpPr>
        <p:sp>
          <p:nvSpPr>
            <p:cNvPr id="256" name="Rectangle 255"/>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257" name="Rectangle 256"/>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48" name="Picture 1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149" name="Rectangle 148"/>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50" name="Rectangle 149"/>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151" name="Rectangle 150"/>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152" name="Rectangle 151"/>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153" name="Straight Arrow Connector 152"/>
          <p:cNvCxnSpPr>
            <a:endCxn id="157"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endCxn id="189" idx="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57" name="Oval 156"/>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grpSp>
        <p:nvGrpSpPr>
          <p:cNvPr id="159" name="Group 158"/>
          <p:cNvGrpSpPr/>
          <p:nvPr/>
        </p:nvGrpSpPr>
        <p:grpSpPr>
          <a:xfrm>
            <a:off x="7738623" y="4378956"/>
            <a:ext cx="559482" cy="559482"/>
            <a:chOff x="7366647" y="2219607"/>
            <a:chExt cx="548640" cy="548640"/>
          </a:xfrm>
        </p:grpSpPr>
        <p:sp>
          <p:nvSpPr>
            <p:cNvPr id="254" name="Oval 253"/>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55"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161" name="Group 160"/>
          <p:cNvGrpSpPr/>
          <p:nvPr/>
        </p:nvGrpSpPr>
        <p:grpSpPr>
          <a:xfrm>
            <a:off x="8689730" y="541280"/>
            <a:ext cx="1742362" cy="833858"/>
            <a:chOff x="6908217" y="858031"/>
            <a:chExt cx="1708595" cy="817698"/>
          </a:xfrm>
        </p:grpSpPr>
        <p:pic>
          <p:nvPicPr>
            <p:cNvPr id="250" name="Picture 5" descr="\\MAGNUM\Projects\Microsoft\Cloud Power FY12\Design\Icons\PNGs\Stop_watch.png"/>
            <p:cNvPicPr>
              <a:picLocks noChangeAspect="1" noChangeArrowheads="1"/>
            </p:cNvPicPr>
            <p:nvPr/>
          </p:nvPicPr>
          <p:blipFill rotWithShape="1">
            <a:blip r:embed="rId4" cstate="print">
              <a:grayscl/>
            </a:blip>
            <a:srcRect t="19144" b="20829"/>
            <a:stretch/>
          </p:blipFill>
          <p:spPr bwMode="auto">
            <a:xfrm>
              <a:off x="7346571" y="858031"/>
              <a:ext cx="1270241" cy="762497"/>
            </a:xfrm>
            <a:prstGeom prst="rect">
              <a:avLst/>
            </a:prstGeom>
            <a:noFill/>
          </p:spPr>
        </p:pic>
        <p:sp>
          <p:nvSpPr>
            <p:cNvPr id="251" name="Rectangle 250"/>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162" name="Group 161"/>
          <p:cNvGrpSpPr/>
          <p:nvPr/>
        </p:nvGrpSpPr>
        <p:grpSpPr>
          <a:xfrm>
            <a:off x="8919763" y="2810317"/>
            <a:ext cx="932535" cy="760084"/>
            <a:chOff x="7678117" y="3410421"/>
            <a:chExt cx="914462" cy="745354"/>
          </a:xfrm>
        </p:grpSpPr>
        <p:sp>
          <p:nvSpPr>
            <p:cNvPr id="246" name="Rectangle 245"/>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247" name="Group 246"/>
            <p:cNvGrpSpPr/>
            <p:nvPr/>
          </p:nvGrpSpPr>
          <p:grpSpPr>
            <a:xfrm>
              <a:off x="7684433" y="3410421"/>
              <a:ext cx="457200" cy="457200"/>
              <a:chOff x="7751656" y="3410421"/>
              <a:chExt cx="457200" cy="457200"/>
            </a:xfrm>
          </p:grpSpPr>
          <p:sp>
            <p:nvSpPr>
              <p:cNvPr id="248" name="Oval 247"/>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49" name="Picture 248"/>
              <p:cNvPicPr>
                <a:picLocks noChangeAspect="1"/>
              </p:cNvPicPr>
              <p:nvPr/>
            </p:nvPicPr>
            <p:blipFill rotWithShape="1">
              <a:blip r:embed="rId5">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163" name="Group 162"/>
          <p:cNvGrpSpPr/>
          <p:nvPr/>
        </p:nvGrpSpPr>
        <p:grpSpPr>
          <a:xfrm>
            <a:off x="9915538" y="2810317"/>
            <a:ext cx="783777" cy="760084"/>
            <a:chOff x="8654593" y="3410421"/>
            <a:chExt cx="768588" cy="745354"/>
          </a:xfrm>
        </p:grpSpPr>
        <p:sp>
          <p:nvSpPr>
            <p:cNvPr id="240" name="Rectangle 239"/>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241" name="Group 240"/>
            <p:cNvGrpSpPr/>
            <p:nvPr/>
          </p:nvGrpSpPr>
          <p:grpSpPr>
            <a:xfrm>
              <a:off x="8660299" y="3410421"/>
              <a:ext cx="457200" cy="457200"/>
              <a:chOff x="8654192" y="3410421"/>
              <a:chExt cx="457200" cy="457200"/>
            </a:xfrm>
          </p:grpSpPr>
          <p:sp>
            <p:nvSpPr>
              <p:cNvPr id="242" name="Oval 241"/>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43" name="Group 189"/>
              <p:cNvGrpSpPr>
                <a:grpSpLocks noChangeAspect="1"/>
              </p:cNvGrpSpPr>
              <p:nvPr/>
            </p:nvGrpSpPr>
            <p:grpSpPr bwMode="auto">
              <a:xfrm>
                <a:off x="8767123" y="3479976"/>
                <a:ext cx="231338" cy="318090"/>
                <a:chOff x="3705" y="1974"/>
                <a:chExt cx="272" cy="374"/>
              </a:xfrm>
              <a:solidFill>
                <a:schemeClr val="bg1"/>
              </a:solidFill>
            </p:grpSpPr>
            <p:sp>
              <p:nvSpPr>
                <p:cNvPr id="244"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45"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164" name="Group 163"/>
          <p:cNvGrpSpPr/>
          <p:nvPr/>
        </p:nvGrpSpPr>
        <p:grpSpPr>
          <a:xfrm>
            <a:off x="7876586" y="2810317"/>
            <a:ext cx="979940" cy="760084"/>
            <a:chOff x="6655155" y="3410421"/>
            <a:chExt cx="960949" cy="745354"/>
          </a:xfrm>
        </p:grpSpPr>
        <p:sp>
          <p:nvSpPr>
            <p:cNvPr id="236" name="Rectangle 235"/>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237" name="Group 236"/>
            <p:cNvGrpSpPr/>
            <p:nvPr/>
          </p:nvGrpSpPr>
          <p:grpSpPr>
            <a:xfrm>
              <a:off x="6662208" y="3410421"/>
              <a:ext cx="457200" cy="457200"/>
              <a:chOff x="6849120" y="3410421"/>
              <a:chExt cx="457200" cy="457200"/>
            </a:xfrm>
          </p:grpSpPr>
          <p:sp>
            <p:nvSpPr>
              <p:cNvPr id="238" name="Oval 237"/>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39"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165" name="Group 164"/>
          <p:cNvGrpSpPr/>
          <p:nvPr/>
        </p:nvGrpSpPr>
        <p:grpSpPr>
          <a:xfrm>
            <a:off x="10756832" y="2810317"/>
            <a:ext cx="623579" cy="760084"/>
            <a:chOff x="9479583" y="3410421"/>
            <a:chExt cx="611494" cy="745354"/>
          </a:xfrm>
        </p:grpSpPr>
        <p:sp>
          <p:nvSpPr>
            <p:cNvPr id="228" name="Rectangle 227"/>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229" name="Group 228"/>
            <p:cNvGrpSpPr/>
            <p:nvPr/>
          </p:nvGrpSpPr>
          <p:grpSpPr>
            <a:xfrm>
              <a:off x="9483879" y="3410421"/>
              <a:ext cx="457200" cy="457200"/>
              <a:chOff x="8603806" y="3410421"/>
              <a:chExt cx="457200" cy="457200"/>
            </a:xfrm>
          </p:grpSpPr>
          <p:sp>
            <p:nvSpPr>
              <p:cNvPr id="230" name="Oval 229"/>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31" name="Group 230"/>
              <p:cNvGrpSpPr/>
              <p:nvPr/>
            </p:nvGrpSpPr>
            <p:grpSpPr>
              <a:xfrm>
                <a:off x="8657189" y="3481727"/>
                <a:ext cx="350435" cy="314588"/>
                <a:chOff x="5230812" y="3881911"/>
                <a:chExt cx="1660526" cy="1490663"/>
              </a:xfrm>
            </p:grpSpPr>
            <p:sp>
              <p:nvSpPr>
                <p:cNvPr id="232"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33"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34"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35"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167" name="Rectangle 166"/>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168" name="Group 167"/>
          <p:cNvGrpSpPr/>
          <p:nvPr/>
        </p:nvGrpSpPr>
        <p:grpSpPr>
          <a:xfrm>
            <a:off x="3285008" y="760471"/>
            <a:ext cx="1027959" cy="1056073"/>
            <a:chOff x="763272" y="574875"/>
            <a:chExt cx="1008037" cy="1035607"/>
          </a:xfrm>
        </p:grpSpPr>
        <p:pic>
          <p:nvPicPr>
            <p:cNvPr id="222" name="Picture 221"/>
            <p:cNvPicPr>
              <a:picLocks noChangeAspect="1"/>
            </p:cNvPicPr>
            <p:nvPr/>
          </p:nvPicPr>
          <p:blipFill>
            <a:blip r:embed="rId6">
              <a:grayscl/>
              <a:lum bright="-40000"/>
            </a:blip>
            <a:stretch>
              <a:fillRect/>
            </a:stretch>
          </p:blipFill>
          <p:spPr>
            <a:xfrm>
              <a:off x="763272" y="574875"/>
              <a:ext cx="1008037" cy="1035607"/>
            </a:xfrm>
            <a:prstGeom prst="ellipse">
              <a:avLst/>
            </a:prstGeom>
            <a:solidFill>
              <a:schemeClr val="bg1"/>
            </a:solidFill>
          </p:spPr>
        </p:pic>
        <p:sp>
          <p:nvSpPr>
            <p:cNvPr id="223" name="TextBox 222"/>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170" name="Group 169"/>
          <p:cNvGrpSpPr/>
          <p:nvPr/>
        </p:nvGrpSpPr>
        <p:grpSpPr>
          <a:xfrm>
            <a:off x="7022619" y="3767942"/>
            <a:ext cx="559482" cy="559482"/>
            <a:chOff x="7152559" y="2215205"/>
            <a:chExt cx="548640" cy="548640"/>
          </a:xfrm>
        </p:grpSpPr>
        <p:sp>
          <p:nvSpPr>
            <p:cNvPr id="218" name="Oval 217"/>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19"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20" name="Oval 219"/>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21" name="Picture 220"/>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72" name="Group 171"/>
          <p:cNvGrpSpPr/>
          <p:nvPr/>
        </p:nvGrpSpPr>
        <p:grpSpPr>
          <a:xfrm>
            <a:off x="9387593" y="1657883"/>
            <a:ext cx="559482" cy="559482"/>
            <a:chOff x="7366647" y="2219607"/>
            <a:chExt cx="548640" cy="548640"/>
          </a:xfrm>
        </p:grpSpPr>
        <p:sp>
          <p:nvSpPr>
            <p:cNvPr id="212" name="Oval 211"/>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13"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173" name="Group 172"/>
          <p:cNvGrpSpPr/>
          <p:nvPr/>
        </p:nvGrpSpPr>
        <p:grpSpPr>
          <a:xfrm>
            <a:off x="8383819" y="1653394"/>
            <a:ext cx="559482" cy="559482"/>
            <a:chOff x="7152559" y="2215205"/>
            <a:chExt cx="548640" cy="548640"/>
          </a:xfrm>
        </p:grpSpPr>
        <p:sp>
          <p:nvSpPr>
            <p:cNvPr id="208" name="Oval 207"/>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09"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10" name="Oval 209"/>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11" name="Picture 210"/>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175" name="Elbow Connector 174"/>
          <p:cNvCxnSpPr/>
          <p:nvPr/>
        </p:nvCxnSpPr>
        <p:spPr>
          <a:xfrm rot="5400000" flipH="1">
            <a:off x="8015452" y="3132274"/>
            <a:ext cx="489975" cy="6021536"/>
          </a:xfrm>
          <a:prstGeom prst="bentConnector5">
            <a:avLst>
              <a:gd name="adj1" fmla="val -47578"/>
              <a:gd name="adj2" fmla="val 49561"/>
              <a:gd name="adj3" fmla="val -48275"/>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3601085" y="5092101"/>
            <a:ext cx="695504"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Security</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Analyst</a:t>
            </a:r>
          </a:p>
        </p:txBody>
      </p:sp>
      <p:cxnSp>
        <p:nvCxnSpPr>
          <p:cNvPr id="177" name="Straight Arrow Connector 176"/>
          <p:cNvCxnSpPr/>
          <p:nvPr/>
        </p:nvCxnSpPr>
        <p:spPr>
          <a:xfrm flipH="1" flipV="1">
            <a:off x="3840991" y="4500791"/>
            <a:ext cx="579144" cy="728267"/>
          </a:xfrm>
          <a:prstGeom prst="straightConnector1">
            <a:avLst/>
          </a:prstGeom>
          <a:ln w="41275" cap="rnd">
            <a:solidFill>
              <a:schemeClr val="tx2"/>
            </a:solidFill>
            <a:prstDash val="sysDot"/>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5176382" y="3356232"/>
            <a:ext cx="59709" cy="30431"/>
          </a:xfrm>
          <a:prstGeom prst="straightConnector1">
            <a:avLst/>
          </a:prstGeom>
          <a:ln w="41275" cap="rnd">
            <a:solidFill>
              <a:schemeClr val="bg1">
                <a:lumMod val="9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79" name="Freeform 170"/>
          <p:cNvSpPr>
            <a:spLocks noEditPoints="1"/>
          </p:cNvSpPr>
          <p:nvPr/>
        </p:nvSpPr>
        <p:spPr bwMode="auto">
          <a:xfrm>
            <a:off x="4141899" y="5072183"/>
            <a:ext cx="835456" cy="784273"/>
          </a:xfrm>
          <a:custGeom>
            <a:avLst/>
            <a:gdLst>
              <a:gd name="T0" fmla="*/ 115 w 214"/>
              <a:gd name="T1" fmla="*/ 109 h 201"/>
              <a:gd name="T2" fmla="*/ 138 w 214"/>
              <a:gd name="T3" fmla="*/ 110 h 201"/>
              <a:gd name="T4" fmla="*/ 112 w 214"/>
              <a:gd name="T5" fmla="*/ 101 h 201"/>
              <a:gd name="T6" fmla="*/ 77 w 214"/>
              <a:gd name="T7" fmla="*/ 100 h 201"/>
              <a:gd name="T8" fmla="*/ 112 w 214"/>
              <a:gd name="T9" fmla="*/ 101 h 201"/>
              <a:gd name="T10" fmla="*/ 7 w 214"/>
              <a:gd name="T11" fmla="*/ 191 h 201"/>
              <a:gd name="T12" fmla="*/ 82 w 214"/>
              <a:gd name="T13" fmla="*/ 151 h 201"/>
              <a:gd name="T14" fmla="*/ 172 w 214"/>
              <a:gd name="T15" fmla="*/ 96 h 201"/>
              <a:gd name="T16" fmla="*/ 46 w 214"/>
              <a:gd name="T17" fmla="*/ 92 h 201"/>
              <a:gd name="T18" fmla="*/ 8 w 214"/>
              <a:gd name="T19" fmla="*/ 158 h 201"/>
              <a:gd name="T20" fmla="*/ 149 w 214"/>
              <a:gd name="T21" fmla="*/ 95 h 201"/>
              <a:gd name="T22" fmla="*/ 69 w 214"/>
              <a:gd name="T23" fmla="*/ 93 h 201"/>
              <a:gd name="T24" fmla="*/ 149 w 214"/>
              <a:gd name="T25" fmla="*/ 95 h 201"/>
              <a:gd name="T26" fmla="*/ 93 w 214"/>
              <a:gd name="T27" fmla="*/ 63 h 201"/>
              <a:gd name="T28" fmla="*/ 143 w 214"/>
              <a:gd name="T29" fmla="*/ 91 h 201"/>
              <a:gd name="T30" fmla="*/ 163 w 214"/>
              <a:gd name="T31" fmla="*/ 19 h 201"/>
              <a:gd name="T32" fmla="*/ 176 w 214"/>
              <a:gd name="T33" fmla="*/ 19 h 201"/>
              <a:gd name="T34" fmla="*/ 163 w 214"/>
              <a:gd name="T35" fmla="*/ 19 h 201"/>
              <a:gd name="T36" fmla="*/ 151 w 214"/>
              <a:gd name="T37" fmla="*/ 22 h 201"/>
              <a:gd name="T38" fmla="*/ 151 w 214"/>
              <a:gd name="T39" fmla="*/ 0 h 201"/>
              <a:gd name="T40" fmla="*/ 174 w 214"/>
              <a:gd name="T41" fmla="*/ 10 h 201"/>
              <a:gd name="T42" fmla="*/ 182 w 214"/>
              <a:gd name="T43" fmla="*/ 10 h 201"/>
              <a:gd name="T44" fmla="*/ 174 w 214"/>
              <a:gd name="T45" fmla="*/ 10 h 201"/>
              <a:gd name="T46" fmla="*/ 190 w 214"/>
              <a:gd name="T47" fmla="*/ 35 h 201"/>
              <a:gd name="T48" fmla="*/ 190 w 214"/>
              <a:gd name="T49" fmla="*/ 11 h 201"/>
              <a:gd name="T50" fmla="*/ 163 w 214"/>
              <a:gd name="T51" fmla="*/ 37 h 201"/>
              <a:gd name="T52" fmla="*/ 180 w 214"/>
              <a:gd name="T53" fmla="*/ 37 h 201"/>
              <a:gd name="T54" fmla="*/ 163 w 214"/>
              <a:gd name="T55" fmla="*/ 37 h 201"/>
              <a:gd name="T56" fmla="*/ 146 w 214"/>
              <a:gd name="T57" fmla="*/ 32 h 201"/>
              <a:gd name="T58" fmla="*/ 146 w 214"/>
              <a:gd name="T59" fmla="*/ 24 h 201"/>
              <a:gd name="T60" fmla="*/ 152 w 214"/>
              <a:gd name="T61" fmla="*/ 28 h 201"/>
              <a:gd name="T62" fmla="*/ 163 w 214"/>
              <a:gd name="T63" fmla="*/ 28 h 201"/>
              <a:gd name="T64" fmla="*/ 152 w 214"/>
              <a:gd name="T65" fmla="*/ 28 h 201"/>
              <a:gd name="T66" fmla="*/ 180 w 214"/>
              <a:gd name="T67" fmla="*/ 64 h 201"/>
              <a:gd name="T68" fmla="*/ 192 w 214"/>
              <a:gd name="T69" fmla="*/ 68 h 201"/>
              <a:gd name="T70" fmla="*/ 203 w 214"/>
              <a:gd name="T71" fmla="*/ 40 h 201"/>
              <a:gd name="T72" fmla="*/ 196 w 214"/>
              <a:gd name="T73" fmla="*/ 61 h 201"/>
              <a:gd name="T74" fmla="*/ 203 w 214"/>
              <a:gd name="T75" fmla="*/ 40 h 201"/>
              <a:gd name="T76" fmla="*/ 206 w 214"/>
              <a:gd name="T77" fmla="*/ 65 h 201"/>
              <a:gd name="T78" fmla="*/ 214 w 214"/>
              <a:gd name="T79" fmla="*/ 67 h 201"/>
              <a:gd name="T80" fmla="*/ 203 w 214"/>
              <a:gd name="T81" fmla="*/ 68 h 201"/>
              <a:gd name="T82" fmla="*/ 198 w 214"/>
              <a:gd name="T83" fmla="*/ 84 h 201"/>
              <a:gd name="T84" fmla="*/ 203 w 214"/>
              <a:gd name="T85" fmla="*/ 68 h 201"/>
              <a:gd name="T86" fmla="*/ 182 w 214"/>
              <a:gd name="T87" fmla="*/ 39 h 201"/>
              <a:gd name="T88" fmla="*/ 189 w 214"/>
              <a:gd name="T89" fmla="*/ 42 h 201"/>
              <a:gd name="T90" fmla="*/ 183 w 214"/>
              <a:gd name="T91" fmla="*/ 47 h 201"/>
              <a:gd name="T92" fmla="*/ 180 w 214"/>
              <a:gd name="T93" fmla="*/ 57 h 201"/>
              <a:gd name="T94" fmla="*/ 183 w 214"/>
              <a:gd name="T95" fmla="*/ 47 h 201"/>
              <a:gd name="T96" fmla="*/ 129 w 214"/>
              <a:gd name="T97" fmla="*/ 17 h 201"/>
              <a:gd name="T98" fmla="*/ 140 w 214"/>
              <a:gd name="T99" fmla="*/ 33 h 201"/>
              <a:gd name="T100" fmla="*/ 163 w 214"/>
              <a:gd name="T101" fmla="*/ 52 h 201"/>
              <a:gd name="T102" fmla="*/ 156 w 214"/>
              <a:gd name="T103" fmla="*/ 36 h 201"/>
              <a:gd name="T104" fmla="*/ 163 w 214"/>
              <a:gd name="T105" fmla="*/ 52 h 201"/>
              <a:gd name="T106" fmla="*/ 174 w 214"/>
              <a:gd name="T107" fmla="*/ 72 h 201"/>
              <a:gd name="T108" fmla="*/ 178 w 214"/>
              <a:gd name="T109" fmla="*/ 96 h 201"/>
              <a:gd name="T110" fmla="*/ 180 w 214"/>
              <a:gd name="T111" fmla="*/ 73 h 201"/>
              <a:gd name="T112" fmla="*/ 171 w 214"/>
              <a:gd name="T113" fmla="*/ 54 h 201"/>
              <a:gd name="T114" fmla="*/ 173 w 214"/>
              <a:gd name="T115" fmla="*/ 7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01">
                <a:moveTo>
                  <a:pt x="126" y="121"/>
                </a:moveTo>
                <a:cubicBezTo>
                  <a:pt x="120" y="121"/>
                  <a:pt x="115" y="115"/>
                  <a:pt x="115" y="109"/>
                </a:cubicBezTo>
                <a:cubicBezTo>
                  <a:pt x="116" y="103"/>
                  <a:pt x="121" y="98"/>
                  <a:pt x="127" y="98"/>
                </a:cubicBezTo>
                <a:cubicBezTo>
                  <a:pt x="133" y="98"/>
                  <a:pt x="138" y="103"/>
                  <a:pt x="138" y="110"/>
                </a:cubicBezTo>
                <a:cubicBezTo>
                  <a:pt x="138" y="116"/>
                  <a:pt x="133" y="121"/>
                  <a:pt x="126" y="121"/>
                </a:cubicBezTo>
                <a:close/>
                <a:moveTo>
                  <a:pt x="112" y="101"/>
                </a:moveTo>
                <a:cubicBezTo>
                  <a:pt x="113" y="91"/>
                  <a:pt x="105" y="83"/>
                  <a:pt x="95" y="83"/>
                </a:cubicBezTo>
                <a:cubicBezTo>
                  <a:pt x="85" y="83"/>
                  <a:pt x="77" y="90"/>
                  <a:pt x="77" y="100"/>
                </a:cubicBezTo>
                <a:cubicBezTo>
                  <a:pt x="77" y="110"/>
                  <a:pt x="84" y="118"/>
                  <a:pt x="94" y="118"/>
                </a:cubicBezTo>
                <a:cubicBezTo>
                  <a:pt x="104" y="118"/>
                  <a:pt x="112" y="111"/>
                  <a:pt x="112" y="101"/>
                </a:cubicBezTo>
                <a:close/>
                <a:moveTo>
                  <a:pt x="1" y="174"/>
                </a:moveTo>
                <a:cubicBezTo>
                  <a:pt x="0" y="180"/>
                  <a:pt x="3" y="186"/>
                  <a:pt x="7" y="191"/>
                </a:cubicBezTo>
                <a:cubicBezTo>
                  <a:pt x="16" y="200"/>
                  <a:pt x="30" y="201"/>
                  <a:pt x="40" y="192"/>
                </a:cubicBezTo>
                <a:cubicBezTo>
                  <a:pt x="82" y="151"/>
                  <a:pt x="82" y="151"/>
                  <a:pt x="82" y="151"/>
                </a:cubicBezTo>
                <a:cubicBezTo>
                  <a:pt x="90" y="155"/>
                  <a:pt x="99" y="157"/>
                  <a:pt x="108" y="157"/>
                </a:cubicBezTo>
                <a:cubicBezTo>
                  <a:pt x="142" y="158"/>
                  <a:pt x="172" y="130"/>
                  <a:pt x="172" y="96"/>
                </a:cubicBezTo>
                <a:cubicBezTo>
                  <a:pt x="173" y="61"/>
                  <a:pt x="146" y="32"/>
                  <a:pt x="111" y="31"/>
                </a:cubicBezTo>
                <a:cubicBezTo>
                  <a:pt x="76" y="30"/>
                  <a:pt x="47" y="57"/>
                  <a:pt x="46" y="92"/>
                </a:cubicBezTo>
                <a:cubicBezTo>
                  <a:pt x="46" y="101"/>
                  <a:pt x="47" y="109"/>
                  <a:pt x="51" y="118"/>
                </a:cubicBezTo>
                <a:cubicBezTo>
                  <a:pt x="8" y="158"/>
                  <a:pt x="8" y="158"/>
                  <a:pt x="8" y="158"/>
                </a:cubicBezTo>
                <a:cubicBezTo>
                  <a:pt x="3" y="162"/>
                  <a:pt x="1" y="168"/>
                  <a:pt x="1" y="174"/>
                </a:cubicBezTo>
                <a:close/>
                <a:moveTo>
                  <a:pt x="149" y="95"/>
                </a:moveTo>
                <a:cubicBezTo>
                  <a:pt x="149" y="117"/>
                  <a:pt x="130" y="135"/>
                  <a:pt x="108" y="134"/>
                </a:cubicBezTo>
                <a:cubicBezTo>
                  <a:pt x="86" y="134"/>
                  <a:pt x="68" y="115"/>
                  <a:pt x="69" y="93"/>
                </a:cubicBezTo>
                <a:cubicBezTo>
                  <a:pt x="69" y="71"/>
                  <a:pt x="88" y="53"/>
                  <a:pt x="110" y="54"/>
                </a:cubicBezTo>
                <a:cubicBezTo>
                  <a:pt x="132" y="54"/>
                  <a:pt x="150" y="73"/>
                  <a:pt x="149" y="95"/>
                </a:cubicBezTo>
                <a:close/>
                <a:moveTo>
                  <a:pt x="110" y="59"/>
                </a:moveTo>
                <a:cubicBezTo>
                  <a:pt x="104" y="59"/>
                  <a:pt x="98" y="60"/>
                  <a:pt x="93" y="63"/>
                </a:cubicBezTo>
                <a:cubicBezTo>
                  <a:pt x="99" y="79"/>
                  <a:pt x="114" y="92"/>
                  <a:pt x="133" y="92"/>
                </a:cubicBezTo>
                <a:cubicBezTo>
                  <a:pt x="136" y="92"/>
                  <a:pt x="140" y="92"/>
                  <a:pt x="143" y="91"/>
                </a:cubicBezTo>
                <a:cubicBezTo>
                  <a:pt x="142" y="74"/>
                  <a:pt x="127" y="60"/>
                  <a:pt x="110" y="59"/>
                </a:cubicBezTo>
                <a:close/>
                <a:moveTo>
                  <a:pt x="163" y="19"/>
                </a:moveTo>
                <a:cubicBezTo>
                  <a:pt x="163" y="23"/>
                  <a:pt x="166" y="26"/>
                  <a:pt x="170" y="26"/>
                </a:cubicBezTo>
                <a:cubicBezTo>
                  <a:pt x="173" y="26"/>
                  <a:pt x="176" y="23"/>
                  <a:pt x="176" y="19"/>
                </a:cubicBezTo>
                <a:cubicBezTo>
                  <a:pt x="176" y="15"/>
                  <a:pt x="173" y="12"/>
                  <a:pt x="169" y="12"/>
                </a:cubicBezTo>
                <a:cubicBezTo>
                  <a:pt x="166" y="12"/>
                  <a:pt x="163" y="15"/>
                  <a:pt x="163" y="19"/>
                </a:cubicBezTo>
                <a:close/>
                <a:moveTo>
                  <a:pt x="139" y="11"/>
                </a:moveTo>
                <a:cubicBezTo>
                  <a:pt x="139" y="17"/>
                  <a:pt x="144" y="22"/>
                  <a:pt x="151" y="22"/>
                </a:cubicBezTo>
                <a:cubicBezTo>
                  <a:pt x="157" y="22"/>
                  <a:pt x="162" y="17"/>
                  <a:pt x="162" y="11"/>
                </a:cubicBezTo>
                <a:cubicBezTo>
                  <a:pt x="162" y="5"/>
                  <a:pt x="157" y="0"/>
                  <a:pt x="151" y="0"/>
                </a:cubicBezTo>
                <a:cubicBezTo>
                  <a:pt x="144" y="0"/>
                  <a:pt x="139" y="5"/>
                  <a:pt x="139" y="11"/>
                </a:cubicBezTo>
                <a:close/>
                <a:moveTo>
                  <a:pt x="174" y="10"/>
                </a:moveTo>
                <a:cubicBezTo>
                  <a:pt x="174" y="12"/>
                  <a:pt x="176" y="14"/>
                  <a:pt x="178" y="14"/>
                </a:cubicBezTo>
                <a:cubicBezTo>
                  <a:pt x="180" y="14"/>
                  <a:pt x="182" y="12"/>
                  <a:pt x="182" y="10"/>
                </a:cubicBezTo>
                <a:cubicBezTo>
                  <a:pt x="182" y="8"/>
                  <a:pt x="180" y="6"/>
                  <a:pt x="178" y="6"/>
                </a:cubicBezTo>
                <a:cubicBezTo>
                  <a:pt x="176" y="6"/>
                  <a:pt x="174" y="8"/>
                  <a:pt x="174" y="10"/>
                </a:cubicBezTo>
                <a:close/>
                <a:moveTo>
                  <a:pt x="178" y="23"/>
                </a:moveTo>
                <a:cubicBezTo>
                  <a:pt x="178" y="30"/>
                  <a:pt x="183" y="35"/>
                  <a:pt x="190" y="35"/>
                </a:cubicBezTo>
                <a:cubicBezTo>
                  <a:pt x="197" y="35"/>
                  <a:pt x="202" y="30"/>
                  <a:pt x="202" y="23"/>
                </a:cubicBezTo>
                <a:cubicBezTo>
                  <a:pt x="202" y="16"/>
                  <a:pt x="197" y="11"/>
                  <a:pt x="190" y="11"/>
                </a:cubicBezTo>
                <a:cubicBezTo>
                  <a:pt x="183" y="11"/>
                  <a:pt x="178" y="17"/>
                  <a:pt x="178" y="23"/>
                </a:cubicBezTo>
                <a:close/>
                <a:moveTo>
                  <a:pt x="163" y="37"/>
                </a:moveTo>
                <a:cubicBezTo>
                  <a:pt x="163" y="42"/>
                  <a:pt x="167" y="45"/>
                  <a:pt x="172" y="45"/>
                </a:cubicBezTo>
                <a:cubicBezTo>
                  <a:pt x="177" y="45"/>
                  <a:pt x="180" y="41"/>
                  <a:pt x="180" y="37"/>
                </a:cubicBezTo>
                <a:cubicBezTo>
                  <a:pt x="180" y="32"/>
                  <a:pt x="177" y="28"/>
                  <a:pt x="172" y="28"/>
                </a:cubicBezTo>
                <a:cubicBezTo>
                  <a:pt x="167" y="28"/>
                  <a:pt x="163" y="32"/>
                  <a:pt x="163" y="37"/>
                </a:cubicBezTo>
                <a:close/>
                <a:moveTo>
                  <a:pt x="142" y="28"/>
                </a:moveTo>
                <a:cubicBezTo>
                  <a:pt x="142" y="30"/>
                  <a:pt x="144" y="32"/>
                  <a:pt x="146" y="32"/>
                </a:cubicBezTo>
                <a:cubicBezTo>
                  <a:pt x="148" y="32"/>
                  <a:pt x="150" y="30"/>
                  <a:pt x="150" y="28"/>
                </a:cubicBezTo>
                <a:cubicBezTo>
                  <a:pt x="150" y="26"/>
                  <a:pt x="148" y="24"/>
                  <a:pt x="146" y="24"/>
                </a:cubicBezTo>
                <a:cubicBezTo>
                  <a:pt x="143" y="24"/>
                  <a:pt x="142" y="26"/>
                  <a:pt x="142" y="28"/>
                </a:cubicBezTo>
                <a:close/>
                <a:moveTo>
                  <a:pt x="152" y="28"/>
                </a:moveTo>
                <a:cubicBezTo>
                  <a:pt x="152" y="31"/>
                  <a:pt x="155" y="33"/>
                  <a:pt x="158" y="33"/>
                </a:cubicBezTo>
                <a:cubicBezTo>
                  <a:pt x="161" y="33"/>
                  <a:pt x="163" y="31"/>
                  <a:pt x="163" y="28"/>
                </a:cubicBezTo>
                <a:cubicBezTo>
                  <a:pt x="163" y="25"/>
                  <a:pt x="161" y="22"/>
                  <a:pt x="158" y="22"/>
                </a:cubicBezTo>
                <a:cubicBezTo>
                  <a:pt x="155" y="22"/>
                  <a:pt x="152" y="25"/>
                  <a:pt x="152" y="28"/>
                </a:cubicBezTo>
                <a:close/>
                <a:moveTo>
                  <a:pt x="188" y="60"/>
                </a:moveTo>
                <a:cubicBezTo>
                  <a:pt x="185" y="58"/>
                  <a:pt x="181" y="60"/>
                  <a:pt x="180" y="64"/>
                </a:cubicBezTo>
                <a:cubicBezTo>
                  <a:pt x="178" y="67"/>
                  <a:pt x="180" y="71"/>
                  <a:pt x="184" y="72"/>
                </a:cubicBezTo>
                <a:cubicBezTo>
                  <a:pt x="187" y="74"/>
                  <a:pt x="191" y="72"/>
                  <a:pt x="192" y="68"/>
                </a:cubicBezTo>
                <a:cubicBezTo>
                  <a:pt x="194" y="65"/>
                  <a:pt x="192" y="61"/>
                  <a:pt x="188" y="60"/>
                </a:cubicBezTo>
                <a:close/>
                <a:moveTo>
                  <a:pt x="203" y="40"/>
                </a:moveTo>
                <a:cubicBezTo>
                  <a:pt x="197" y="38"/>
                  <a:pt x="191" y="41"/>
                  <a:pt x="189" y="47"/>
                </a:cubicBezTo>
                <a:cubicBezTo>
                  <a:pt x="187" y="53"/>
                  <a:pt x="190" y="59"/>
                  <a:pt x="196" y="61"/>
                </a:cubicBezTo>
                <a:cubicBezTo>
                  <a:pt x="202" y="63"/>
                  <a:pt x="209" y="60"/>
                  <a:pt x="211" y="54"/>
                </a:cubicBezTo>
                <a:cubicBezTo>
                  <a:pt x="213" y="48"/>
                  <a:pt x="209" y="42"/>
                  <a:pt x="203" y="40"/>
                </a:cubicBezTo>
                <a:close/>
                <a:moveTo>
                  <a:pt x="211" y="62"/>
                </a:moveTo>
                <a:cubicBezTo>
                  <a:pt x="209" y="62"/>
                  <a:pt x="207" y="63"/>
                  <a:pt x="206" y="65"/>
                </a:cubicBezTo>
                <a:cubicBezTo>
                  <a:pt x="206" y="67"/>
                  <a:pt x="207" y="69"/>
                  <a:pt x="209" y="70"/>
                </a:cubicBezTo>
                <a:cubicBezTo>
                  <a:pt x="211" y="71"/>
                  <a:pt x="213" y="70"/>
                  <a:pt x="214" y="67"/>
                </a:cubicBezTo>
                <a:cubicBezTo>
                  <a:pt x="214" y="65"/>
                  <a:pt x="213" y="63"/>
                  <a:pt x="211" y="62"/>
                </a:cubicBezTo>
                <a:close/>
                <a:moveTo>
                  <a:pt x="203" y="68"/>
                </a:moveTo>
                <a:cubicBezTo>
                  <a:pt x="199" y="67"/>
                  <a:pt x="194" y="69"/>
                  <a:pt x="192" y="74"/>
                </a:cubicBezTo>
                <a:cubicBezTo>
                  <a:pt x="191" y="78"/>
                  <a:pt x="193" y="83"/>
                  <a:pt x="198" y="84"/>
                </a:cubicBezTo>
                <a:cubicBezTo>
                  <a:pt x="202" y="86"/>
                  <a:pt x="207" y="83"/>
                  <a:pt x="209" y="79"/>
                </a:cubicBezTo>
                <a:cubicBezTo>
                  <a:pt x="210" y="74"/>
                  <a:pt x="208" y="70"/>
                  <a:pt x="203" y="68"/>
                </a:cubicBezTo>
                <a:close/>
                <a:moveTo>
                  <a:pt x="187" y="37"/>
                </a:moveTo>
                <a:cubicBezTo>
                  <a:pt x="185" y="36"/>
                  <a:pt x="182" y="37"/>
                  <a:pt x="182" y="39"/>
                </a:cubicBezTo>
                <a:cubicBezTo>
                  <a:pt x="181" y="41"/>
                  <a:pt x="182" y="44"/>
                  <a:pt x="184" y="44"/>
                </a:cubicBezTo>
                <a:cubicBezTo>
                  <a:pt x="186" y="45"/>
                  <a:pt x="189" y="44"/>
                  <a:pt x="189" y="42"/>
                </a:cubicBezTo>
                <a:cubicBezTo>
                  <a:pt x="190" y="40"/>
                  <a:pt x="189" y="38"/>
                  <a:pt x="187" y="37"/>
                </a:cubicBezTo>
                <a:close/>
                <a:moveTo>
                  <a:pt x="183" y="47"/>
                </a:moveTo>
                <a:cubicBezTo>
                  <a:pt x="181" y="46"/>
                  <a:pt x="177" y="47"/>
                  <a:pt x="176" y="50"/>
                </a:cubicBezTo>
                <a:cubicBezTo>
                  <a:pt x="175" y="53"/>
                  <a:pt x="177" y="56"/>
                  <a:pt x="180" y="57"/>
                </a:cubicBezTo>
                <a:cubicBezTo>
                  <a:pt x="183" y="58"/>
                  <a:pt x="186" y="57"/>
                  <a:pt x="187" y="54"/>
                </a:cubicBezTo>
                <a:cubicBezTo>
                  <a:pt x="188" y="51"/>
                  <a:pt x="186" y="48"/>
                  <a:pt x="183" y="47"/>
                </a:cubicBezTo>
                <a:close/>
                <a:moveTo>
                  <a:pt x="140" y="28"/>
                </a:moveTo>
                <a:cubicBezTo>
                  <a:pt x="140" y="22"/>
                  <a:pt x="135" y="17"/>
                  <a:pt x="129" y="17"/>
                </a:cubicBezTo>
                <a:cubicBezTo>
                  <a:pt x="124" y="17"/>
                  <a:pt x="119" y="21"/>
                  <a:pt x="118" y="26"/>
                </a:cubicBezTo>
                <a:cubicBezTo>
                  <a:pt x="126" y="27"/>
                  <a:pt x="133" y="29"/>
                  <a:pt x="140" y="33"/>
                </a:cubicBezTo>
                <a:cubicBezTo>
                  <a:pt x="140" y="31"/>
                  <a:pt x="140" y="30"/>
                  <a:pt x="140" y="28"/>
                </a:cubicBezTo>
                <a:close/>
                <a:moveTo>
                  <a:pt x="163" y="52"/>
                </a:moveTo>
                <a:cubicBezTo>
                  <a:pt x="163" y="51"/>
                  <a:pt x="163" y="51"/>
                  <a:pt x="163" y="50"/>
                </a:cubicBezTo>
                <a:cubicBezTo>
                  <a:pt x="165" y="45"/>
                  <a:pt x="162" y="38"/>
                  <a:pt x="156" y="36"/>
                </a:cubicBezTo>
                <a:cubicBezTo>
                  <a:pt x="153" y="35"/>
                  <a:pt x="150" y="36"/>
                  <a:pt x="147" y="37"/>
                </a:cubicBezTo>
                <a:cubicBezTo>
                  <a:pt x="153" y="41"/>
                  <a:pt x="158" y="46"/>
                  <a:pt x="163" y="52"/>
                </a:cubicBezTo>
                <a:close/>
                <a:moveTo>
                  <a:pt x="180" y="73"/>
                </a:moveTo>
                <a:cubicBezTo>
                  <a:pt x="178" y="72"/>
                  <a:pt x="176" y="72"/>
                  <a:pt x="174" y="72"/>
                </a:cubicBezTo>
                <a:cubicBezTo>
                  <a:pt x="176" y="79"/>
                  <a:pt x="178" y="87"/>
                  <a:pt x="178" y="94"/>
                </a:cubicBezTo>
                <a:cubicBezTo>
                  <a:pt x="178" y="95"/>
                  <a:pt x="178" y="95"/>
                  <a:pt x="178" y="96"/>
                </a:cubicBezTo>
                <a:cubicBezTo>
                  <a:pt x="182" y="95"/>
                  <a:pt x="186" y="92"/>
                  <a:pt x="187" y="88"/>
                </a:cubicBezTo>
                <a:cubicBezTo>
                  <a:pt x="189" y="82"/>
                  <a:pt x="186" y="75"/>
                  <a:pt x="180" y="73"/>
                </a:cubicBezTo>
                <a:close/>
                <a:moveTo>
                  <a:pt x="177" y="65"/>
                </a:moveTo>
                <a:cubicBezTo>
                  <a:pt x="178" y="61"/>
                  <a:pt x="176" y="56"/>
                  <a:pt x="171" y="54"/>
                </a:cubicBezTo>
                <a:cubicBezTo>
                  <a:pt x="169" y="54"/>
                  <a:pt x="167" y="54"/>
                  <a:pt x="165" y="55"/>
                </a:cubicBezTo>
                <a:cubicBezTo>
                  <a:pt x="168" y="59"/>
                  <a:pt x="171" y="64"/>
                  <a:pt x="173" y="70"/>
                </a:cubicBezTo>
                <a:cubicBezTo>
                  <a:pt x="175" y="69"/>
                  <a:pt x="176" y="67"/>
                  <a:pt x="177" y="65"/>
                </a:cubicBezTo>
                <a:close/>
              </a:path>
            </a:pathLst>
          </a:custGeom>
          <a:solidFill>
            <a:schemeClr val="accent1"/>
          </a:solidFill>
          <a:ln>
            <a:noFill/>
          </a:ln>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180" name="Flowchart: Magnetic Disk 179"/>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grpSp>
        <p:nvGrpSpPr>
          <p:cNvPr id="184" name="Group 183"/>
          <p:cNvGrpSpPr/>
          <p:nvPr/>
        </p:nvGrpSpPr>
        <p:grpSpPr>
          <a:xfrm>
            <a:off x="3122263" y="3688886"/>
            <a:ext cx="1820005" cy="753970"/>
            <a:chOff x="1992970" y="3616909"/>
            <a:chExt cx="1784735" cy="739358"/>
          </a:xfrm>
        </p:grpSpPr>
        <p:sp>
          <p:nvSpPr>
            <p:cNvPr id="202" name="Rectangle 201"/>
            <p:cNvSpPr/>
            <p:nvPr/>
          </p:nvSpPr>
          <p:spPr>
            <a:xfrm>
              <a:off x="2642030" y="3868441"/>
              <a:ext cx="1135675" cy="487826"/>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Code updates</a:t>
              </a:r>
              <a:b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b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to Classifier</a:t>
              </a:r>
            </a:p>
          </p:txBody>
        </p:sp>
        <p:sp>
          <p:nvSpPr>
            <p:cNvPr id="203" name="Freeform 53"/>
            <p:cNvSpPr>
              <a:spLocks noEditPoints="1"/>
            </p:cNvSpPr>
            <p:nvPr/>
          </p:nvSpPr>
          <p:spPr bwMode="black">
            <a:xfrm>
              <a:off x="1992970" y="3616909"/>
              <a:ext cx="617450" cy="696813"/>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cxnSp>
        <p:nvCxnSpPr>
          <p:cNvPr id="186" name="Straight Connector 185"/>
          <p:cNvCxnSpPr/>
          <p:nvPr/>
        </p:nvCxnSpPr>
        <p:spPr>
          <a:xfrm>
            <a:off x="8311253" y="6283360"/>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87" name="Group 186"/>
          <p:cNvGrpSpPr/>
          <p:nvPr/>
        </p:nvGrpSpPr>
        <p:grpSpPr>
          <a:xfrm>
            <a:off x="1362364" y="4773925"/>
            <a:ext cx="1866715" cy="1870428"/>
            <a:chOff x="1334231" y="4680921"/>
            <a:chExt cx="1830539" cy="1834179"/>
          </a:xfrm>
        </p:grpSpPr>
        <p:sp>
          <p:nvSpPr>
            <p:cNvPr id="200" name="Teardrop 199"/>
            <p:cNvSpPr/>
            <p:nvPr/>
          </p:nvSpPr>
          <p:spPr bwMode="auto">
            <a:xfrm rot="1877709">
              <a:off x="1334231" y="4680921"/>
              <a:ext cx="1828800" cy="1828800"/>
            </a:xfrm>
            <a:prstGeom prst="teardrop">
              <a:avLst/>
            </a:prstGeom>
            <a:solidFill>
              <a:schemeClr val="accent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01" name="Picture 200"/>
            <p:cNvPicPr>
              <a:picLocks noChangeAspect="1"/>
            </p:cNvPicPr>
            <p:nvPr/>
          </p:nvPicPr>
          <p:blipFill rotWithShape="1">
            <a:blip r:embed="rId9">
              <a:extLst>
                <a:ext uri="{28A0092B-C50C-407E-A947-70E740481C1C}">
                  <a14:useLocalDpi xmlns:a14="http://schemas.microsoft.com/office/drawing/2010/main" val="0"/>
                </a:ext>
              </a:extLst>
            </a:blip>
            <a:srcRect l="10535" r="22819"/>
            <a:stretch/>
          </p:blipFill>
          <p:spPr>
            <a:xfrm>
              <a:off x="1335968" y="4686300"/>
              <a:ext cx="1828802" cy="1828800"/>
            </a:xfrm>
            <a:prstGeom prst="ellipse">
              <a:avLst/>
            </a:prstGeom>
          </p:spPr>
        </p:pic>
      </p:grpSp>
      <p:cxnSp>
        <p:nvCxnSpPr>
          <p:cNvPr id="188" name="Elbow Connector 187"/>
          <p:cNvCxnSpPr>
            <a:endCxn id="180"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89" name="Oval 188"/>
          <p:cNvSpPr/>
          <p:nvPr/>
        </p:nvSpPr>
        <p:spPr bwMode="auto">
          <a:xfrm>
            <a:off x="7961577"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193" name="Rectangle 192"/>
          <p:cNvSpPr/>
          <p:nvPr/>
        </p:nvSpPr>
        <p:spPr>
          <a:xfrm>
            <a:off x="5864397" y="6286203"/>
            <a:ext cx="1577796"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wrong!</a:t>
            </a:r>
            <a:endParaRPr kumimoji="0" lang="en-US" sz="1428" b="0" i="0" u="none" strike="noStrike" kern="0" cap="none" spc="0" normalizeH="0" baseline="0" noProof="0" dirty="0">
              <a:ln>
                <a:noFill/>
              </a:ln>
              <a:solidFill>
                <a:sysClr val="windowText" lastClr="000000"/>
              </a:solidFill>
              <a:effectLst/>
              <a:uLnTx/>
              <a:uFillTx/>
            </a:endParaRPr>
          </a:p>
        </p:txBody>
      </p:sp>
      <p:pic>
        <p:nvPicPr>
          <p:cNvPr id="194" name="Picture 193"/>
          <p:cNvPicPr>
            <a:picLocks noChangeAspect="1"/>
          </p:cNvPicPr>
          <p:nvPr/>
        </p:nvPicPr>
        <p:blipFill rotWithShape="1">
          <a:blip r:embed="rId10">
            <a:extLst>
              <a:ext uri="{28A0092B-C50C-407E-A947-70E740481C1C}">
                <a14:useLocalDpi xmlns:a14="http://schemas.microsoft.com/office/drawing/2010/main" val="0"/>
              </a:ext>
            </a:extLst>
          </a:blip>
          <a:srcRect t="34923"/>
          <a:stretch/>
        </p:blipFill>
        <p:spPr>
          <a:xfrm>
            <a:off x="486005" y="2966798"/>
            <a:ext cx="1864945" cy="1864943"/>
          </a:xfrm>
          <a:prstGeom prst="ellipse">
            <a:avLst/>
          </a:prstGeom>
        </p:spPr>
      </p:pic>
      <p:grpSp>
        <p:nvGrpSpPr>
          <p:cNvPr id="195" name="Group 194"/>
          <p:cNvGrpSpPr/>
          <p:nvPr/>
        </p:nvGrpSpPr>
        <p:grpSpPr>
          <a:xfrm>
            <a:off x="486005" y="2966799"/>
            <a:ext cx="1867809" cy="1867951"/>
            <a:chOff x="474857" y="2908816"/>
            <a:chExt cx="1831611" cy="1831751"/>
          </a:xfrm>
        </p:grpSpPr>
        <p:sp>
          <p:nvSpPr>
            <p:cNvPr id="196" name="Teardrop 195"/>
            <p:cNvSpPr/>
            <p:nvPr/>
          </p:nvSpPr>
          <p:spPr bwMode="auto">
            <a:xfrm rot="3040106">
              <a:off x="477668" y="2911767"/>
              <a:ext cx="1828800" cy="1828800"/>
            </a:xfrm>
            <a:prstGeom prst="teardrop">
              <a:avLst/>
            </a:prstGeom>
            <a:solidFill>
              <a:schemeClr val="accent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97" name="Picture 196"/>
            <p:cNvPicPr>
              <a:picLocks noChangeAspect="1"/>
            </p:cNvPicPr>
            <p:nvPr/>
          </p:nvPicPr>
          <p:blipFill rotWithShape="1">
            <a:blip r:embed="rId11">
              <a:extLst>
                <a:ext uri="{28A0092B-C50C-407E-A947-70E740481C1C}">
                  <a14:useLocalDpi xmlns:a14="http://schemas.microsoft.com/office/drawing/2010/main" val="0"/>
                </a:ext>
              </a:extLst>
            </a:blip>
            <a:srcRect l="50636" t="26640" r="518"/>
            <a:stretch/>
          </p:blipFill>
          <p:spPr>
            <a:xfrm>
              <a:off x="474857" y="2908816"/>
              <a:ext cx="1828802" cy="1828800"/>
            </a:xfrm>
            <a:prstGeom prst="ellipse">
              <a:avLst/>
            </a:prstGeom>
          </p:spPr>
        </p:pic>
      </p:grpSp>
      <p:grpSp>
        <p:nvGrpSpPr>
          <p:cNvPr id="264" name="Group 263"/>
          <p:cNvGrpSpPr/>
          <p:nvPr/>
        </p:nvGrpSpPr>
        <p:grpSpPr>
          <a:xfrm>
            <a:off x="5414881" y="751986"/>
            <a:ext cx="1279797" cy="783074"/>
            <a:chOff x="2525641" y="741578"/>
            <a:chExt cx="1280160" cy="783296"/>
          </a:xfrm>
        </p:grpSpPr>
        <p:grpSp>
          <p:nvGrpSpPr>
            <p:cNvPr id="265" name="Group 264"/>
            <p:cNvGrpSpPr>
              <a:grpSpLocks noChangeAspect="1"/>
            </p:cNvGrpSpPr>
            <p:nvPr/>
          </p:nvGrpSpPr>
          <p:grpSpPr>
            <a:xfrm>
              <a:off x="2525641" y="1032471"/>
              <a:ext cx="1280160" cy="492403"/>
              <a:chOff x="2933757" y="2522591"/>
              <a:chExt cx="1782953" cy="685800"/>
            </a:xfrm>
          </p:grpSpPr>
          <p:sp>
            <p:nvSpPr>
              <p:cNvPr id="267" name="Rounded Rectangle 266"/>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268" name="Picture 267"/>
              <p:cNvPicPr>
                <a:picLocks noChangeAspect="1"/>
              </p:cNvPicPr>
              <p:nvPr/>
            </p:nvPicPr>
            <p:blipFill rotWithShape="1">
              <a:blip r:embed="rId12"/>
              <a:srcRect l="17340" t="24308" r="17340" b="47177"/>
              <a:stretch/>
            </p:blipFill>
            <p:spPr>
              <a:xfrm>
                <a:off x="2933757" y="2522591"/>
                <a:ext cx="1782953" cy="685800"/>
              </a:xfrm>
              <a:prstGeom prst="rect">
                <a:avLst/>
              </a:prstGeom>
            </p:spPr>
          </p:pic>
        </p:grpSp>
        <p:sp>
          <p:nvSpPr>
            <p:cNvPr id="266" name="Rectangle 265"/>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12" name="Group 111"/>
          <p:cNvGrpSpPr/>
          <p:nvPr/>
        </p:nvGrpSpPr>
        <p:grpSpPr>
          <a:xfrm>
            <a:off x="6994172" y="2810320"/>
            <a:ext cx="826382" cy="760102"/>
            <a:chOff x="5789848" y="3410421"/>
            <a:chExt cx="810368" cy="745371"/>
          </a:xfrm>
        </p:grpSpPr>
        <p:sp>
          <p:nvSpPr>
            <p:cNvPr id="113" name="Rectangle 112"/>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114" name="Group 113"/>
            <p:cNvGrpSpPr/>
            <p:nvPr/>
          </p:nvGrpSpPr>
          <p:grpSpPr>
            <a:xfrm>
              <a:off x="5794193" y="3410421"/>
              <a:ext cx="457200" cy="457200"/>
              <a:chOff x="5946584" y="3410421"/>
              <a:chExt cx="457200" cy="457200"/>
            </a:xfrm>
          </p:grpSpPr>
          <p:sp>
            <p:nvSpPr>
              <p:cNvPr id="115" name="Oval 114"/>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6" name="Flowchart: Magnetic Disk 115"/>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17" name="Group 116"/>
          <p:cNvGrpSpPr/>
          <p:nvPr/>
        </p:nvGrpSpPr>
        <p:grpSpPr>
          <a:xfrm>
            <a:off x="10653022" y="4378956"/>
            <a:ext cx="559482" cy="559482"/>
            <a:chOff x="7152559" y="2215205"/>
            <a:chExt cx="548640" cy="548640"/>
          </a:xfrm>
        </p:grpSpPr>
        <p:sp>
          <p:nvSpPr>
            <p:cNvPr id="118" name="Oval 117"/>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19"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20" name="Oval 119"/>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1" name="Picture 120"/>
            <p:cNvPicPr>
              <a:picLocks noChangeAspect="1"/>
            </p:cNvPicPr>
            <p:nvPr/>
          </p:nvPicPr>
          <p:blipFill rotWithShape="1">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22" name="Group 121"/>
          <p:cNvGrpSpPr/>
          <p:nvPr/>
        </p:nvGrpSpPr>
        <p:grpSpPr>
          <a:xfrm>
            <a:off x="9836850" y="3765702"/>
            <a:ext cx="559482" cy="559482"/>
            <a:chOff x="7366647" y="2219607"/>
            <a:chExt cx="548640" cy="548640"/>
          </a:xfrm>
        </p:grpSpPr>
        <p:sp>
          <p:nvSpPr>
            <p:cNvPr id="123" name="Oval 122"/>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4"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
        <p:nvSpPr>
          <p:cNvPr id="125" name="Oval 124"/>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26" name="Oval 125"/>
          <p:cNvSpPr/>
          <p:nvPr/>
        </p:nvSpPr>
        <p:spPr bwMode="auto">
          <a:xfrm>
            <a:off x="10921532"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27" name="Rectangle 126"/>
          <p:cNvSpPr/>
          <p:nvPr/>
        </p:nvSpPr>
        <p:spPr>
          <a:xfrm>
            <a:off x="6118949"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546118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47" name="Straight Connector 146"/>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8669923" y="1159648"/>
            <a:ext cx="995756" cy="1576729"/>
            <a:chOff x="6600780" y="1570319"/>
            <a:chExt cx="976458" cy="1792851"/>
          </a:xfrm>
        </p:grpSpPr>
        <p:cxnSp>
          <p:nvCxnSpPr>
            <p:cNvPr id="149" name="Straight Arrow Connector 148"/>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54" name="Straight Arrow Connector 153"/>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5414881" y="751986"/>
            <a:ext cx="1279797" cy="783074"/>
            <a:chOff x="2525641" y="741578"/>
            <a:chExt cx="1280160" cy="783296"/>
          </a:xfrm>
        </p:grpSpPr>
        <p:grpSp>
          <p:nvGrpSpPr>
            <p:cNvPr id="156" name="Group 155"/>
            <p:cNvGrpSpPr>
              <a:grpSpLocks noChangeAspect="1"/>
            </p:cNvGrpSpPr>
            <p:nvPr/>
          </p:nvGrpSpPr>
          <p:grpSpPr>
            <a:xfrm>
              <a:off x="2525641" y="1032471"/>
              <a:ext cx="1280160" cy="492403"/>
              <a:chOff x="2933757" y="2522591"/>
              <a:chExt cx="1782953" cy="685800"/>
            </a:xfrm>
          </p:grpSpPr>
          <p:sp>
            <p:nvSpPr>
              <p:cNvPr id="158" name="Rounded Rectangle 157"/>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159" name="Picture 158"/>
              <p:cNvPicPr>
                <a:picLocks noChangeAspect="1"/>
              </p:cNvPicPr>
              <p:nvPr/>
            </p:nvPicPr>
            <p:blipFill rotWithShape="1">
              <a:blip r:embed="rId3"/>
              <a:srcRect l="17340" t="24308" r="17340" b="47177"/>
              <a:stretch/>
            </p:blipFill>
            <p:spPr>
              <a:xfrm>
                <a:off x="2933757" y="2522591"/>
                <a:ext cx="1782953" cy="685800"/>
              </a:xfrm>
              <a:prstGeom prst="rect">
                <a:avLst/>
              </a:prstGeom>
            </p:spPr>
          </p:pic>
        </p:grpSp>
        <p:sp>
          <p:nvSpPr>
            <p:cNvPr id="157" name="Rectangle 156"/>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60" name="Group 159"/>
          <p:cNvGrpSpPr/>
          <p:nvPr/>
        </p:nvGrpSpPr>
        <p:grpSpPr>
          <a:xfrm>
            <a:off x="7796590" y="262360"/>
            <a:ext cx="2742421" cy="1251215"/>
            <a:chOff x="5744372" y="493776"/>
            <a:chExt cx="2689274" cy="1226967"/>
          </a:xfrm>
        </p:grpSpPr>
        <p:sp>
          <p:nvSpPr>
            <p:cNvPr id="161" name="Rectangle 160"/>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62" name="Rectangle 161"/>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63" name="Picture 1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164" name="Rectangle 163"/>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65" name="Rectangle 164"/>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166" name="Rectangle 165"/>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167" name="Rectangle 166"/>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168" name="Straight Arrow Connector 167"/>
          <p:cNvCxnSpPr>
            <a:endCxn id="172"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endCxn id="260" idx="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72" name="Oval 171"/>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grpSp>
        <p:nvGrpSpPr>
          <p:cNvPr id="174" name="Group 173"/>
          <p:cNvGrpSpPr/>
          <p:nvPr/>
        </p:nvGrpSpPr>
        <p:grpSpPr>
          <a:xfrm>
            <a:off x="7738623" y="4378956"/>
            <a:ext cx="559482" cy="559482"/>
            <a:chOff x="7366647" y="2219607"/>
            <a:chExt cx="548640" cy="548640"/>
          </a:xfrm>
        </p:grpSpPr>
        <p:sp>
          <p:nvSpPr>
            <p:cNvPr id="175" name="Oval 174"/>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76"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180" name="Group 179"/>
          <p:cNvGrpSpPr/>
          <p:nvPr/>
        </p:nvGrpSpPr>
        <p:grpSpPr>
          <a:xfrm>
            <a:off x="8689730" y="541280"/>
            <a:ext cx="1742362" cy="833858"/>
            <a:chOff x="6908217" y="858031"/>
            <a:chExt cx="1708595" cy="817698"/>
          </a:xfrm>
        </p:grpSpPr>
        <p:pic>
          <p:nvPicPr>
            <p:cNvPr id="181" name="Picture 5" descr="\\MAGNUM\Projects\Microsoft\Cloud Power FY12\Design\Icons\PNGs\Stop_watch.png"/>
            <p:cNvPicPr>
              <a:picLocks noChangeAspect="1" noChangeArrowheads="1"/>
            </p:cNvPicPr>
            <p:nvPr/>
          </p:nvPicPr>
          <p:blipFill rotWithShape="1">
            <a:blip r:embed="rId5" cstate="print">
              <a:grayscl/>
            </a:blip>
            <a:srcRect t="19144" b="20829"/>
            <a:stretch/>
          </p:blipFill>
          <p:spPr bwMode="auto">
            <a:xfrm>
              <a:off x="7346571" y="858031"/>
              <a:ext cx="1270241" cy="762497"/>
            </a:xfrm>
            <a:prstGeom prst="rect">
              <a:avLst/>
            </a:prstGeom>
            <a:noFill/>
          </p:spPr>
        </p:pic>
        <p:sp>
          <p:nvSpPr>
            <p:cNvPr id="182" name="Rectangle 181"/>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183" name="Group 182"/>
          <p:cNvGrpSpPr/>
          <p:nvPr/>
        </p:nvGrpSpPr>
        <p:grpSpPr>
          <a:xfrm>
            <a:off x="8919763" y="2810317"/>
            <a:ext cx="932535" cy="760084"/>
            <a:chOff x="7678117" y="3410421"/>
            <a:chExt cx="914462" cy="745354"/>
          </a:xfrm>
        </p:grpSpPr>
        <p:sp>
          <p:nvSpPr>
            <p:cNvPr id="184" name="Rectangle 183"/>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185" name="Group 184"/>
            <p:cNvGrpSpPr/>
            <p:nvPr/>
          </p:nvGrpSpPr>
          <p:grpSpPr>
            <a:xfrm>
              <a:off x="7684433" y="3410421"/>
              <a:ext cx="457200" cy="457200"/>
              <a:chOff x="7751656" y="3410421"/>
              <a:chExt cx="457200" cy="457200"/>
            </a:xfrm>
          </p:grpSpPr>
          <p:sp>
            <p:nvSpPr>
              <p:cNvPr id="186" name="Oval 185"/>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87" name="Picture 186"/>
              <p:cNvPicPr>
                <a:picLocks noChangeAspect="1"/>
              </p:cNvPicPr>
              <p:nvPr/>
            </p:nvPicPr>
            <p:blipFill rotWithShape="1">
              <a:blip r:embed="rId6">
                <a:extLst>
                  <a:ext uri="{28A0092B-C50C-407E-A947-70E740481C1C}">
                    <a14:useLocalDpi xmlns:a14="http://schemas.microsoft.com/office/drawing/2010/main" val="0"/>
                  </a:ext>
                </a:extLst>
              </a:blip>
              <a:srcRect l="15852" t="7085" r="15852" b="24719"/>
              <a:stretch/>
            </p:blipFill>
            <p:spPr>
              <a:xfrm>
                <a:off x="7751656" y="3411100"/>
                <a:ext cx="457198" cy="456521"/>
              </a:xfrm>
              <a:prstGeom prst="ellipse">
                <a:avLst/>
              </a:prstGeom>
            </p:spPr>
          </p:pic>
        </p:grpSp>
      </p:grpSp>
      <p:grpSp>
        <p:nvGrpSpPr>
          <p:cNvPr id="188" name="Group 187"/>
          <p:cNvGrpSpPr/>
          <p:nvPr/>
        </p:nvGrpSpPr>
        <p:grpSpPr>
          <a:xfrm>
            <a:off x="9915538" y="2810317"/>
            <a:ext cx="783777" cy="760084"/>
            <a:chOff x="8654593" y="3410421"/>
            <a:chExt cx="768588" cy="745354"/>
          </a:xfrm>
        </p:grpSpPr>
        <p:sp>
          <p:nvSpPr>
            <p:cNvPr id="189" name="Rectangle 188"/>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190" name="Group 189"/>
            <p:cNvGrpSpPr/>
            <p:nvPr/>
          </p:nvGrpSpPr>
          <p:grpSpPr>
            <a:xfrm>
              <a:off x="8660299" y="3410421"/>
              <a:ext cx="457200" cy="457200"/>
              <a:chOff x="8654192" y="3410421"/>
              <a:chExt cx="457200" cy="457200"/>
            </a:xfrm>
          </p:grpSpPr>
          <p:sp>
            <p:nvSpPr>
              <p:cNvPr id="191" name="Oval 190"/>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92" name="Group 189"/>
              <p:cNvGrpSpPr>
                <a:grpSpLocks noChangeAspect="1"/>
              </p:cNvGrpSpPr>
              <p:nvPr/>
            </p:nvGrpSpPr>
            <p:grpSpPr bwMode="auto">
              <a:xfrm>
                <a:off x="8767123" y="3479976"/>
                <a:ext cx="231338" cy="318090"/>
                <a:chOff x="3705" y="1974"/>
                <a:chExt cx="272" cy="374"/>
              </a:xfrm>
              <a:solidFill>
                <a:schemeClr val="bg1"/>
              </a:solidFill>
            </p:grpSpPr>
            <p:sp>
              <p:nvSpPr>
                <p:cNvPr id="193"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94"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195" name="Group 194"/>
          <p:cNvGrpSpPr/>
          <p:nvPr/>
        </p:nvGrpSpPr>
        <p:grpSpPr>
          <a:xfrm>
            <a:off x="7876586" y="2810317"/>
            <a:ext cx="979940" cy="760084"/>
            <a:chOff x="6655155" y="3410421"/>
            <a:chExt cx="960949" cy="745354"/>
          </a:xfrm>
        </p:grpSpPr>
        <p:sp>
          <p:nvSpPr>
            <p:cNvPr id="196" name="Rectangle 195"/>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197" name="Group 196"/>
            <p:cNvGrpSpPr/>
            <p:nvPr/>
          </p:nvGrpSpPr>
          <p:grpSpPr>
            <a:xfrm>
              <a:off x="6662208" y="3410421"/>
              <a:ext cx="457200" cy="457200"/>
              <a:chOff x="6849120" y="3410421"/>
              <a:chExt cx="457200" cy="457200"/>
            </a:xfrm>
          </p:grpSpPr>
          <p:sp>
            <p:nvSpPr>
              <p:cNvPr id="198" name="Oval 197"/>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9"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00" name="Group 199"/>
          <p:cNvGrpSpPr/>
          <p:nvPr/>
        </p:nvGrpSpPr>
        <p:grpSpPr>
          <a:xfrm>
            <a:off x="10756832" y="2810317"/>
            <a:ext cx="623579" cy="760084"/>
            <a:chOff x="9479583" y="3410421"/>
            <a:chExt cx="611494" cy="745354"/>
          </a:xfrm>
        </p:grpSpPr>
        <p:sp>
          <p:nvSpPr>
            <p:cNvPr id="201" name="Rectangle 200"/>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202" name="Group 201"/>
            <p:cNvGrpSpPr/>
            <p:nvPr/>
          </p:nvGrpSpPr>
          <p:grpSpPr>
            <a:xfrm>
              <a:off x="9483879" y="3410421"/>
              <a:ext cx="457200" cy="457200"/>
              <a:chOff x="8603806" y="3410421"/>
              <a:chExt cx="457200" cy="457200"/>
            </a:xfrm>
          </p:grpSpPr>
          <p:sp>
            <p:nvSpPr>
              <p:cNvPr id="203" name="Oval 202"/>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04" name="Group 203"/>
              <p:cNvGrpSpPr/>
              <p:nvPr/>
            </p:nvGrpSpPr>
            <p:grpSpPr>
              <a:xfrm>
                <a:off x="8657189" y="3481727"/>
                <a:ext cx="350435" cy="314588"/>
                <a:chOff x="5230812" y="3881911"/>
                <a:chExt cx="1660526" cy="1490663"/>
              </a:xfrm>
            </p:grpSpPr>
            <p:sp>
              <p:nvSpPr>
                <p:cNvPr id="205"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6"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7"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8"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214" name="Rectangle 213"/>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15" name="Group 214"/>
          <p:cNvGrpSpPr/>
          <p:nvPr/>
        </p:nvGrpSpPr>
        <p:grpSpPr>
          <a:xfrm>
            <a:off x="3285008" y="760471"/>
            <a:ext cx="1027959" cy="1056073"/>
            <a:chOff x="763272" y="574875"/>
            <a:chExt cx="1008037" cy="1035607"/>
          </a:xfrm>
        </p:grpSpPr>
        <p:pic>
          <p:nvPicPr>
            <p:cNvPr id="216" name="Picture 215"/>
            <p:cNvPicPr>
              <a:picLocks noChangeAspect="1"/>
            </p:cNvPicPr>
            <p:nvPr/>
          </p:nvPicPr>
          <p:blipFill>
            <a:blip r:embed="rId7">
              <a:grayscl/>
              <a:lum bright="-40000"/>
            </a:blip>
            <a:stretch>
              <a:fillRect/>
            </a:stretch>
          </p:blipFill>
          <p:spPr>
            <a:xfrm>
              <a:off x="763272" y="574875"/>
              <a:ext cx="1008037" cy="1035607"/>
            </a:xfrm>
            <a:prstGeom prst="ellipse">
              <a:avLst/>
            </a:prstGeom>
            <a:solidFill>
              <a:schemeClr val="bg1"/>
            </a:solidFill>
          </p:spPr>
        </p:pic>
        <p:sp>
          <p:nvSpPr>
            <p:cNvPr id="217" name="TextBox 216"/>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19" name="Group 218"/>
          <p:cNvGrpSpPr/>
          <p:nvPr/>
        </p:nvGrpSpPr>
        <p:grpSpPr>
          <a:xfrm>
            <a:off x="7022619" y="3767942"/>
            <a:ext cx="559482" cy="559482"/>
            <a:chOff x="7152559" y="2215205"/>
            <a:chExt cx="548640" cy="548640"/>
          </a:xfrm>
        </p:grpSpPr>
        <p:sp>
          <p:nvSpPr>
            <p:cNvPr id="220" name="Oval 219"/>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21"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22" name="Oval 221"/>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23" name="Picture 222"/>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29" name="Group 228"/>
          <p:cNvGrpSpPr/>
          <p:nvPr/>
        </p:nvGrpSpPr>
        <p:grpSpPr>
          <a:xfrm>
            <a:off x="9387593" y="1657883"/>
            <a:ext cx="559482" cy="559482"/>
            <a:chOff x="7366647" y="2219607"/>
            <a:chExt cx="548640" cy="548640"/>
          </a:xfrm>
        </p:grpSpPr>
        <p:sp>
          <p:nvSpPr>
            <p:cNvPr id="230" name="Oval 229"/>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3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32" name="Group 231"/>
          <p:cNvGrpSpPr/>
          <p:nvPr/>
        </p:nvGrpSpPr>
        <p:grpSpPr>
          <a:xfrm>
            <a:off x="8383819" y="1653394"/>
            <a:ext cx="559482" cy="559482"/>
            <a:chOff x="7152559" y="2215205"/>
            <a:chExt cx="548640" cy="548640"/>
          </a:xfrm>
        </p:grpSpPr>
        <p:sp>
          <p:nvSpPr>
            <p:cNvPr id="233" name="Oval 232"/>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34"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35" name="Oval 234"/>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36" name="Picture 235"/>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238" name="Elbow Connector 237"/>
          <p:cNvCxnSpPr/>
          <p:nvPr/>
        </p:nvCxnSpPr>
        <p:spPr>
          <a:xfrm rot="5400000" flipH="1">
            <a:off x="8015452" y="3132274"/>
            <a:ext cx="489975" cy="6021536"/>
          </a:xfrm>
          <a:prstGeom prst="bentConnector5">
            <a:avLst>
              <a:gd name="adj1" fmla="val -47578"/>
              <a:gd name="adj2" fmla="val 49561"/>
              <a:gd name="adj3" fmla="val -48275"/>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a:xfrm>
            <a:off x="3601085" y="5092101"/>
            <a:ext cx="695504"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Security</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Analyst</a:t>
            </a:r>
          </a:p>
        </p:txBody>
      </p:sp>
      <p:cxnSp>
        <p:nvCxnSpPr>
          <p:cNvPr id="240" name="Straight Arrow Connector 239"/>
          <p:cNvCxnSpPr/>
          <p:nvPr/>
        </p:nvCxnSpPr>
        <p:spPr>
          <a:xfrm flipH="1" flipV="1">
            <a:off x="3840991" y="4500791"/>
            <a:ext cx="579144" cy="728267"/>
          </a:xfrm>
          <a:prstGeom prst="straightConnector1">
            <a:avLst/>
          </a:prstGeom>
          <a:ln w="41275" cap="rnd">
            <a:solidFill>
              <a:schemeClr val="tx2"/>
            </a:solidFill>
            <a:prstDash val="sysDot"/>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121960" y="1297365"/>
            <a:ext cx="3772089" cy="2089259"/>
            <a:chOff x="2618471" y="1037724"/>
            <a:chExt cx="3607365" cy="2391876"/>
          </a:xfrm>
        </p:grpSpPr>
        <p:cxnSp>
          <p:nvCxnSpPr>
            <p:cNvPr id="242" name="Straight Arrow Connector 241"/>
            <p:cNvCxnSpPr>
              <a:stCxn id="250" idx="3"/>
            </p:cNvCxnSpPr>
            <p:nvPr/>
          </p:nvCxnSpPr>
          <p:spPr>
            <a:xfrm flipV="1">
              <a:off x="2618471" y="1037724"/>
              <a:ext cx="3607365" cy="1748714"/>
            </a:xfrm>
            <a:prstGeom prst="straightConnector1">
              <a:avLst/>
            </a:prstGeom>
            <a:ln w="41275" cap="rnd">
              <a:solidFill>
                <a:schemeClr val="tx2"/>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flipV="1">
              <a:off x="2670532" y="3394762"/>
              <a:ext cx="57102" cy="34838"/>
            </a:xfrm>
            <a:prstGeom prst="straightConnector1">
              <a:avLst/>
            </a:prstGeom>
            <a:ln w="41275" cap="rnd">
              <a:solidFill>
                <a:schemeClr val="bg1">
                  <a:lumMod val="9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244" name="Freeform 170"/>
          <p:cNvSpPr>
            <a:spLocks noEditPoints="1"/>
          </p:cNvSpPr>
          <p:nvPr/>
        </p:nvSpPr>
        <p:spPr bwMode="auto">
          <a:xfrm>
            <a:off x="4141899" y="5072183"/>
            <a:ext cx="835456" cy="784273"/>
          </a:xfrm>
          <a:custGeom>
            <a:avLst/>
            <a:gdLst>
              <a:gd name="T0" fmla="*/ 115 w 214"/>
              <a:gd name="T1" fmla="*/ 109 h 201"/>
              <a:gd name="T2" fmla="*/ 138 w 214"/>
              <a:gd name="T3" fmla="*/ 110 h 201"/>
              <a:gd name="T4" fmla="*/ 112 w 214"/>
              <a:gd name="T5" fmla="*/ 101 h 201"/>
              <a:gd name="T6" fmla="*/ 77 w 214"/>
              <a:gd name="T7" fmla="*/ 100 h 201"/>
              <a:gd name="T8" fmla="*/ 112 w 214"/>
              <a:gd name="T9" fmla="*/ 101 h 201"/>
              <a:gd name="T10" fmla="*/ 7 w 214"/>
              <a:gd name="T11" fmla="*/ 191 h 201"/>
              <a:gd name="T12" fmla="*/ 82 w 214"/>
              <a:gd name="T13" fmla="*/ 151 h 201"/>
              <a:gd name="T14" fmla="*/ 172 w 214"/>
              <a:gd name="T15" fmla="*/ 96 h 201"/>
              <a:gd name="T16" fmla="*/ 46 w 214"/>
              <a:gd name="T17" fmla="*/ 92 h 201"/>
              <a:gd name="T18" fmla="*/ 8 w 214"/>
              <a:gd name="T19" fmla="*/ 158 h 201"/>
              <a:gd name="T20" fmla="*/ 149 w 214"/>
              <a:gd name="T21" fmla="*/ 95 h 201"/>
              <a:gd name="T22" fmla="*/ 69 w 214"/>
              <a:gd name="T23" fmla="*/ 93 h 201"/>
              <a:gd name="T24" fmla="*/ 149 w 214"/>
              <a:gd name="T25" fmla="*/ 95 h 201"/>
              <a:gd name="T26" fmla="*/ 93 w 214"/>
              <a:gd name="T27" fmla="*/ 63 h 201"/>
              <a:gd name="T28" fmla="*/ 143 w 214"/>
              <a:gd name="T29" fmla="*/ 91 h 201"/>
              <a:gd name="T30" fmla="*/ 163 w 214"/>
              <a:gd name="T31" fmla="*/ 19 h 201"/>
              <a:gd name="T32" fmla="*/ 176 w 214"/>
              <a:gd name="T33" fmla="*/ 19 h 201"/>
              <a:gd name="T34" fmla="*/ 163 w 214"/>
              <a:gd name="T35" fmla="*/ 19 h 201"/>
              <a:gd name="T36" fmla="*/ 151 w 214"/>
              <a:gd name="T37" fmla="*/ 22 h 201"/>
              <a:gd name="T38" fmla="*/ 151 w 214"/>
              <a:gd name="T39" fmla="*/ 0 h 201"/>
              <a:gd name="T40" fmla="*/ 174 w 214"/>
              <a:gd name="T41" fmla="*/ 10 h 201"/>
              <a:gd name="T42" fmla="*/ 182 w 214"/>
              <a:gd name="T43" fmla="*/ 10 h 201"/>
              <a:gd name="T44" fmla="*/ 174 w 214"/>
              <a:gd name="T45" fmla="*/ 10 h 201"/>
              <a:gd name="T46" fmla="*/ 190 w 214"/>
              <a:gd name="T47" fmla="*/ 35 h 201"/>
              <a:gd name="T48" fmla="*/ 190 w 214"/>
              <a:gd name="T49" fmla="*/ 11 h 201"/>
              <a:gd name="T50" fmla="*/ 163 w 214"/>
              <a:gd name="T51" fmla="*/ 37 h 201"/>
              <a:gd name="T52" fmla="*/ 180 w 214"/>
              <a:gd name="T53" fmla="*/ 37 h 201"/>
              <a:gd name="T54" fmla="*/ 163 w 214"/>
              <a:gd name="T55" fmla="*/ 37 h 201"/>
              <a:gd name="T56" fmla="*/ 146 w 214"/>
              <a:gd name="T57" fmla="*/ 32 h 201"/>
              <a:gd name="T58" fmla="*/ 146 w 214"/>
              <a:gd name="T59" fmla="*/ 24 h 201"/>
              <a:gd name="T60" fmla="*/ 152 w 214"/>
              <a:gd name="T61" fmla="*/ 28 h 201"/>
              <a:gd name="T62" fmla="*/ 163 w 214"/>
              <a:gd name="T63" fmla="*/ 28 h 201"/>
              <a:gd name="T64" fmla="*/ 152 w 214"/>
              <a:gd name="T65" fmla="*/ 28 h 201"/>
              <a:gd name="T66" fmla="*/ 180 w 214"/>
              <a:gd name="T67" fmla="*/ 64 h 201"/>
              <a:gd name="T68" fmla="*/ 192 w 214"/>
              <a:gd name="T69" fmla="*/ 68 h 201"/>
              <a:gd name="T70" fmla="*/ 203 w 214"/>
              <a:gd name="T71" fmla="*/ 40 h 201"/>
              <a:gd name="T72" fmla="*/ 196 w 214"/>
              <a:gd name="T73" fmla="*/ 61 h 201"/>
              <a:gd name="T74" fmla="*/ 203 w 214"/>
              <a:gd name="T75" fmla="*/ 40 h 201"/>
              <a:gd name="T76" fmla="*/ 206 w 214"/>
              <a:gd name="T77" fmla="*/ 65 h 201"/>
              <a:gd name="T78" fmla="*/ 214 w 214"/>
              <a:gd name="T79" fmla="*/ 67 h 201"/>
              <a:gd name="T80" fmla="*/ 203 w 214"/>
              <a:gd name="T81" fmla="*/ 68 h 201"/>
              <a:gd name="T82" fmla="*/ 198 w 214"/>
              <a:gd name="T83" fmla="*/ 84 h 201"/>
              <a:gd name="T84" fmla="*/ 203 w 214"/>
              <a:gd name="T85" fmla="*/ 68 h 201"/>
              <a:gd name="T86" fmla="*/ 182 w 214"/>
              <a:gd name="T87" fmla="*/ 39 h 201"/>
              <a:gd name="T88" fmla="*/ 189 w 214"/>
              <a:gd name="T89" fmla="*/ 42 h 201"/>
              <a:gd name="T90" fmla="*/ 183 w 214"/>
              <a:gd name="T91" fmla="*/ 47 h 201"/>
              <a:gd name="T92" fmla="*/ 180 w 214"/>
              <a:gd name="T93" fmla="*/ 57 h 201"/>
              <a:gd name="T94" fmla="*/ 183 w 214"/>
              <a:gd name="T95" fmla="*/ 47 h 201"/>
              <a:gd name="T96" fmla="*/ 129 w 214"/>
              <a:gd name="T97" fmla="*/ 17 h 201"/>
              <a:gd name="T98" fmla="*/ 140 w 214"/>
              <a:gd name="T99" fmla="*/ 33 h 201"/>
              <a:gd name="T100" fmla="*/ 163 w 214"/>
              <a:gd name="T101" fmla="*/ 52 h 201"/>
              <a:gd name="T102" fmla="*/ 156 w 214"/>
              <a:gd name="T103" fmla="*/ 36 h 201"/>
              <a:gd name="T104" fmla="*/ 163 w 214"/>
              <a:gd name="T105" fmla="*/ 52 h 201"/>
              <a:gd name="T106" fmla="*/ 174 w 214"/>
              <a:gd name="T107" fmla="*/ 72 h 201"/>
              <a:gd name="T108" fmla="*/ 178 w 214"/>
              <a:gd name="T109" fmla="*/ 96 h 201"/>
              <a:gd name="T110" fmla="*/ 180 w 214"/>
              <a:gd name="T111" fmla="*/ 73 h 201"/>
              <a:gd name="T112" fmla="*/ 171 w 214"/>
              <a:gd name="T113" fmla="*/ 54 h 201"/>
              <a:gd name="T114" fmla="*/ 173 w 214"/>
              <a:gd name="T115" fmla="*/ 7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01">
                <a:moveTo>
                  <a:pt x="126" y="121"/>
                </a:moveTo>
                <a:cubicBezTo>
                  <a:pt x="120" y="121"/>
                  <a:pt x="115" y="115"/>
                  <a:pt x="115" y="109"/>
                </a:cubicBezTo>
                <a:cubicBezTo>
                  <a:pt x="116" y="103"/>
                  <a:pt x="121" y="98"/>
                  <a:pt x="127" y="98"/>
                </a:cubicBezTo>
                <a:cubicBezTo>
                  <a:pt x="133" y="98"/>
                  <a:pt x="138" y="103"/>
                  <a:pt x="138" y="110"/>
                </a:cubicBezTo>
                <a:cubicBezTo>
                  <a:pt x="138" y="116"/>
                  <a:pt x="133" y="121"/>
                  <a:pt x="126" y="121"/>
                </a:cubicBezTo>
                <a:close/>
                <a:moveTo>
                  <a:pt x="112" y="101"/>
                </a:moveTo>
                <a:cubicBezTo>
                  <a:pt x="113" y="91"/>
                  <a:pt x="105" y="83"/>
                  <a:pt x="95" y="83"/>
                </a:cubicBezTo>
                <a:cubicBezTo>
                  <a:pt x="85" y="83"/>
                  <a:pt x="77" y="90"/>
                  <a:pt x="77" y="100"/>
                </a:cubicBezTo>
                <a:cubicBezTo>
                  <a:pt x="77" y="110"/>
                  <a:pt x="84" y="118"/>
                  <a:pt x="94" y="118"/>
                </a:cubicBezTo>
                <a:cubicBezTo>
                  <a:pt x="104" y="118"/>
                  <a:pt x="112" y="111"/>
                  <a:pt x="112" y="101"/>
                </a:cubicBezTo>
                <a:close/>
                <a:moveTo>
                  <a:pt x="1" y="174"/>
                </a:moveTo>
                <a:cubicBezTo>
                  <a:pt x="0" y="180"/>
                  <a:pt x="3" y="186"/>
                  <a:pt x="7" y="191"/>
                </a:cubicBezTo>
                <a:cubicBezTo>
                  <a:pt x="16" y="200"/>
                  <a:pt x="30" y="201"/>
                  <a:pt x="40" y="192"/>
                </a:cubicBezTo>
                <a:cubicBezTo>
                  <a:pt x="82" y="151"/>
                  <a:pt x="82" y="151"/>
                  <a:pt x="82" y="151"/>
                </a:cubicBezTo>
                <a:cubicBezTo>
                  <a:pt x="90" y="155"/>
                  <a:pt x="99" y="157"/>
                  <a:pt x="108" y="157"/>
                </a:cubicBezTo>
                <a:cubicBezTo>
                  <a:pt x="142" y="158"/>
                  <a:pt x="172" y="130"/>
                  <a:pt x="172" y="96"/>
                </a:cubicBezTo>
                <a:cubicBezTo>
                  <a:pt x="173" y="61"/>
                  <a:pt x="146" y="32"/>
                  <a:pt x="111" y="31"/>
                </a:cubicBezTo>
                <a:cubicBezTo>
                  <a:pt x="76" y="30"/>
                  <a:pt x="47" y="57"/>
                  <a:pt x="46" y="92"/>
                </a:cubicBezTo>
                <a:cubicBezTo>
                  <a:pt x="46" y="101"/>
                  <a:pt x="47" y="109"/>
                  <a:pt x="51" y="118"/>
                </a:cubicBezTo>
                <a:cubicBezTo>
                  <a:pt x="8" y="158"/>
                  <a:pt x="8" y="158"/>
                  <a:pt x="8" y="158"/>
                </a:cubicBezTo>
                <a:cubicBezTo>
                  <a:pt x="3" y="162"/>
                  <a:pt x="1" y="168"/>
                  <a:pt x="1" y="174"/>
                </a:cubicBezTo>
                <a:close/>
                <a:moveTo>
                  <a:pt x="149" y="95"/>
                </a:moveTo>
                <a:cubicBezTo>
                  <a:pt x="149" y="117"/>
                  <a:pt x="130" y="135"/>
                  <a:pt x="108" y="134"/>
                </a:cubicBezTo>
                <a:cubicBezTo>
                  <a:pt x="86" y="134"/>
                  <a:pt x="68" y="115"/>
                  <a:pt x="69" y="93"/>
                </a:cubicBezTo>
                <a:cubicBezTo>
                  <a:pt x="69" y="71"/>
                  <a:pt x="88" y="53"/>
                  <a:pt x="110" y="54"/>
                </a:cubicBezTo>
                <a:cubicBezTo>
                  <a:pt x="132" y="54"/>
                  <a:pt x="150" y="73"/>
                  <a:pt x="149" y="95"/>
                </a:cubicBezTo>
                <a:close/>
                <a:moveTo>
                  <a:pt x="110" y="59"/>
                </a:moveTo>
                <a:cubicBezTo>
                  <a:pt x="104" y="59"/>
                  <a:pt x="98" y="60"/>
                  <a:pt x="93" y="63"/>
                </a:cubicBezTo>
                <a:cubicBezTo>
                  <a:pt x="99" y="79"/>
                  <a:pt x="114" y="92"/>
                  <a:pt x="133" y="92"/>
                </a:cubicBezTo>
                <a:cubicBezTo>
                  <a:pt x="136" y="92"/>
                  <a:pt x="140" y="92"/>
                  <a:pt x="143" y="91"/>
                </a:cubicBezTo>
                <a:cubicBezTo>
                  <a:pt x="142" y="74"/>
                  <a:pt x="127" y="60"/>
                  <a:pt x="110" y="59"/>
                </a:cubicBezTo>
                <a:close/>
                <a:moveTo>
                  <a:pt x="163" y="19"/>
                </a:moveTo>
                <a:cubicBezTo>
                  <a:pt x="163" y="23"/>
                  <a:pt x="166" y="26"/>
                  <a:pt x="170" y="26"/>
                </a:cubicBezTo>
                <a:cubicBezTo>
                  <a:pt x="173" y="26"/>
                  <a:pt x="176" y="23"/>
                  <a:pt x="176" y="19"/>
                </a:cubicBezTo>
                <a:cubicBezTo>
                  <a:pt x="176" y="15"/>
                  <a:pt x="173" y="12"/>
                  <a:pt x="169" y="12"/>
                </a:cubicBezTo>
                <a:cubicBezTo>
                  <a:pt x="166" y="12"/>
                  <a:pt x="163" y="15"/>
                  <a:pt x="163" y="19"/>
                </a:cubicBezTo>
                <a:close/>
                <a:moveTo>
                  <a:pt x="139" y="11"/>
                </a:moveTo>
                <a:cubicBezTo>
                  <a:pt x="139" y="17"/>
                  <a:pt x="144" y="22"/>
                  <a:pt x="151" y="22"/>
                </a:cubicBezTo>
                <a:cubicBezTo>
                  <a:pt x="157" y="22"/>
                  <a:pt x="162" y="17"/>
                  <a:pt x="162" y="11"/>
                </a:cubicBezTo>
                <a:cubicBezTo>
                  <a:pt x="162" y="5"/>
                  <a:pt x="157" y="0"/>
                  <a:pt x="151" y="0"/>
                </a:cubicBezTo>
                <a:cubicBezTo>
                  <a:pt x="144" y="0"/>
                  <a:pt x="139" y="5"/>
                  <a:pt x="139" y="11"/>
                </a:cubicBezTo>
                <a:close/>
                <a:moveTo>
                  <a:pt x="174" y="10"/>
                </a:moveTo>
                <a:cubicBezTo>
                  <a:pt x="174" y="12"/>
                  <a:pt x="176" y="14"/>
                  <a:pt x="178" y="14"/>
                </a:cubicBezTo>
                <a:cubicBezTo>
                  <a:pt x="180" y="14"/>
                  <a:pt x="182" y="12"/>
                  <a:pt x="182" y="10"/>
                </a:cubicBezTo>
                <a:cubicBezTo>
                  <a:pt x="182" y="8"/>
                  <a:pt x="180" y="6"/>
                  <a:pt x="178" y="6"/>
                </a:cubicBezTo>
                <a:cubicBezTo>
                  <a:pt x="176" y="6"/>
                  <a:pt x="174" y="8"/>
                  <a:pt x="174" y="10"/>
                </a:cubicBezTo>
                <a:close/>
                <a:moveTo>
                  <a:pt x="178" y="23"/>
                </a:moveTo>
                <a:cubicBezTo>
                  <a:pt x="178" y="30"/>
                  <a:pt x="183" y="35"/>
                  <a:pt x="190" y="35"/>
                </a:cubicBezTo>
                <a:cubicBezTo>
                  <a:pt x="197" y="35"/>
                  <a:pt x="202" y="30"/>
                  <a:pt x="202" y="23"/>
                </a:cubicBezTo>
                <a:cubicBezTo>
                  <a:pt x="202" y="16"/>
                  <a:pt x="197" y="11"/>
                  <a:pt x="190" y="11"/>
                </a:cubicBezTo>
                <a:cubicBezTo>
                  <a:pt x="183" y="11"/>
                  <a:pt x="178" y="17"/>
                  <a:pt x="178" y="23"/>
                </a:cubicBezTo>
                <a:close/>
                <a:moveTo>
                  <a:pt x="163" y="37"/>
                </a:moveTo>
                <a:cubicBezTo>
                  <a:pt x="163" y="42"/>
                  <a:pt x="167" y="45"/>
                  <a:pt x="172" y="45"/>
                </a:cubicBezTo>
                <a:cubicBezTo>
                  <a:pt x="177" y="45"/>
                  <a:pt x="180" y="41"/>
                  <a:pt x="180" y="37"/>
                </a:cubicBezTo>
                <a:cubicBezTo>
                  <a:pt x="180" y="32"/>
                  <a:pt x="177" y="28"/>
                  <a:pt x="172" y="28"/>
                </a:cubicBezTo>
                <a:cubicBezTo>
                  <a:pt x="167" y="28"/>
                  <a:pt x="163" y="32"/>
                  <a:pt x="163" y="37"/>
                </a:cubicBezTo>
                <a:close/>
                <a:moveTo>
                  <a:pt x="142" y="28"/>
                </a:moveTo>
                <a:cubicBezTo>
                  <a:pt x="142" y="30"/>
                  <a:pt x="144" y="32"/>
                  <a:pt x="146" y="32"/>
                </a:cubicBezTo>
                <a:cubicBezTo>
                  <a:pt x="148" y="32"/>
                  <a:pt x="150" y="30"/>
                  <a:pt x="150" y="28"/>
                </a:cubicBezTo>
                <a:cubicBezTo>
                  <a:pt x="150" y="26"/>
                  <a:pt x="148" y="24"/>
                  <a:pt x="146" y="24"/>
                </a:cubicBezTo>
                <a:cubicBezTo>
                  <a:pt x="143" y="24"/>
                  <a:pt x="142" y="26"/>
                  <a:pt x="142" y="28"/>
                </a:cubicBezTo>
                <a:close/>
                <a:moveTo>
                  <a:pt x="152" y="28"/>
                </a:moveTo>
                <a:cubicBezTo>
                  <a:pt x="152" y="31"/>
                  <a:pt x="155" y="33"/>
                  <a:pt x="158" y="33"/>
                </a:cubicBezTo>
                <a:cubicBezTo>
                  <a:pt x="161" y="33"/>
                  <a:pt x="163" y="31"/>
                  <a:pt x="163" y="28"/>
                </a:cubicBezTo>
                <a:cubicBezTo>
                  <a:pt x="163" y="25"/>
                  <a:pt x="161" y="22"/>
                  <a:pt x="158" y="22"/>
                </a:cubicBezTo>
                <a:cubicBezTo>
                  <a:pt x="155" y="22"/>
                  <a:pt x="152" y="25"/>
                  <a:pt x="152" y="28"/>
                </a:cubicBezTo>
                <a:close/>
                <a:moveTo>
                  <a:pt x="188" y="60"/>
                </a:moveTo>
                <a:cubicBezTo>
                  <a:pt x="185" y="58"/>
                  <a:pt x="181" y="60"/>
                  <a:pt x="180" y="64"/>
                </a:cubicBezTo>
                <a:cubicBezTo>
                  <a:pt x="178" y="67"/>
                  <a:pt x="180" y="71"/>
                  <a:pt x="184" y="72"/>
                </a:cubicBezTo>
                <a:cubicBezTo>
                  <a:pt x="187" y="74"/>
                  <a:pt x="191" y="72"/>
                  <a:pt x="192" y="68"/>
                </a:cubicBezTo>
                <a:cubicBezTo>
                  <a:pt x="194" y="65"/>
                  <a:pt x="192" y="61"/>
                  <a:pt x="188" y="60"/>
                </a:cubicBezTo>
                <a:close/>
                <a:moveTo>
                  <a:pt x="203" y="40"/>
                </a:moveTo>
                <a:cubicBezTo>
                  <a:pt x="197" y="38"/>
                  <a:pt x="191" y="41"/>
                  <a:pt x="189" y="47"/>
                </a:cubicBezTo>
                <a:cubicBezTo>
                  <a:pt x="187" y="53"/>
                  <a:pt x="190" y="59"/>
                  <a:pt x="196" y="61"/>
                </a:cubicBezTo>
                <a:cubicBezTo>
                  <a:pt x="202" y="63"/>
                  <a:pt x="209" y="60"/>
                  <a:pt x="211" y="54"/>
                </a:cubicBezTo>
                <a:cubicBezTo>
                  <a:pt x="213" y="48"/>
                  <a:pt x="209" y="42"/>
                  <a:pt x="203" y="40"/>
                </a:cubicBezTo>
                <a:close/>
                <a:moveTo>
                  <a:pt x="211" y="62"/>
                </a:moveTo>
                <a:cubicBezTo>
                  <a:pt x="209" y="62"/>
                  <a:pt x="207" y="63"/>
                  <a:pt x="206" y="65"/>
                </a:cubicBezTo>
                <a:cubicBezTo>
                  <a:pt x="206" y="67"/>
                  <a:pt x="207" y="69"/>
                  <a:pt x="209" y="70"/>
                </a:cubicBezTo>
                <a:cubicBezTo>
                  <a:pt x="211" y="71"/>
                  <a:pt x="213" y="70"/>
                  <a:pt x="214" y="67"/>
                </a:cubicBezTo>
                <a:cubicBezTo>
                  <a:pt x="214" y="65"/>
                  <a:pt x="213" y="63"/>
                  <a:pt x="211" y="62"/>
                </a:cubicBezTo>
                <a:close/>
                <a:moveTo>
                  <a:pt x="203" y="68"/>
                </a:moveTo>
                <a:cubicBezTo>
                  <a:pt x="199" y="67"/>
                  <a:pt x="194" y="69"/>
                  <a:pt x="192" y="74"/>
                </a:cubicBezTo>
                <a:cubicBezTo>
                  <a:pt x="191" y="78"/>
                  <a:pt x="193" y="83"/>
                  <a:pt x="198" y="84"/>
                </a:cubicBezTo>
                <a:cubicBezTo>
                  <a:pt x="202" y="86"/>
                  <a:pt x="207" y="83"/>
                  <a:pt x="209" y="79"/>
                </a:cubicBezTo>
                <a:cubicBezTo>
                  <a:pt x="210" y="74"/>
                  <a:pt x="208" y="70"/>
                  <a:pt x="203" y="68"/>
                </a:cubicBezTo>
                <a:close/>
                <a:moveTo>
                  <a:pt x="187" y="37"/>
                </a:moveTo>
                <a:cubicBezTo>
                  <a:pt x="185" y="36"/>
                  <a:pt x="182" y="37"/>
                  <a:pt x="182" y="39"/>
                </a:cubicBezTo>
                <a:cubicBezTo>
                  <a:pt x="181" y="41"/>
                  <a:pt x="182" y="44"/>
                  <a:pt x="184" y="44"/>
                </a:cubicBezTo>
                <a:cubicBezTo>
                  <a:pt x="186" y="45"/>
                  <a:pt x="189" y="44"/>
                  <a:pt x="189" y="42"/>
                </a:cubicBezTo>
                <a:cubicBezTo>
                  <a:pt x="190" y="40"/>
                  <a:pt x="189" y="38"/>
                  <a:pt x="187" y="37"/>
                </a:cubicBezTo>
                <a:close/>
                <a:moveTo>
                  <a:pt x="183" y="47"/>
                </a:moveTo>
                <a:cubicBezTo>
                  <a:pt x="181" y="46"/>
                  <a:pt x="177" y="47"/>
                  <a:pt x="176" y="50"/>
                </a:cubicBezTo>
                <a:cubicBezTo>
                  <a:pt x="175" y="53"/>
                  <a:pt x="177" y="56"/>
                  <a:pt x="180" y="57"/>
                </a:cubicBezTo>
                <a:cubicBezTo>
                  <a:pt x="183" y="58"/>
                  <a:pt x="186" y="57"/>
                  <a:pt x="187" y="54"/>
                </a:cubicBezTo>
                <a:cubicBezTo>
                  <a:pt x="188" y="51"/>
                  <a:pt x="186" y="48"/>
                  <a:pt x="183" y="47"/>
                </a:cubicBezTo>
                <a:close/>
                <a:moveTo>
                  <a:pt x="140" y="28"/>
                </a:moveTo>
                <a:cubicBezTo>
                  <a:pt x="140" y="22"/>
                  <a:pt x="135" y="17"/>
                  <a:pt x="129" y="17"/>
                </a:cubicBezTo>
                <a:cubicBezTo>
                  <a:pt x="124" y="17"/>
                  <a:pt x="119" y="21"/>
                  <a:pt x="118" y="26"/>
                </a:cubicBezTo>
                <a:cubicBezTo>
                  <a:pt x="126" y="27"/>
                  <a:pt x="133" y="29"/>
                  <a:pt x="140" y="33"/>
                </a:cubicBezTo>
                <a:cubicBezTo>
                  <a:pt x="140" y="31"/>
                  <a:pt x="140" y="30"/>
                  <a:pt x="140" y="28"/>
                </a:cubicBezTo>
                <a:close/>
                <a:moveTo>
                  <a:pt x="163" y="52"/>
                </a:moveTo>
                <a:cubicBezTo>
                  <a:pt x="163" y="51"/>
                  <a:pt x="163" y="51"/>
                  <a:pt x="163" y="50"/>
                </a:cubicBezTo>
                <a:cubicBezTo>
                  <a:pt x="165" y="45"/>
                  <a:pt x="162" y="38"/>
                  <a:pt x="156" y="36"/>
                </a:cubicBezTo>
                <a:cubicBezTo>
                  <a:pt x="153" y="35"/>
                  <a:pt x="150" y="36"/>
                  <a:pt x="147" y="37"/>
                </a:cubicBezTo>
                <a:cubicBezTo>
                  <a:pt x="153" y="41"/>
                  <a:pt x="158" y="46"/>
                  <a:pt x="163" y="52"/>
                </a:cubicBezTo>
                <a:close/>
                <a:moveTo>
                  <a:pt x="180" y="73"/>
                </a:moveTo>
                <a:cubicBezTo>
                  <a:pt x="178" y="72"/>
                  <a:pt x="176" y="72"/>
                  <a:pt x="174" y="72"/>
                </a:cubicBezTo>
                <a:cubicBezTo>
                  <a:pt x="176" y="79"/>
                  <a:pt x="178" y="87"/>
                  <a:pt x="178" y="94"/>
                </a:cubicBezTo>
                <a:cubicBezTo>
                  <a:pt x="178" y="95"/>
                  <a:pt x="178" y="95"/>
                  <a:pt x="178" y="96"/>
                </a:cubicBezTo>
                <a:cubicBezTo>
                  <a:pt x="182" y="95"/>
                  <a:pt x="186" y="92"/>
                  <a:pt x="187" y="88"/>
                </a:cubicBezTo>
                <a:cubicBezTo>
                  <a:pt x="189" y="82"/>
                  <a:pt x="186" y="75"/>
                  <a:pt x="180" y="73"/>
                </a:cubicBezTo>
                <a:close/>
                <a:moveTo>
                  <a:pt x="177" y="65"/>
                </a:moveTo>
                <a:cubicBezTo>
                  <a:pt x="178" y="61"/>
                  <a:pt x="176" y="56"/>
                  <a:pt x="171" y="54"/>
                </a:cubicBezTo>
                <a:cubicBezTo>
                  <a:pt x="169" y="54"/>
                  <a:pt x="167" y="54"/>
                  <a:pt x="165" y="55"/>
                </a:cubicBezTo>
                <a:cubicBezTo>
                  <a:pt x="168" y="59"/>
                  <a:pt x="171" y="64"/>
                  <a:pt x="173" y="70"/>
                </a:cubicBezTo>
                <a:cubicBezTo>
                  <a:pt x="175" y="69"/>
                  <a:pt x="176" y="67"/>
                  <a:pt x="177" y="65"/>
                </a:cubicBezTo>
                <a:close/>
              </a:path>
            </a:pathLst>
          </a:custGeom>
          <a:solidFill>
            <a:schemeClr val="accent1"/>
          </a:solidFill>
          <a:ln>
            <a:noFill/>
          </a:ln>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45" name="Flowchart: Magnetic Disk 244"/>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sp>
        <p:nvSpPr>
          <p:cNvPr id="246" name="Rectangle 245"/>
          <p:cNvSpPr/>
          <p:nvPr/>
        </p:nvSpPr>
        <p:spPr>
          <a:xfrm>
            <a:off x="3522526" y="2817087"/>
            <a:ext cx="1001190" cy="497466"/>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Deploy new</a:t>
            </a:r>
            <a:b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b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Classifier</a:t>
            </a:r>
          </a:p>
        </p:txBody>
      </p:sp>
      <p:cxnSp>
        <p:nvCxnSpPr>
          <p:cNvPr id="247" name="Straight Arrow Connector 246"/>
          <p:cNvCxnSpPr/>
          <p:nvPr/>
        </p:nvCxnSpPr>
        <p:spPr>
          <a:xfrm flipV="1">
            <a:off x="3807239" y="3338896"/>
            <a:ext cx="658363" cy="594955"/>
          </a:xfrm>
          <a:prstGeom prst="straightConnector1">
            <a:avLst/>
          </a:prstGeom>
          <a:ln w="41275" cap="rnd">
            <a:solidFill>
              <a:schemeClr val="tx2"/>
            </a:solidFill>
            <a:prstDash val="sysDot"/>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248" name="Group 247"/>
          <p:cNvGrpSpPr/>
          <p:nvPr/>
        </p:nvGrpSpPr>
        <p:grpSpPr>
          <a:xfrm>
            <a:off x="4540607" y="2534158"/>
            <a:ext cx="581352" cy="1210235"/>
            <a:chOff x="3436624" y="2789680"/>
            <a:chExt cx="423700" cy="882041"/>
          </a:xfrm>
        </p:grpSpPr>
        <p:sp>
          <p:nvSpPr>
            <p:cNvPr id="249" name="Freeform 17"/>
            <p:cNvSpPr>
              <a:spLocks noEditPoints="1"/>
            </p:cNvSpPr>
            <p:nvPr/>
          </p:nvSpPr>
          <p:spPr bwMode="black">
            <a:xfrm>
              <a:off x="3501948" y="3162384"/>
              <a:ext cx="258374" cy="509337"/>
            </a:xfrm>
            <a:custGeom>
              <a:avLst/>
              <a:gdLst>
                <a:gd name="T0" fmla="*/ 580 w 1160"/>
                <a:gd name="T1" fmla="*/ 540 h 2287"/>
                <a:gd name="T2" fmla="*/ 731 w 1160"/>
                <a:gd name="T3" fmla="*/ 389 h 2287"/>
                <a:gd name="T4" fmla="*/ 580 w 1160"/>
                <a:gd name="T5" fmla="*/ 237 h 2287"/>
                <a:gd name="T6" fmla="*/ 428 w 1160"/>
                <a:gd name="T7" fmla="*/ 389 h 2287"/>
                <a:gd name="T8" fmla="*/ 580 w 1160"/>
                <a:gd name="T9" fmla="*/ 540 h 2287"/>
                <a:gd name="T10" fmla="*/ 1109 w 1160"/>
                <a:gd name="T11" fmla="*/ 22 h 2287"/>
                <a:gd name="T12" fmla="*/ 1000 w 1160"/>
                <a:gd name="T13" fmla="*/ 51 h 2287"/>
                <a:gd name="T14" fmla="*/ 691 w 1160"/>
                <a:gd name="T15" fmla="*/ 587 h 2287"/>
                <a:gd name="T16" fmla="*/ 469 w 1160"/>
                <a:gd name="T17" fmla="*/ 587 h 2287"/>
                <a:gd name="T18" fmla="*/ 159 w 1160"/>
                <a:gd name="T19" fmla="*/ 51 h 2287"/>
                <a:gd name="T20" fmla="*/ 51 w 1160"/>
                <a:gd name="T21" fmla="*/ 22 h 2287"/>
                <a:gd name="T22" fmla="*/ 22 w 1160"/>
                <a:gd name="T23" fmla="*/ 131 h 2287"/>
                <a:gd name="T24" fmla="*/ 377 w 1160"/>
                <a:gd name="T25" fmla="*/ 745 h 2287"/>
                <a:gd name="T26" fmla="*/ 377 w 1160"/>
                <a:gd name="T27" fmla="*/ 2194 h 2287"/>
                <a:gd name="T28" fmla="*/ 470 w 1160"/>
                <a:gd name="T29" fmla="*/ 2287 h 2287"/>
                <a:gd name="T30" fmla="*/ 562 w 1160"/>
                <a:gd name="T31" fmla="*/ 2194 h 2287"/>
                <a:gd name="T32" fmla="*/ 562 w 1160"/>
                <a:gd name="T33" fmla="*/ 1423 h 2287"/>
                <a:gd name="T34" fmla="*/ 598 w 1160"/>
                <a:gd name="T35" fmla="*/ 1423 h 2287"/>
                <a:gd name="T36" fmla="*/ 598 w 1160"/>
                <a:gd name="T37" fmla="*/ 2194 h 2287"/>
                <a:gd name="T38" fmla="*/ 690 w 1160"/>
                <a:gd name="T39" fmla="*/ 2287 h 2287"/>
                <a:gd name="T40" fmla="*/ 783 w 1160"/>
                <a:gd name="T41" fmla="*/ 2194 h 2287"/>
                <a:gd name="T42" fmla="*/ 783 w 1160"/>
                <a:gd name="T43" fmla="*/ 745 h 2287"/>
                <a:gd name="T44" fmla="*/ 1138 w 1160"/>
                <a:gd name="T45" fmla="*/ 131 h 2287"/>
                <a:gd name="T46" fmla="*/ 1109 w 1160"/>
                <a:gd name="T47" fmla="*/ 22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0" h="2287">
                  <a:moveTo>
                    <a:pt x="580" y="540"/>
                  </a:moveTo>
                  <a:cubicBezTo>
                    <a:pt x="664" y="540"/>
                    <a:pt x="731" y="473"/>
                    <a:pt x="731" y="389"/>
                  </a:cubicBezTo>
                  <a:cubicBezTo>
                    <a:pt x="731" y="305"/>
                    <a:pt x="664" y="237"/>
                    <a:pt x="580" y="237"/>
                  </a:cubicBezTo>
                  <a:cubicBezTo>
                    <a:pt x="496" y="237"/>
                    <a:pt x="428" y="305"/>
                    <a:pt x="428" y="389"/>
                  </a:cubicBezTo>
                  <a:cubicBezTo>
                    <a:pt x="428" y="473"/>
                    <a:pt x="496" y="540"/>
                    <a:pt x="580" y="540"/>
                  </a:cubicBezTo>
                  <a:close/>
                  <a:moveTo>
                    <a:pt x="1109" y="22"/>
                  </a:moveTo>
                  <a:cubicBezTo>
                    <a:pt x="1071" y="0"/>
                    <a:pt x="1022" y="13"/>
                    <a:pt x="1000" y="51"/>
                  </a:cubicBezTo>
                  <a:cubicBezTo>
                    <a:pt x="691" y="587"/>
                    <a:pt x="691" y="587"/>
                    <a:pt x="691" y="587"/>
                  </a:cubicBezTo>
                  <a:cubicBezTo>
                    <a:pt x="469" y="587"/>
                    <a:pt x="469" y="587"/>
                    <a:pt x="469" y="587"/>
                  </a:cubicBezTo>
                  <a:cubicBezTo>
                    <a:pt x="159" y="51"/>
                    <a:pt x="159" y="51"/>
                    <a:pt x="159" y="51"/>
                  </a:cubicBezTo>
                  <a:cubicBezTo>
                    <a:pt x="137" y="13"/>
                    <a:pt x="89" y="0"/>
                    <a:pt x="51" y="22"/>
                  </a:cubicBezTo>
                  <a:cubicBezTo>
                    <a:pt x="13" y="44"/>
                    <a:pt x="0" y="93"/>
                    <a:pt x="22" y="131"/>
                  </a:cubicBezTo>
                  <a:cubicBezTo>
                    <a:pt x="377" y="745"/>
                    <a:pt x="377" y="745"/>
                    <a:pt x="377" y="745"/>
                  </a:cubicBezTo>
                  <a:cubicBezTo>
                    <a:pt x="377" y="2194"/>
                    <a:pt x="377" y="2194"/>
                    <a:pt x="377" y="2194"/>
                  </a:cubicBezTo>
                  <a:cubicBezTo>
                    <a:pt x="377" y="2246"/>
                    <a:pt x="418" y="2287"/>
                    <a:pt x="470" y="2287"/>
                  </a:cubicBezTo>
                  <a:cubicBezTo>
                    <a:pt x="521" y="2287"/>
                    <a:pt x="562" y="2246"/>
                    <a:pt x="562" y="2194"/>
                  </a:cubicBezTo>
                  <a:cubicBezTo>
                    <a:pt x="562" y="1423"/>
                    <a:pt x="562" y="1423"/>
                    <a:pt x="562" y="1423"/>
                  </a:cubicBezTo>
                  <a:cubicBezTo>
                    <a:pt x="598" y="1423"/>
                    <a:pt x="598" y="1423"/>
                    <a:pt x="598" y="1423"/>
                  </a:cubicBezTo>
                  <a:cubicBezTo>
                    <a:pt x="598" y="2194"/>
                    <a:pt x="598" y="2194"/>
                    <a:pt x="598" y="2194"/>
                  </a:cubicBezTo>
                  <a:cubicBezTo>
                    <a:pt x="598" y="2246"/>
                    <a:pt x="639" y="2287"/>
                    <a:pt x="690" y="2287"/>
                  </a:cubicBezTo>
                  <a:cubicBezTo>
                    <a:pt x="742" y="2287"/>
                    <a:pt x="783" y="2246"/>
                    <a:pt x="783" y="2194"/>
                  </a:cubicBezTo>
                  <a:cubicBezTo>
                    <a:pt x="783" y="745"/>
                    <a:pt x="783" y="745"/>
                    <a:pt x="783" y="745"/>
                  </a:cubicBezTo>
                  <a:cubicBezTo>
                    <a:pt x="1138" y="131"/>
                    <a:pt x="1138" y="131"/>
                    <a:pt x="1138" y="131"/>
                  </a:cubicBezTo>
                  <a:cubicBezTo>
                    <a:pt x="1160" y="93"/>
                    <a:pt x="1147" y="44"/>
                    <a:pt x="1109"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pic>
          <p:nvPicPr>
            <p:cNvPr id="250" name="Picture 249"/>
            <p:cNvPicPr>
              <a:picLocks noChangeAspect="1"/>
            </p:cNvPicPr>
            <p:nvPr/>
          </p:nvPicPr>
          <p:blipFill>
            <a:blip r:embed="rId10"/>
            <a:stretch>
              <a:fillRect/>
            </a:stretch>
          </p:blipFill>
          <p:spPr>
            <a:xfrm>
              <a:off x="3436624" y="2789680"/>
              <a:ext cx="423700" cy="423700"/>
            </a:xfrm>
            <a:prstGeom prst="rect">
              <a:avLst/>
            </a:prstGeom>
          </p:spPr>
        </p:pic>
      </p:grpSp>
      <p:grpSp>
        <p:nvGrpSpPr>
          <p:cNvPr id="251" name="Group 250"/>
          <p:cNvGrpSpPr/>
          <p:nvPr/>
        </p:nvGrpSpPr>
        <p:grpSpPr>
          <a:xfrm>
            <a:off x="3122263" y="3688886"/>
            <a:ext cx="1820005" cy="753970"/>
            <a:chOff x="1992970" y="3616909"/>
            <a:chExt cx="1784735" cy="739358"/>
          </a:xfrm>
        </p:grpSpPr>
        <p:sp>
          <p:nvSpPr>
            <p:cNvPr id="252" name="Rectangle 251"/>
            <p:cNvSpPr/>
            <p:nvPr/>
          </p:nvSpPr>
          <p:spPr>
            <a:xfrm>
              <a:off x="2642030" y="3868441"/>
              <a:ext cx="1135675" cy="487826"/>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Code updates</a:t>
              </a:r>
              <a:b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b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to Classifier</a:t>
              </a:r>
            </a:p>
          </p:txBody>
        </p:sp>
        <p:sp>
          <p:nvSpPr>
            <p:cNvPr id="253" name="Freeform 53"/>
            <p:cNvSpPr>
              <a:spLocks noEditPoints="1"/>
            </p:cNvSpPr>
            <p:nvPr/>
          </p:nvSpPr>
          <p:spPr bwMode="black">
            <a:xfrm>
              <a:off x="1992970" y="3616909"/>
              <a:ext cx="617450" cy="696813"/>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cxnSp>
        <p:nvCxnSpPr>
          <p:cNvPr id="255" name="Straight Connector 254"/>
          <p:cNvCxnSpPr/>
          <p:nvPr/>
        </p:nvCxnSpPr>
        <p:spPr>
          <a:xfrm>
            <a:off x="8311253" y="6283360"/>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256" name="Group 255"/>
          <p:cNvGrpSpPr/>
          <p:nvPr/>
        </p:nvGrpSpPr>
        <p:grpSpPr>
          <a:xfrm>
            <a:off x="1362364" y="4773925"/>
            <a:ext cx="1866715" cy="1870428"/>
            <a:chOff x="1334231" y="4680921"/>
            <a:chExt cx="1830539" cy="1834179"/>
          </a:xfrm>
        </p:grpSpPr>
        <p:sp>
          <p:nvSpPr>
            <p:cNvPr id="257" name="Teardrop 256"/>
            <p:cNvSpPr/>
            <p:nvPr/>
          </p:nvSpPr>
          <p:spPr bwMode="auto">
            <a:xfrm rot="1877709">
              <a:off x="1334231" y="4680921"/>
              <a:ext cx="1828800" cy="1828800"/>
            </a:xfrm>
            <a:prstGeom prst="teardrop">
              <a:avLst/>
            </a:prstGeom>
            <a:solidFill>
              <a:schemeClr val="accent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58" name="Picture 257"/>
            <p:cNvPicPr>
              <a:picLocks noChangeAspect="1"/>
            </p:cNvPicPr>
            <p:nvPr/>
          </p:nvPicPr>
          <p:blipFill rotWithShape="1">
            <a:blip r:embed="rId11">
              <a:extLst>
                <a:ext uri="{28A0092B-C50C-407E-A947-70E740481C1C}">
                  <a14:useLocalDpi xmlns:a14="http://schemas.microsoft.com/office/drawing/2010/main" val="0"/>
                </a:ext>
              </a:extLst>
            </a:blip>
            <a:srcRect l="10535" r="22819"/>
            <a:stretch/>
          </p:blipFill>
          <p:spPr>
            <a:xfrm>
              <a:off x="1335968" y="4686300"/>
              <a:ext cx="1828802" cy="1828800"/>
            </a:xfrm>
            <a:prstGeom prst="ellipse">
              <a:avLst/>
            </a:prstGeom>
          </p:spPr>
        </p:pic>
      </p:grpSp>
      <p:cxnSp>
        <p:nvCxnSpPr>
          <p:cNvPr id="259" name="Elbow Connector 258"/>
          <p:cNvCxnSpPr>
            <a:endCxn id="245"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0" name="Oval 259"/>
          <p:cNvSpPr/>
          <p:nvPr/>
        </p:nvSpPr>
        <p:spPr bwMode="auto">
          <a:xfrm>
            <a:off x="7961577"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grpSp>
        <p:nvGrpSpPr>
          <p:cNvPr id="262" name="Group 261"/>
          <p:cNvGrpSpPr/>
          <p:nvPr/>
        </p:nvGrpSpPr>
        <p:grpSpPr>
          <a:xfrm>
            <a:off x="1490295" y="1200186"/>
            <a:ext cx="1871370" cy="1874644"/>
            <a:chOff x="1459682" y="1176441"/>
            <a:chExt cx="1835103" cy="1838314"/>
          </a:xfrm>
        </p:grpSpPr>
        <p:sp>
          <p:nvSpPr>
            <p:cNvPr id="263" name="Teardrop 262"/>
            <p:cNvSpPr/>
            <p:nvPr/>
          </p:nvSpPr>
          <p:spPr bwMode="auto">
            <a:xfrm rot="5400000">
              <a:off x="1465985" y="1185955"/>
              <a:ext cx="1828800" cy="1828800"/>
            </a:xfrm>
            <a:prstGeom prst="teardrop">
              <a:avLst/>
            </a:prstGeom>
            <a:solidFill>
              <a:schemeClr val="accent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64" name="Picture 263"/>
            <p:cNvPicPr>
              <a:picLocks noChangeAspect="1"/>
            </p:cNvPicPr>
            <p:nvPr/>
          </p:nvPicPr>
          <p:blipFill rotWithShape="1">
            <a:blip r:embed="rId12">
              <a:extLst>
                <a:ext uri="{28A0092B-C50C-407E-A947-70E740481C1C}">
                  <a14:useLocalDpi xmlns:a14="http://schemas.microsoft.com/office/drawing/2010/main" val="0"/>
                </a:ext>
              </a:extLst>
            </a:blip>
            <a:srcRect l="11359" t="13488" r="30870"/>
            <a:stretch/>
          </p:blipFill>
          <p:spPr>
            <a:xfrm flipH="1">
              <a:off x="1459682" y="1176441"/>
              <a:ext cx="1833281" cy="1828800"/>
            </a:xfrm>
            <a:prstGeom prst="ellipse">
              <a:avLst/>
            </a:prstGeom>
          </p:spPr>
        </p:pic>
      </p:grpSp>
      <p:sp>
        <p:nvSpPr>
          <p:cNvPr id="266" name="Rectangle 265"/>
          <p:cNvSpPr/>
          <p:nvPr/>
        </p:nvSpPr>
        <p:spPr>
          <a:xfrm>
            <a:off x="5864397" y="6286203"/>
            <a:ext cx="1577796"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wrong!</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68" name="Group 267"/>
          <p:cNvGrpSpPr/>
          <p:nvPr/>
        </p:nvGrpSpPr>
        <p:grpSpPr>
          <a:xfrm>
            <a:off x="486005" y="2966799"/>
            <a:ext cx="1867809" cy="1867951"/>
            <a:chOff x="474857" y="2908816"/>
            <a:chExt cx="1831611" cy="1831751"/>
          </a:xfrm>
        </p:grpSpPr>
        <p:sp>
          <p:nvSpPr>
            <p:cNvPr id="269" name="Teardrop 268"/>
            <p:cNvSpPr/>
            <p:nvPr/>
          </p:nvSpPr>
          <p:spPr bwMode="auto">
            <a:xfrm rot="3040106">
              <a:off x="477668" y="2911767"/>
              <a:ext cx="1828800" cy="1828800"/>
            </a:xfrm>
            <a:prstGeom prst="teardrop">
              <a:avLst/>
            </a:prstGeom>
            <a:solidFill>
              <a:schemeClr val="accent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70" name="Picture 269"/>
            <p:cNvPicPr>
              <a:picLocks noChangeAspect="1"/>
            </p:cNvPicPr>
            <p:nvPr/>
          </p:nvPicPr>
          <p:blipFill rotWithShape="1">
            <a:blip r:embed="rId13">
              <a:extLst>
                <a:ext uri="{28A0092B-C50C-407E-A947-70E740481C1C}">
                  <a14:useLocalDpi xmlns:a14="http://schemas.microsoft.com/office/drawing/2010/main" val="0"/>
                </a:ext>
              </a:extLst>
            </a:blip>
            <a:srcRect l="50636" t="26640" r="518"/>
            <a:stretch/>
          </p:blipFill>
          <p:spPr>
            <a:xfrm>
              <a:off x="474857" y="2908816"/>
              <a:ext cx="1828802" cy="1828800"/>
            </a:xfrm>
            <a:prstGeom prst="ellipse">
              <a:avLst/>
            </a:prstGeom>
          </p:spPr>
        </p:pic>
      </p:grpSp>
      <p:grpSp>
        <p:nvGrpSpPr>
          <p:cNvPr id="120" name="Group 119"/>
          <p:cNvGrpSpPr/>
          <p:nvPr/>
        </p:nvGrpSpPr>
        <p:grpSpPr>
          <a:xfrm>
            <a:off x="6994172" y="2810320"/>
            <a:ext cx="826382" cy="760102"/>
            <a:chOff x="5789848" y="3410421"/>
            <a:chExt cx="810368" cy="745371"/>
          </a:xfrm>
        </p:grpSpPr>
        <p:sp>
          <p:nvSpPr>
            <p:cNvPr id="121" name="Rectangle 120"/>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122" name="Group 121"/>
            <p:cNvGrpSpPr/>
            <p:nvPr/>
          </p:nvGrpSpPr>
          <p:grpSpPr>
            <a:xfrm>
              <a:off x="5794193" y="3410421"/>
              <a:ext cx="457200" cy="457200"/>
              <a:chOff x="5946584" y="3410421"/>
              <a:chExt cx="457200" cy="457200"/>
            </a:xfrm>
          </p:grpSpPr>
          <p:sp>
            <p:nvSpPr>
              <p:cNvPr id="123" name="Oval 122"/>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4" name="Flowchart: Magnetic Disk 123"/>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25" name="Group 124"/>
          <p:cNvGrpSpPr/>
          <p:nvPr/>
        </p:nvGrpSpPr>
        <p:grpSpPr>
          <a:xfrm>
            <a:off x="10653022" y="4378956"/>
            <a:ext cx="559482" cy="559482"/>
            <a:chOff x="7152559" y="2215205"/>
            <a:chExt cx="548640" cy="548640"/>
          </a:xfrm>
        </p:grpSpPr>
        <p:sp>
          <p:nvSpPr>
            <p:cNvPr id="126" name="Oval 125"/>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7"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28" name="Oval 127"/>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9" name="Picture 128"/>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30" name="Group 129"/>
          <p:cNvGrpSpPr/>
          <p:nvPr/>
        </p:nvGrpSpPr>
        <p:grpSpPr>
          <a:xfrm>
            <a:off x="9836850" y="3765702"/>
            <a:ext cx="559482" cy="559482"/>
            <a:chOff x="7366647" y="2219607"/>
            <a:chExt cx="548640" cy="548640"/>
          </a:xfrm>
        </p:grpSpPr>
        <p:sp>
          <p:nvSpPr>
            <p:cNvPr id="131" name="Oval 130"/>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32"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
        <p:nvSpPr>
          <p:cNvPr id="133" name="Oval 132"/>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34" name="Oval 133"/>
          <p:cNvSpPr/>
          <p:nvPr/>
        </p:nvSpPr>
        <p:spPr bwMode="auto">
          <a:xfrm>
            <a:off x="10921532"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35" name="Rectangle 134"/>
          <p:cNvSpPr/>
          <p:nvPr/>
        </p:nvSpPr>
        <p:spPr>
          <a:xfrm>
            <a:off x="6118949"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63117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47" name="Straight Connector 146"/>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8669923" y="1159648"/>
            <a:ext cx="995756" cy="1576729"/>
            <a:chOff x="6600780" y="1570319"/>
            <a:chExt cx="976458" cy="1792851"/>
          </a:xfrm>
        </p:grpSpPr>
        <p:cxnSp>
          <p:nvCxnSpPr>
            <p:cNvPr id="149" name="Straight Arrow Connector 148"/>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54" name="Straight Arrow Connector 153"/>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5414881" y="751986"/>
            <a:ext cx="1279797" cy="783074"/>
            <a:chOff x="2525641" y="741578"/>
            <a:chExt cx="1280160" cy="783296"/>
          </a:xfrm>
        </p:grpSpPr>
        <p:grpSp>
          <p:nvGrpSpPr>
            <p:cNvPr id="156" name="Group 155"/>
            <p:cNvGrpSpPr>
              <a:grpSpLocks noChangeAspect="1"/>
            </p:cNvGrpSpPr>
            <p:nvPr/>
          </p:nvGrpSpPr>
          <p:grpSpPr>
            <a:xfrm>
              <a:off x="2525641" y="1032471"/>
              <a:ext cx="1280160" cy="492403"/>
              <a:chOff x="2933757" y="2522591"/>
              <a:chExt cx="1782953" cy="685800"/>
            </a:xfrm>
          </p:grpSpPr>
          <p:sp>
            <p:nvSpPr>
              <p:cNvPr id="158" name="Rounded Rectangle 157"/>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159" name="Picture 158"/>
              <p:cNvPicPr>
                <a:picLocks noChangeAspect="1"/>
              </p:cNvPicPr>
              <p:nvPr/>
            </p:nvPicPr>
            <p:blipFill rotWithShape="1">
              <a:blip r:embed="rId3"/>
              <a:srcRect l="17340" t="24308" r="17340" b="47177"/>
              <a:stretch/>
            </p:blipFill>
            <p:spPr>
              <a:xfrm>
                <a:off x="2933757" y="2522591"/>
                <a:ext cx="1782953" cy="685800"/>
              </a:xfrm>
              <a:prstGeom prst="rect">
                <a:avLst/>
              </a:prstGeom>
            </p:spPr>
          </p:pic>
        </p:grpSp>
        <p:sp>
          <p:nvSpPr>
            <p:cNvPr id="157" name="Rectangle 156"/>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60" name="Group 159"/>
          <p:cNvGrpSpPr/>
          <p:nvPr/>
        </p:nvGrpSpPr>
        <p:grpSpPr>
          <a:xfrm>
            <a:off x="7796590" y="262360"/>
            <a:ext cx="2742421" cy="1251215"/>
            <a:chOff x="5744372" y="493776"/>
            <a:chExt cx="2689274" cy="1226967"/>
          </a:xfrm>
        </p:grpSpPr>
        <p:sp>
          <p:nvSpPr>
            <p:cNvPr id="161" name="Rectangle 160"/>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62" name="Rectangle 161"/>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63" name="Picture 1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164" name="Rectangle 163"/>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65" name="Rectangle 164"/>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166" name="Rectangle 165"/>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167" name="Rectangle 166"/>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168" name="Straight Arrow Connector 167"/>
          <p:cNvCxnSpPr>
            <a:endCxn id="172"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endCxn id="260" idx="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72" name="Oval 171"/>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grpSp>
        <p:nvGrpSpPr>
          <p:cNvPr id="174" name="Group 173"/>
          <p:cNvGrpSpPr/>
          <p:nvPr/>
        </p:nvGrpSpPr>
        <p:grpSpPr>
          <a:xfrm>
            <a:off x="7738623" y="4378956"/>
            <a:ext cx="559482" cy="559482"/>
            <a:chOff x="7366647" y="2219607"/>
            <a:chExt cx="548640" cy="548640"/>
          </a:xfrm>
        </p:grpSpPr>
        <p:sp>
          <p:nvSpPr>
            <p:cNvPr id="175" name="Oval 174"/>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76"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180" name="Group 179"/>
          <p:cNvGrpSpPr/>
          <p:nvPr/>
        </p:nvGrpSpPr>
        <p:grpSpPr>
          <a:xfrm>
            <a:off x="8689730" y="541280"/>
            <a:ext cx="1742362" cy="833858"/>
            <a:chOff x="6908217" y="858031"/>
            <a:chExt cx="1708595" cy="817698"/>
          </a:xfrm>
        </p:grpSpPr>
        <p:pic>
          <p:nvPicPr>
            <p:cNvPr id="181" name="Picture 5" descr="\\MAGNUM\Projects\Microsoft\Cloud Power FY12\Design\Icons\PNGs\Stop_watch.png"/>
            <p:cNvPicPr>
              <a:picLocks noChangeAspect="1" noChangeArrowheads="1"/>
            </p:cNvPicPr>
            <p:nvPr/>
          </p:nvPicPr>
          <p:blipFill rotWithShape="1">
            <a:blip r:embed="rId5" cstate="print">
              <a:grayscl/>
            </a:blip>
            <a:srcRect t="19144" b="20829"/>
            <a:stretch/>
          </p:blipFill>
          <p:spPr bwMode="auto">
            <a:xfrm>
              <a:off x="7346571" y="858031"/>
              <a:ext cx="1270241" cy="762497"/>
            </a:xfrm>
            <a:prstGeom prst="rect">
              <a:avLst/>
            </a:prstGeom>
            <a:noFill/>
          </p:spPr>
        </p:pic>
        <p:sp>
          <p:nvSpPr>
            <p:cNvPr id="182" name="Rectangle 181"/>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183" name="Group 182"/>
          <p:cNvGrpSpPr/>
          <p:nvPr/>
        </p:nvGrpSpPr>
        <p:grpSpPr>
          <a:xfrm>
            <a:off x="8919763" y="2810317"/>
            <a:ext cx="932535" cy="760084"/>
            <a:chOff x="7678117" y="3410421"/>
            <a:chExt cx="914462" cy="745354"/>
          </a:xfrm>
        </p:grpSpPr>
        <p:sp>
          <p:nvSpPr>
            <p:cNvPr id="184" name="Rectangle 183"/>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185" name="Group 184"/>
            <p:cNvGrpSpPr/>
            <p:nvPr/>
          </p:nvGrpSpPr>
          <p:grpSpPr>
            <a:xfrm>
              <a:off x="7684433" y="3410421"/>
              <a:ext cx="457200" cy="457200"/>
              <a:chOff x="7751656" y="3410421"/>
              <a:chExt cx="457200" cy="457200"/>
            </a:xfrm>
          </p:grpSpPr>
          <p:sp>
            <p:nvSpPr>
              <p:cNvPr id="186" name="Oval 185"/>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87" name="Picture 18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751656" y="3411100"/>
                <a:ext cx="457198" cy="456521"/>
              </a:xfrm>
              <a:prstGeom prst="ellipse">
                <a:avLst/>
              </a:prstGeom>
            </p:spPr>
          </p:pic>
        </p:grpSp>
      </p:grpSp>
      <p:grpSp>
        <p:nvGrpSpPr>
          <p:cNvPr id="188" name="Group 187"/>
          <p:cNvGrpSpPr/>
          <p:nvPr/>
        </p:nvGrpSpPr>
        <p:grpSpPr>
          <a:xfrm>
            <a:off x="9915538" y="2810317"/>
            <a:ext cx="783777" cy="760084"/>
            <a:chOff x="8654593" y="3410421"/>
            <a:chExt cx="768588" cy="745354"/>
          </a:xfrm>
        </p:grpSpPr>
        <p:sp>
          <p:nvSpPr>
            <p:cNvPr id="189" name="Rectangle 188"/>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190" name="Group 189"/>
            <p:cNvGrpSpPr/>
            <p:nvPr/>
          </p:nvGrpSpPr>
          <p:grpSpPr>
            <a:xfrm>
              <a:off x="8660299" y="3410421"/>
              <a:ext cx="457200" cy="457200"/>
              <a:chOff x="8654192" y="3410421"/>
              <a:chExt cx="457200" cy="457200"/>
            </a:xfrm>
          </p:grpSpPr>
          <p:sp>
            <p:nvSpPr>
              <p:cNvPr id="191" name="Oval 190"/>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92" name="Group 189"/>
              <p:cNvGrpSpPr>
                <a:grpSpLocks noChangeAspect="1"/>
              </p:cNvGrpSpPr>
              <p:nvPr/>
            </p:nvGrpSpPr>
            <p:grpSpPr bwMode="auto">
              <a:xfrm>
                <a:off x="8767123" y="3479976"/>
                <a:ext cx="231338" cy="318090"/>
                <a:chOff x="3705" y="1974"/>
                <a:chExt cx="272" cy="374"/>
              </a:xfrm>
              <a:solidFill>
                <a:schemeClr val="bg1"/>
              </a:solidFill>
            </p:grpSpPr>
            <p:sp>
              <p:nvSpPr>
                <p:cNvPr id="193"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94"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195" name="Group 194"/>
          <p:cNvGrpSpPr/>
          <p:nvPr/>
        </p:nvGrpSpPr>
        <p:grpSpPr>
          <a:xfrm>
            <a:off x="7876586" y="2810317"/>
            <a:ext cx="979940" cy="760084"/>
            <a:chOff x="6655155" y="3410421"/>
            <a:chExt cx="960949" cy="745354"/>
          </a:xfrm>
        </p:grpSpPr>
        <p:sp>
          <p:nvSpPr>
            <p:cNvPr id="196" name="Rectangle 195"/>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197" name="Group 196"/>
            <p:cNvGrpSpPr/>
            <p:nvPr/>
          </p:nvGrpSpPr>
          <p:grpSpPr>
            <a:xfrm>
              <a:off x="6662208" y="3410421"/>
              <a:ext cx="457200" cy="457200"/>
              <a:chOff x="6849120" y="3410421"/>
              <a:chExt cx="457200" cy="457200"/>
            </a:xfrm>
          </p:grpSpPr>
          <p:sp>
            <p:nvSpPr>
              <p:cNvPr id="198" name="Oval 197"/>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9"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00" name="Group 199"/>
          <p:cNvGrpSpPr/>
          <p:nvPr/>
        </p:nvGrpSpPr>
        <p:grpSpPr>
          <a:xfrm>
            <a:off x="10756832" y="2810317"/>
            <a:ext cx="623579" cy="760084"/>
            <a:chOff x="9479583" y="3410421"/>
            <a:chExt cx="611494" cy="745354"/>
          </a:xfrm>
        </p:grpSpPr>
        <p:sp>
          <p:nvSpPr>
            <p:cNvPr id="201" name="Rectangle 200"/>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202" name="Group 201"/>
            <p:cNvGrpSpPr/>
            <p:nvPr/>
          </p:nvGrpSpPr>
          <p:grpSpPr>
            <a:xfrm>
              <a:off x="9483879" y="3410421"/>
              <a:ext cx="457200" cy="457200"/>
              <a:chOff x="8603806" y="3410421"/>
              <a:chExt cx="457200" cy="457200"/>
            </a:xfrm>
          </p:grpSpPr>
          <p:sp>
            <p:nvSpPr>
              <p:cNvPr id="203" name="Oval 202"/>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04" name="Group 203"/>
              <p:cNvGrpSpPr/>
              <p:nvPr/>
            </p:nvGrpSpPr>
            <p:grpSpPr>
              <a:xfrm>
                <a:off x="8657189" y="3481727"/>
                <a:ext cx="350435" cy="314588"/>
                <a:chOff x="5230812" y="3881911"/>
                <a:chExt cx="1660526" cy="1490663"/>
              </a:xfrm>
            </p:grpSpPr>
            <p:sp>
              <p:nvSpPr>
                <p:cNvPr id="205"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6"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7"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8"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214" name="Rectangle 213"/>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15" name="Group 214"/>
          <p:cNvGrpSpPr/>
          <p:nvPr/>
        </p:nvGrpSpPr>
        <p:grpSpPr>
          <a:xfrm>
            <a:off x="3285008" y="760471"/>
            <a:ext cx="1027959" cy="1056073"/>
            <a:chOff x="763272" y="574875"/>
            <a:chExt cx="1008037" cy="1035607"/>
          </a:xfrm>
        </p:grpSpPr>
        <p:pic>
          <p:nvPicPr>
            <p:cNvPr id="216" name="Picture 215"/>
            <p:cNvPicPr>
              <a:picLocks noChangeAspect="1"/>
            </p:cNvPicPr>
            <p:nvPr/>
          </p:nvPicPr>
          <p:blipFill>
            <a:blip r:embed="rId7">
              <a:grayscl/>
              <a:lum bright="-40000"/>
            </a:blip>
            <a:stretch>
              <a:fillRect/>
            </a:stretch>
          </p:blipFill>
          <p:spPr>
            <a:xfrm>
              <a:off x="763272" y="574875"/>
              <a:ext cx="1008037" cy="1035607"/>
            </a:xfrm>
            <a:prstGeom prst="ellipse">
              <a:avLst/>
            </a:prstGeom>
            <a:solidFill>
              <a:schemeClr val="bg1"/>
            </a:solidFill>
          </p:spPr>
        </p:pic>
        <p:sp>
          <p:nvSpPr>
            <p:cNvPr id="217" name="TextBox 216"/>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19" name="Group 218"/>
          <p:cNvGrpSpPr/>
          <p:nvPr/>
        </p:nvGrpSpPr>
        <p:grpSpPr>
          <a:xfrm>
            <a:off x="7022619" y="3767942"/>
            <a:ext cx="559482" cy="559482"/>
            <a:chOff x="7152559" y="2215205"/>
            <a:chExt cx="548640" cy="548640"/>
          </a:xfrm>
        </p:grpSpPr>
        <p:sp>
          <p:nvSpPr>
            <p:cNvPr id="220" name="Oval 219"/>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21"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22" name="Oval 221"/>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23" name="Picture 222"/>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29" name="Group 228"/>
          <p:cNvGrpSpPr/>
          <p:nvPr/>
        </p:nvGrpSpPr>
        <p:grpSpPr>
          <a:xfrm>
            <a:off x="9387593" y="1657883"/>
            <a:ext cx="559482" cy="559482"/>
            <a:chOff x="7366647" y="2219607"/>
            <a:chExt cx="548640" cy="548640"/>
          </a:xfrm>
        </p:grpSpPr>
        <p:sp>
          <p:nvSpPr>
            <p:cNvPr id="230" name="Oval 229"/>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3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32" name="Group 231"/>
          <p:cNvGrpSpPr/>
          <p:nvPr/>
        </p:nvGrpSpPr>
        <p:grpSpPr>
          <a:xfrm>
            <a:off x="8383819" y="1653394"/>
            <a:ext cx="559482" cy="559482"/>
            <a:chOff x="7152559" y="2215205"/>
            <a:chExt cx="548640" cy="548640"/>
          </a:xfrm>
        </p:grpSpPr>
        <p:sp>
          <p:nvSpPr>
            <p:cNvPr id="233" name="Oval 232"/>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34"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35" name="Oval 234"/>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36" name="Picture 235"/>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238" name="Elbow Connector 237"/>
          <p:cNvCxnSpPr/>
          <p:nvPr/>
        </p:nvCxnSpPr>
        <p:spPr>
          <a:xfrm rot="5400000" flipH="1">
            <a:off x="8015452" y="3132274"/>
            <a:ext cx="489975" cy="6021536"/>
          </a:xfrm>
          <a:prstGeom prst="bentConnector5">
            <a:avLst>
              <a:gd name="adj1" fmla="val -47578"/>
              <a:gd name="adj2" fmla="val 49561"/>
              <a:gd name="adj3" fmla="val -48275"/>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8311253" y="6283360"/>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59" name="Elbow Connector 258"/>
          <p:cNvCxnSpPr>
            <a:endCxn id="245"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0" name="Oval 259"/>
          <p:cNvSpPr/>
          <p:nvPr/>
        </p:nvSpPr>
        <p:spPr bwMode="auto">
          <a:xfrm>
            <a:off x="7961577"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266" name="Rectangle 265"/>
          <p:cNvSpPr/>
          <p:nvPr/>
        </p:nvSpPr>
        <p:spPr>
          <a:xfrm>
            <a:off x="5864397" y="6286203"/>
            <a:ext cx="1577796"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wrong!</a:t>
            </a:r>
            <a:endParaRPr kumimoji="0" lang="en-US" sz="1428" b="0" i="0" u="none" strike="noStrike" kern="0" cap="none" spc="0" normalizeH="0" baseline="0" noProof="0" dirty="0">
              <a:ln>
                <a:noFill/>
              </a:ln>
              <a:solidFill>
                <a:sysClr val="windowText" lastClr="000000"/>
              </a:solidFill>
              <a:effectLst/>
              <a:uLnTx/>
              <a:uFillTx/>
            </a:endParaRPr>
          </a:p>
        </p:txBody>
      </p:sp>
      <p:sp>
        <p:nvSpPr>
          <p:cNvPr id="120" name="Freeform 170"/>
          <p:cNvSpPr>
            <a:spLocks noEditPoints="1"/>
          </p:cNvSpPr>
          <p:nvPr/>
        </p:nvSpPr>
        <p:spPr bwMode="auto">
          <a:xfrm>
            <a:off x="4141899" y="5072183"/>
            <a:ext cx="835456" cy="784273"/>
          </a:xfrm>
          <a:custGeom>
            <a:avLst/>
            <a:gdLst>
              <a:gd name="T0" fmla="*/ 115 w 214"/>
              <a:gd name="T1" fmla="*/ 109 h 201"/>
              <a:gd name="T2" fmla="*/ 138 w 214"/>
              <a:gd name="T3" fmla="*/ 110 h 201"/>
              <a:gd name="T4" fmla="*/ 112 w 214"/>
              <a:gd name="T5" fmla="*/ 101 h 201"/>
              <a:gd name="T6" fmla="*/ 77 w 214"/>
              <a:gd name="T7" fmla="*/ 100 h 201"/>
              <a:gd name="T8" fmla="*/ 112 w 214"/>
              <a:gd name="T9" fmla="*/ 101 h 201"/>
              <a:gd name="T10" fmla="*/ 7 w 214"/>
              <a:gd name="T11" fmla="*/ 191 h 201"/>
              <a:gd name="T12" fmla="*/ 82 w 214"/>
              <a:gd name="T13" fmla="*/ 151 h 201"/>
              <a:gd name="T14" fmla="*/ 172 w 214"/>
              <a:gd name="T15" fmla="*/ 96 h 201"/>
              <a:gd name="T16" fmla="*/ 46 w 214"/>
              <a:gd name="T17" fmla="*/ 92 h 201"/>
              <a:gd name="T18" fmla="*/ 8 w 214"/>
              <a:gd name="T19" fmla="*/ 158 h 201"/>
              <a:gd name="T20" fmla="*/ 149 w 214"/>
              <a:gd name="T21" fmla="*/ 95 h 201"/>
              <a:gd name="T22" fmla="*/ 69 w 214"/>
              <a:gd name="T23" fmla="*/ 93 h 201"/>
              <a:gd name="T24" fmla="*/ 149 w 214"/>
              <a:gd name="T25" fmla="*/ 95 h 201"/>
              <a:gd name="T26" fmla="*/ 93 w 214"/>
              <a:gd name="T27" fmla="*/ 63 h 201"/>
              <a:gd name="T28" fmla="*/ 143 w 214"/>
              <a:gd name="T29" fmla="*/ 91 h 201"/>
              <a:gd name="T30" fmla="*/ 163 w 214"/>
              <a:gd name="T31" fmla="*/ 19 h 201"/>
              <a:gd name="T32" fmla="*/ 176 w 214"/>
              <a:gd name="T33" fmla="*/ 19 h 201"/>
              <a:gd name="T34" fmla="*/ 163 w 214"/>
              <a:gd name="T35" fmla="*/ 19 h 201"/>
              <a:gd name="T36" fmla="*/ 151 w 214"/>
              <a:gd name="T37" fmla="*/ 22 h 201"/>
              <a:gd name="T38" fmla="*/ 151 w 214"/>
              <a:gd name="T39" fmla="*/ 0 h 201"/>
              <a:gd name="T40" fmla="*/ 174 w 214"/>
              <a:gd name="T41" fmla="*/ 10 h 201"/>
              <a:gd name="T42" fmla="*/ 182 w 214"/>
              <a:gd name="T43" fmla="*/ 10 h 201"/>
              <a:gd name="T44" fmla="*/ 174 w 214"/>
              <a:gd name="T45" fmla="*/ 10 h 201"/>
              <a:gd name="T46" fmla="*/ 190 w 214"/>
              <a:gd name="T47" fmla="*/ 35 h 201"/>
              <a:gd name="T48" fmla="*/ 190 w 214"/>
              <a:gd name="T49" fmla="*/ 11 h 201"/>
              <a:gd name="T50" fmla="*/ 163 w 214"/>
              <a:gd name="T51" fmla="*/ 37 h 201"/>
              <a:gd name="T52" fmla="*/ 180 w 214"/>
              <a:gd name="T53" fmla="*/ 37 h 201"/>
              <a:gd name="T54" fmla="*/ 163 w 214"/>
              <a:gd name="T55" fmla="*/ 37 h 201"/>
              <a:gd name="T56" fmla="*/ 146 w 214"/>
              <a:gd name="T57" fmla="*/ 32 h 201"/>
              <a:gd name="T58" fmla="*/ 146 w 214"/>
              <a:gd name="T59" fmla="*/ 24 h 201"/>
              <a:gd name="T60" fmla="*/ 152 w 214"/>
              <a:gd name="T61" fmla="*/ 28 h 201"/>
              <a:gd name="T62" fmla="*/ 163 w 214"/>
              <a:gd name="T63" fmla="*/ 28 h 201"/>
              <a:gd name="T64" fmla="*/ 152 w 214"/>
              <a:gd name="T65" fmla="*/ 28 h 201"/>
              <a:gd name="T66" fmla="*/ 180 w 214"/>
              <a:gd name="T67" fmla="*/ 64 h 201"/>
              <a:gd name="T68" fmla="*/ 192 w 214"/>
              <a:gd name="T69" fmla="*/ 68 h 201"/>
              <a:gd name="T70" fmla="*/ 203 w 214"/>
              <a:gd name="T71" fmla="*/ 40 h 201"/>
              <a:gd name="T72" fmla="*/ 196 w 214"/>
              <a:gd name="T73" fmla="*/ 61 h 201"/>
              <a:gd name="T74" fmla="*/ 203 w 214"/>
              <a:gd name="T75" fmla="*/ 40 h 201"/>
              <a:gd name="T76" fmla="*/ 206 w 214"/>
              <a:gd name="T77" fmla="*/ 65 h 201"/>
              <a:gd name="T78" fmla="*/ 214 w 214"/>
              <a:gd name="T79" fmla="*/ 67 h 201"/>
              <a:gd name="T80" fmla="*/ 203 w 214"/>
              <a:gd name="T81" fmla="*/ 68 h 201"/>
              <a:gd name="T82" fmla="*/ 198 w 214"/>
              <a:gd name="T83" fmla="*/ 84 h 201"/>
              <a:gd name="T84" fmla="*/ 203 w 214"/>
              <a:gd name="T85" fmla="*/ 68 h 201"/>
              <a:gd name="T86" fmla="*/ 182 w 214"/>
              <a:gd name="T87" fmla="*/ 39 h 201"/>
              <a:gd name="T88" fmla="*/ 189 w 214"/>
              <a:gd name="T89" fmla="*/ 42 h 201"/>
              <a:gd name="T90" fmla="*/ 183 w 214"/>
              <a:gd name="T91" fmla="*/ 47 h 201"/>
              <a:gd name="T92" fmla="*/ 180 w 214"/>
              <a:gd name="T93" fmla="*/ 57 h 201"/>
              <a:gd name="T94" fmla="*/ 183 w 214"/>
              <a:gd name="T95" fmla="*/ 47 h 201"/>
              <a:gd name="T96" fmla="*/ 129 w 214"/>
              <a:gd name="T97" fmla="*/ 17 h 201"/>
              <a:gd name="T98" fmla="*/ 140 w 214"/>
              <a:gd name="T99" fmla="*/ 33 h 201"/>
              <a:gd name="T100" fmla="*/ 163 w 214"/>
              <a:gd name="T101" fmla="*/ 52 h 201"/>
              <a:gd name="T102" fmla="*/ 156 w 214"/>
              <a:gd name="T103" fmla="*/ 36 h 201"/>
              <a:gd name="T104" fmla="*/ 163 w 214"/>
              <a:gd name="T105" fmla="*/ 52 h 201"/>
              <a:gd name="T106" fmla="*/ 174 w 214"/>
              <a:gd name="T107" fmla="*/ 72 h 201"/>
              <a:gd name="T108" fmla="*/ 178 w 214"/>
              <a:gd name="T109" fmla="*/ 96 h 201"/>
              <a:gd name="T110" fmla="*/ 180 w 214"/>
              <a:gd name="T111" fmla="*/ 73 h 201"/>
              <a:gd name="T112" fmla="*/ 171 w 214"/>
              <a:gd name="T113" fmla="*/ 54 h 201"/>
              <a:gd name="T114" fmla="*/ 173 w 214"/>
              <a:gd name="T115" fmla="*/ 7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01">
                <a:moveTo>
                  <a:pt x="126" y="121"/>
                </a:moveTo>
                <a:cubicBezTo>
                  <a:pt x="120" y="121"/>
                  <a:pt x="115" y="115"/>
                  <a:pt x="115" y="109"/>
                </a:cubicBezTo>
                <a:cubicBezTo>
                  <a:pt x="116" y="103"/>
                  <a:pt x="121" y="98"/>
                  <a:pt x="127" y="98"/>
                </a:cubicBezTo>
                <a:cubicBezTo>
                  <a:pt x="133" y="98"/>
                  <a:pt x="138" y="103"/>
                  <a:pt x="138" y="110"/>
                </a:cubicBezTo>
                <a:cubicBezTo>
                  <a:pt x="138" y="116"/>
                  <a:pt x="133" y="121"/>
                  <a:pt x="126" y="121"/>
                </a:cubicBezTo>
                <a:close/>
                <a:moveTo>
                  <a:pt x="112" y="101"/>
                </a:moveTo>
                <a:cubicBezTo>
                  <a:pt x="113" y="91"/>
                  <a:pt x="105" y="83"/>
                  <a:pt x="95" y="83"/>
                </a:cubicBezTo>
                <a:cubicBezTo>
                  <a:pt x="85" y="83"/>
                  <a:pt x="77" y="90"/>
                  <a:pt x="77" y="100"/>
                </a:cubicBezTo>
                <a:cubicBezTo>
                  <a:pt x="77" y="110"/>
                  <a:pt x="84" y="118"/>
                  <a:pt x="94" y="118"/>
                </a:cubicBezTo>
                <a:cubicBezTo>
                  <a:pt x="104" y="118"/>
                  <a:pt x="112" y="111"/>
                  <a:pt x="112" y="101"/>
                </a:cubicBezTo>
                <a:close/>
                <a:moveTo>
                  <a:pt x="1" y="174"/>
                </a:moveTo>
                <a:cubicBezTo>
                  <a:pt x="0" y="180"/>
                  <a:pt x="3" y="186"/>
                  <a:pt x="7" y="191"/>
                </a:cubicBezTo>
                <a:cubicBezTo>
                  <a:pt x="16" y="200"/>
                  <a:pt x="30" y="201"/>
                  <a:pt x="40" y="192"/>
                </a:cubicBezTo>
                <a:cubicBezTo>
                  <a:pt x="82" y="151"/>
                  <a:pt x="82" y="151"/>
                  <a:pt x="82" y="151"/>
                </a:cubicBezTo>
                <a:cubicBezTo>
                  <a:pt x="90" y="155"/>
                  <a:pt x="99" y="157"/>
                  <a:pt x="108" y="157"/>
                </a:cubicBezTo>
                <a:cubicBezTo>
                  <a:pt x="142" y="158"/>
                  <a:pt x="172" y="130"/>
                  <a:pt x="172" y="96"/>
                </a:cubicBezTo>
                <a:cubicBezTo>
                  <a:pt x="173" y="61"/>
                  <a:pt x="146" y="32"/>
                  <a:pt x="111" y="31"/>
                </a:cubicBezTo>
                <a:cubicBezTo>
                  <a:pt x="76" y="30"/>
                  <a:pt x="47" y="57"/>
                  <a:pt x="46" y="92"/>
                </a:cubicBezTo>
                <a:cubicBezTo>
                  <a:pt x="46" y="101"/>
                  <a:pt x="47" y="109"/>
                  <a:pt x="51" y="118"/>
                </a:cubicBezTo>
                <a:cubicBezTo>
                  <a:pt x="8" y="158"/>
                  <a:pt x="8" y="158"/>
                  <a:pt x="8" y="158"/>
                </a:cubicBezTo>
                <a:cubicBezTo>
                  <a:pt x="3" y="162"/>
                  <a:pt x="1" y="168"/>
                  <a:pt x="1" y="174"/>
                </a:cubicBezTo>
                <a:close/>
                <a:moveTo>
                  <a:pt x="149" y="95"/>
                </a:moveTo>
                <a:cubicBezTo>
                  <a:pt x="149" y="117"/>
                  <a:pt x="130" y="135"/>
                  <a:pt x="108" y="134"/>
                </a:cubicBezTo>
                <a:cubicBezTo>
                  <a:pt x="86" y="134"/>
                  <a:pt x="68" y="115"/>
                  <a:pt x="69" y="93"/>
                </a:cubicBezTo>
                <a:cubicBezTo>
                  <a:pt x="69" y="71"/>
                  <a:pt x="88" y="53"/>
                  <a:pt x="110" y="54"/>
                </a:cubicBezTo>
                <a:cubicBezTo>
                  <a:pt x="132" y="54"/>
                  <a:pt x="150" y="73"/>
                  <a:pt x="149" y="95"/>
                </a:cubicBezTo>
                <a:close/>
                <a:moveTo>
                  <a:pt x="110" y="59"/>
                </a:moveTo>
                <a:cubicBezTo>
                  <a:pt x="104" y="59"/>
                  <a:pt x="98" y="60"/>
                  <a:pt x="93" y="63"/>
                </a:cubicBezTo>
                <a:cubicBezTo>
                  <a:pt x="99" y="79"/>
                  <a:pt x="114" y="92"/>
                  <a:pt x="133" y="92"/>
                </a:cubicBezTo>
                <a:cubicBezTo>
                  <a:pt x="136" y="92"/>
                  <a:pt x="140" y="92"/>
                  <a:pt x="143" y="91"/>
                </a:cubicBezTo>
                <a:cubicBezTo>
                  <a:pt x="142" y="74"/>
                  <a:pt x="127" y="60"/>
                  <a:pt x="110" y="59"/>
                </a:cubicBezTo>
                <a:close/>
                <a:moveTo>
                  <a:pt x="163" y="19"/>
                </a:moveTo>
                <a:cubicBezTo>
                  <a:pt x="163" y="23"/>
                  <a:pt x="166" y="26"/>
                  <a:pt x="170" y="26"/>
                </a:cubicBezTo>
                <a:cubicBezTo>
                  <a:pt x="173" y="26"/>
                  <a:pt x="176" y="23"/>
                  <a:pt x="176" y="19"/>
                </a:cubicBezTo>
                <a:cubicBezTo>
                  <a:pt x="176" y="15"/>
                  <a:pt x="173" y="12"/>
                  <a:pt x="169" y="12"/>
                </a:cubicBezTo>
                <a:cubicBezTo>
                  <a:pt x="166" y="12"/>
                  <a:pt x="163" y="15"/>
                  <a:pt x="163" y="19"/>
                </a:cubicBezTo>
                <a:close/>
                <a:moveTo>
                  <a:pt x="139" y="11"/>
                </a:moveTo>
                <a:cubicBezTo>
                  <a:pt x="139" y="17"/>
                  <a:pt x="144" y="22"/>
                  <a:pt x="151" y="22"/>
                </a:cubicBezTo>
                <a:cubicBezTo>
                  <a:pt x="157" y="22"/>
                  <a:pt x="162" y="17"/>
                  <a:pt x="162" y="11"/>
                </a:cubicBezTo>
                <a:cubicBezTo>
                  <a:pt x="162" y="5"/>
                  <a:pt x="157" y="0"/>
                  <a:pt x="151" y="0"/>
                </a:cubicBezTo>
                <a:cubicBezTo>
                  <a:pt x="144" y="0"/>
                  <a:pt x="139" y="5"/>
                  <a:pt x="139" y="11"/>
                </a:cubicBezTo>
                <a:close/>
                <a:moveTo>
                  <a:pt x="174" y="10"/>
                </a:moveTo>
                <a:cubicBezTo>
                  <a:pt x="174" y="12"/>
                  <a:pt x="176" y="14"/>
                  <a:pt x="178" y="14"/>
                </a:cubicBezTo>
                <a:cubicBezTo>
                  <a:pt x="180" y="14"/>
                  <a:pt x="182" y="12"/>
                  <a:pt x="182" y="10"/>
                </a:cubicBezTo>
                <a:cubicBezTo>
                  <a:pt x="182" y="8"/>
                  <a:pt x="180" y="6"/>
                  <a:pt x="178" y="6"/>
                </a:cubicBezTo>
                <a:cubicBezTo>
                  <a:pt x="176" y="6"/>
                  <a:pt x="174" y="8"/>
                  <a:pt x="174" y="10"/>
                </a:cubicBezTo>
                <a:close/>
                <a:moveTo>
                  <a:pt x="178" y="23"/>
                </a:moveTo>
                <a:cubicBezTo>
                  <a:pt x="178" y="30"/>
                  <a:pt x="183" y="35"/>
                  <a:pt x="190" y="35"/>
                </a:cubicBezTo>
                <a:cubicBezTo>
                  <a:pt x="197" y="35"/>
                  <a:pt x="202" y="30"/>
                  <a:pt x="202" y="23"/>
                </a:cubicBezTo>
                <a:cubicBezTo>
                  <a:pt x="202" y="16"/>
                  <a:pt x="197" y="11"/>
                  <a:pt x="190" y="11"/>
                </a:cubicBezTo>
                <a:cubicBezTo>
                  <a:pt x="183" y="11"/>
                  <a:pt x="178" y="17"/>
                  <a:pt x="178" y="23"/>
                </a:cubicBezTo>
                <a:close/>
                <a:moveTo>
                  <a:pt x="163" y="37"/>
                </a:moveTo>
                <a:cubicBezTo>
                  <a:pt x="163" y="42"/>
                  <a:pt x="167" y="45"/>
                  <a:pt x="172" y="45"/>
                </a:cubicBezTo>
                <a:cubicBezTo>
                  <a:pt x="177" y="45"/>
                  <a:pt x="180" y="41"/>
                  <a:pt x="180" y="37"/>
                </a:cubicBezTo>
                <a:cubicBezTo>
                  <a:pt x="180" y="32"/>
                  <a:pt x="177" y="28"/>
                  <a:pt x="172" y="28"/>
                </a:cubicBezTo>
                <a:cubicBezTo>
                  <a:pt x="167" y="28"/>
                  <a:pt x="163" y="32"/>
                  <a:pt x="163" y="37"/>
                </a:cubicBezTo>
                <a:close/>
                <a:moveTo>
                  <a:pt x="142" y="28"/>
                </a:moveTo>
                <a:cubicBezTo>
                  <a:pt x="142" y="30"/>
                  <a:pt x="144" y="32"/>
                  <a:pt x="146" y="32"/>
                </a:cubicBezTo>
                <a:cubicBezTo>
                  <a:pt x="148" y="32"/>
                  <a:pt x="150" y="30"/>
                  <a:pt x="150" y="28"/>
                </a:cubicBezTo>
                <a:cubicBezTo>
                  <a:pt x="150" y="26"/>
                  <a:pt x="148" y="24"/>
                  <a:pt x="146" y="24"/>
                </a:cubicBezTo>
                <a:cubicBezTo>
                  <a:pt x="143" y="24"/>
                  <a:pt x="142" y="26"/>
                  <a:pt x="142" y="28"/>
                </a:cubicBezTo>
                <a:close/>
                <a:moveTo>
                  <a:pt x="152" y="28"/>
                </a:moveTo>
                <a:cubicBezTo>
                  <a:pt x="152" y="31"/>
                  <a:pt x="155" y="33"/>
                  <a:pt x="158" y="33"/>
                </a:cubicBezTo>
                <a:cubicBezTo>
                  <a:pt x="161" y="33"/>
                  <a:pt x="163" y="31"/>
                  <a:pt x="163" y="28"/>
                </a:cubicBezTo>
                <a:cubicBezTo>
                  <a:pt x="163" y="25"/>
                  <a:pt x="161" y="22"/>
                  <a:pt x="158" y="22"/>
                </a:cubicBezTo>
                <a:cubicBezTo>
                  <a:pt x="155" y="22"/>
                  <a:pt x="152" y="25"/>
                  <a:pt x="152" y="28"/>
                </a:cubicBezTo>
                <a:close/>
                <a:moveTo>
                  <a:pt x="188" y="60"/>
                </a:moveTo>
                <a:cubicBezTo>
                  <a:pt x="185" y="58"/>
                  <a:pt x="181" y="60"/>
                  <a:pt x="180" y="64"/>
                </a:cubicBezTo>
                <a:cubicBezTo>
                  <a:pt x="178" y="67"/>
                  <a:pt x="180" y="71"/>
                  <a:pt x="184" y="72"/>
                </a:cubicBezTo>
                <a:cubicBezTo>
                  <a:pt x="187" y="74"/>
                  <a:pt x="191" y="72"/>
                  <a:pt x="192" y="68"/>
                </a:cubicBezTo>
                <a:cubicBezTo>
                  <a:pt x="194" y="65"/>
                  <a:pt x="192" y="61"/>
                  <a:pt x="188" y="60"/>
                </a:cubicBezTo>
                <a:close/>
                <a:moveTo>
                  <a:pt x="203" y="40"/>
                </a:moveTo>
                <a:cubicBezTo>
                  <a:pt x="197" y="38"/>
                  <a:pt x="191" y="41"/>
                  <a:pt x="189" y="47"/>
                </a:cubicBezTo>
                <a:cubicBezTo>
                  <a:pt x="187" y="53"/>
                  <a:pt x="190" y="59"/>
                  <a:pt x="196" y="61"/>
                </a:cubicBezTo>
                <a:cubicBezTo>
                  <a:pt x="202" y="63"/>
                  <a:pt x="209" y="60"/>
                  <a:pt x="211" y="54"/>
                </a:cubicBezTo>
                <a:cubicBezTo>
                  <a:pt x="213" y="48"/>
                  <a:pt x="209" y="42"/>
                  <a:pt x="203" y="40"/>
                </a:cubicBezTo>
                <a:close/>
                <a:moveTo>
                  <a:pt x="211" y="62"/>
                </a:moveTo>
                <a:cubicBezTo>
                  <a:pt x="209" y="62"/>
                  <a:pt x="207" y="63"/>
                  <a:pt x="206" y="65"/>
                </a:cubicBezTo>
                <a:cubicBezTo>
                  <a:pt x="206" y="67"/>
                  <a:pt x="207" y="69"/>
                  <a:pt x="209" y="70"/>
                </a:cubicBezTo>
                <a:cubicBezTo>
                  <a:pt x="211" y="71"/>
                  <a:pt x="213" y="70"/>
                  <a:pt x="214" y="67"/>
                </a:cubicBezTo>
                <a:cubicBezTo>
                  <a:pt x="214" y="65"/>
                  <a:pt x="213" y="63"/>
                  <a:pt x="211" y="62"/>
                </a:cubicBezTo>
                <a:close/>
                <a:moveTo>
                  <a:pt x="203" y="68"/>
                </a:moveTo>
                <a:cubicBezTo>
                  <a:pt x="199" y="67"/>
                  <a:pt x="194" y="69"/>
                  <a:pt x="192" y="74"/>
                </a:cubicBezTo>
                <a:cubicBezTo>
                  <a:pt x="191" y="78"/>
                  <a:pt x="193" y="83"/>
                  <a:pt x="198" y="84"/>
                </a:cubicBezTo>
                <a:cubicBezTo>
                  <a:pt x="202" y="86"/>
                  <a:pt x="207" y="83"/>
                  <a:pt x="209" y="79"/>
                </a:cubicBezTo>
                <a:cubicBezTo>
                  <a:pt x="210" y="74"/>
                  <a:pt x="208" y="70"/>
                  <a:pt x="203" y="68"/>
                </a:cubicBezTo>
                <a:close/>
                <a:moveTo>
                  <a:pt x="187" y="37"/>
                </a:moveTo>
                <a:cubicBezTo>
                  <a:pt x="185" y="36"/>
                  <a:pt x="182" y="37"/>
                  <a:pt x="182" y="39"/>
                </a:cubicBezTo>
                <a:cubicBezTo>
                  <a:pt x="181" y="41"/>
                  <a:pt x="182" y="44"/>
                  <a:pt x="184" y="44"/>
                </a:cubicBezTo>
                <a:cubicBezTo>
                  <a:pt x="186" y="45"/>
                  <a:pt x="189" y="44"/>
                  <a:pt x="189" y="42"/>
                </a:cubicBezTo>
                <a:cubicBezTo>
                  <a:pt x="190" y="40"/>
                  <a:pt x="189" y="38"/>
                  <a:pt x="187" y="37"/>
                </a:cubicBezTo>
                <a:close/>
                <a:moveTo>
                  <a:pt x="183" y="47"/>
                </a:moveTo>
                <a:cubicBezTo>
                  <a:pt x="181" y="46"/>
                  <a:pt x="177" y="47"/>
                  <a:pt x="176" y="50"/>
                </a:cubicBezTo>
                <a:cubicBezTo>
                  <a:pt x="175" y="53"/>
                  <a:pt x="177" y="56"/>
                  <a:pt x="180" y="57"/>
                </a:cubicBezTo>
                <a:cubicBezTo>
                  <a:pt x="183" y="58"/>
                  <a:pt x="186" y="57"/>
                  <a:pt x="187" y="54"/>
                </a:cubicBezTo>
                <a:cubicBezTo>
                  <a:pt x="188" y="51"/>
                  <a:pt x="186" y="48"/>
                  <a:pt x="183" y="47"/>
                </a:cubicBezTo>
                <a:close/>
                <a:moveTo>
                  <a:pt x="140" y="28"/>
                </a:moveTo>
                <a:cubicBezTo>
                  <a:pt x="140" y="22"/>
                  <a:pt x="135" y="17"/>
                  <a:pt x="129" y="17"/>
                </a:cubicBezTo>
                <a:cubicBezTo>
                  <a:pt x="124" y="17"/>
                  <a:pt x="119" y="21"/>
                  <a:pt x="118" y="26"/>
                </a:cubicBezTo>
                <a:cubicBezTo>
                  <a:pt x="126" y="27"/>
                  <a:pt x="133" y="29"/>
                  <a:pt x="140" y="33"/>
                </a:cubicBezTo>
                <a:cubicBezTo>
                  <a:pt x="140" y="31"/>
                  <a:pt x="140" y="30"/>
                  <a:pt x="140" y="28"/>
                </a:cubicBezTo>
                <a:close/>
                <a:moveTo>
                  <a:pt x="163" y="52"/>
                </a:moveTo>
                <a:cubicBezTo>
                  <a:pt x="163" y="51"/>
                  <a:pt x="163" y="51"/>
                  <a:pt x="163" y="50"/>
                </a:cubicBezTo>
                <a:cubicBezTo>
                  <a:pt x="165" y="45"/>
                  <a:pt x="162" y="38"/>
                  <a:pt x="156" y="36"/>
                </a:cubicBezTo>
                <a:cubicBezTo>
                  <a:pt x="153" y="35"/>
                  <a:pt x="150" y="36"/>
                  <a:pt x="147" y="37"/>
                </a:cubicBezTo>
                <a:cubicBezTo>
                  <a:pt x="153" y="41"/>
                  <a:pt x="158" y="46"/>
                  <a:pt x="163" y="52"/>
                </a:cubicBezTo>
                <a:close/>
                <a:moveTo>
                  <a:pt x="180" y="73"/>
                </a:moveTo>
                <a:cubicBezTo>
                  <a:pt x="178" y="72"/>
                  <a:pt x="176" y="72"/>
                  <a:pt x="174" y="72"/>
                </a:cubicBezTo>
                <a:cubicBezTo>
                  <a:pt x="176" y="79"/>
                  <a:pt x="178" y="87"/>
                  <a:pt x="178" y="94"/>
                </a:cubicBezTo>
                <a:cubicBezTo>
                  <a:pt x="178" y="95"/>
                  <a:pt x="178" y="95"/>
                  <a:pt x="178" y="96"/>
                </a:cubicBezTo>
                <a:cubicBezTo>
                  <a:pt x="182" y="95"/>
                  <a:pt x="186" y="92"/>
                  <a:pt x="187" y="88"/>
                </a:cubicBezTo>
                <a:cubicBezTo>
                  <a:pt x="189" y="82"/>
                  <a:pt x="186" y="75"/>
                  <a:pt x="180" y="73"/>
                </a:cubicBezTo>
                <a:close/>
                <a:moveTo>
                  <a:pt x="177" y="65"/>
                </a:moveTo>
                <a:cubicBezTo>
                  <a:pt x="178" y="61"/>
                  <a:pt x="176" y="56"/>
                  <a:pt x="171" y="54"/>
                </a:cubicBezTo>
                <a:cubicBezTo>
                  <a:pt x="169" y="54"/>
                  <a:pt x="167" y="54"/>
                  <a:pt x="165" y="55"/>
                </a:cubicBezTo>
                <a:cubicBezTo>
                  <a:pt x="168" y="59"/>
                  <a:pt x="171" y="64"/>
                  <a:pt x="173" y="70"/>
                </a:cubicBezTo>
                <a:cubicBezTo>
                  <a:pt x="175" y="69"/>
                  <a:pt x="176" y="67"/>
                  <a:pt x="177" y="65"/>
                </a:cubicBezTo>
                <a:close/>
              </a:path>
            </a:pathLst>
          </a:custGeom>
          <a:solidFill>
            <a:schemeClr val="bg1">
              <a:lumMod val="50000"/>
            </a:schemeClr>
          </a:solidFill>
          <a:ln>
            <a:noFill/>
          </a:ln>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121" name="Rectangle 120"/>
          <p:cNvSpPr/>
          <p:nvPr/>
        </p:nvSpPr>
        <p:spPr>
          <a:xfrm>
            <a:off x="3458529" y="5097330"/>
            <a:ext cx="868781" cy="353419"/>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836"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Analyze</a:t>
            </a:r>
          </a:p>
        </p:txBody>
      </p:sp>
      <p:sp>
        <p:nvSpPr>
          <p:cNvPr id="245" name="Flowchart: Magnetic Disk 244"/>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grpSp>
        <p:nvGrpSpPr>
          <p:cNvPr id="110" name="Group 109"/>
          <p:cNvGrpSpPr/>
          <p:nvPr/>
        </p:nvGrpSpPr>
        <p:grpSpPr>
          <a:xfrm>
            <a:off x="4305699" y="3963348"/>
            <a:ext cx="961346" cy="489493"/>
            <a:chOff x="10056813" y="889001"/>
            <a:chExt cx="692150" cy="352425"/>
          </a:xfrm>
          <a:solidFill>
            <a:schemeClr val="bg1">
              <a:lumMod val="50000"/>
            </a:schemeClr>
          </a:solidFill>
        </p:grpSpPr>
        <p:sp>
          <p:nvSpPr>
            <p:cNvPr id="111" name="Freeform 140"/>
            <p:cNvSpPr>
              <a:spLocks noEditPoints="1"/>
            </p:cNvSpPr>
            <p:nvPr/>
          </p:nvSpPr>
          <p:spPr bwMode="auto">
            <a:xfrm>
              <a:off x="10056813" y="1154113"/>
              <a:ext cx="692150" cy="87313"/>
            </a:xfrm>
            <a:custGeom>
              <a:avLst/>
              <a:gdLst>
                <a:gd name="T0" fmla="*/ 596 w 606"/>
                <a:gd name="T1" fmla="*/ 66 h 76"/>
                <a:gd name="T2" fmla="*/ 568 w 606"/>
                <a:gd name="T3" fmla="*/ 0 h 76"/>
                <a:gd name="T4" fmla="*/ 568 w 606"/>
                <a:gd name="T5" fmla="*/ 76 h 76"/>
                <a:gd name="T6" fmla="*/ 606 w 606"/>
                <a:gd name="T7" fmla="*/ 10 h 76"/>
                <a:gd name="T8" fmla="*/ 498 w 606"/>
                <a:gd name="T9" fmla="*/ 10 h 76"/>
                <a:gd name="T10" fmla="*/ 498 w 606"/>
                <a:gd name="T11" fmla="*/ 66 h 76"/>
                <a:gd name="T12" fmla="*/ 488 w 606"/>
                <a:gd name="T13" fmla="*/ 10 h 76"/>
                <a:gd name="T14" fmla="*/ 527 w 606"/>
                <a:gd name="T15" fmla="*/ 76 h 76"/>
                <a:gd name="T16" fmla="*/ 527 w 606"/>
                <a:gd name="T17" fmla="*/ 0 h 76"/>
                <a:gd name="T18" fmla="*/ 447 w 606"/>
                <a:gd name="T19" fmla="*/ 0 h 76"/>
                <a:gd name="T20" fmla="*/ 423 w 606"/>
                <a:gd name="T21" fmla="*/ 10 h 76"/>
                <a:gd name="T22" fmla="*/ 423 w 606"/>
                <a:gd name="T23" fmla="*/ 66 h 76"/>
                <a:gd name="T24" fmla="*/ 462 w 606"/>
                <a:gd name="T25" fmla="*/ 76 h 76"/>
                <a:gd name="T26" fmla="*/ 462 w 606"/>
                <a:gd name="T27" fmla="*/ 42 h 76"/>
                <a:gd name="T28" fmla="*/ 447 w 606"/>
                <a:gd name="T29" fmla="*/ 66 h 76"/>
                <a:gd name="T30" fmla="*/ 387 w 606"/>
                <a:gd name="T31" fmla="*/ 66 h 76"/>
                <a:gd name="T32" fmla="*/ 358 w 606"/>
                <a:gd name="T33" fmla="*/ 0 h 76"/>
                <a:gd name="T34" fmla="*/ 358 w 606"/>
                <a:gd name="T35" fmla="*/ 76 h 76"/>
                <a:gd name="T36" fmla="*/ 397 w 606"/>
                <a:gd name="T37" fmla="*/ 10 h 76"/>
                <a:gd name="T38" fmla="*/ 308 w 606"/>
                <a:gd name="T39" fmla="*/ 66 h 76"/>
                <a:gd name="T40" fmla="*/ 279 w 606"/>
                <a:gd name="T41" fmla="*/ 5 h 76"/>
                <a:gd name="T42" fmla="*/ 298 w 606"/>
                <a:gd name="T43" fmla="*/ 66 h 76"/>
                <a:gd name="T44" fmla="*/ 284 w 606"/>
                <a:gd name="T45" fmla="*/ 76 h 76"/>
                <a:gd name="T46" fmla="*/ 327 w 606"/>
                <a:gd name="T47" fmla="*/ 46 h 76"/>
                <a:gd name="T48" fmla="*/ 317 w 606"/>
                <a:gd name="T49" fmla="*/ 66 h 76"/>
                <a:gd name="T50" fmla="*/ 247 w 606"/>
                <a:gd name="T51" fmla="*/ 10 h 76"/>
                <a:gd name="T52" fmla="*/ 219 w 606"/>
                <a:gd name="T53" fmla="*/ 10 h 76"/>
                <a:gd name="T54" fmla="*/ 209 w 606"/>
                <a:gd name="T55" fmla="*/ 66 h 76"/>
                <a:gd name="T56" fmla="*/ 257 w 606"/>
                <a:gd name="T57" fmla="*/ 66 h 76"/>
                <a:gd name="T58" fmla="*/ 219 w 606"/>
                <a:gd name="T59" fmla="*/ 0 h 76"/>
                <a:gd name="T60" fmla="*/ 144 w 606"/>
                <a:gd name="T61" fmla="*/ 0 h 76"/>
                <a:gd name="T62" fmla="*/ 158 w 606"/>
                <a:gd name="T63" fmla="*/ 10 h 76"/>
                <a:gd name="T64" fmla="*/ 139 w 606"/>
                <a:gd name="T65" fmla="*/ 71 h 76"/>
                <a:gd name="T66" fmla="*/ 187 w 606"/>
                <a:gd name="T67" fmla="*/ 71 h 76"/>
                <a:gd name="T68" fmla="*/ 178 w 606"/>
                <a:gd name="T69" fmla="*/ 46 h 76"/>
                <a:gd name="T70" fmla="*/ 79 w 606"/>
                <a:gd name="T71" fmla="*/ 10 h 76"/>
                <a:gd name="T72" fmla="*/ 79 w 606"/>
                <a:gd name="T73" fmla="*/ 66 h 76"/>
                <a:gd name="T74" fmla="*/ 70 w 606"/>
                <a:gd name="T75" fmla="*/ 10 h 76"/>
                <a:gd name="T76" fmla="*/ 108 w 606"/>
                <a:gd name="T77" fmla="*/ 76 h 76"/>
                <a:gd name="T78" fmla="*/ 108 w 606"/>
                <a:gd name="T79" fmla="*/ 0 h 76"/>
                <a:gd name="T80" fmla="*/ 29 w 606"/>
                <a:gd name="T81" fmla="*/ 0 h 76"/>
                <a:gd name="T82" fmla="*/ 5 w 606"/>
                <a:gd name="T83" fmla="*/ 10 h 76"/>
                <a:gd name="T84" fmla="*/ 5 w 606"/>
                <a:gd name="T85" fmla="*/ 66 h 76"/>
                <a:gd name="T86" fmla="*/ 43 w 606"/>
                <a:gd name="T87" fmla="*/ 76 h 76"/>
                <a:gd name="T88" fmla="*/ 43 w 606"/>
                <a:gd name="T89" fmla="*/ 42 h 76"/>
                <a:gd name="T90" fmla="*/ 29 w 606"/>
                <a:gd name="T91"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6">
                  <a:moveTo>
                    <a:pt x="568" y="10"/>
                  </a:moveTo>
                  <a:cubicBezTo>
                    <a:pt x="596" y="10"/>
                    <a:pt x="596" y="10"/>
                    <a:pt x="596" y="10"/>
                  </a:cubicBezTo>
                  <a:cubicBezTo>
                    <a:pt x="596" y="66"/>
                    <a:pt x="596" y="66"/>
                    <a:pt x="596" y="66"/>
                  </a:cubicBezTo>
                  <a:cubicBezTo>
                    <a:pt x="568" y="66"/>
                    <a:pt x="568" y="66"/>
                    <a:pt x="568" y="66"/>
                  </a:cubicBezTo>
                  <a:lnTo>
                    <a:pt x="568" y="10"/>
                  </a:lnTo>
                  <a:close/>
                  <a:moveTo>
                    <a:pt x="568" y="0"/>
                  </a:moveTo>
                  <a:cubicBezTo>
                    <a:pt x="562" y="0"/>
                    <a:pt x="558" y="5"/>
                    <a:pt x="558" y="10"/>
                  </a:cubicBezTo>
                  <a:cubicBezTo>
                    <a:pt x="558" y="66"/>
                    <a:pt x="558" y="66"/>
                    <a:pt x="558" y="66"/>
                  </a:cubicBezTo>
                  <a:cubicBezTo>
                    <a:pt x="558" y="71"/>
                    <a:pt x="562" y="76"/>
                    <a:pt x="568" y="76"/>
                  </a:cubicBezTo>
                  <a:cubicBezTo>
                    <a:pt x="596" y="76"/>
                    <a:pt x="596" y="76"/>
                    <a:pt x="596" y="76"/>
                  </a:cubicBezTo>
                  <a:cubicBezTo>
                    <a:pt x="602" y="76"/>
                    <a:pt x="606" y="71"/>
                    <a:pt x="606" y="66"/>
                  </a:cubicBezTo>
                  <a:cubicBezTo>
                    <a:pt x="606" y="10"/>
                    <a:pt x="606" y="10"/>
                    <a:pt x="606" y="10"/>
                  </a:cubicBezTo>
                  <a:cubicBezTo>
                    <a:pt x="606" y="5"/>
                    <a:pt x="602" y="0"/>
                    <a:pt x="596" y="0"/>
                  </a:cubicBezTo>
                  <a:lnTo>
                    <a:pt x="568" y="0"/>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5"/>
                    <a:pt x="488" y="10"/>
                  </a:cubicBezTo>
                  <a:cubicBezTo>
                    <a:pt x="488" y="66"/>
                    <a:pt x="488" y="66"/>
                    <a:pt x="488" y="66"/>
                  </a:cubicBezTo>
                  <a:cubicBezTo>
                    <a:pt x="488" y="71"/>
                    <a:pt x="492" y="76"/>
                    <a:pt x="498" y="76"/>
                  </a:cubicBezTo>
                  <a:cubicBezTo>
                    <a:pt x="527" y="76"/>
                    <a:pt x="527" y="76"/>
                    <a:pt x="527" y="76"/>
                  </a:cubicBezTo>
                  <a:cubicBezTo>
                    <a:pt x="532" y="76"/>
                    <a:pt x="536" y="71"/>
                    <a:pt x="536" y="66"/>
                  </a:cubicBezTo>
                  <a:cubicBezTo>
                    <a:pt x="536" y="10"/>
                    <a:pt x="536" y="10"/>
                    <a:pt x="536" y="10"/>
                  </a:cubicBezTo>
                  <a:cubicBezTo>
                    <a:pt x="536" y="5"/>
                    <a:pt x="532" y="0"/>
                    <a:pt x="527" y="0"/>
                  </a:cubicBezTo>
                  <a:lnTo>
                    <a:pt x="498" y="0"/>
                  </a:lnTo>
                  <a:close/>
                  <a:moveTo>
                    <a:pt x="447" y="66"/>
                  </a:moveTo>
                  <a:cubicBezTo>
                    <a:pt x="447" y="0"/>
                    <a:pt x="447" y="0"/>
                    <a:pt x="447" y="0"/>
                  </a:cubicBezTo>
                  <a:cubicBezTo>
                    <a:pt x="423" y="0"/>
                    <a:pt x="423" y="0"/>
                    <a:pt x="423" y="0"/>
                  </a:cubicBezTo>
                  <a:cubicBezTo>
                    <a:pt x="421" y="0"/>
                    <a:pt x="419" y="2"/>
                    <a:pt x="419" y="5"/>
                  </a:cubicBezTo>
                  <a:cubicBezTo>
                    <a:pt x="419" y="9"/>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6"/>
                    <a:pt x="423" y="76"/>
                  </a:cubicBezTo>
                  <a:cubicBezTo>
                    <a:pt x="462" y="76"/>
                    <a:pt x="462" y="76"/>
                    <a:pt x="462" y="76"/>
                  </a:cubicBezTo>
                  <a:cubicBezTo>
                    <a:pt x="464" y="76"/>
                    <a:pt x="466" y="74"/>
                    <a:pt x="466" y="71"/>
                  </a:cubicBezTo>
                  <a:cubicBezTo>
                    <a:pt x="466" y="46"/>
                    <a:pt x="466" y="46"/>
                    <a:pt x="466" y="46"/>
                  </a:cubicBezTo>
                  <a:cubicBezTo>
                    <a:pt x="466" y="44"/>
                    <a:pt x="465" y="42"/>
                    <a:pt x="462" y="42"/>
                  </a:cubicBezTo>
                  <a:cubicBezTo>
                    <a:pt x="458" y="42"/>
                    <a:pt x="457" y="44"/>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5"/>
                    <a:pt x="349" y="10"/>
                  </a:cubicBezTo>
                  <a:cubicBezTo>
                    <a:pt x="349" y="66"/>
                    <a:pt x="349" y="66"/>
                    <a:pt x="349" y="66"/>
                  </a:cubicBezTo>
                  <a:cubicBezTo>
                    <a:pt x="349" y="71"/>
                    <a:pt x="353" y="76"/>
                    <a:pt x="358" y="76"/>
                  </a:cubicBezTo>
                  <a:cubicBezTo>
                    <a:pt x="387" y="76"/>
                    <a:pt x="387" y="76"/>
                    <a:pt x="387" y="76"/>
                  </a:cubicBezTo>
                  <a:cubicBezTo>
                    <a:pt x="392" y="76"/>
                    <a:pt x="397" y="71"/>
                    <a:pt x="397" y="66"/>
                  </a:cubicBezTo>
                  <a:cubicBezTo>
                    <a:pt x="397" y="10"/>
                    <a:pt x="397" y="10"/>
                    <a:pt x="397" y="10"/>
                  </a:cubicBezTo>
                  <a:cubicBezTo>
                    <a:pt x="397" y="5"/>
                    <a:pt x="392" y="0"/>
                    <a:pt x="387" y="0"/>
                  </a:cubicBezTo>
                  <a:lnTo>
                    <a:pt x="358" y="0"/>
                  </a:lnTo>
                  <a:close/>
                  <a:moveTo>
                    <a:pt x="308" y="66"/>
                  </a:moveTo>
                  <a:cubicBezTo>
                    <a:pt x="308" y="0"/>
                    <a:pt x="308" y="0"/>
                    <a:pt x="308" y="0"/>
                  </a:cubicBezTo>
                  <a:cubicBezTo>
                    <a:pt x="284" y="0"/>
                    <a:pt x="284" y="0"/>
                    <a:pt x="284" y="0"/>
                  </a:cubicBezTo>
                  <a:cubicBezTo>
                    <a:pt x="281" y="0"/>
                    <a:pt x="279" y="2"/>
                    <a:pt x="279" y="5"/>
                  </a:cubicBezTo>
                  <a:cubicBezTo>
                    <a:pt x="279" y="9"/>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6"/>
                    <a:pt x="284" y="76"/>
                  </a:cubicBezTo>
                  <a:cubicBezTo>
                    <a:pt x="322" y="76"/>
                    <a:pt x="322" y="76"/>
                    <a:pt x="322" y="76"/>
                  </a:cubicBezTo>
                  <a:cubicBezTo>
                    <a:pt x="324" y="76"/>
                    <a:pt x="327" y="74"/>
                    <a:pt x="327" y="71"/>
                  </a:cubicBezTo>
                  <a:cubicBezTo>
                    <a:pt x="327" y="46"/>
                    <a:pt x="327" y="46"/>
                    <a:pt x="327" y="46"/>
                  </a:cubicBezTo>
                  <a:cubicBezTo>
                    <a:pt x="327" y="44"/>
                    <a:pt x="326" y="42"/>
                    <a:pt x="322" y="42"/>
                  </a:cubicBezTo>
                  <a:cubicBezTo>
                    <a:pt x="318" y="42"/>
                    <a:pt x="317" y="44"/>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5"/>
                    <a:pt x="209" y="10"/>
                  </a:cubicBezTo>
                  <a:cubicBezTo>
                    <a:pt x="209" y="66"/>
                    <a:pt x="209" y="66"/>
                    <a:pt x="209" y="66"/>
                  </a:cubicBezTo>
                  <a:cubicBezTo>
                    <a:pt x="209" y="71"/>
                    <a:pt x="213" y="76"/>
                    <a:pt x="219" y="76"/>
                  </a:cubicBezTo>
                  <a:cubicBezTo>
                    <a:pt x="247" y="76"/>
                    <a:pt x="247" y="76"/>
                    <a:pt x="247" y="76"/>
                  </a:cubicBezTo>
                  <a:cubicBezTo>
                    <a:pt x="253" y="76"/>
                    <a:pt x="257" y="71"/>
                    <a:pt x="257" y="66"/>
                  </a:cubicBezTo>
                  <a:cubicBezTo>
                    <a:pt x="257" y="10"/>
                    <a:pt x="257" y="10"/>
                    <a:pt x="257" y="10"/>
                  </a:cubicBezTo>
                  <a:cubicBezTo>
                    <a:pt x="257" y="5"/>
                    <a:pt x="253" y="0"/>
                    <a:pt x="247" y="0"/>
                  </a:cubicBezTo>
                  <a:lnTo>
                    <a:pt x="219" y="0"/>
                  </a:lnTo>
                  <a:close/>
                  <a:moveTo>
                    <a:pt x="168" y="66"/>
                  </a:moveTo>
                  <a:cubicBezTo>
                    <a:pt x="168" y="0"/>
                    <a:pt x="168" y="0"/>
                    <a:pt x="168" y="0"/>
                  </a:cubicBezTo>
                  <a:cubicBezTo>
                    <a:pt x="144" y="0"/>
                    <a:pt x="144" y="0"/>
                    <a:pt x="144" y="0"/>
                  </a:cubicBezTo>
                  <a:cubicBezTo>
                    <a:pt x="142" y="0"/>
                    <a:pt x="139" y="2"/>
                    <a:pt x="139" y="5"/>
                  </a:cubicBezTo>
                  <a:cubicBezTo>
                    <a:pt x="139" y="9"/>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6"/>
                    <a:pt x="144" y="76"/>
                  </a:cubicBezTo>
                  <a:cubicBezTo>
                    <a:pt x="182" y="76"/>
                    <a:pt x="182" y="76"/>
                    <a:pt x="182" y="76"/>
                  </a:cubicBezTo>
                  <a:cubicBezTo>
                    <a:pt x="185" y="76"/>
                    <a:pt x="187" y="74"/>
                    <a:pt x="187" y="71"/>
                  </a:cubicBezTo>
                  <a:cubicBezTo>
                    <a:pt x="187" y="46"/>
                    <a:pt x="187" y="46"/>
                    <a:pt x="187" y="46"/>
                  </a:cubicBezTo>
                  <a:cubicBezTo>
                    <a:pt x="187" y="44"/>
                    <a:pt x="186" y="42"/>
                    <a:pt x="182" y="42"/>
                  </a:cubicBezTo>
                  <a:cubicBezTo>
                    <a:pt x="179" y="42"/>
                    <a:pt x="178" y="44"/>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5"/>
                    <a:pt x="70" y="10"/>
                  </a:cubicBezTo>
                  <a:cubicBezTo>
                    <a:pt x="70" y="66"/>
                    <a:pt x="70" y="66"/>
                    <a:pt x="70" y="66"/>
                  </a:cubicBezTo>
                  <a:cubicBezTo>
                    <a:pt x="70" y="71"/>
                    <a:pt x="74" y="76"/>
                    <a:pt x="79" y="76"/>
                  </a:cubicBezTo>
                  <a:cubicBezTo>
                    <a:pt x="108" y="76"/>
                    <a:pt x="108" y="76"/>
                    <a:pt x="108" y="76"/>
                  </a:cubicBezTo>
                  <a:cubicBezTo>
                    <a:pt x="113" y="76"/>
                    <a:pt x="117" y="71"/>
                    <a:pt x="117" y="66"/>
                  </a:cubicBezTo>
                  <a:cubicBezTo>
                    <a:pt x="117" y="10"/>
                    <a:pt x="117" y="10"/>
                    <a:pt x="117" y="10"/>
                  </a:cubicBezTo>
                  <a:cubicBezTo>
                    <a:pt x="117" y="5"/>
                    <a:pt x="113" y="0"/>
                    <a:pt x="108" y="0"/>
                  </a:cubicBezTo>
                  <a:lnTo>
                    <a:pt x="79" y="0"/>
                  </a:lnTo>
                  <a:close/>
                  <a:moveTo>
                    <a:pt x="29" y="66"/>
                  </a:moveTo>
                  <a:cubicBezTo>
                    <a:pt x="29" y="0"/>
                    <a:pt x="29" y="0"/>
                    <a:pt x="29" y="0"/>
                  </a:cubicBezTo>
                  <a:cubicBezTo>
                    <a:pt x="5" y="0"/>
                    <a:pt x="5" y="0"/>
                    <a:pt x="5" y="0"/>
                  </a:cubicBezTo>
                  <a:cubicBezTo>
                    <a:pt x="2" y="0"/>
                    <a:pt x="0" y="2"/>
                    <a:pt x="0" y="5"/>
                  </a:cubicBezTo>
                  <a:cubicBezTo>
                    <a:pt x="0" y="9"/>
                    <a:pt x="2" y="10"/>
                    <a:pt x="5" y="10"/>
                  </a:cubicBezTo>
                  <a:cubicBezTo>
                    <a:pt x="19" y="10"/>
                    <a:pt x="19" y="10"/>
                    <a:pt x="19" y="10"/>
                  </a:cubicBezTo>
                  <a:cubicBezTo>
                    <a:pt x="19" y="66"/>
                    <a:pt x="19" y="66"/>
                    <a:pt x="19" y="66"/>
                  </a:cubicBezTo>
                  <a:cubicBezTo>
                    <a:pt x="5" y="66"/>
                    <a:pt x="5" y="66"/>
                    <a:pt x="5" y="66"/>
                  </a:cubicBezTo>
                  <a:cubicBezTo>
                    <a:pt x="2" y="66"/>
                    <a:pt x="0" y="67"/>
                    <a:pt x="0" y="71"/>
                  </a:cubicBezTo>
                  <a:cubicBezTo>
                    <a:pt x="0" y="74"/>
                    <a:pt x="2" y="76"/>
                    <a:pt x="5" y="76"/>
                  </a:cubicBezTo>
                  <a:cubicBezTo>
                    <a:pt x="43" y="76"/>
                    <a:pt x="43" y="76"/>
                    <a:pt x="43" y="76"/>
                  </a:cubicBezTo>
                  <a:cubicBezTo>
                    <a:pt x="45" y="76"/>
                    <a:pt x="48" y="74"/>
                    <a:pt x="48" y="71"/>
                  </a:cubicBezTo>
                  <a:cubicBezTo>
                    <a:pt x="48" y="46"/>
                    <a:pt x="48" y="46"/>
                    <a:pt x="48" y="46"/>
                  </a:cubicBezTo>
                  <a:cubicBezTo>
                    <a:pt x="48" y="44"/>
                    <a:pt x="46" y="42"/>
                    <a:pt x="43" y="42"/>
                  </a:cubicBezTo>
                  <a:cubicBezTo>
                    <a:pt x="39" y="42"/>
                    <a:pt x="38" y="44"/>
                    <a:pt x="38" y="46"/>
                  </a:cubicBezTo>
                  <a:cubicBezTo>
                    <a:pt x="38" y="66"/>
                    <a:pt x="38" y="66"/>
                    <a:pt x="38" y="66"/>
                  </a:cubicBezTo>
                  <a:lnTo>
                    <a:pt x="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12" name="Freeform 141"/>
            <p:cNvSpPr>
              <a:spLocks noEditPoints="1"/>
            </p:cNvSpPr>
            <p:nvPr/>
          </p:nvSpPr>
          <p:spPr bwMode="auto">
            <a:xfrm>
              <a:off x="10056813" y="1022351"/>
              <a:ext cx="692150" cy="85725"/>
            </a:xfrm>
            <a:custGeom>
              <a:avLst/>
              <a:gdLst>
                <a:gd name="T0" fmla="*/ 563 w 606"/>
                <a:gd name="T1" fmla="*/ 0 h 75"/>
                <a:gd name="T2" fmla="*/ 577 w 606"/>
                <a:gd name="T3" fmla="*/ 10 h 75"/>
                <a:gd name="T4" fmla="*/ 558 w 606"/>
                <a:gd name="T5" fmla="*/ 71 h 75"/>
                <a:gd name="T6" fmla="*/ 606 w 606"/>
                <a:gd name="T7" fmla="*/ 71 h 75"/>
                <a:gd name="T8" fmla="*/ 596 w 606"/>
                <a:gd name="T9" fmla="*/ 46 h 75"/>
                <a:gd name="T10" fmla="*/ 498 w 606"/>
                <a:gd name="T11" fmla="*/ 10 h 75"/>
                <a:gd name="T12" fmla="*/ 498 w 606"/>
                <a:gd name="T13" fmla="*/ 66 h 75"/>
                <a:gd name="T14" fmla="*/ 488 w 606"/>
                <a:gd name="T15" fmla="*/ 10 h 75"/>
                <a:gd name="T16" fmla="*/ 527 w 606"/>
                <a:gd name="T17" fmla="*/ 75 h 75"/>
                <a:gd name="T18" fmla="*/ 527 w 606"/>
                <a:gd name="T19" fmla="*/ 0 h 75"/>
                <a:gd name="T20" fmla="*/ 447 w 606"/>
                <a:gd name="T21" fmla="*/ 0 h 75"/>
                <a:gd name="T22" fmla="*/ 423 w 606"/>
                <a:gd name="T23" fmla="*/ 10 h 75"/>
                <a:gd name="T24" fmla="*/ 423 w 606"/>
                <a:gd name="T25" fmla="*/ 66 h 75"/>
                <a:gd name="T26" fmla="*/ 462 w 606"/>
                <a:gd name="T27" fmla="*/ 75 h 75"/>
                <a:gd name="T28" fmla="*/ 462 w 606"/>
                <a:gd name="T29" fmla="*/ 41 h 75"/>
                <a:gd name="T30" fmla="*/ 447 w 606"/>
                <a:gd name="T31" fmla="*/ 66 h 75"/>
                <a:gd name="T32" fmla="*/ 387 w 606"/>
                <a:gd name="T33" fmla="*/ 66 h 75"/>
                <a:gd name="T34" fmla="*/ 358 w 606"/>
                <a:gd name="T35" fmla="*/ 0 h 75"/>
                <a:gd name="T36" fmla="*/ 358 w 606"/>
                <a:gd name="T37" fmla="*/ 75 h 75"/>
                <a:gd name="T38" fmla="*/ 397 w 606"/>
                <a:gd name="T39" fmla="*/ 10 h 75"/>
                <a:gd name="T40" fmla="*/ 308 w 606"/>
                <a:gd name="T41" fmla="*/ 66 h 75"/>
                <a:gd name="T42" fmla="*/ 279 w 606"/>
                <a:gd name="T43" fmla="*/ 5 h 75"/>
                <a:gd name="T44" fmla="*/ 298 w 606"/>
                <a:gd name="T45" fmla="*/ 66 h 75"/>
                <a:gd name="T46" fmla="*/ 284 w 606"/>
                <a:gd name="T47" fmla="*/ 75 h 75"/>
                <a:gd name="T48" fmla="*/ 327 w 606"/>
                <a:gd name="T49" fmla="*/ 46 h 75"/>
                <a:gd name="T50" fmla="*/ 317 w 606"/>
                <a:gd name="T51" fmla="*/ 66 h 75"/>
                <a:gd name="T52" fmla="*/ 247 w 606"/>
                <a:gd name="T53" fmla="*/ 10 h 75"/>
                <a:gd name="T54" fmla="*/ 219 w 606"/>
                <a:gd name="T55" fmla="*/ 10 h 75"/>
                <a:gd name="T56" fmla="*/ 209 w 606"/>
                <a:gd name="T57" fmla="*/ 66 h 75"/>
                <a:gd name="T58" fmla="*/ 257 w 606"/>
                <a:gd name="T59" fmla="*/ 66 h 75"/>
                <a:gd name="T60" fmla="*/ 219 w 606"/>
                <a:gd name="T61" fmla="*/ 0 h 75"/>
                <a:gd name="T62" fmla="*/ 144 w 606"/>
                <a:gd name="T63" fmla="*/ 0 h 75"/>
                <a:gd name="T64" fmla="*/ 158 w 606"/>
                <a:gd name="T65" fmla="*/ 10 h 75"/>
                <a:gd name="T66" fmla="*/ 139 w 606"/>
                <a:gd name="T67" fmla="*/ 71 h 75"/>
                <a:gd name="T68" fmla="*/ 187 w 606"/>
                <a:gd name="T69" fmla="*/ 71 h 75"/>
                <a:gd name="T70" fmla="*/ 178 w 606"/>
                <a:gd name="T71" fmla="*/ 46 h 75"/>
                <a:gd name="T72" fmla="*/ 79 w 606"/>
                <a:gd name="T73" fmla="*/ 10 h 75"/>
                <a:gd name="T74" fmla="*/ 79 w 606"/>
                <a:gd name="T75" fmla="*/ 66 h 75"/>
                <a:gd name="T76" fmla="*/ 70 w 606"/>
                <a:gd name="T77" fmla="*/ 10 h 75"/>
                <a:gd name="T78" fmla="*/ 108 w 606"/>
                <a:gd name="T79" fmla="*/ 75 h 75"/>
                <a:gd name="T80" fmla="*/ 108 w 606"/>
                <a:gd name="T81" fmla="*/ 0 h 75"/>
                <a:gd name="T82" fmla="*/ 38 w 606"/>
                <a:gd name="T83" fmla="*/ 10 h 75"/>
                <a:gd name="T84" fmla="*/ 9 w 606"/>
                <a:gd name="T85" fmla="*/ 10 h 75"/>
                <a:gd name="T86" fmla="*/ 0 w 606"/>
                <a:gd name="T87" fmla="*/ 66 h 75"/>
                <a:gd name="T88" fmla="*/ 48 w 606"/>
                <a:gd name="T89" fmla="*/ 66 h 75"/>
                <a:gd name="T90" fmla="*/ 9 w 606"/>
                <a:gd name="T9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5">
                  <a:moveTo>
                    <a:pt x="587" y="66"/>
                  </a:moveTo>
                  <a:cubicBezTo>
                    <a:pt x="587" y="0"/>
                    <a:pt x="587" y="0"/>
                    <a:pt x="587" y="0"/>
                  </a:cubicBezTo>
                  <a:cubicBezTo>
                    <a:pt x="563" y="0"/>
                    <a:pt x="563" y="0"/>
                    <a:pt x="563" y="0"/>
                  </a:cubicBezTo>
                  <a:cubicBezTo>
                    <a:pt x="560" y="0"/>
                    <a:pt x="558" y="1"/>
                    <a:pt x="558" y="5"/>
                  </a:cubicBezTo>
                  <a:cubicBezTo>
                    <a:pt x="558" y="8"/>
                    <a:pt x="560" y="10"/>
                    <a:pt x="563" y="10"/>
                  </a:cubicBezTo>
                  <a:cubicBezTo>
                    <a:pt x="577" y="10"/>
                    <a:pt x="577" y="10"/>
                    <a:pt x="577" y="10"/>
                  </a:cubicBezTo>
                  <a:cubicBezTo>
                    <a:pt x="577" y="66"/>
                    <a:pt x="577" y="66"/>
                    <a:pt x="577" y="66"/>
                  </a:cubicBezTo>
                  <a:cubicBezTo>
                    <a:pt x="563" y="66"/>
                    <a:pt x="563" y="66"/>
                    <a:pt x="563" y="66"/>
                  </a:cubicBezTo>
                  <a:cubicBezTo>
                    <a:pt x="560" y="66"/>
                    <a:pt x="558" y="67"/>
                    <a:pt x="558" y="71"/>
                  </a:cubicBezTo>
                  <a:cubicBezTo>
                    <a:pt x="558" y="74"/>
                    <a:pt x="560" y="75"/>
                    <a:pt x="563" y="75"/>
                  </a:cubicBezTo>
                  <a:cubicBezTo>
                    <a:pt x="601" y="75"/>
                    <a:pt x="601" y="75"/>
                    <a:pt x="601" y="75"/>
                  </a:cubicBezTo>
                  <a:cubicBezTo>
                    <a:pt x="604" y="75"/>
                    <a:pt x="606" y="74"/>
                    <a:pt x="606" y="71"/>
                  </a:cubicBezTo>
                  <a:cubicBezTo>
                    <a:pt x="606" y="46"/>
                    <a:pt x="606" y="46"/>
                    <a:pt x="606" y="46"/>
                  </a:cubicBezTo>
                  <a:cubicBezTo>
                    <a:pt x="606" y="43"/>
                    <a:pt x="605" y="41"/>
                    <a:pt x="601" y="41"/>
                  </a:cubicBezTo>
                  <a:cubicBezTo>
                    <a:pt x="598" y="41"/>
                    <a:pt x="596" y="43"/>
                    <a:pt x="596" y="46"/>
                  </a:cubicBezTo>
                  <a:cubicBezTo>
                    <a:pt x="596" y="66"/>
                    <a:pt x="596" y="66"/>
                    <a:pt x="596" y="66"/>
                  </a:cubicBezTo>
                  <a:lnTo>
                    <a:pt x="587" y="66"/>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4"/>
                    <a:pt x="488" y="10"/>
                  </a:cubicBezTo>
                  <a:cubicBezTo>
                    <a:pt x="488" y="66"/>
                    <a:pt x="488" y="66"/>
                    <a:pt x="488" y="66"/>
                  </a:cubicBezTo>
                  <a:cubicBezTo>
                    <a:pt x="488" y="71"/>
                    <a:pt x="492" y="75"/>
                    <a:pt x="498" y="75"/>
                  </a:cubicBezTo>
                  <a:cubicBezTo>
                    <a:pt x="527" y="75"/>
                    <a:pt x="527" y="75"/>
                    <a:pt x="527" y="75"/>
                  </a:cubicBezTo>
                  <a:cubicBezTo>
                    <a:pt x="532" y="75"/>
                    <a:pt x="536" y="71"/>
                    <a:pt x="536" y="66"/>
                  </a:cubicBezTo>
                  <a:cubicBezTo>
                    <a:pt x="536" y="10"/>
                    <a:pt x="536" y="10"/>
                    <a:pt x="536" y="10"/>
                  </a:cubicBezTo>
                  <a:cubicBezTo>
                    <a:pt x="536" y="4"/>
                    <a:pt x="532" y="0"/>
                    <a:pt x="527" y="0"/>
                  </a:cubicBezTo>
                  <a:lnTo>
                    <a:pt x="498" y="0"/>
                  </a:lnTo>
                  <a:close/>
                  <a:moveTo>
                    <a:pt x="447" y="66"/>
                  </a:moveTo>
                  <a:cubicBezTo>
                    <a:pt x="447" y="0"/>
                    <a:pt x="447" y="0"/>
                    <a:pt x="447" y="0"/>
                  </a:cubicBezTo>
                  <a:cubicBezTo>
                    <a:pt x="423" y="0"/>
                    <a:pt x="423" y="0"/>
                    <a:pt x="423" y="0"/>
                  </a:cubicBezTo>
                  <a:cubicBezTo>
                    <a:pt x="421" y="0"/>
                    <a:pt x="419" y="1"/>
                    <a:pt x="419" y="5"/>
                  </a:cubicBezTo>
                  <a:cubicBezTo>
                    <a:pt x="419" y="8"/>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5"/>
                    <a:pt x="423" y="75"/>
                  </a:cubicBezTo>
                  <a:cubicBezTo>
                    <a:pt x="462" y="75"/>
                    <a:pt x="462" y="75"/>
                    <a:pt x="462" y="75"/>
                  </a:cubicBezTo>
                  <a:cubicBezTo>
                    <a:pt x="464" y="75"/>
                    <a:pt x="466" y="74"/>
                    <a:pt x="466" y="71"/>
                  </a:cubicBezTo>
                  <a:cubicBezTo>
                    <a:pt x="466" y="46"/>
                    <a:pt x="466" y="46"/>
                    <a:pt x="466" y="46"/>
                  </a:cubicBezTo>
                  <a:cubicBezTo>
                    <a:pt x="466" y="43"/>
                    <a:pt x="465" y="41"/>
                    <a:pt x="462" y="41"/>
                  </a:cubicBezTo>
                  <a:cubicBezTo>
                    <a:pt x="458" y="41"/>
                    <a:pt x="457" y="43"/>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4"/>
                    <a:pt x="349" y="10"/>
                  </a:cubicBezTo>
                  <a:cubicBezTo>
                    <a:pt x="349" y="66"/>
                    <a:pt x="349" y="66"/>
                    <a:pt x="349" y="66"/>
                  </a:cubicBezTo>
                  <a:cubicBezTo>
                    <a:pt x="349" y="71"/>
                    <a:pt x="353" y="75"/>
                    <a:pt x="358" y="75"/>
                  </a:cubicBezTo>
                  <a:cubicBezTo>
                    <a:pt x="387" y="75"/>
                    <a:pt x="387" y="75"/>
                    <a:pt x="387" y="75"/>
                  </a:cubicBezTo>
                  <a:cubicBezTo>
                    <a:pt x="392" y="75"/>
                    <a:pt x="397" y="71"/>
                    <a:pt x="397" y="66"/>
                  </a:cubicBezTo>
                  <a:cubicBezTo>
                    <a:pt x="397" y="10"/>
                    <a:pt x="397" y="10"/>
                    <a:pt x="397" y="10"/>
                  </a:cubicBezTo>
                  <a:cubicBezTo>
                    <a:pt x="397" y="4"/>
                    <a:pt x="392" y="0"/>
                    <a:pt x="387" y="0"/>
                  </a:cubicBezTo>
                  <a:lnTo>
                    <a:pt x="358" y="0"/>
                  </a:lnTo>
                  <a:close/>
                  <a:moveTo>
                    <a:pt x="308" y="66"/>
                  </a:moveTo>
                  <a:cubicBezTo>
                    <a:pt x="308" y="0"/>
                    <a:pt x="308" y="0"/>
                    <a:pt x="308" y="0"/>
                  </a:cubicBezTo>
                  <a:cubicBezTo>
                    <a:pt x="284" y="0"/>
                    <a:pt x="284" y="0"/>
                    <a:pt x="284" y="0"/>
                  </a:cubicBezTo>
                  <a:cubicBezTo>
                    <a:pt x="281" y="0"/>
                    <a:pt x="279" y="1"/>
                    <a:pt x="279" y="5"/>
                  </a:cubicBezTo>
                  <a:cubicBezTo>
                    <a:pt x="279" y="8"/>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5"/>
                    <a:pt x="284" y="75"/>
                  </a:cubicBezTo>
                  <a:cubicBezTo>
                    <a:pt x="322" y="75"/>
                    <a:pt x="322" y="75"/>
                    <a:pt x="322" y="75"/>
                  </a:cubicBezTo>
                  <a:cubicBezTo>
                    <a:pt x="324" y="75"/>
                    <a:pt x="327" y="74"/>
                    <a:pt x="327" y="71"/>
                  </a:cubicBezTo>
                  <a:cubicBezTo>
                    <a:pt x="327" y="46"/>
                    <a:pt x="327" y="46"/>
                    <a:pt x="327" y="46"/>
                  </a:cubicBezTo>
                  <a:cubicBezTo>
                    <a:pt x="327" y="43"/>
                    <a:pt x="326" y="41"/>
                    <a:pt x="322" y="41"/>
                  </a:cubicBezTo>
                  <a:cubicBezTo>
                    <a:pt x="318" y="41"/>
                    <a:pt x="317" y="43"/>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4"/>
                    <a:pt x="209" y="10"/>
                  </a:cubicBezTo>
                  <a:cubicBezTo>
                    <a:pt x="209" y="66"/>
                    <a:pt x="209" y="66"/>
                    <a:pt x="209" y="66"/>
                  </a:cubicBezTo>
                  <a:cubicBezTo>
                    <a:pt x="209" y="71"/>
                    <a:pt x="213" y="75"/>
                    <a:pt x="219" y="75"/>
                  </a:cubicBezTo>
                  <a:cubicBezTo>
                    <a:pt x="247" y="75"/>
                    <a:pt x="247" y="75"/>
                    <a:pt x="247" y="75"/>
                  </a:cubicBezTo>
                  <a:cubicBezTo>
                    <a:pt x="253" y="75"/>
                    <a:pt x="257" y="71"/>
                    <a:pt x="257" y="66"/>
                  </a:cubicBezTo>
                  <a:cubicBezTo>
                    <a:pt x="257" y="10"/>
                    <a:pt x="257" y="10"/>
                    <a:pt x="257" y="10"/>
                  </a:cubicBezTo>
                  <a:cubicBezTo>
                    <a:pt x="257" y="4"/>
                    <a:pt x="253" y="0"/>
                    <a:pt x="247" y="0"/>
                  </a:cubicBezTo>
                  <a:lnTo>
                    <a:pt x="219" y="0"/>
                  </a:lnTo>
                  <a:close/>
                  <a:moveTo>
                    <a:pt x="168" y="66"/>
                  </a:moveTo>
                  <a:cubicBezTo>
                    <a:pt x="168" y="0"/>
                    <a:pt x="168" y="0"/>
                    <a:pt x="168" y="0"/>
                  </a:cubicBezTo>
                  <a:cubicBezTo>
                    <a:pt x="144" y="0"/>
                    <a:pt x="144" y="0"/>
                    <a:pt x="144" y="0"/>
                  </a:cubicBezTo>
                  <a:cubicBezTo>
                    <a:pt x="142" y="0"/>
                    <a:pt x="139" y="1"/>
                    <a:pt x="139" y="5"/>
                  </a:cubicBezTo>
                  <a:cubicBezTo>
                    <a:pt x="139" y="8"/>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5"/>
                    <a:pt x="144" y="75"/>
                  </a:cubicBezTo>
                  <a:cubicBezTo>
                    <a:pt x="182" y="75"/>
                    <a:pt x="182" y="75"/>
                    <a:pt x="182" y="75"/>
                  </a:cubicBezTo>
                  <a:cubicBezTo>
                    <a:pt x="185" y="75"/>
                    <a:pt x="187" y="74"/>
                    <a:pt x="187" y="71"/>
                  </a:cubicBezTo>
                  <a:cubicBezTo>
                    <a:pt x="187" y="46"/>
                    <a:pt x="187" y="46"/>
                    <a:pt x="187" y="46"/>
                  </a:cubicBezTo>
                  <a:cubicBezTo>
                    <a:pt x="187" y="43"/>
                    <a:pt x="186" y="41"/>
                    <a:pt x="182" y="41"/>
                  </a:cubicBezTo>
                  <a:cubicBezTo>
                    <a:pt x="179" y="41"/>
                    <a:pt x="178" y="43"/>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4"/>
                    <a:pt x="70" y="10"/>
                  </a:cubicBezTo>
                  <a:cubicBezTo>
                    <a:pt x="70" y="66"/>
                    <a:pt x="70" y="66"/>
                    <a:pt x="70" y="66"/>
                  </a:cubicBezTo>
                  <a:cubicBezTo>
                    <a:pt x="70" y="71"/>
                    <a:pt x="74" y="75"/>
                    <a:pt x="79" y="75"/>
                  </a:cubicBezTo>
                  <a:cubicBezTo>
                    <a:pt x="108" y="75"/>
                    <a:pt x="108" y="75"/>
                    <a:pt x="108" y="75"/>
                  </a:cubicBezTo>
                  <a:cubicBezTo>
                    <a:pt x="113" y="75"/>
                    <a:pt x="117" y="71"/>
                    <a:pt x="117" y="66"/>
                  </a:cubicBezTo>
                  <a:cubicBezTo>
                    <a:pt x="117" y="10"/>
                    <a:pt x="117" y="10"/>
                    <a:pt x="117" y="10"/>
                  </a:cubicBezTo>
                  <a:cubicBezTo>
                    <a:pt x="117" y="4"/>
                    <a:pt x="113" y="0"/>
                    <a:pt x="108" y="0"/>
                  </a:cubicBezTo>
                  <a:lnTo>
                    <a:pt x="79" y="0"/>
                  </a:lnTo>
                  <a:close/>
                  <a:moveTo>
                    <a:pt x="9" y="10"/>
                  </a:moveTo>
                  <a:cubicBezTo>
                    <a:pt x="38" y="10"/>
                    <a:pt x="38" y="10"/>
                    <a:pt x="38" y="10"/>
                  </a:cubicBezTo>
                  <a:cubicBezTo>
                    <a:pt x="38" y="66"/>
                    <a:pt x="38" y="66"/>
                    <a:pt x="38" y="66"/>
                  </a:cubicBezTo>
                  <a:cubicBezTo>
                    <a:pt x="9" y="66"/>
                    <a:pt x="9" y="66"/>
                    <a:pt x="9" y="66"/>
                  </a:cubicBezTo>
                  <a:lnTo>
                    <a:pt x="9" y="10"/>
                  </a:lnTo>
                  <a:close/>
                  <a:moveTo>
                    <a:pt x="9" y="0"/>
                  </a:moveTo>
                  <a:cubicBezTo>
                    <a:pt x="4" y="0"/>
                    <a:pt x="0" y="4"/>
                    <a:pt x="0" y="10"/>
                  </a:cubicBezTo>
                  <a:cubicBezTo>
                    <a:pt x="0" y="66"/>
                    <a:pt x="0" y="66"/>
                    <a:pt x="0" y="66"/>
                  </a:cubicBezTo>
                  <a:cubicBezTo>
                    <a:pt x="0" y="71"/>
                    <a:pt x="4" y="75"/>
                    <a:pt x="9" y="75"/>
                  </a:cubicBezTo>
                  <a:cubicBezTo>
                    <a:pt x="38" y="75"/>
                    <a:pt x="38" y="75"/>
                    <a:pt x="38" y="75"/>
                  </a:cubicBezTo>
                  <a:cubicBezTo>
                    <a:pt x="43" y="75"/>
                    <a:pt x="48" y="71"/>
                    <a:pt x="48" y="66"/>
                  </a:cubicBezTo>
                  <a:cubicBezTo>
                    <a:pt x="48" y="10"/>
                    <a:pt x="48" y="10"/>
                    <a:pt x="48" y="10"/>
                  </a:cubicBezTo>
                  <a:cubicBezTo>
                    <a:pt x="48" y="4"/>
                    <a:pt x="43" y="0"/>
                    <a:pt x="38"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13" name="Freeform 142"/>
            <p:cNvSpPr>
              <a:spLocks noEditPoints="1"/>
            </p:cNvSpPr>
            <p:nvPr/>
          </p:nvSpPr>
          <p:spPr bwMode="auto">
            <a:xfrm>
              <a:off x="10056813" y="889001"/>
              <a:ext cx="692150" cy="85725"/>
            </a:xfrm>
            <a:custGeom>
              <a:avLst/>
              <a:gdLst>
                <a:gd name="T0" fmla="*/ 563 w 606"/>
                <a:gd name="T1" fmla="*/ 0 h 75"/>
                <a:gd name="T2" fmla="*/ 577 w 606"/>
                <a:gd name="T3" fmla="*/ 9 h 75"/>
                <a:gd name="T4" fmla="*/ 558 w 606"/>
                <a:gd name="T5" fmla="*/ 70 h 75"/>
                <a:gd name="T6" fmla="*/ 606 w 606"/>
                <a:gd name="T7" fmla="*/ 70 h 75"/>
                <a:gd name="T8" fmla="*/ 596 w 606"/>
                <a:gd name="T9" fmla="*/ 46 h 75"/>
                <a:gd name="T10" fmla="*/ 498 w 606"/>
                <a:gd name="T11" fmla="*/ 9 h 75"/>
                <a:gd name="T12" fmla="*/ 498 w 606"/>
                <a:gd name="T13" fmla="*/ 65 h 75"/>
                <a:gd name="T14" fmla="*/ 488 w 606"/>
                <a:gd name="T15" fmla="*/ 9 h 75"/>
                <a:gd name="T16" fmla="*/ 527 w 606"/>
                <a:gd name="T17" fmla="*/ 75 h 75"/>
                <a:gd name="T18" fmla="*/ 527 w 606"/>
                <a:gd name="T19" fmla="*/ 0 h 75"/>
                <a:gd name="T20" fmla="*/ 447 w 606"/>
                <a:gd name="T21" fmla="*/ 0 h 75"/>
                <a:gd name="T22" fmla="*/ 423 w 606"/>
                <a:gd name="T23" fmla="*/ 9 h 75"/>
                <a:gd name="T24" fmla="*/ 423 w 606"/>
                <a:gd name="T25" fmla="*/ 65 h 75"/>
                <a:gd name="T26" fmla="*/ 462 w 606"/>
                <a:gd name="T27" fmla="*/ 75 h 75"/>
                <a:gd name="T28" fmla="*/ 462 w 606"/>
                <a:gd name="T29" fmla="*/ 41 h 75"/>
                <a:gd name="T30" fmla="*/ 447 w 606"/>
                <a:gd name="T31" fmla="*/ 65 h 75"/>
                <a:gd name="T32" fmla="*/ 387 w 606"/>
                <a:gd name="T33" fmla="*/ 65 h 75"/>
                <a:gd name="T34" fmla="*/ 358 w 606"/>
                <a:gd name="T35" fmla="*/ 0 h 75"/>
                <a:gd name="T36" fmla="*/ 358 w 606"/>
                <a:gd name="T37" fmla="*/ 75 h 75"/>
                <a:gd name="T38" fmla="*/ 397 w 606"/>
                <a:gd name="T39" fmla="*/ 9 h 75"/>
                <a:gd name="T40" fmla="*/ 308 w 606"/>
                <a:gd name="T41" fmla="*/ 65 h 75"/>
                <a:gd name="T42" fmla="*/ 279 w 606"/>
                <a:gd name="T43" fmla="*/ 4 h 75"/>
                <a:gd name="T44" fmla="*/ 298 w 606"/>
                <a:gd name="T45" fmla="*/ 65 h 75"/>
                <a:gd name="T46" fmla="*/ 284 w 606"/>
                <a:gd name="T47" fmla="*/ 75 h 75"/>
                <a:gd name="T48" fmla="*/ 327 w 606"/>
                <a:gd name="T49" fmla="*/ 46 h 75"/>
                <a:gd name="T50" fmla="*/ 317 w 606"/>
                <a:gd name="T51" fmla="*/ 65 h 75"/>
                <a:gd name="T52" fmla="*/ 247 w 606"/>
                <a:gd name="T53" fmla="*/ 9 h 75"/>
                <a:gd name="T54" fmla="*/ 219 w 606"/>
                <a:gd name="T55" fmla="*/ 9 h 75"/>
                <a:gd name="T56" fmla="*/ 209 w 606"/>
                <a:gd name="T57" fmla="*/ 65 h 75"/>
                <a:gd name="T58" fmla="*/ 257 w 606"/>
                <a:gd name="T59" fmla="*/ 65 h 75"/>
                <a:gd name="T60" fmla="*/ 219 w 606"/>
                <a:gd name="T61" fmla="*/ 0 h 75"/>
                <a:gd name="T62" fmla="*/ 144 w 606"/>
                <a:gd name="T63" fmla="*/ 0 h 75"/>
                <a:gd name="T64" fmla="*/ 158 w 606"/>
                <a:gd name="T65" fmla="*/ 9 h 75"/>
                <a:gd name="T66" fmla="*/ 139 w 606"/>
                <a:gd name="T67" fmla="*/ 70 h 75"/>
                <a:gd name="T68" fmla="*/ 187 w 606"/>
                <a:gd name="T69" fmla="*/ 70 h 75"/>
                <a:gd name="T70" fmla="*/ 178 w 606"/>
                <a:gd name="T71" fmla="*/ 46 h 75"/>
                <a:gd name="T72" fmla="*/ 79 w 606"/>
                <a:gd name="T73" fmla="*/ 9 h 75"/>
                <a:gd name="T74" fmla="*/ 79 w 606"/>
                <a:gd name="T75" fmla="*/ 65 h 75"/>
                <a:gd name="T76" fmla="*/ 70 w 606"/>
                <a:gd name="T77" fmla="*/ 9 h 75"/>
                <a:gd name="T78" fmla="*/ 108 w 606"/>
                <a:gd name="T79" fmla="*/ 75 h 75"/>
                <a:gd name="T80" fmla="*/ 108 w 606"/>
                <a:gd name="T81" fmla="*/ 0 h 75"/>
                <a:gd name="T82" fmla="*/ 29 w 606"/>
                <a:gd name="T83" fmla="*/ 0 h 75"/>
                <a:gd name="T84" fmla="*/ 5 w 606"/>
                <a:gd name="T85" fmla="*/ 9 h 75"/>
                <a:gd name="T86" fmla="*/ 5 w 606"/>
                <a:gd name="T87" fmla="*/ 65 h 75"/>
                <a:gd name="T88" fmla="*/ 43 w 606"/>
                <a:gd name="T89" fmla="*/ 75 h 75"/>
                <a:gd name="T90" fmla="*/ 43 w 606"/>
                <a:gd name="T91" fmla="*/ 41 h 75"/>
                <a:gd name="T92" fmla="*/ 29 w 606"/>
                <a:gd name="T93"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75">
                  <a:moveTo>
                    <a:pt x="587" y="65"/>
                  </a:move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cubicBezTo>
                    <a:pt x="606" y="46"/>
                    <a:pt x="606" y="46"/>
                    <a:pt x="606" y="46"/>
                  </a:cubicBezTo>
                  <a:cubicBezTo>
                    <a:pt x="606" y="43"/>
                    <a:pt x="605" y="41"/>
                    <a:pt x="601" y="41"/>
                  </a:cubicBezTo>
                  <a:cubicBezTo>
                    <a:pt x="598" y="41"/>
                    <a:pt x="596" y="43"/>
                    <a:pt x="596" y="46"/>
                  </a:cubicBezTo>
                  <a:cubicBezTo>
                    <a:pt x="596" y="65"/>
                    <a:pt x="596" y="65"/>
                    <a:pt x="596" y="65"/>
                  </a:cubicBezTo>
                  <a:lnTo>
                    <a:pt x="587" y="65"/>
                  </a:lnTo>
                  <a:close/>
                  <a:moveTo>
                    <a:pt x="498" y="9"/>
                  </a:moveTo>
                  <a:cubicBezTo>
                    <a:pt x="527" y="9"/>
                    <a:pt x="527" y="9"/>
                    <a:pt x="527" y="9"/>
                  </a:cubicBezTo>
                  <a:cubicBezTo>
                    <a:pt x="527" y="65"/>
                    <a:pt x="527" y="65"/>
                    <a:pt x="527" y="65"/>
                  </a:cubicBezTo>
                  <a:cubicBezTo>
                    <a:pt x="498" y="65"/>
                    <a:pt x="498" y="65"/>
                    <a:pt x="498" y="65"/>
                  </a:cubicBezTo>
                  <a:lnTo>
                    <a:pt x="498" y="9"/>
                  </a:lnTo>
                  <a:close/>
                  <a:moveTo>
                    <a:pt x="498" y="0"/>
                  </a:move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cubicBezTo>
                    <a:pt x="536" y="9"/>
                    <a:pt x="536" y="9"/>
                    <a:pt x="536" y="9"/>
                  </a:cubicBezTo>
                  <a:cubicBezTo>
                    <a:pt x="536" y="4"/>
                    <a:pt x="532" y="0"/>
                    <a:pt x="527" y="0"/>
                  </a:cubicBezTo>
                  <a:lnTo>
                    <a:pt x="498" y="0"/>
                  </a:lnTo>
                  <a:close/>
                  <a:moveTo>
                    <a:pt x="447" y="65"/>
                  </a:move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cubicBezTo>
                    <a:pt x="466" y="46"/>
                    <a:pt x="466" y="46"/>
                    <a:pt x="466" y="46"/>
                  </a:cubicBezTo>
                  <a:cubicBezTo>
                    <a:pt x="466" y="43"/>
                    <a:pt x="465" y="41"/>
                    <a:pt x="462" y="41"/>
                  </a:cubicBezTo>
                  <a:cubicBezTo>
                    <a:pt x="458" y="41"/>
                    <a:pt x="457" y="43"/>
                    <a:pt x="457" y="46"/>
                  </a:cubicBezTo>
                  <a:cubicBezTo>
                    <a:pt x="457" y="65"/>
                    <a:pt x="457" y="65"/>
                    <a:pt x="457" y="65"/>
                  </a:cubicBezTo>
                  <a:lnTo>
                    <a:pt x="447" y="65"/>
                  </a:lnTo>
                  <a:close/>
                  <a:moveTo>
                    <a:pt x="358" y="9"/>
                  </a:moveTo>
                  <a:cubicBezTo>
                    <a:pt x="387" y="9"/>
                    <a:pt x="387" y="9"/>
                    <a:pt x="387" y="9"/>
                  </a:cubicBezTo>
                  <a:cubicBezTo>
                    <a:pt x="387" y="65"/>
                    <a:pt x="387" y="65"/>
                    <a:pt x="387" y="65"/>
                  </a:cubicBezTo>
                  <a:cubicBezTo>
                    <a:pt x="358" y="65"/>
                    <a:pt x="358" y="65"/>
                    <a:pt x="358" y="65"/>
                  </a:cubicBezTo>
                  <a:lnTo>
                    <a:pt x="358" y="9"/>
                  </a:lnTo>
                  <a:close/>
                  <a:moveTo>
                    <a:pt x="358" y="0"/>
                  </a:move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cubicBezTo>
                    <a:pt x="397" y="9"/>
                    <a:pt x="397" y="9"/>
                    <a:pt x="397" y="9"/>
                  </a:cubicBezTo>
                  <a:cubicBezTo>
                    <a:pt x="397" y="4"/>
                    <a:pt x="392" y="0"/>
                    <a:pt x="387" y="0"/>
                  </a:cubicBezTo>
                  <a:lnTo>
                    <a:pt x="358" y="0"/>
                  </a:lnTo>
                  <a:close/>
                  <a:moveTo>
                    <a:pt x="308" y="65"/>
                  </a:move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cubicBezTo>
                    <a:pt x="327" y="46"/>
                    <a:pt x="327" y="46"/>
                    <a:pt x="327" y="46"/>
                  </a:cubicBezTo>
                  <a:cubicBezTo>
                    <a:pt x="327" y="43"/>
                    <a:pt x="326" y="41"/>
                    <a:pt x="322" y="41"/>
                  </a:cubicBezTo>
                  <a:cubicBezTo>
                    <a:pt x="318" y="41"/>
                    <a:pt x="317" y="43"/>
                    <a:pt x="317" y="46"/>
                  </a:cubicBezTo>
                  <a:cubicBezTo>
                    <a:pt x="317" y="65"/>
                    <a:pt x="317" y="65"/>
                    <a:pt x="317" y="65"/>
                  </a:cubicBezTo>
                  <a:lnTo>
                    <a:pt x="308" y="65"/>
                  </a:lnTo>
                  <a:close/>
                  <a:moveTo>
                    <a:pt x="219" y="9"/>
                  </a:moveTo>
                  <a:cubicBezTo>
                    <a:pt x="247" y="9"/>
                    <a:pt x="247" y="9"/>
                    <a:pt x="247" y="9"/>
                  </a:cubicBezTo>
                  <a:cubicBezTo>
                    <a:pt x="247" y="65"/>
                    <a:pt x="247" y="65"/>
                    <a:pt x="247" y="65"/>
                  </a:cubicBezTo>
                  <a:cubicBezTo>
                    <a:pt x="219" y="65"/>
                    <a:pt x="219" y="65"/>
                    <a:pt x="219" y="65"/>
                  </a:cubicBezTo>
                  <a:lnTo>
                    <a:pt x="219" y="9"/>
                  </a:lnTo>
                  <a:close/>
                  <a:moveTo>
                    <a:pt x="219" y="0"/>
                  </a:move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cubicBezTo>
                    <a:pt x="257" y="9"/>
                    <a:pt x="257" y="9"/>
                    <a:pt x="257" y="9"/>
                  </a:cubicBezTo>
                  <a:cubicBezTo>
                    <a:pt x="257" y="4"/>
                    <a:pt x="253" y="0"/>
                    <a:pt x="247" y="0"/>
                  </a:cubicBezTo>
                  <a:lnTo>
                    <a:pt x="219" y="0"/>
                  </a:lnTo>
                  <a:close/>
                  <a:moveTo>
                    <a:pt x="168" y="65"/>
                  </a:move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cubicBezTo>
                    <a:pt x="187" y="46"/>
                    <a:pt x="187" y="46"/>
                    <a:pt x="187" y="46"/>
                  </a:cubicBezTo>
                  <a:cubicBezTo>
                    <a:pt x="187" y="43"/>
                    <a:pt x="186" y="41"/>
                    <a:pt x="182" y="41"/>
                  </a:cubicBezTo>
                  <a:cubicBezTo>
                    <a:pt x="179" y="41"/>
                    <a:pt x="178" y="43"/>
                    <a:pt x="178" y="46"/>
                  </a:cubicBezTo>
                  <a:cubicBezTo>
                    <a:pt x="178" y="65"/>
                    <a:pt x="178" y="65"/>
                    <a:pt x="178" y="65"/>
                  </a:cubicBezTo>
                  <a:lnTo>
                    <a:pt x="168" y="65"/>
                  </a:lnTo>
                  <a:close/>
                  <a:moveTo>
                    <a:pt x="79" y="9"/>
                  </a:moveTo>
                  <a:cubicBezTo>
                    <a:pt x="108" y="9"/>
                    <a:pt x="108" y="9"/>
                    <a:pt x="108" y="9"/>
                  </a:cubicBezTo>
                  <a:cubicBezTo>
                    <a:pt x="108" y="65"/>
                    <a:pt x="108" y="65"/>
                    <a:pt x="108" y="65"/>
                  </a:cubicBezTo>
                  <a:cubicBezTo>
                    <a:pt x="79" y="65"/>
                    <a:pt x="79" y="65"/>
                    <a:pt x="79" y="65"/>
                  </a:cubicBezTo>
                  <a:lnTo>
                    <a:pt x="79" y="9"/>
                  </a:lnTo>
                  <a:close/>
                  <a:moveTo>
                    <a:pt x="79" y="0"/>
                  </a:move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cubicBezTo>
                    <a:pt x="117" y="9"/>
                    <a:pt x="117" y="9"/>
                    <a:pt x="117" y="9"/>
                  </a:cubicBezTo>
                  <a:cubicBezTo>
                    <a:pt x="117" y="4"/>
                    <a:pt x="113" y="0"/>
                    <a:pt x="108" y="0"/>
                  </a:cubicBezTo>
                  <a:lnTo>
                    <a:pt x="79" y="0"/>
                  </a:lnTo>
                  <a:close/>
                  <a:moveTo>
                    <a:pt x="29" y="65"/>
                  </a:move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cubicBezTo>
                    <a:pt x="48" y="46"/>
                    <a:pt x="48" y="46"/>
                    <a:pt x="48" y="46"/>
                  </a:cubicBezTo>
                  <a:cubicBezTo>
                    <a:pt x="48" y="43"/>
                    <a:pt x="46" y="41"/>
                    <a:pt x="43" y="41"/>
                  </a:cubicBezTo>
                  <a:cubicBezTo>
                    <a:pt x="39" y="41"/>
                    <a:pt x="38" y="43"/>
                    <a:pt x="38" y="46"/>
                  </a:cubicBezTo>
                  <a:cubicBezTo>
                    <a:pt x="38" y="65"/>
                    <a:pt x="38" y="65"/>
                    <a:pt x="38" y="65"/>
                  </a:cubicBezTo>
                  <a:lnTo>
                    <a:pt x="2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14" name="Freeform 143"/>
            <p:cNvSpPr>
              <a:spLocks noEditPoints="1"/>
            </p:cNvSpPr>
            <p:nvPr/>
          </p:nvSpPr>
          <p:spPr bwMode="auto">
            <a:xfrm>
              <a:off x="10056813" y="889001"/>
              <a:ext cx="692150" cy="352425"/>
            </a:xfrm>
            <a:custGeom>
              <a:avLst/>
              <a:gdLst>
                <a:gd name="T0" fmla="*/ 29 w 606"/>
                <a:gd name="T1" fmla="*/ 0 h 308"/>
                <a:gd name="T2" fmla="*/ 0 w 606"/>
                <a:gd name="T3" fmla="*/ 70 h 308"/>
                <a:gd name="T4" fmla="*/ 38 w 606"/>
                <a:gd name="T5" fmla="*/ 126 h 308"/>
                <a:gd name="T6" fmla="*/ 0 w 606"/>
                <a:gd name="T7" fmla="*/ 182 h 308"/>
                <a:gd name="T8" fmla="*/ 38 w 606"/>
                <a:gd name="T9" fmla="*/ 278 h 308"/>
                <a:gd name="T10" fmla="*/ 19 w 606"/>
                <a:gd name="T11" fmla="*/ 242 h 308"/>
                <a:gd name="T12" fmla="*/ 108 w 606"/>
                <a:gd name="T13" fmla="*/ 65 h 308"/>
                <a:gd name="T14" fmla="*/ 108 w 606"/>
                <a:gd name="T15" fmla="*/ 0 h 308"/>
                <a:gd name="T16" fmla="*/ 108 w 606"/>
                <a:gd name="T17" fmla="*/ 182 h 308"/>
                <a:gd name="T18" fmla="*/ 108 w 606"/>
                <a:gd name="T19" fmla="*/ 116 h 308"/>
                <a:gd name="T20" fmla="*/ 108 w 606"/>
                <a:gd name="T21" fmla="*/ 298 h 308"/>
                <a:gd name="T22" fmla="*/ 108 w 606"/>
                <a:gd name="T23" fmla="*/ 232 h 308"/>
                <a:gd name="T24" fmla="*/ 187 w 606"/>
                <a:gd name="T25" fmla="*/ 70 h 308"/>
                <a:gd name="T26" fmla="*/ 144 w 606"/>
                <a:gd name="T27" fmla="*/ 0 h 308"/>
                <a:gd name="T28" fmla="*/ 144 w 606"/>
                <a:gd name="T29" fmla="*/ 75 h 308"/>
                <a:gd name="T30" fmla="*/ 178 w 606"/>
                <a:gd name="T31" fmla="*/ 182 h 308"/>
                <a:gd name="T32" fmla="*/ 158 w 606"/>
                <a:gd name="T33" fmla="*/ 182 h 308"/>
                <a:gd name="T34" fmla="*/ 187 w 606"/>
                <a:gd name="T35" fmla="*/ 278 h 308"/>
                <a:gd name="T36" fmla="*/ 139 w 606"/>
                <a:gd name="T37" fmla="*/ 237 h 308"/>
                <a:gd name="T38" fmla="*/ 182 w 606"/>
                <a:gd name="T39" fmla="*/ 308 h 308"/>
                <a:gd name="T40" fmla="*/ 257 w 606"/>
                <a:gd name="T41" fmla="*/ 65 h 308"/>
                <a:gd name="T42" fmla="*/ 247 w 606"/>
                <a:gd name="T43" fmla="*/ 75 h 308"/>
                <a:gd name="T44" fmla="*/ 257 w 606"/>
                <a:gd name="T45" fmla="*/ 182 h 308"/>
                <a:gd name="T46" fmla="*/ 247 w 606"/>
                <a:gd name="T47" fmla="*/ 191 h 308"/>
                <a:gd name="T48" fmla="*/ 257 w 606"/>
                <a:gd name="T49" fmla="*/ 298 h 308"/>
                <a:gd name="T50" fmla="*/ 247 w 606"/>
                <a:gd name="T51" fmla="*/ 308 h 308"/>
                <a:gd name="T52" fmla="*/ 308 w 606"/>
                <a:gd name="T53" fmla="*/ 65 h 308"/>
                <a:gd name="T54" fmla="*/ 284 w 606"/>
                <a:gd name="T55" fmla="*/ 65 h 308"/>
                <a:gd name="T56" fmla="*/ 322 w 606"/>
                <a:gd name="T57" fmla="*/ 157 h 308"/>
                <a:gd name="T58" fmla="*/ 284 w 606"/>
                <a:gd name="T59" fmla="*/ 126 h 308"/>
                <a:gd name="T60" fmla="*/ 327 w 606"/>
                <a:gd name="T61" fmla="*/ 187 h 308"/>
                <a:gd name="T62" fmla="*/ 308 w 606"/>
                <a:gd name="T63" fmla="*/ 232 h 308"/>
                <a:gd name="T64" fmla="*/ 279 w 606"/>
                <a:gd name="T65" fmla="*/ 303 h 308"/>
                <a:gd name="T66" fmla="*/ 387 w 606"/>
                <a:gd name="T67" fmla="*/ 9 h 308"/>
                <a:gd name="T68" fmla="*/ 349 w 606"/>
                <a:gd name="T69" fmla="*/ 65 h 308"/>
                <a:gd name="T70" fmla="*/ 387 w 606"/>
                <a:gd name="T71" fmla="*/ 126 h 308"/>
                <a:gd name="T72" fmla="*/ 349 w 606"/>
                <a:gd name="T73" fmla="*/ 182 h 308"/>
                <a:gd name="T74" fmla="*/ 387 w 606"/>
                <a:gd name="T75" fmla="*/ 242 h 308"/>
                <a:gd name="T76" fmla="*/ 349 w 606"/>
                <a:gd name="T77" fmla="*/ 298 h 308"/>
                <a:gd name="T78" fmla="*/ 457 w 606"/>
                <a:gd name="T79" fmla="*/ 46 h 308"/>
                <a:gd name="T80" fmla="*/ 438 w 606"/>
                <a:gd name="T81" fmla="*/ 9 h 308"/>
                <a:gd name="T82" fmla="*/ 466 w 606"/>
                <a:gd name="T83" fmla="*/ 187 h 308"/>
                <a:gd name="T84" fmla="*/ 423 w 606"/>
                <a:gd name="T85" fmla="*/ 116 h 308"/>
                <a:gd name="T86" fmla="*/ 423 w 606"/>
                <a:gd name="T87" fmla="*/ 191 h 308"/>
                <a:gd name="T88" fmla="*/ 457 w 606"/>
                <a:gd name="T89" fmla="*/ 298 h 308"/>
                <a:gd name="T90" fmla="*/ 438 w 606"/>
                <a:gd name="T91" fmla="*/ 298 h 308"/>
                <a:gd name="T92" fmla="*/ 498 w 606"/>
                <a:gd name="T93" fmla="*/ 65 h 308"/>
                <a:gd name="T94" fmla="*/ 498 w 606"/>
                <a:gd name="T95" fmla="*/ 0 h 308"/>
                <a:gd name="T96" fmla="*/ 498 w 606"/>
                <a:gd name="T97" fmla="*/ 182 h 308"/>
                <a:gd name="T98" fmla="*/ 498 w 606"/>
                <a:gd name="T99" fmla="*/ 116 h 308"/>
                <a:gd name="T100" fmla="*/ 498 w 606"/>
                <a:gd name="T101" fmla="*/ 298 h 308"/>
                <a:gd name="T102" fmla="*/ 498 w 606"/>
                <a:gd name="T103" fmla="*/ 232 h 308"/>
                <a:gd name="T104" fmla="*/ 606 w 606"/>
                <a:gd name="T105" fmla="*/ 46 h 308"/>
                <a:gd name="T106" fmla="*/ 558 w 606"/>
                <a:gd name="T107" fmla="*/ 4 h 308"/>
                <a:gd name="T108" fmla="*/ 601 w 606"/>
                <a:gd name="T109" fmla="*/ 75 h 308"/>
                <a:gd name="T110" fmla="*/ 587 w 606"/>
                <a:gd name="T111" fmla="*/ 182 h 308"/>
                <a:gd name="T112" fmla="*/ 563 w 606"/>
                <a:gd name="T113" fmla="*/ 182 h 308"/>
                <a:gd name="T114" fmla="*/ 568 w 606"/>
                <a:gd name="T115" fmla="*/ 242 h 308"/>
                <a:gd name="T116" fmla="*/ 558 w 606"/>
                <a:gd name="T117"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6" h="308">
                  <a:moveTo>
                    <a:pt x="48" y="70"/>
                  </a:moveTo>
                  <a:cubicBezTo>
                    <a:pt x="48" y="46"/>
                    <a:pt x="48" y="46"/>
                    <a:pt x="48" y="46"/>
                  </a:cubicBezTo>
                  <a:cubicBezTo>
                    <a:pt x="48" y="43"/>
                    <a:pt x="46" y="41"/>
                    <a:pt x="43" y="41"/>
                  </a:cubicBezTo>
                  <a:cubicBezTo>
                    <a:pt x="39" y="41"/>
                    <a:pt x="38" y="43"/>
                    <a:pt x="38" y="46"/>
                  </a:cubicBezTo>
                  <a:cubicBezTo>
                    <a:pt x="38" y="65"/>
                    <a:pt x="38" y="65"/>
                    <a:pt x="38" y="65"/>
                  </a:cubicBezTo>
                  <a:cubicBezTo>
                    <a:pt x="29" y="65"/>
                    <a:pt x="29" y="65"/>
                    <a:pt x="29" y="65"/>
                  </a:cubicBez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moveTo>
                    <a:pt x="38" y="182"/>
                  </a:moveTo>
                  <a:cubicBezTo>
                    <a:pt x="9" y="182"/>
                    <a:pt x="9" y="182"/>
                    <a:pt x="9" y="182"/>
                  </a:cubicBezTo>
                  <a:cubicBezTo>
                    <a:pt x="9" y="126"/>
                    <a:pt x="9" y="126"/>
                    <a:pt x="9" y="126"/>
                  </a:cubicBezTo>
                  <a:cubicBezTo>
                    <a:pt x="38" y="126"/>
                    <a:pt x="38" y="126"/>
                    <a:pt x="38" y="126"/>
                  </a:cubicBezTo>
                  <a:lnTo>
                    <a:pt x="38" y="182"/>
                  </a:lnTo>
                  <a:close/>
                  <a:moveTo>
                    <a:pt x="48" y="182"/>
                  </a:moveTo>
                  <a:cubicBezTo>
                    <a:pt x="48" y="126"/>
                    <a:pt x="48" y="126"/>
                    <a:pt x="48" y="126"/>
                  </a:cubicBezTo>
                  <a:cubicBezTo>
                    <a:pt x="48" y="120"/>
                    <a:pt x="43" y="116"/>
                    <a:pt x="38" y="116"/>
                  </a:cubicBezTo>
                  <a:cubicBezTo>
                    <a:pt x="9" y="116"/>
                    <a:pt x="9" y="116"/>
                    <a:pt x="9" y="116"/>
                  </a:cubicBezTo>
                  <a:cubicBezTo>
                    <a:pt x="4" y="116"/>
                    <a:pt x="0" y="120"/>
                    <a:pt x="0" y="126"/>
                  </a:cubicBezTo>
                  <a:cubicBezTo>
                    <a:pt x="0" y="182"/>
                    <a:pt x="0" y="182"/>
                    <a:pt x="0" y="182"/>
                  </a:cubicBezTo>
                  <a:cubicBezTo>
                    <a:pt x="0" y="187"/>
                    <a:pt x="4" y="191"/>
                    <a:pt x="9" y="191"/>
                  </a:cubicBezTo>
                  <a:cubicBezTo>
                    <a:pt x="38" y="191"/>
                    <a:pt x="38" y="191"/>
                    <a:pt x="38" y="191"/>
                  </a:cubicBezTo>
                  <a:cubicBezTo>
                    <a:pt x="43" y="191"/>
                    <a:pt x="48" y="187"/>
                    <a:pt x="48" y="182"/>
                  </a:cubicBezTo>
                  <a:moveTo>
                    <a:pt x="48" y="303"/>
                  </a:moveTo>
                  <a:cubicBezTo>
                    <a:pt x="48" y="278"/>
                    <a:pt x="48" y="278"/>
                    <a:pt x="48" y="278"/>
                  </a:cubicBezTo>
                  <a:cubicBezTo>
                    <a:pt x="48" y="276"/>
                    <a:pt x="46" y="274"/>
                    <a:pt x="43" y="274"/>
                  </a:cubicBezTo>
                  <a:cubicBezTo>
                    <a:pt x="39" y="274"/>
                    <a:pt x="38" y="276"/>
                    <a:pt x="38" y="278"/>
                  </a:cubicBezTo>
                  <a:cubicBezTo>
                    <a:pt x="38" y="298"/>
                    <a:pt x="38" y="298"/>
                    <a:pt x="38" y="298"/>
                  </a:cubicBezTo>
                  <a:cubicBezTo>
                    <a:pt x="29" y="298"/>
                    <a:pt x="29" y="298"/>
                    <a:pt x="29" y="298"/>
                  </a:cubicBezTo>
                  <a:cubicBezTo>
                    <a:pt x="29" y="232"/>
                    <a:pt x="29" y="232"/>
                    <a:pt x="29" y="232"/>
                  </a:cubicBezTo>
                  <a:cubicBezTo>
                    <a:pt x="5" y="232"/>
                    <a:pt x="5" y="232"/>
                    <a:pt x="5" y="232"/>
                  </a:cubicBezTo>
                  <a:cubicBezTo>
                    <a:pt x="2" y="232"/>
                    <a:pt x="0" y="234"/>
                    <a:pt x="0" y="237"/>
                  </a:cubicBezTo>
                  <a:cubicBezTo>
                    <a:pt x="0" y="241"/>
                    <a:pt x="2" y="242"/>
                    <a:pt x="5" y="242"/>
                  </a:cubicBezTo>
                  <a:cubicBezTo>
                    <a:pt x="19" y="242"/>
                    <a:pt x="19" y="242"/>
                    <a:pt x="19" y="242"/>
                  </a:cubicBezTo>
                  <a:cubicBezTo>
                    <a:pt x="19" y="298"/>
                    <a:pt x="19" y="298"/>
                    <a:pt x="19" y="298"/>
                  </a:cubicBezTo>
                  <a:cubicBezTo>
                    <a:pt x="5" y="298"/>
                    <a:pt x="5" y="298"/>
                    <a:pt x="5" y="298"/>
                  </a:cubicBezTo>
                  <a:cubicBezTo>
                    <a:pt x="2" y="298"/>
                    <a:pt x="0" y="299"/>
                    <a:pt x="0" y="303"/>
                  </a:cubicBezTo>
                  <a:cubicBezTo>
                    <a:pt x="0" y="306"/>
                    <a:pt x="2" y="308"/>
                    <a:pt x="5" y="308"/>
                  </a:cubicBezTo>
                  <a:cubicBezTo>
                    <a:pt x="43" y="308"/>
                    <a:pt x="43" y="308"/>
                    <a:pt x="43" y="308"/>
                  </a:cubicBezTo>
                  <a:cubicBezTo>
                    <a:pt x="45" y="308"/>
                    <a:pt x="48" y="306"/>
                    <a:pt x="48" y="303"/>
                  </a:cubicBezTo>
                  <a:moveTo>
                    <a:pt x="108" y="65"/>
                  </a:moveTo>
                  <a:cubicBezTo>
                    <a:pt x="79" y="65"/>
                    <a:pt x="79" y="65"/>
                    <a:pt x="79" y="65"/>
                  </a:cubicBezTo>
                  <a:cubicBezTo>
                    <a:pt x="79" y="9"/>
                    <a:pt x="79" y="9"/>
                    <a:pt x="79" y="9"/>
                  </a:cubicBezTo>
                  <a:cubicBezTo>
                    <a:pt x="108" y="9"/>
                    <a:pt x="108" y="9"/>
                    <a:pt x="108" y="9"/>
                  </a:cubicBezTo>
                  <a:lnTo>
                    <a:pt x="108" y="65"/>
                  </a:lnTo>
                  <a:close/>
                  <a:moveTo>
                    <a:pt x="117" y="65"/>
                  </a:moveTo>
                  <a:cubicBezTo>
                    <a:pt x="117" y="9"/>
                    <a:pt x="117" y="9"/>
                    <a:pt x="117" y="9"/>
                  </a:cubicBezTo>
                  <a:cubicBezTo>
                    <a:pt x="117" y="4"/>
                    <a:pt x="113" y="0"/>
                    <a:pt x="108" y="0"/>
                  </a:cubicBezTo>
                  <a:cubicBezTo>
                    <a:pt x="79" y="0"/>
                    <a:pt x="79" y="0"/>
                    <a:pt x="79" y="0"/>
                  </a:cubicBez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moveTo>
                    <a:pt x="108" y="182"/>
                  </a:moveTo>
                  <a:cubicBezTo>
                    <a:pt x="79" y="182"/>
                    <a:pt x="79" y="182"/>
                    <a:pt x="79" y="182"/>
                  </a:cubicBezTo>
                  <a:cubicBezTo>
                    <a:pt x="79" y="126"/>
                    <a:pt x="79" y="126"/>
                    <a:pt x="79" y="126"/>
                  </a:cubicBezTo>
                  <a:cubicBezTo>
                    <a:pt x="108" y="126"/>
                    <a:pt x="108" y="126"/>
                    <a:pt x="108" y="126"/>
                  </a:cubicBezTo>
                  <a:lnTo>
                    <a:pt x="108" y="182"/>
                  </a:lnTo>
                  <a:close/>
                  <a:moveTo>
                    <a:pt x="117" y="182"/>
                  </a:moveTo>
                  <a:cubicBezTo>
                    <a:pt x="117" y="126"/>
                    <a:pt x="117" y="126"/>
                    <a:pt x="117" y="126"/>
                  </a:cubicBezTo>
                  <a:cubicBezTo>
                    <a:pt x="117" y="120"/>
                    <a:pt x="113" y="116"/>
                    <a:pt x="108" y="116"/>
                  </a:cubicBezTo>
                  <a:cubicBezTo>
                    <a:pt x="79" y="116"/>
                    <a:pt x="79" y="116"/>
                    <a:pt x="79" y="116"/>
                  </a:cubicBezTo>
                  <a:cubicBezTo>
                    <a:pt x="74" y="116"/>
                    <a:pt x="70" y="120"/>
                    <a:pt x="70" y="126"/>
                  </a:cubicBezTo>
                  <a:cubicBezTo>
                    <a:pt x="70" y="182"/>
                    <a:pt x="70" y="182"/>
                    <a:pt x="70" y="182"/>
                  </a:cubicBezTo>
                  <a:cubicBezTo>
                    <a:pt x="70" y="187"/>
                    <a:pt x="74" y="191"/>
                    <a:pt x="79" y="191"/>
                  </a:cubicBezTo>
                  <a:cubicBezTo>
                    <a:pt x="108" y="191"/>
                    <a:pt x="108" y="191"/>
                    <a:pt x="108" y="191"/>
                  </a:cubicBezTo>
                  <a:cubicBezTo>
                    <a:pt x="113" y="191"/>
                    <a:pt x="117" y="187"/>
                    <a:pt x="117" y="182"/>
                  </a:cubicBezTo>
                  <a:moveTo>
                    <a:pt x="108" y="298"/>
                  </a:moveTo>
                  <a:cubicBezTo>
                    <a:pt x="79" y="298"/>
                    <a:pt x="79" y="298"/>
                    <a:pt x="79" y="298"/>
                  </a:cubicBezTo>
                  <a:cubicBezTo>
                    <a:pt x="79" y="242"/>
                    <a:pt x="79" y="242"/>
                    <a:pt x="79" y="242"/>
                  </a:cubicBezTo>
                  <a:cubicBezTo>
                    <a:pt x="108" y="242"/>
                    <a:pt x="108" y="242"/>
                    <a:pt x="108" y="242"/>
                  </a:cubicBezTo>
                  <a:lnTo>
                    <a:pt x="108" y="298"/>
                  </a:lnTo>
                  <a:close/>
                  <a:moveTo>
                    <a:pt x="117" y="298"/>
                  </a:moveTo>
                  <a:cubicBezTo>
                    <a:pt x="117" y="242"/>
                    <a:pt x="117" y="242"/>
                    <a:pt x="117" y="242"/>
                  </a:cubicBezTo>
                  <a:cubicBezTo>
                    <a:pt x="117" y="237"/>
                    <a:pt x="113" y="232"/>
                    <a:pt x="108" y="232"/>
                  </a:cubicBezTo>
                  <a:cubicBezTo>
                    <a:pt x="79" y="232"/>
                    <a:pt x="79" y="232"/>
                    <a:pt x="79" y="232"/>
                  </a:cubicBezTo>
                  <a:cubicBezTo>
                    <a:pt x="74" y="232"/>
                    <a:pt x="70" y="237"/>
                    <a:pt x="70" y="242"/>
                  </a:cubicBezTo>
                  <a:cubicBezTo>
                    <a:pt x="70" y="298"/>
                    <a:pt x="70" y="298"/>
                    <a:pt x="70" y="298"/>
                  </a:cubicBezTo>
                  <a:cubicBezTo>
                    <a:pt x="70" y="303"/>
                    <a:pt x="74" y="308"/>
                    <a:pt x="79" y="308"/>
                  </a:cubicBezTo>
                  <a:cubicBezTo>
                    <a:pt x="108" y="308"/>
                    <a:pt x="108" y="308"/>
                    <a:pt x="108" y="308"/>
                  </a:cubicBezTo>
                  <a:cubicBezTo>
                    <a:pt x="113" y="308"/>
                    <a:pt x="117" y="303"/>
                    <a:pt x="117" y="298"/>
                  </a:cubicBezTo>
                  <a:moveTo>
                    <a:pt x="187" y="70"/>
                  </a:moveTo>
                  <a:cubicBezTo>
                    <a:pt x="187" y="46"/>
                    <a:pt x="187" y="46"/>
                    <a:pt x="187" y="46"/>
                  </a:cubicBezTo>
                  <a:cubicBezTo>
                    <a:pt x="187" y="43"/>
                    <a:pt x="186" y="41"/>
                    <a:pt x="182" y="41"/>
                  </a:cubicBezTo>
                  <a:cubicBezTo>
                    <a:pt x="179" y="41"/>
                    <a:pt x="178" y="43"/>
                    <a:pt x="178" y="46"/>
                  </a:cubicBezTo>
                  <a:cubicBezTo>
                    <a:pt x="178" y="65"/>
                    <a:pt x="178" y="65"/>
                    <a:pt x="178" y="65"/>
                  </a:cubicBezTo>
                  <a:cubicBezTo>
                    <a:pt x="168" y="65"/>
                    <a:pt x="168" y="65"/>
                    <a:pt x="168" y="65"/>
                  </a:cubicBez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moveTo>
                    <a:pt x="187" y="187"/>
                  </a:moveTo>
                  <a:cubicBezTo>
                    <a:pt x="187" y="162"/>
                    <a:pt x="187" y="162"/>
                    <a:pt x="187" y="162"/>
                  </a:cubicBezTo>
                  <a:cubicBezTo>
                    <a:pt x="187" y="159"/>
                    <a:pt x="186" y="157"/>
                    <a:pt x="182" y="157"/>
                  </a:cubicBezTo>
                  <a:cubicBezTo>
                    <a:pt x="179" y="157"/>
                    <a:pt x="178" y="159"/>
                    <a:pt x="178" y="162"/>
                  </a:cubicBezTo>
                  <a:cubicBezTo>
                    <a:pt x="178" y="182"/>
                    <a:pt x="178" y="182"/>
                    <a:pt x="178" y="182"/>
                  </a:cubicBezTo>
                  <a:cubicBezTo>
                    <a:pt x="168" y="182"/>
                    <a:pt x="168" y="182"/>
                    <a:pt x="168" y="182"/>
                  </a:cubicBezTo>
                  <a:cubicBezTo>
                    <a:pt x="168" y="116"/>
                    <a:pt x="168" y="116"/>
                    <a:pt x="168" y="116"/>
                  </a:cubicBezTo>
                  <a:cubicBezTo>
                    <a:pt x="144" y="116"/>
                    <a:pt x="144" y="116"/>
                    <a:pt x="144" y="116"/>
                  </a:cubicBezTo>
                  <a:cubicBezTo>
                    <a:pt x="142" y="116"/>
                    <a:pt x="139" y="117"/>
                    <a:pt x="139" y="121"/>
                  </a:cubicBezTo>
                  <a:cubicBezTo>
                    <a:pt x="139" y="124"/>
                    <a:pt x="142" y="126"/>
                    <a:pt x="144" y="126"/>
                  </a:cubicBezTo>
                  <a:cubicBezTo>
                    <a:pt x="158" y="126"/>
                    <a:pt x="158" y="126"/>
                    <a:pt x="158" y="126"/>
                  </a:cubicBezTo>
                  <a:cubicBezTo>
                    <a:pt x="158" y="182"/>
                    <a:pt x="158" y="182"/>
                    <a:pt x="158" y="182"/>
                  </a:cubicBezTo>
                  <a:cubicBezTo>
                    <a:pt x="144" y="182"/>
                    <a:pt x="144" y="182"/>
                    <a:pt x="144" y="182"/>
                  </a:cubicBezTo>
                  <a:cubicBezTo>
                    <a:pt x="142" y="182"/>
                    <a:pt x="139" y="183"/>
                    <a:pt x="139" y="187"/>
                  </a:cubicBezTo>
                  <a:cubicBezTo>
                    <a:pt x="139" y="190"/>
                    <a:pt x="142" y="191"/>
                    <a:pt x="144" y="191"/>
                  </a:cubicBezTo>
                  <a:cubicBezTo>
                    <a:pt x="182" y="191"/>
                    <a:pt x="182" y="191"/>
                    <a:pt x="182" y="191"/>
                  </a:cubicBezTo>
                  <a:cubicBezTo>
                    <a:pt x="185" y="191"/>
                    <a:pt x="187" y="190"/>
                    <a:pt x="187" y="187"/>
                  </a:cubicBezTo>
                  <a:moveTo>
                    <a:pt x="187" y="303"/>
                  </a:moveTo>
                  <a:cubicBezTo>
                    <a:pt x="187" y="278"/>
                    <a:pt x="187" y="278"/>
                    <a:pt x="187" y="278"/>
                  </a:cubicBezTo>
                  <a:cubicBezTo>
                    <a:pt x="187" y="276"/>
                    <a:pt x="186" y="274"/>
                    <a:pt x="182" y="274"/>
                  </a:cubicBezTo>
                  <a:cubicBezTo>
                    <a:pt x="179" y="274"/>
                    <a:pt x="178" y="276"/>
                    <a:pt x="178" y="278"/>
                  </a:cubicBezTo>
                  <a:cubicBezTo>
                    <a:pt x="178" y="298"/>
                    <a:pt x="178" y="298"/>
                    <a:pt x="178" y="298"/>
                  </a:cubicBezTo>
                  <a:cubicBezTo>
                    <a:pt x="168" y="298"/>
                    <a:pt x="168" y="298"/>
                    <a:pt x="168" y="298"/>
                  </a:cubicBezTo>
                  <a:cubicBezTo>
                    <a:pt x="168" y="232"/>
                    <a:pt x="168" y="232"/>
                    <a:pt x="168" y="232"/>
                  </a:cubicBezTo>
                  <a:cubicBezTo>
                    <a:pt x="144" y="232"/>
                    <a:pt x="144" y="232"/>
                    <a:pt x="144" y="232"/>
                  </a:cubicBezTo>
                  <a:cubicBezTo>
                    <a:pt x="142" y="232"/>
                    <a:pt x="139" y="234"/>
                    <a:pt x="139" y="237"/>
                  </a:cubicBezTo>
                  <a:cubicBezTo>
                    <a:pt x="139" y="241"/>
                    <a:pt x="142" y="242"/>
                    <a:pt x="144" y="242"/>
                  </a:cubicBezTo>
                  <a:cubicBezTo>
                    <a:pt x="158" y="242"/>
                    <a:pt x="158" y="242"/>
                    <a:pt x="158" y="242"/>
                  </a:cubicBezTo>
                  <a:cubicBezTo>
                    <a:pt x="158" y="298"/>
                    <a:pt x="158" y="298"/>
                    <a:pt x="158" y="298"/>
                  </a:cubicBezTo>
                  <a:cubicBezTo>
                    <a:pt x="144" y="298"/>
                    <a:pt x="144" y="298"/>
                    <a:pt x="144" y="298"/>
                  </a:cubicBezTo>
                  <a:cubicBezTo>
                    <a:pt x="142" y="298"/>
                    <a:pt x="139" y="299"/>
                    <a:pt x="139" y="303"/>
                  </a:cubicBezTo>
                  <a:cubicBezTo>
                    <a:pt x="139" y="306"/>
                    <a:pt x="142" y="308"/>
                    <a:pt x="144" y="308"/>
                  </a:cubicBezTo>
                  <a:cubicBezTo>
                    <a:pt x="182" y="308"/>
                    <a:pt x="182" y="308"/>
                    <a:pt x="182" y="308"/>
                  </a:cubicBezTo>
                  <a:cubicBezTo>
                    <a:pt x="185" y="308"/>
                    <a:pt x="187" y="306"/>
                    <a:pt x="187" y="303"/>
                  </a:cubicBezTo>
                  <a:moveTo>
                    <a:pt x="247" y="65"/>
                  </a:moveTo>
                  <a:cubicBezTo>
                    <a:pt x="219" y="65"/>
                    <a:pt x="219" y="65"/>
                    <a:pt x="219" y="65"/>
                  </a:cubicBezTo>
                  <a:cubicBezTo>
                    <a:pt x="219" y="9"/>
                    <a:pt x="219" y="9"/>
                    <a:pt x="219" y="9"/>
                  </a:cubicBezTo>
                  <a:cubicBezTo>
                    <a:pt x="247" y="9"/>
                    <a:pt x="247" y="9"/>
                    <a:pt x="247" y="9"/>
                  </a:cubicBezTo>
                  <a:lnTo>
                    <a:pt x="247" y="65"/>
                  </a:lnTo>
                  <a:close/>
                  <a:moveTo>
                    <a:pt x="257" y="65"/>
                  </a:moveTo>
                  <a:cubicBezTo>
                    <a:pt x="257" y="9"/>
                    <a:pt x="257" y="9"/>
                    <a:pt x="257" y="9"/>
                  </a:cubicBezTo>
                  <a:cubicBezTo>
                    <a:pt x="257" y="4"/>
                    <a:pt x="253" y="0"/>
                    <a:pt x="247" y="0"/>
                  </a:cubicBezTo>
                  <a:cubicBezTo>
                    <a:pt x="219" y="0"/>
                    <a:pt x="219" y="0"/>
                    <a:pt x="219" y="0"/>
                  </a:cubicBez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moveTo>
                    <a:pt x="247" y="182"/>
                  </a:moveTo>
                  <a:cubicBezTo>
                    <a:pt x="219" y="182"/>
                    <a:pt x="219" y="182"/>
                    <a:pt x="219" y="182"/>
                  </a:cubicBezTo>
                  <a:cubicBezTo>
                    <a:pt x="219" y="126"/>
                    <a:pt x="219" y="126"/>
                    <a:pt x="219" y="126"/>
                  </a:cubicBezTo>
                  <a:cubicBezTo>
                    <a:pt x="247" y="126"/>
                    <a:pt x="247" y="126"/>
                    <a:pt x="247" y="126"/>
                  </a:cubicBezTo>
                  <a:lnTo>
                    <a:pt x="247" y="182"/>
                  </a:lnTo>
                  <a:close/>
                  <a:moveTo>
                    <a:pt x="257" y="182"/>
                  </a:moveTo>
                  <a:cubicBezTo>
                    <a:pt x="257" y="126"/>
                    <a:pt x="257" y="126"/>
                    <a:pt x="257" y="126"/>
                  </a:cubicBezTo>
                  <a:cubicBezTo>
                    <a:pt x="257" y="120"/>
                    <a:pt x="253" y="116"/>
                    <a:pt x="247" y="116"/>
                  </a:cubicBezTo>
                  <a:cubicBezTo>
                    <a:pt x="219" y="116"/>
                    <a:pt x="219" y="116"/>
                    <a:pt x="219" y="116"/>
                  </a:cubicBezTo>
                  <a:cubicBezTo>
                    <a:pt x="213" y="116"/>
                    <a:pt x="209" y="120"/>
                    <a:pt x="209" y="126"/>
                  </a:cubicBezTo>
                  <a:cubicBezTo>
                    <a:pt x="209" y="182"/>
                    <a:pt x="209" y="182"/>
                    <a:pt x="209" y="182"/>
                  </a:cubicBezTo>
                  <a:cubicBezTo>
                    <a:pt x="209" y="187"/>
                    <a:pt x="213" y="191"/>
                    <a:pt x="219" y="191"/>
                  </a:cubicBezTo>
                  <a:cubicBezTo>
                    <a:pt x="247" y="191"/>
                    <a:pt x="247" y="191"/>
                    <a:pt x="247" y="191"/>
                  </a:cubicBezTo>
                  <a:cubicBezTo>
                    <a:pt x="253" y="191"/>
                    <a:pt x="257" y="187"/>
                    <a:pt x="257" y="182"/>
                  </a:cubicBezTo>
                  <a:moveTo>
                    <a:pt x="247" y="298"/>
                  </a:moveTo>
                  <a:cubicBezTo>
                    <a:pt x="219" y="298"/>
                    <a:pt x="219" y="298"/>
                    <a:pt x="219" y="298"/>
                  </a:cubicBezTo>
                  <a:cubicBezTo>
                    <a:pt x="219" y="242"/>
                    <a:pt x="219" y="242"/>
                    <a:pt x="219" y="242"/>
                  </a:cubicBezTo>
                  <a:cubicBezTo>
                    <a:pt x="247" y="242"/>
                    <a:pt x="247" y="242"/>
                    <a:pt x="247" y="242"/>
                  </a:cubicBezTo>
                  <a:lnTo>
                    <a:pt x="247" y="298"/>
                  </a:lnTo>
                  <a:close/>
                  <a:moveTo>
                    <a:pt x="257" y="298"/>
                  </a:moveTo>
                  <a:cubicBezTo>
                    <a:pt x="257" y="242"/>
                    <a:pt x="257" y="242"/>
                    <a:pt x="257" y="242"/>
                  </a:cubicBezTo>
                  <a:cubicBezTo>
                    <a:pt x="257" y="237"/>
                    <a:pt x="253" y="232"/>
                    <a:pt x="247" y="232"/>
                  </a:cubicBezTo>
                  <a:cubicBezTo>
                    <a:pt x="219" y="232"/>
                    <a:pt x="219" y="232"/>
                    <a:pt x="219" y="232"/>
                  </a:cubicBezTo>
                  <a:cubicBezTo>
                    <a:pt x="213" y="232"/>
                    <a:pt x="209" y="237"/>
                    <a:pt x="209" y="242"/>
                  </a:cubicBezTo>
                  <a:cubicBezTo>
                    <a:pt x="209" y="298"/>
                    <a:pt x="209" y="298"/>
                    <a:pt x="209" y="298"/>
                  </a:cubicBezTo>
                  <a:cubicBezTo>
                    <a:pt x="209" y="303"/>
                    <a:pt x="213" y="308"/>
                    <a:pt x="219" y="308"/>
                  </a:cubicBezTo>
                  <a:cubicBezTo>
                    <a:pt x="247" y="308"/>
                    <a:pt x="247" y="308"/>
                    <a:pt x="247" y="308"/>
                  </a:cubicBezTo>
                  <a:cubicBezTo>
                    <a:pt x="253" y="308"/>
                    <a:pt x="257" y="303"/>
                    <a:pt x="257" y="298"/>
                  </a:cubicBezTo>
                  <a:moveTo>
                    <a:pt x="327" y="70"/>
                  </a:moveTo>
                  <a:cubicBezTo>
                    <a:pt x="327" y="46"/>
                    <a:pt x="327" y="46"/>
                    <a:pt x="327" y="46"/>
                  </a:cubicBezTo>
                  <a:cubicBezTo>
                    <a:pt x="327" y="43"/>
                    <a:pt x="326" y="41"/>
                    <a:pt x="322" y="41"/>
                  </a:cubicBezTo>
                  <a:cubicBezTo>
                    <a:pt x="318" y="41"/>
                    <a:pt x="317" y="43"/>
                    <a:pt x="317" y="46"/>
                  </a:cubicBezTo>
                  <a:cubicBezTo>
                    <a:pt x="317" y="65"/>
                    <a:pt x="317" y="65"/>
                    <a:pt x="317" y="65"/>
                  </a:cubicBezTo>
                  <a:cubicBezTo>
                    <a:pt x="308" y="65"/>
                    <a:pt x="308" y="65"/>
                    <a:pt x="308" y="65"/>
                  </a:cubicBez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moveTo>
                    <a:pt x="327" y="187"/>
                  </a:moveTo>
                  <a:cubicBezTo>
                    <a:pt x="327" y="162"/>
                    <a:pt x="327" y="162"/>
                    <a:pt x="327" y="162"/>
                  </a:cubicBezTo>
                  <a:cubicBezTo>
                    <a:pt x="327" y="159"/>
                    <a:pt x="326" y="157"/>
                    <a:pt x="322" y="157"/>
                  </a:cubicBezTo>
                  <a:cubicBezTo>
                    <a:pt x="318" y="157"/>
                    <a:pt x="317" y="159"/>
                    <a:pt x="317" y="162"/>
                  </a:cubicBezTo>
                  <a:cubicBezTo>
                    <a:pt x="317" y="182"/>
                    <a:pt x="317" y="182"/>
                    <a:pt x="317" y="182"/>
                  </a:cubicBezTo>
                  <a:cubicBezTo>
                    <a:pt x="308" y="182"/>
                    <a:pt x="308" y="182"/>
                    <a:pt x="308" y="182"/>
                  </a:cubicBezTo>
                  <a:cubicBezTo>
                    <a:pt x="308" y="116"/>
                    <a:pt x="308" y="116"/>
                    <a:pt x="308" y="116"/>
                  </a:cubicBezTo>
                  <a:cubicBezTo>
                    <a:pt x="284" y="116"/>
                    <a:pt x="284" y="116"/>
                    <a:pt x="284" y="116"/>
                  </a:cubicBezTo>
                  <a:cubicBezTo>
                    <a:pt x="281" y="116"/>
                    <a:pt x="279" y="117"/>
                    <a:pt x="279" y="121"/>
                  </a:cubicBezTo>
                  <a:cubicBezTo>
                    <a:pt x="279" y="124"/>
                    <a:pt x="281" y="126"/>
                    <a:pt x="284" y="126"/>
                  </a:cubicBezTo>
                  <a:cubicBezTo>
                    <a:pt x="298" y="126"/>
                    <a:pt x="298" y="126"/>
                    <a:pt x="298" y="126"/>
                  </a:cubicBezTo>
                  <a:cubicBezTo>
                    <a:pt x="298" y="182"/>
                    <a:pt x="298" y="182"/>
                    <a:pt x="298" y="182"/>
                  </a:cubicBezTo>
                  <a:cubicBezTo>
                    <a:pt x="284" y="182"/>
                    <a:pt x="284" y="182"/>
                    <a:pt x="284" y="182"/>
                  </a:cubicBezTo>
                  <a:cubicBezTo>
                    <a:pt x="281" y="182"/>
                    <a:pt x="279" y="183"/>
                    <a:pt x="279" y="187"/>
                  </a:cubicBezTo>
                  <a:cubicBezTo>
                    <a:pt x="279" y="190"/>
                    <a:pt x="281" y="191"/>
                    <a:pt x="284" y="191"/>
                  </a:cubicBezTo>
                  <a:cubicBezTo>
                    <a:pt x="322" y="191"/>
                    <a:pt x="322" y="191"/>
                    <a:pt x="322" y="191"/>
                  </a:cubicBezTo>
                  <a:cubicBezTo>
                    <a:pt x="324" y="191"/>
                    <a:pt x="327" y="190"/>
                    <a:pt x="327" y="187"/>
                  </a:cubicBezTo>
                  <a:moveTo>
                    <a:pt x="327" y="303"/>
                  </a:moveTo>
                  <a:cubicBezTo>
                    <a:pt x="327" y="278"/>
                    <a:pt x="327" y="278"/>
                    <a:pt x="327" y="278"/>
                  </a:cubicBezTo>
                  <a:cubicBezTo>
                    <a:pt x="327" y="276"/>
                    <a:pt x="326" y="274"/>
                    <a:pt x="322" y="274"/>
                  </a:cubicBezTo>
                  <a:cubicBezTo>
                    <a:pt x="318" y="274"/>
                    <a:pt x="317" y="276"/>
                    <a:pt x="317" y="278"/>
                  </a:cubicBezTo>
                  <a:cubicBezTo>
                    <a:pt x="317" y="298"/>
                    <a:pt x="317" y="298"/>
                    <a:pt x="317" y="298"/>
                  </a:cubicBezTo>
                  <a:cubicBezTo>
                    <a:pt x="308" y="298"/>
                    <a:pt x="308" y="298"/>
                    <a:pt x="308" y="298"/>
                  </a:cubicBezTo>
                  <a:cubicBezTo>
                    <a:pt x="308" y="232"/>
                    <a:pt x="308" y="232"/>
                    <a:pt x="308" y="232"/>
                  </a:cubicBezTo>
                  <a:cubicBezTo>
                    <a:pt x="284" y="232"/>
                    <a:pt x="284" y="232"/>
                    <a:pt x="284" y="232"/>
                  </a:cubicBezTo>
                  <a:cubicBezTo>
                    <a:pt x="281" y="232"/>
                    <a:pt x="279" y="234"/>
                    <a:pt x="279" y="237"/>
                  </a:cubicBezTo>
                  <a:cubicBezTo>
                    <a:pt x="279" y="241"/>
                    <a:pt x="281" y="242"/>
                    <a:pt x="284" y="242"/>
                  </a:cubicBezTo>
                  <a:cubicBezTo>
                    <a:pt x="298" y="242"/>
                    <a:pt x="298" y="242"/>
                    <a:pt x="298" y="242"/>
                  </a:cubicBezTo>
                  <a:cubicBezTo>
                    <a:pt x="298" y="298"/>
                    <a:pt x="298" y="298"/>
                    <a:pt x="298" y="298"/>
                  </a:cubicBezTo>
                  <a:cubicBezTo>
                    <a:pt x="284" y="298"/>
                    <a:pt x="284" y="298"/>
                    <a:pt x="284" y="298"/>
                  </a:cubicBezTo>
                  <a:cubicBezTo>
                    <a:pt x="281" y="298"/>
                    <a:pt x="279" y="299"/>
                    <a:pt x="279" y="303"/>
                  </a:cubicBezTo>
                  <a:cubicBezTo>
                    <a:pt x="279" y="306"/>
                    <a:pt x="281" y="308"/>
                    <a:pt x="284" y="308"/>
                  </a:cubicBezTo>
                  <a:cubicBezTo>
                    <a:pt x="322" y="308"/>
                    <a:pt x="322" y="308"/>
                    <a:pt x="322" y="308"/>
                  </a:cubicBezTo>
                  <a:cubicBezTo>
                    <a:pt x="324" y="308"/>
                    <a:pt x="327" y="306"/>
                    <a:pt x="327" y="303"/>
                  </a:cubicBezTo>
                  <a:moveTo>
                    <a:pt x="387" y="65"/>
                  </a:moveTo>
                  <a:cubicBezTo>
                    <a:pt x="358" y="65"/>
                    <a:pt x="358" y="65"/>
                    <a:pt x="358" y="65"/>
                  </a:cubicBezTo>
                  <a:cubicBezTo>
                    <a:pt x="358" y="9"/>
                    <a:pt x="358" y="9"/>
                    <a:pt x="358" y="9"/>
                  </a:cubicBezTo>
                  <a:cubicBezTo>
                    <a:pt x="387" y="9"/>
                    <a:pt x="387" y="9"/>
                    <a:pt x="387" y="9"/>
                  </a:cubicBezTo>
                  <a:lnTo>
                    <a:pt x="387" y="65"/>
                  </a:lnTo>
                  <a:close/>
                  <a:moveTo>
                    <a:pt x="397" y="65"/>
                  </a:moveTo>
                  <a:cubicBezTo>
                    <a:pt x="397" y="9"/>
                    <a:pt x="397" y="9"/>
                    <a:pt x="397" y="9"/>
                  </a:cubicBezTo>
                  <a:cubicBezTo>
                    <a:pt x="397" y="4"/>
                    <a:pt x="392" y="0"/>
                    <a:pt x="387" y="0"/>
                  </a:cubicBezTo>
                  <a:cubicBezTo>
                    <a:pt x="358" y="0"/>
                    <a:pt x="358" y="0"/>
                    <a:pt x="358" y="0"/>
                  </a:cubicBez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moveTo>
                    <a:pt x="387" y="182"/>
                  </a:moveTo>
                  <a:cubicBezTo>
                    <a:pt x="358" y="182"/>
                    <a:pt x="358" y="182"/>
                    <a:pt x="358" y="182"/>
                  </a:cubicBezTo>
                  <a:cubicBezTo>
                    <a:pt x="358" y="126"/>
                    <a:pt x="358" y="126"/>
                    <a:pt x="358" y="126"/>
                  </a:cubicBezTo>
                  <a:cubicBezTo>
                    <a:pt x="387" y="126"/>
                    <a:pt x="387" y="126"/>
                    <a:pt x="387" y="126"/>
                  </a:cubicBezTo>
                  <a:lnTo>
                    <a:pt x="387" y="182"/>
                  </a:lnTo>
                  <a:close/>
                  <a:moveTo>
                    <a:pt x="397" y="182"/>
                  </a:moveTo>
                  <a:cubicBezTo>
                    <a:pt x="397" y="126"/>
                    <a:pt x="397" y="126"/>
                    <a:pt x="397" y="126"/>
                  </a:cubicBezTo>
                  <a:cubicBezTo>
                    <a:pt x="397" y="120"/>
                    <a:pt x="392" y="116"/>
                    <a:pt x="387" y="116"/>
                  </a:cubicBezTo>
                  <a:cubicBezTo>
                    <a:pt x="358" y="116"/>
                    <a:pt x="358" y="116"/>
                    <a:pt x="358" y="116"/>
                  </a:cubicBezTo>
                  <a:cubicBezTo>
                    <a:pt x="353" y="116"/>
                    <a:pt x="349" y="120"/>
                    <a:pt x="349" y="126"/>
                  </a:cubicBezTo>
                  <a:cubicBezTo>
                    <a:pt x="349" y="182"/>
                    <a:pt x="349" y="182"/>
                    <a:pt x="349" y="182"/>
                  </a:cubicBezTo>
                  <a:cubicBezTo>
                    <a:pt x="349" y="187"/>
                    <a:pt x="353" y="191"/>
                    <a:pt x="358" y="191"/>
                  </a:cubicBezTo>
                  <a:cubicBezTo>
                    <a:pt x="387" y="191"/>
                    <a:pt x="387" y="191"/>
                    <a:pt x="387" y="191"/>
                  </a:cubicBezTo>
                  <a:cubicBezTo>
                    <a:pt x="392" y="191"/>
                    <a:pt x="397" y="187"/>
                    <a:pt x="397" y="182"/>
                  </a:cubicBezTo>
                  <a:moveTo>
                    <a:pt x="387" y="298"/>
                  </a:moveTo>
                  <a:cubicBezTo>
                    <a:pt x="358" y="298"/>
                    <a:pt x="358" y="298"/>
                    <a:pt x="358" y="298"/>
                  </a:cubicBezTo>
                  <a:cubicBezTo>
                    <a:pt x="358" y="242"/>
                    <a:pt x="358" y="242"/>
                    <a:pt x="358" y="242"/>
                  </a:cubicBezTo>
                  <a:cubicBezTo>
                    <a:pt x="387" y="242"/>
                    <a:pt x="387" y="242"/>
                    <a:pt x="387" y="242"/>
                  </a:cubicBezTo>
                  <a:lnTo>
                    <a:pt x="387" y="298"/>
                  </a:lnTo>
                  <a:close/>
                  <a:moveTo>
                    <a:pt x="397" y="298"/>
                  </a:moveTo>
                  <a:cubicBezTo>
                    <a:pt x="397" y="242"/>
                    <a:pt x="397" y="242"/>
                    <a:pt x="397" y="242"/>
                  </a:cubicBezTo>
                  <a:cubicBezTo>
                    <a:pt x="397" y="237"/>
                    <a:pt x="392" y="232"/>
                    <a:pt x="387" y="232"/>
                  </a:cubicBezTo>
                  <a:cubicBezTo>
                    <a:pt x="358" y="232"/>
                    <a:pt x="358" y="232"/>
                    <a:pt x="358" y="232"/>
                  </a:cubicBezTo>
                  <a:cubicBezTo>
                    <a:pt x="353" y="232"/>
                    <a:pt x="349" y="237"/>
                    <a:pt x="349" y="242"/>
                  </a:cubicBezTo>
                  <a:cubicBezTo>
                    <a:pt x="349" y="298"/>
                    <a:pt x="349" y="298"/>
                    <a:pt x="349" y="298"/>
                  </a:cubicBezTo>
                  <a:cubicBezTo>
                    <a:pt x="349" y="303"/>
                    <a:pt x="353" y="308"/>
                    <a:pt x="358" y="308"/>
                  </a:cubicBezTo>
                  <a:cubicBezTo>
                    <a:pt x="387" y="308"/>
                    <a:pt x="387" y="308"/>
                    <a:pt x="387" y="308"/>
                  </a:cubicBezTo>
                  <a:cubicBezTo>
                    <a:pt x="392" y="308"/>
                    <a:pt x="397" y="303"/>
                    <a:pt x="397" y="298"/>
                  </a:cubicBezTo>
                  <a:moveTo>
                    <a:pt x="466" y="70"/>
                  </a:moveTo>
                  <a:cubicBezTo>
                    <a:pt x="466" y="46"/>
                    <a:pt x="466" y="46"/>
                    <a:pt x="466" y="46"/>
                  </a:cubicBezTo>
                  <a:cubicBezTo>
                    <a:pt x="466" y="43"/>
                    <a:pt x="465" y="41"/>
                    <a:pt x="462" y="41"/>
                  </a:cubicBezTo>
                  <a:cubicBezTo>
                    <a:pt x="458" y="41"/>
                    <a:pt x="457" y="43"/>
                    <a:pt x="457" y="46"/>
                  </a:cubicBezTo>
                  <a:cubicBezTo>
                    <a:pt x="457" y="65"/>
                    <a:pt x="457" y="65"/>
                    <a:pt x="457" y="65"/>
                  </a:cubicBezTo>
                  <a:cubicBezTo>
                    <a:pt x="447" y="65"/>
                    <a:pt x="447" y="65"/>
                    <a:pt x="447" y="65"/>
                  </a:cubicBez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moveTo>
                    <a:pt x="466" y="187"/>
                  </a:moveTo>
                  <a:cubicBezTo>
                    <a:pt x="466" y="162"/>
                    <a:pt x="466" y="162"/>
                    <a:pt x="466" y="162"/>
                  </a:cubicBezTo>
                  <a:cubicBezTo>
                    <a:pt x="466" y="159"/>
                    <a:pt x="465" y="157"/>
                    <a:pt x="462" y="157"/>
                  </a:cubicBezTo>
                  <a:cubicBezTo>
                    <a:pt x="458" y="157"/>
                    <a:pt x="457" y="159"/>
                    <a:pt x="457" y="162"/>
                  </a:cubicBezTo>
                  <a:cubicBezTo>
                    <a:pt x="457" y="182"/>
                    <a:pt x="457" y="182"/>
                    <a:pt x="457" y="182"/>
                  </a:cubicBezTo>
                  <a:cubicBezTo>
                    <a:pt x="447" y="182"/>
                    <a:pt x="447" y="182"/>
                    <a:pt x="447" y="182"/>
                  </a:cubicBezTo>
                  <a:cubicBezTo>
                    <a:pt x="447" y="116"/>
                    <a:pt x="447" y="116"/>
                    <a:pt x="447" y="116"/>
                  </a:cubicBezTo>
                  <a:cubicBezTo>
                    <a:pt x="423" y="116"/>
                    <a:pt x="423" y="116"/>
                    <a:pt x="423" y="116"/>
                  </a:cubicBezTo>
                  <a:cubicBezTo>
                    <a:pt x="421" y="116"/>
                    <a:pt x="419" y="117"/>
                    <a:pt x="419" y="121"/>
                  </a:cubicBezTo>
                  <a:cubicBezTo>
                    <a:pt x="419" y="124"/>
                    <a:pt x="421" y="126"/>
                    <a:pt x="423" y="126"/>
                  </a:cubicBezTo>
                  <a:cubicBezTo>
                    <a:pt x="438" y="126"/>
                    <a:pt x="438" y="126"/>
                    <a:pt x="438" y="126"/>
                  </a:cubicBezTo>
                  <a:cubicBezTo>
                    <a:pt x="438" y="182"/>
                    <a:pt x="438" y="182"/>
                    <a:pt x="438" y="182"/>
                  </a:cubicBezTo>
                  <a:cubicBezTo>
                    <a:pt x="423" y="182"/>
                    <a:pt x="423" y="182"/>
                    <a:pt x="423" y="182"/>
                  </a:cubicBezTo>
                  <a:cubicBezTo>
                    <a:pt x="421" y="182"/>
                    <a:pt x="419" y="183"/>
                    <a:pt x="419" y="187"/>
                  </a:cubicBezTo>
                  <a:cubicBezTo>
                    <a:pt x="419" y="190"/>
                    <a:pt x="421" y="191"/>
                    <a:pt x="423" y="191"/>
                  </a:cubicBezTo>
                  <a:cubicBezTo>
                    <a:pt x="462" y="191"/>
                    <a:pt x="462" y="191"/>
                    <a:pt x="462" y="191"/>
                  </a:cubicBezTo>
                  <a:cubicBezTo>
                    <a:pt x="464" y="191"/>
                    <a:pt x="466" y="190"/>
                    <a:pt x="466" y="187"/>
                  </a:cubicBezTo>
                  <a:moveTo>
                    <a:pt x="466" y="303"/>
                  </a:moveTo>
                  <a:cubicBezTo>
                    <a:pt x="466" y="278"/>
                    <a:pt x="466" y="278"/>
                    <a:pt x="466" y="278"/>
                  </a:cubicBezTo>
                  <a:cubicBezTo>
                    <a:pt x="466" y="276"/>
                    <a:pt x="465" y="274"/>
                    <a:pt x="462" y="274"/>
                  </a:cubicBezTo>
                  <a:cubicBezTo>
                    <a:pt x="458" y="274"/>
                    <a:pt x="457" y="276"/>
                    <a:pt x="457" y="278"/>
                  </a:cubicBezTo>
                  <a:cubicBezTo>
                    <a:pt x="457" y="298"/>
                    <a:pt x="457" y="298"/>
                    <a:pt x="457" y="298"/>
                  </a:cubicBezTo>
                  <a:cubicBezTo>
                    <a:pt x="447" y="298"/>
                    <a:pt x="447" y="298"/>
                    <a:pt x="447" y="298"/>
                  </a:cubicBezTo>
                  <a:cubicBezTo>
                    <a:pt x="447" y="232"/>
                    <a:pt x="447" y="232"/>
                    <a:pt x="447" y="232"/>
                  </a:cubicBezTo>
                  <a:cubicBezTo>
                    <a:pt x="423" y="232"/>
                    <a:pt x="423" y="232"/>
                    <a:pt x="423" y="232"/>
                  </a:cubicBezTo>
                  <a:cubicBezTo>
                    <a:pt x="421" y="232"/>
                    <a:pt x="419" y="234"/>
                    <a:pt x="419" y="237"/>
                  </a:cubicBezTo>
                  <a:cubicBezTo>
                    <a:pt x="419" y="241"/>
                    <a:pt x="421" y="242"/>
                    <a:pt x="423" y="242"/>
                  </a:cubicBezTo>
                  <a:cubicBezTo>
                    <a:pt x="438" y="242"/>
                    <a:pt x="438" y="242"/>
                    <a:pt x="438" y="242"/>
                  </a:cubicBezTo>
                  <a:cubicBezTo>
                    <a:pt x="438" y="298"/>
                    <a:pt x="438" y="298"/>
                    <a:pt x="438" y="298"/>
                  </a:cubicBezTo>
                  <a:cubicBezTo>
                    <a:pt x="423" y="298"/>
                    <a:pt x="423" y="298"/>
                    <a:pt x="423" y="298"/>
                  </a:cubicBezTo>
                  <a:cubicBezTo>
                    <a:pt x="421" y="298"/>
                    <a:pt x="419" y="299"/>
                    <a:pt x="419" y="303"/>
                  </a:cubicBezTo>
                  <a:cubicBezTo>
                    <a:pt x="419" y="306"/>
                    <a:pt x="421" y="308"/>
                    <a:pt x="423" y="308"/>
                  </a:cubicBezTo>
                  <a:cubicBezTo>
                    <a:pt x="462" y="308"/>
                    <a:pt x="462" y="308"/>
                    <a:pt x="462" y="308"/>
                  </a:cubicBezTo>
                  <a:cubicBezTo>
                    <a:pt x="464" y="308"/>
                    <a:pt x="466" y="306"/>
                    <a:pt x="466" y="303"/>
                  </a:cubicBezTo>
                  <a:moveTo>
                    <a:pt x="527" y="65"/>
                  </a:moveTo>
                  <a:cubicBezTo>
                    <a:pt x="498" y="65"/>
                    <a:pt x="498" y="65"/>
                    <a:pt x="498" y="65"/>
                  </a:cubicBezTo>
                  <a:cubicBezTo>
                    <a:pt x="498" y="9"/>
                    <a:pt x="498" y="9"/>
                    <a:pt x="498" y="9"/>
                  </a:cubicBezTo>
                  <a:cubicBezTo>
                    <a:pt x="527" y="9"/>
                    <a:pt x="527" y="9"/>
                    <a:pt x="527" y="9"/>
                  </a:cubicBezTo>
                  <a:lnTo>
                    <a:pt x="527" y="65"/>
                  </a:lnTo>
                  <a:close/>
                  <a:moveTo>
                    <a:pt x="536" y="65"/>
                  </a:moveTo>
                  <a:cubicBezTo>
                    <a:pt x="536" y="9"/>
                    <a:pt x="536" y="9"/>
                    <a:pt x="536" y="9"/>
                  </a:cubicBezTo>
                  <a:cubicBezTo>
                    <a:pt x="536" y="4"/>
                    <a:pt x="532" y="0"/>
                    <a:pt x="527" y="0"/>
                  </a:cubicBezTo>
                  <a:cubicBezTo>
                    <a:pt x="498" y="0"/>
                    <a:pt x="498" y="0"/>
                    <a:pt x="498" y="0"/>
                  </a:cubicBez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moveTo>
                    <a:pt x="527" y="182"/>
                  </a:moveTo>
                  <a:cubicBezTo>
                    <a:pt x="498" y="182"/>
                    <a:pt x="498" y="182"/>
                    <a:pt x="498" y="182"/>
                  </a:cubicBezTo>
                  <a:cubicBezTo>
                    <a:pt x="498" y="126"/>
                    <a:pt x="498" y="126"/>
                    <a:pt x="498" y="126"/>
                  </a:cubicBezTo>
                  <a:cubicBezTo>
                    <a:pt x="527" y="126"/>
                    <a:pt x="527" y="126"/>
                    <a:pt x="527" y="126"/>
                  </a:cubicBezTo>
                  <a:lnTo>
                    <a:pt x="527" y="182"/>
                  </a:lnTo>
                  <a:close/>
                  <a:moveTo>
                    <a:pt x="536" y="182"/>
                  </a:moveTo>
                  <a:cubicBezTo>
                    <a:pt x="536" y="126"/>
                    <a:pt x="536" y="126"/>
                    <a:pt x="536" y="126"/>
                  </a:cubicBezTo>
                  <a:cubicBezTo>
                    <a:pt x="536" y="120"/>
                    <a:pt x="532" y="116"/>
                    <a:pt x="527" y="116"/>
                  </a:cubicBezTo>
                  <a:cubicBezTo>
                    <a:pt x="498" y="116"/>
                    <a:pt x="498" y="116"/>
                    <a:pt x="498" y="116"/>
                  </a:cubicBezTo>
                  <a:cubicBezTo>
                    <a:pt x="493" y="116"/>
                    <a:pt x="488" y="120"/>
                    <a:pt x="488" y="126"/>
                  </a:cubicBezTo>
                  <a:cubicBezTo>
                    <a:pt x="488" y="182"/>
                    <a:pt x="488" y="182"/>
                    <a:pt x="488" y="182"/>
                  </a:cubicBezTo>
                  <a:cubicBezTo>
                    <a:pt x="488" y="187"/>
                    <a:pt x="492" y="191"/>
                    <a:pt x="498" y="191"/>
                  </a:cubicBezTo>
                  <a:cubicBezTo>
                    <a:pt x="527" y="191"/>
                    <a:pt x="527" y="191"/>
                    <a:pt x="527" y="191"/>
                  </a:cubicBezTo>
                  <a:cubicBezTo>
                    <a:pt x="532" y="191"/>
                    <a:pt x="536" y="187"/>
                    <a:pt x="536" y="182"/>
                  </a:cubicBezTo>
                  <a:moveTo>
                    <a:pt x="527" y="298"/>
                  </a:moveTo>
                  <a:cubicBezTo>
                    <a:pt x="498" y="298"/>
                    <a:pt x="498" y="298"/>
                    <a:pt x="498" y="298"/>
                  </a:cubicBezTo>
                  <a:cubicBezTo>
                    <a:pt x="498" y="242"/>
                    <a:pt x="498" y="242"/>
                    <a:pt x="498" y="242"/>
                  </a:cubicBezTo>
                  <a:cubicBezTo>
                    <a:pt x="527" y="242"/>
                    <a:pt x="527" y="242"/>
                    <a:pt x="527" y="242"/>
                  </a:cubicBezTo>
                  <a:lnTo>
                    <a:pt x="527" y="298"/>
                  </a:lnTo>
                  <a:close/>
                  <a:moveTo>
                    <a:pt x="536" y="298"/>
                  </a:moveTo>
                  <a:cubicBezTo>
                    <a:pt x="536" y="242"/>
                    <a:pt x="536" y="242"/>
                    <a:pt x="536" y="242"/>
                  </a:cubicBezTo>
                  <a:cubicBezTo>
                    <a:pt x="536" y="237"/>
                    <a:pt x="532" y="232"/>
                    <a:pt x="527" y="232"/>
                  </a:cubicBezTo>
                  <a:cubicBezTo>
                    <a:pt x="498" y="232"/>
                    <a:pt x="498" y="232"/>
                    <a:pt x="498" y="232"/>
                  </a:cubicBezTo>
                  <a:cubicBezTo>
                    <a:pt x="493" y="232"/>
                    <a:pt x="488" y="237"/>
                    <a:pt x="488" y="242"/>
                  </a:cubicBezTo>
                  <a:cubicBezTo>
                    <a:pt x="488" y="298"/>
                    <a:pt x="488" y="298"/>
                    <a:pt x="488" y="298"/>
                  </a:cubicBezTo>
                  <a:cubicBezTo>
                    <a:pt x="488" y="303"/>
                    <a:pt x="492" y="308"/>
                    <a:pt x="498" y="308"/>
                  </a:cubicBezTo>
                  <a:cubicBezTo>
                    <a:pt x="527" y="308"/>
                    <a:pt x="527" y="308"/>
                    <a:pt x="527" y="308"/>
                  </a:cubicBezTo>
                  <a:cubicBezTo>
                    <a:pt x="532" y="308"/>
                    <a:pt x="536" y="303"/>
                    <a:pt x="536" y="298"/>
                  </a:cubicBezTo>
                  <a:moveTo>
                    <a:pt x="606" y="70"/>
                  </a:moveTo>
                  <a:cubicBezTo>
                    <a:pt x="606" y="46"/>
                    <a:pt x="606" y="46"/>
                    <a:pt x="606" y="46"/>
                  </a:cubicBezTo>
                  <a:cubicBezTo>
                    <a:pt x="606" y="43"/>
                    <a:pt x="605" y="41"/>
                    <a:pt x="601" y="41"/>
                  </a:cubicBezTo>
                  <a:cubicBezTo>
                    <a:pt x="598" y="41"/>
                    <a:pt x="596" y="43"/>
                    <a:pt x="596" y="46"/>
                  </a:cubicBezTo>
                  <a:cubicBezTo>
                    <a:pt x="596" y="65"/>
                    <a:pt x="596" y="65"/>
                    <a:pt x="596" y="65"/>
                  </a:cubicBezTo>
                  <a:cubicBezTo>
                    <a:pt x="587" y="65"/>
                    <a:pt x="587" y="65"/>
                    <a:pt x="587" y="65"/>
                  </a:cubicBez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moveTo>
                    <a:pt x="606" y="187"/>
                  </a:moveTo>
                  <a:cubicBezTo>
                    <a:pt x="606" y="162"/>
                    <a:pt x="606" y="162"/>
                    <a:pt x="606" y="162"/>
                  </a:cubicBezTo>
                  <a:cubicBezTo>
                    <a:pt x="606" y="159"/>
                    <a:pt x="605" y="157"/>
                    <a:pt x="601" y="157"/>
                  </a:cubicBezTo>
                  <a:cubicBezTo>
                    <a:pt x="598" y="157"/>
                    <a:pt x="596" y="159"/>
                    <a:pt x="596" y="162"/>
                  </a:cubicBezTo>
                  <a:cubicBezTo>
                    <a:pt x="596" y="182"/>
                    <a:pt x="596" y="182"/>
                    <a:pt x="596" y="182"/>
                  </a:cubicBezTo>
                  <a:cubicBezTo>
                    <a:pt x="587" y="182"/>
                    <a:pt x="587" y="182"/>
                    <a:pt x="587" y="182"/>
                  </a:cubicBezTo>
                  <a:cubicBezTo>
                    <a:pt x="587" y="116"/>
                    <a:pt x="587" y="116"/>
                    <a:pt x="587" y="116"/>
                  </a:cubicBezTo>
                  <a:cubicBezTo>
                    <a:pt x="563" y="116"/>
                    <a:pt x="563" y="116"/>
                    <a:pt x="563" y="116"/>
                  </a:cubicBezTo>
                  <a:cubicBezTo>
                    <a:pt x="560" y="116"/>
                    <a:pt x="558" y="117"/>
                    <a:pt x="558" y="121"/>
                  </a:cubicBezTo>
                  <a:cubicBezTo>
                    <a:pt x="558" y="124"/>
                    <a:pt x="560" y="126"/>
                    <a:pt x="563" y="126"/>
                  </a:cubicBezTo>
                  <a:cubicBezTo>
                    <a:pt x="577" y="126"/>
                    <a:pt x="577" y="126"/>
                    <a:pt x="577" y="126"/>
                  </a:cubicBezTo>
                  <a:cubicBezTo>
                    <a:pt x="577" y="182"/>
                    <a:pt x="577" y="182"/>
                    <a:pt x="577" y="182"/>
                  </a:cubicBezTo>
                  <a:cubicBezTo>
                    <a:pt x="563" y="182"/>
                    <a:pt x="563" y="182"/>
                    <a:pt x="563" y="182"/>
                  </a:cubicBezTo>
                  <a:cubicBezTo>
                    <a:pt x="560" y="182"/>
                    <a:pt x="558" y="183"/>
                    <a:pt x="558" y="187"/>
                  </a:cubicBezTo>
                  <a:cubicBezTo>
                    <a:pt x="558" y="190"/>
                    <a:pt x="560" y="191"/>
                    <a:pt x="563" y="191"/>
                  </a:cubicBezTo>
                  <a:cubicBezTo>
                    <a:pt x="601" y="191"/>
                    <a:pt x="601" y="191"/>
                    <a:pt x="601" y="191"/>
                  </a:cubicBezTo>
                  <a:cubicBezTo>
                    <a:pt x="604" y="191"/>
                    <a:pt x="606" y="190"/>
                    <a:pt x="606" y="187"/>
                  </a:cubicBezTo>
                  <a:moveTo>
                    <a:pt x="596" y="298"/>
                  </a:moveTo>
                  <a:cubicBezTo>
                    <a:pt x="568" y="298"/>
                    <a:pt x="568" y="298"/>
                    <a:pt x="568" y="298"/>
                  </a:cubicBezTo>
                  <a:cubicBezTo>
                    <a:pt x="568" y="242"/>
                    <a:pt x="568" y="242"/>
                    <a:pt x="568" y="242"/>
                  </a:cubicBezTo>
                  <a:cubicBezTo>
                    <a:pt x="596" y="242"/>
                    <a:pt x="596" y="242"/>
                    <a:pt x="596" y="242"/>
                  </a:cubicBezTo>
                  <a:lnTo>
                    <a:pt x="596" y="298"/>
                  </a:lnTo>
                  <a:close/>
                  <a:moveTo>
                    <a:pt x="606" y="298"/>
                  </a:moveTo>
                  <a:cubicBezTo>
                    <a:pt x="606" y="242"/>
                    <a:pt x="606" y="242"/>
                    <a:pt x="606" y="242"/>
                  </a:cubicBezTo>
                  <a:cubicBezTo>
                    <a:pt x="606" y="237"/>
                    <a:pt x="602" y="232"/>
                    <a:pt x="596" y="232"/>
                  </a:cubicBezTo>
                  <a:cubicBezTo>
                    <a:pt x="568" y="232"/>
                    <a:pt x="568" y="232"/>
                    <a:pt x="568" y="232"/>
                  </a:cubicBezTo>
                  <a:cubicBezTo>
                    <a:pt x="562" y="232"/>
                    <a:pt x="558" y="237"/>
                    <a:pt x="558" y="242"/>
                  </a:cubicBezTo>
                  <a:cubicBezTo>
                    <a:pt x="558" y="298"/>
                    <a:pt x="558" y="298"/>
                    <a:pt x="558" y="298"/>
                  </a:cubicBezTo>
                  <a:cubicBezTo>
                    <a:pt x="558" y="303"/>
                    <a:pt x="562" y="308"/>
                    <a:pt x="568" y="308"/>
                  </a:cubicBezTo>
                  <a:cubicBezTo>
                    <a:pt x="596" y="308"/>
                    <a:pt x="596" y="308"/>
                    <a:pt x="596" y="308"/>
                  </a:cubicBezTo>
                  <a:cubicBezTo>
                    <a:pt x="602" y="308"/>
                    <a:pt x="606" y="303"/>
                    <a:pt x="606"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115" name="Rectangle 114"/>
          <p:cNvSpPr/>
          <p:nvPr/>
        </p:nvSpPr>
        <p:spPr>
          <a:xfrm>
            <a:off x="3439035" y="3964589"/>
            <a:ext cx="829549" cy="353419"/>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836"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Update</a:t>
            </a:r>
          </a:p>
        </p:txBody>
      </p:sp>
      <p:sp>
        <p:nvSpPr>
          <p:cNvPr id="116" name="Rectangle 115"/>
          <p:cNvSpPr/>
          <p:nvPr/>
        </p:nvSpPr>
        <p:spPr>
          <a:xfrm>
            <a:off x="3849456" y="2822315"/>
            <a:ext cx="803394" cy="353419"/>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836"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Deploy</a:t>
            </a:r>
          </a:p>
        </p:txBody>
      </p:sp>
      <p:pic>
        <p:nvPicPr>
          <p:cNvPr id="117" name="Picture 116"/>
          <p:cNvPicPr>
            <a:picLocks noChangeAspect="1"/>
          </p:cNvPicPr>
          <p:nvPr/>
        </p:nvPicPr>
        <p:blipFill>
          <a:blip r:embed="rId10">
            <a:grayscl/>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668553" y="2470419"/>
            <a:ext cx="983637" cy="983637"/>
          </a:xfrm>
          <a:prstGeom prst="rect">
            <a:avLst/>
          </a:prstGeom>
        </p:spPr>
      </p:pic>
      <p:grpSp>
        <p:nvGrpSpPr>
          <p:cNvPr id="106" name="Group 105"/>
          <p:cNvGrpSpPr/>
          <p:nvPr/>
        </p:nvGrpSpPr>
        <p:grpSpPr>
          <a:xfrm>
            <a:off x="6994172" y="2810320"/>
            <a:ext cx="826382" cy="760102"/>
            <a:chOff x="5789848" y="3410421"/>
            <a:chExt cx="810368" cy="745371"/>
          </a:xfrm>
        </p:grpSpPr>
        <p:sp>
          <p:nvSpPr>
            <p:cNvPr id="107" name="Rectangle 106"/>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108" name="Group 107"/>
            <p:cNvGrpSpPr/>
            <p:nvPr/>
          </p:nvGrpSpPr>
          <p:grpSpPr>
            <a:xfrm>
              <a:off x="5794193" y="3410421"/>
              <a:ext cx="457200" cy="457200"/>
              <a:chOff x="5946584" y="3410421"/>
              <a:chExt cx="457200" cy="457200"/>
            </a:xfrm>
          </p:grpSpPr>
          <p:sp>
            <p:nvSpPr>
              <p:cNvPr id="109" name="Oval 108"/>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8" name="Flowchart: Magnetic Disk 117"/>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19" name="Group 118"/>
          <p:cNvGrpSpPr/>
          <p:nvPr/>
        </p:nvGrpSpPr>
        <p:grpSpPr>
          <a:xfrm>
            <a:off x="10653022" y="4378956"/>
            <a:ext cx="559482" cy="559482"/>
            <a:chOff x="7152559" y="2215205"/>
            <a:chExt cx="548640" cy="548640"/>
          </a:xfrm>
        </p:grpSpPr>
        <p:sp>
          <p:nvSpPr>
            <p:cNvPr id="122" name="Oval 121"/>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3"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24" name="Oval 123"/>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5" name="Picture 124"/>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26" name="Group 125"/>
          <p:cNvGrpSpPr/>
          <p:nvPr/>
        </p:nvGrpSpPr>
        <p:grpSpPr>
          <a:xfrm>
            <a:off x="9836850" y="3765702"/>
            <a:ext cx="559482" cy="559482"/>
            <a:chOff x="7366647" y="2219607"/>
            <a:chExt cx="548640" cy="548640"/>
          </a:xfrm>
        </p:grpSpPr>
        <p:sp>
          <p:nvSpPr>
            <p:cNvPr id="127" name="Oval 126"/>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28"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
        <p:nvSpPr>
          <p:cNvPr id="129" name="Oval 128"/>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30" name="Oval 129"/>
          <p:cNvSpPr/>
          <p:nvPr/>
        </p:nvSpPr>
        <p:spPr bwMode="auto">
          <a:xfrm>
            <a:off x="10921532"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31" name="Rectangle 130"/>
          <p:cNvSpPr/>
          <p:nvPr/>
        </p:nvSpPr>
        <p:spPr>
          <a:xfrm>
            <a:off x="6118949"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2633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fade">
                                      <p:cBhvr>
                                        <p:cTn id="14" dur="500"/>
                                        <p:tgtEl>
                                          <p:spTgt spid="1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fade">
                                      <p:cBhvr>
                                        <p:cTn id="21" dur="500"/>
                                        <p:tgtEl>
                                          <p:spTgt spid="1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p:bldP spid="115" grpId="0"/>
      <p:bldP spid="1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0" name="Rectangle 109"/>
          <p:cNvSpPr/>
          <p:nvPr/>
        </p:nvSpPr>
        <p:spPr bwMode="auto">
          <a:xfrm>
            <a:off x="598108" y="2419789"/>
            <a:ext cx="5525045" cy="322194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11" name="Rectangle 110"/>
          <p:cNvSpPr/>
          <p:nvPr/>
        </p:nvSpPr>
        <p:spPr>
          <a:xfrm>
            <a:off x="2680221" y="2160931"/>
            <a:ext cx="1360820" cy="497532"/>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2856"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Learner</a:t>
            </a:r>
          </a:p>
        </p:txBody>
      </p:sp>
      <p:cxnSp>
        <p:nvCxnSpPr>
          <p:cNvPr id="147" name="Straight Connector 146"/>
          <p:cNvCxnSpPr/>
          <p:nvPr/>
        </p:nvCxnSpPr>
        <p:spPr>
          <a:xfrm>
            <a:off x="6831275" y="5072184"/>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8669923" y="1159648"/>
            <a:ext cx="995756" cy="1576729"/>
            <a:chOff x="6600780" y="1570319"/>
            <a:chExt cx="976458" cy="1792851"/>
          </a:xfrm>
        </p:grpSpPr>
        <p:cxnSp>
          <p:nvCxnSpPr>
            <p:cNvPr id="149" name="Straight Arrow Connector 148"/>
            <p:cNvCxnSpPr/>
            <p:nvPr/>
          </p:nvCxnSpPr>
          <p:spPr>
            <a:xfrm rot="1980000">
              <a:off x="6600780" y="1570320"/>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9620000">
              <a:off x="7577238" y="1570319"/>
              <a:ext cx="0" cy="1792850"/>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54" name="Straight Arrow Connector 153"/>
          <p:cNvCxnSpPr/>
          <p:nvPr/>
        </p:nvCxnSpPr>
        <p:spPr>
          <a:xfrm>
            <a:off x="4309349" y="1298174"/>
            <a:ext cx="3471674" cy="0"/>
          </a:xfrm>
          <a:prstGeom prst="straightConnector1">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5414881" y="751986"/>
            <a:ext cx="1279797" cy="783074"/>
            <a:chOff x="2525641" y="741578"/>
            <a:chExt cx="1280160" cy="783296"/>
          </a:xfrm>
        </p:grpSpPr>
        <p:grpSp>
          <p:nvGrpSpPr>
            <p:cNvPr id="156" name="Group 155"/>
            <p:cNvGrpSpPr>
              <a:grpSpLocks noChangeAspect="1"/>
            </p:cNvGrpSpPr>
            <p:nvPr/>
          </p:nvGrpSpPr>
          <p:grpSpPr>
            <a:xfrm>
              <a:off x="2525641" y="1032471"/>
              <a:ext cx="1280160" cy="492403"/>
              <a:chOff x="2933757" y="2522591"/>
              <a:chExt cx="1782953" cy="685800"/>
            </a:xfrm>
          </p:grpSpPr>
          <p:sp>
            <p:nvSpPr>
              <p:cNvPr id="158" name="Rounded Rectangle 157"/>
              <p:cNvSpPr/>
              <p:nvPr/>
            </p:nvSpPr>
            <p:spPr bwMode="auto">
              <a:xfrm>
                <a:off x="2973917" y="2556933"/>
                <a:ext cx="1703916" cy="615950"/>
              </a:xfrm>
              <a:prstGeom prst="roundRect">
                <a:avLst>
                  <a:gd name="adj" fmla="val 2376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9D9D9D"/>
                  </a:solidFill>
                  <a:effectLst/>
                  <a:uLnTx/>
                  <a:uFillTx/>
                  <a:ea typeface="Segoe UI" pitchFamily="34" charset="0"/>
                  <a:cs typeface="Segoe UI" pitchFamily="34" charset="0"/>
                </a:endParaRPr>
              </a:p>
            </p:txBody>
          </p:sp>
          <p:pic>
            <p:nvPicPr>
              <p:cNvPr id="159" name="Picture 158"/>
              <p:cNvPicPr>
                <a:picLocks noChangeAspect="1"/>
              </p:cNvPicPr>
              <p:nvPr/>
            </p:nvPicPr>
            <p:blipFill rotWithShape="1">
              <a:blip r:embed="rId3"/>
              <a:srcRect l="17340" t="24308" r="17340" b="47177"/>
              <a:stretch/>
            </p:blipFill>
            <p:spPr>
              <a:xfrm>
                <a:off x="2933757" y="2522591"/>
                <a:ext cx="1782953" cy="685800"/>
              </a:xfrm>
              <a:prstGeom prst="rect">
                <a:avLst/>
              </a:prstGeom>
            </p:spPr>
          </p:pic>
        </p:grpSp>
        <p:sp>
          <p:nvSpPr>
            <p:cNvPr id="157" name="Rectangle 156"/>
            <p:cNvSpPr/>
            <p:nvPr/>
          </p:nvSpPr>
          <p:spPr>
            <a:xfrm>
              <a:off x="2596447" y="741578"/>
              <a:ext cx="1138551" cy="318376"/>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Credentials</a:t>
              </a:r>
              <a:endParaRPr kumimoji="0" lang="en-US" sz="1428" b="0" i="0" u="none" strike="noStrike" kern="0" cap="none" spc="0" normalizeH="0" baseline="0" noProof="0" dirty="0">
                <a:ln>
                  <a:noFill/>
                </a:ln>
                <a:solidFill>
                  <a:sysClr val="windowText" lastClr="000000"/>
                </a:solidFill>
                <a:effectLst/>
                <a:uLnTx/>
                <a:uFillTx/>
              </a:endParaRPr>
            </a:p>
          </p:txBody>
        </p:sp>
      </p:grpSp>
      <p:grpSp>
        <p:nvGrpSpPr>
          <p:cNvPr id="160" name="Group 159"/>
          <p:cNvGrpSpPr/>
          <p:nvPr/>
        </p:nvGrpSpPr>
        <p:grpSpPr>
          <a:xfrm>
            <a:off x="7796590" y="262360"/>
            <a:ext cx="2742421" cy="1251215"/>
            <a:chOff x="5744372" y="493776"/>
            <a:chExt cx="2689274" cy="1226967"/>
          </a:xfrm>
        </p:grpSpPr>
        <p:sp>
          <p:nvSpPr>
            <p:cNvPr id="161" name="Rectangle 160"/>
            <p:cNvSpPr/>
            <p:nvPr/>
          </p:nvSpPr>
          <p:spPr bwMode="auto">
            <a:xfrm>
              <a:off x="5744372" y="620272"/>
              <a:ext cx="2689274" cy="110047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62" name="Rectangle 161"/>
            <p:cNvSpPr/>
            <p:nvPr/>
          </p:nvSpPr>
          <p:spPr>
            <a:xfrm>
              <a:off x="6113208" y="493776"/>
              <a:ext cx="1951604" cy="290079"/>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Azure Active Directory</a:t>
              </a:r>
            </a:p>
          </p:txBody>
        </p:sp>
      </p:grpSp>
      <p:pic>
        <p:nvPicPr>
          <p:cNvPr id="163" name="Picture 1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2117" y="535894"/>
            <a:ext cx="829323" cy="829323"/>
          </a:xfrm>
          <a:prstGeom prst="rect">
            <a:avLst/>
          </a:prstGeom>
        </p:spPr>
      </p:pic>
      <p:sp>
        <p:nvSpPr>
          <p:cNvPr id="164" name="Rectangle 163"/>
          <p:cNvSpPr/>
          <p:nvPr/>
        </p:nvSpPr>
        <p:spPr bwMode="auto">
          <a:xfrm>
            <a:off x="6882450" y="2636874"/>
            <a:ext cx="4570703" cy="991851"/>
          </a:xfrm>
          <a:prstGeom prst="rect">
            <a:avLst/>
          </a:prstGeom>
          <a:solidFill>
            <a:schemeClr val="bg1"/>
          </a:solidFill>
          <a:ln w="41275">
            <a:solidFill>
              <a:srgbClr val="9D9D9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a:ln>
                <a:noFill/>
              </a:ln>
              <a:solidFill>
                <a:schemeClr val="tx1"/>
              </a:solidFill>
              <a:effectLst/>
              <a:uLnTx/>
              <a:uFillTx/>
              <a:ea typeface="Segoe UI" pitchFamily="34" charset="0"/>
              <a:cs typeface="Segoe UI" pitchFamily="34" charset="0"/>
            </a:endParaRPr>
          </a:p>
        </p:txBody>
      </p:sp>
      <p:sp>
        <p:nvSpPr>
          <p:cNvPr id="165" name="Rectangle 164"/>
          <p:cNvSpPr/>
          <p:nvPr/>
        </p:nvSpPr>
        <p:spPr>
          <a:xfrm>
            <a:off x="8804475" y="2515042"/>
            <a:ext cx="726652" cy="295854"/>
          </a:xfrm>
          <a:prstGeom prst="rect">
            <a:avLst/>
          </a:prstGeom>
          <a:gradFill>
            <a:gsLst>
              <a:gs pos="100000">
                <a:srgbClr val="FFFFFF"/>
              </a:gs>
              <a:gs pos="50000">
                <a:schemeClr val="bg1">
                  <a:lumMod val="95000"/>
                </a:schemeClr>
              </a:gs>
              <a:gs pos="50000">
                <a:schemeClr val="bg1"/>
              </a:gs>
              <a:gs pos="0">
                <a:schemeClr val="bg1">
                  <a:lumMod val="95000"/>
                </a:schemeClr>
              </a:gs>
            </a:gsLst>
            <a:lin ang="5400000" scaled="0"/>
          </a:grad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rgbClr val="9D9D9D"/>
                </a:solidFill>
                <a:effectLst/>
                <a:uLnTx/>
                <a:uFillTx/>
                <a:latin typeface="Segoe UI Semibold" panose="020B0702040204020203" pitchFamily="34" charset="0"/>
                <a:ea typeface="Segoe UI" pitchFamily="34" charset="0"/>
                <a:cs typeface="Segoe UI Semibold" panose="020B0702040204020203" pitchFamily="34" charset="0"/>
              </a:rPr>
              <a:t>Analysis</a:t>
            </a:r>
          </a:p>
        </p:txBody>
      </p:sp>
      <p:sp>
        <p:nvSpPr>
          <p:cNvPr id="166" name="Rectangle 165"/>
          <p:cNvSpPr/>
          <p:nvPr/>
        </p:nvSpPr>
        <p:spPr>
          <a:xfrm>
            <a:off x="7653302"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Good</a:t>
            </a:r>
          </a:p>
        </p:txBody>
      </p:sp>
      <p:sp>
        <p:nvSpPr>
          <p:cNvPr id="167" name="Rectangle 166"/>
          <p:cNvSpPr/>
          <p:nvPr/>
        </p:nvSpPr>
        <p:spPr>
          <a:xfrm>
            <a:off x="10002050" y="2124543"/>
            <a:ext cx="594155" cy="497466"/>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Seems</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Bad</a:t>
            </a:r>
          </a:p>
        </p:txBody>
      </p:sp>
      <p:cxnSp>
        <p:nvCxnSpPr>
          <p:cNvPr id="168" name="Straight Arrow Connector 167"/>
          <p:cNvCxnSpPr>
            <a:endCxn id="172" idx="0"/>
          </p:cNvCxnSpPr>
          <p:nvPr/>
        </p:nvCxnSpPr>
        <p:spPr>
          <a:xfrm flipH="1">
            <a:off x="6831276" y="3650506"/>
            <a:ext cx="894201" cy="910176"/>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endCxn id="260" idx="0"/>
          </p:cNvCxnSpPr>
          <p:nvPr/>
        </p:nvCxnSpPr>
        <p:spPr>
          <a:xfrm>
            <a:off x="7738624" y="3628724"/>
            <a:ext cx="572630"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H="1">
            <a:off x="9618056" y="3647511"/>
            <a:ext cx="920955" cy="91317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10539012" y="3628724"/>
            <a:ext cx="732197" cy="2059951"/>
          </a:xfrm>
          <a:prstGeom prst="straightConnector1">
            <a:avLst/>
          </a:prstGeom>
          <a:ln w="41275">
            <a:solidFill>
              <a:srgbClr val="9D9D9D"/>
            </a:solidFill>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72" name="Oval 171"/>
          <p:cNvSpPr/>
          <p:nvPr/>
        </p:nvSpPr>
        <p:spPr bwMode="auto">
          <a:xfrm>
            <a:off x="6481600" y="4560681"/>
            <a:ext cx="699354" cy="69935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grpSp>
        <p:nvGrpSpPr>
          <p:cNvPr id="174" name="Group 173"/>
          <p:cNvGrpSpPr/>
          <p:nvPr/>
        </p:nvGrpSpPr>
        <p:grpSpPr>
          <a:xfrm>
            <a:off x="7738623" y="4378956"/>
            <a:ext cx="559482" cy="559482"/>
            <a:chOff x="7366647" y="2219607"/>
            <a:chExt cx="548640" cy="548640"/>
          </a:xfrm>
        </p:grpSpPr>
        <p:sp>
          <p:nvSpPr>
            <p:cNvPr id="175" name="Oval 174"/>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76"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180" name="Group 179"/>
          <p:cNvGrpSpPr/>
          <p:nvPr/>
        </p:nvGrpSpPr>
        <p:grpSpPr>
          <a:xfrm>
            <a:off x="8689730" y="541280"/>
            <a:ext cx="1742362" cy="833858"/>
            <a:chOff x="6908217" y="858031"/>
            <a:chExt cx="1708595" cy="817698"/>
          </a:xfrm>
        </p:grpSpPr>
        <p:pic>
          <p:nvPicPr>
            <p:cNvPr id="181" name="Picture 5" descr="\\MAGNUM\Projects\Microsoft\Cloud Power FY12\Design\Icons\PNGs\Stop_watch.png"/>
            <p:cNvPicPr>
              <a:picLocks noChangeAspect="1" noChangeArrowheads="1"/>
            </p:cNvPicPr>
            <p:nvPr/>
          </p:nvPicPr>
          <p:blipFill rotWithShape="1">
            <a:blip r:embed="rId5" cstate="print">
              <a:grayscl/>
            </a:blip>
            <a:srcRect t="19144" b="20829"/>
            <a:stretch/>
          </p:blipFill>
          <p:spPr bwMode="auto">
            <a:xfrm>
              <a:off x="7346571" y="858031"/>
              <a:ext cx="1270241" cy="762497"/>
            </a:xfrm>
            <a:prstGeom prst="rect">
              <a:avLst/>
            </a:prstGeom>
            <a:noFill/>
          </p:spPr>
        </p:pic>
        <p:sp>
          <p:nvSpPr>
            <p:cNvPr id="182" name="Rectangle 181"/>
            <p:cNvSpPr/>
            <p:nvPr/>
          </p:nvSpPr>
          <p:spPr bwMode="auto">
            <a:xfrm>
              <a:off x="6908217" y="1312831"/>
              <a:ext cx="1152985" cy="36289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428" b="0" i="0" u="none" strike="noStrike" kern="0" cap="none" spc="-50" normalizeH="0" baseline="0" noProof="0" dirty="0">
                  <a:ln>
                    <a:noFill/>
                  </a:ln>
                  <a:solidFill>
                    <a:schemeClr val="tx1"/>
                  </a:solidFill>
                  <a:effectLst/>
                  <a:uLnTx/>
                  <a:uFillTx/>
                  <a:latin typeface="Segoe UI Semibold" panose="020B0702040204020203" pitchFamily="34" charset="0"/>
                  <a:ea typeface="Segoe UI" pitchFamily="34" charset="0"/>
                  <a:cs typeface="Segoe UI Semibold" panose="020B0702040204020203" pitchFamily="34" charset="0"/>
                </a:rPr>
                <a:t>Classifier</a:t>
              </a:r>
            </a:p>
          </p:txBody>
        </p:sp>
      </p:grpSp>
      <p:grpSp>
        <p:nvGrpSpPr>
          <p:cNvPr id="183" name="Group 182"/>
          <p:cNvGrpSpPr/>
          <p:nvPr/>
        </p:nvGrpSpPr>
        <p:grpSpPr>
          <a:xfrm>
            <a:off x="8919763" y="2810317"/>
            <a:ext cx="932535" cy="760084"/>
            <a:chOff x="7678117" y="3410421"/>
            <a:chExt cx="914462" cy="745354"/>
          </a:xfrm>
        </p:grpSpPr>
        <p:sp>
          <p:nvSpPr>
            <p:cNvPr id="184" name="Rectangle 183"/>
            <p:cNvSpPr/>
            <p:nvPr/>
          </p:nvSpPr>
          <p:spPr>
            <a:xfrm>
              <a:off x="7678117" y="3908015"/>
              <a:ext cx="914462"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Self-reporting</a:t>
              </a:r>
            </a:p>
          </p:txBody>
        </p:sp>
        <p:grpSp>
          <p:nvGrpSpPr>
            <p:cNvPr id="185" name="Group 184"/>
            <p:cNvGrpSpPr/>
            <p:nvPr/>
          </p:nvGrpSpPr>
          <p:grpSpPr>
            <a:xfrm>
              <a:off x="7684433" y="3410421"/>
              <a:ext cx="457200" cy="457200"/>
              <a:chOff x="7751656" y="3410421"/>
              <a:chExt cx="457200" cy="457200"/>
            </a:xfrm>
          </p:grpSpPr>
          <p:sp>
            <p:nvSpPr>
              <p:cNvPr id="186" name="Oval 185"/>
              <p:cNvSpPr/>
              <p:nvPr/>
            </p:nvSpPr>
            <p:spPr bwMode="auto">
              <a:xfrm>
                <a:off x="775165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87" name="Picture 18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751656" y="3411100"/>
                <a:ext cx="457198" cy="456521"/>
              </a:xfrm>
              <a:prstGeom prst="ellipse">
                <a:avLst/>
              </a:prstGeom>
            </p:spPr>
          </p:pic>
        </p:grpSp>
      </p:grpSp>
      <p:grpSp>
        <p:nvGrpSpPr>
          <p:cNvPr id="188" name="Group 187"/>
          <p:cNvGrpSpPr/>
          <p:nvPr/>
        </p:nvGrpSpPr>
        <p:grpSpPr>
          <a:xfrm>
            <a:off x="9915538" y="2810317"/>
            <a:ext cx="783777" cy="760084"/>
            <a:chOff x="8654593" y="3410421"/>
            <a:chExt cx="768588" cy="745354"/>
          </a:xfrm>
        </p:grpSpPr>
        <p:sp>
          <p:nvSpPr>
            <p:cNvPr id="189" name="Rectangle 188"/>
            <p:cNvSpPr/>
            <p:nvPr/>
          </p:nvSpPr>
          <p:spPr>
            <a:xfrm>
              <a:off x="8654593" y="3908015"/>
              <a:ext cx="768588"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Threat data</a:t>
              </a:r>
            </a:p>
          </p:txBody>
        </p:sp>
        <p:grpSp>
          <p:nvGrpSpPr>
            <p:cNvPr id="190" name="Group 189"/>
            <p:cNvGrpSpPr/>
            <p:nvPr/>
          </p:nvGrpSpPr>
          <p:grpSpPr>
            <a:xfrm>
              <a:off x="8660299" y="3410421"/>
              <a:ext cx="457200" cy="457200"/>
              <a:chOff x="8654192" y="3410421"/>
              <a:chExt cx="457200" cy="457200"/>
            </a:xfrm>
          </p:grpSpPr>
          <p:sp>
            <p:nvSpPr>
              <p:cNvPr id="191" name="Oval 190"/>
              <p:cNvSpPr/>
              <p:nvPr/>
            </p:nvSpPr>
            <p:spPr bwMode="auto">
              <a:xfrm>
                <a:off x="8654192"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92" name="Group 189"/>
              <p:cNvGrpSpPr>
                <a:grpSpLocks noChangeAspect="1"/>
              </p:cNvGrpSpPr>
              <p:nvPr/>
            </p:nvGrpSpPr>
            <p:grpSpPr bwMode="auto">
              <a:xfrm>
                <a:off x="8767123" y="3479976"/>
                <a:ext cx="231338" cy="318090"/>
                <a:chOff x="3705" y="1974"/>
                <a:chExt cx="272" cy="374"/>
              </a:xfrm>
              <a:solidFill>
                <a:schemeClr val="bg1"/>
              </a:solidFill>
            </p:grpSpPr>
            <p:sp>
              <p:nvSpPr>
                <p:cNvPr id="193" name="Freeform 190"/>
                <p:cNvSpPr>
                  <a:spLocks/>
                </p:cNvSpPr>
                <p:nvPr/>
              </p:nvSpPr>
              <p:spPr bwMode="auto">
                <a:xfrm>
                  <a:off x="3705" y="2199"/>
                  <a:ext cx="272" cy="149"/>
                </a:xfrm>
                <a:custGeom>
                  <a:avLst/>
                  <a:gdLst>
                    <a:gd name="T0" fmla="*/ 111 w 112"/>
                    <a:gd name="T1" fmla="*/ 45 h 62"/>
                    <a:gd name="T2" fmla="*/ 106 w 112"/>
                    <a:gd name="T3" fmla="*/ 49 h 62"/>
                    <a:gd name="T4" fmla="*/ 106 w 112"/>
                    <a:gd name="T5" fmla="*/ 56 h 62"/>
                    <a:gd name="T6" fmla="*/ 97 w 112"/>
                    <a:gd name="T7" fmla="*/ 61 h 62"/>
                    <a:gd name="T8" fmla="*/ 92 w 112"/>
                    <a:gd name="T9" fmla="*/ 51 h 62"/>
                    <a:gd name="T10" fmla="*/ 93 w 112"/>
                    <a:gd name="T11" fmla="*/ 50 h 62"/>
                    <a:gd name="T12" fmla="*/ 56 w 112"/>
                    <a:gd name="T13" fmla="*/ 37 h 62"/>
                    <a:gd name="T14" fmla="*/ 19 w 112"/>
                    <a:gd name="T15" fmla="*/ 50 h 62"/>
                    <a:gd name="T16" fmla="*/ 19 w 112"/>
                    <a:gd name="T17" fmla="*/ 51 h 62"/>
                    <a:gd name="T18" fmla="*/ 15 w 112"/>
                    <a:gd name="T19" fmla="*/ 61 h 62"/>
                    <a:gd name="T20" fmla="*/ 5 w 112"/>
                    <a:gd name="T21" fmla="*/ 56 h 62"/>
                    <a:gd name="T22" fmla="*/ 6 w 112"/>
                    <a:gd name="T23" fmla="*/ 49 h 62"/>
                    <a:gd name="T24" fmla="*/ 1 w 112"/>
                    <a:gd name="T25" fmla="*/ 45 h 62"/>
                    <a:gd name="T26" fmla="*/ 6 w 112"/>
                    <a:gd name="T27" fmla="*/ 35 h 62"/>
                    <a:gd name="T28" fmla="*/ 15 w 112"/>
                    <a:gd name="T29" fmla="*/ 39 h 62"/>
                    <a:gd name="T30" fmla="*/ 15 w 112"/>
                    <a:gd name="T31" fmla="*/ 40 h 62"/>
                    <a:gd name="T32" fmla="*/ 40 w 112"/>
                    <a:gd name="T33" fmla="*/ 31 h 62"/>
                    <a:gd name="T34" fmla="*/ 15 w 112"/>
                    <a:gd name="T35" fmla="*/ 22 h 62"/>
                    <a:gd name="T36" fmla="*/ 15 w 112"/>
                    <a:gd name="T37" fmla="*/ 23 h 62"/>
                    <a:gd name="T38" fmla="*/ 6 w 112"/>
                    <a:gd name="T39" fmla="*/ 27 h 62"/>
                    <a:gd name="T40" fmla="*/ 1 w 112"/>
                    <a:gd name="T41" fmla="*/ 18 h 62"/>
                    <a:gd name="T42" fmla="*/ 6 w 112"/>
                    <a:gd name="T43" fmla="*/ 13 h 62"/>
                    <a:gd name="T44" fmla="*/ 5 w 112"/>
                    <a:gd name="T45" fmla="*/ 6 h 62"/>
                    <a:gd name="T46" fmla="*/ 15 w 112"/>
                    <a:gd name="T47" fmla="*/ 2 h 62"/>
                    <a:gd name="T48" fmla="*/ 19 w 112"/>
                    <a:gd name="T49" fmla="*/ 11 h 62"/>
                    <a:gd name="T50" fmla="*/ 19 w 112"/>
                    <a:gd name="T51" fmla="*/ 12 h 62"/>
                    <a:gd name="T52" fmla="*/ 56 w 112"/>
                    <a:gd name="T53" fmla="*/ 26 h 62"/>
                    <a:gd name="T54" fmla="*/ 93 w 112"/>
                    <a:gd name="T55" fmla="*/ 12 h 62"/>
                    <a:gd name="T56" fmla="*/ 92 w 112"/>
                    <a:gd name="T57" fmla="*/ 11 h 62"/>
                    <a:gd name="T58" fmla="*/ 97 w 112"/>
                    <a:gd name="T59" fmla="*/ 2 h 62"/>
                    <a:gd name="T60" fmla="*/ 106 w 112"/>
                    <a:gd name="T61" fmla="*/ 6 h 62"/>
                    <a:gd name="T62" fmla="*/ 106 w 112"/>
                    <a:gd name="T63" fmla="*/ 13 h 62"/>
                    <a:gd name="T64" fmla="*/ 111 w 112"/>
                    <a:gd name="T65" fmla="*/ 18 h 62"/>
                    <a:gd name="T66" fmla="*/ 106 w 112"/>
                    <a:gd name="T67" fmla="*/ 27 h 62"/>
                    <a:gd name="T68" fmla="*/ 96 w 112"/>
                    <a:gd name="T69" fmla="*/ 23 h 62"/>
                    <a:gd name="T70" fmla="*/ 96 w 112"/>
                    <a:gd name="T71" fmla="*/ 22 h 62"/>
                    <a:gd name="T72" fmla="*/ 71 w 112"/>
                    <a:gd name="T73" fmla="*/ 31 h 62"/>
                    <a:gd name="T74" fmla="*/ 96 w 112"/>
                    <a:gd name="T75" fmla="*/ 40 h 62"/>
                    <a:gd name="T76" fmla="*/ 96 w 112"/>
                    <a:gd name="T77" fmla="*/ 39 h 62"/>
                    <a:gd name="T78" fmla="*/ 106 w 112"/>
                    <a:gd name="T79" fmla="*/ 35 h 62"/>
                    <a:gd name="T80" fmla="*/ 111 w 112"/>
                    <a:gd name="T8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2">
                      <a:moveTo>
                        <a:pt x="111" y="45"/>
                      </a:moveTo>
                      <a:cubicBezTo>
                        <a:pt x="110" y="47"/>
                        <a:pt x="108" y="49"/>
                        <a:pt x="106" y="49"/>
                      </a:cubicBezTo>
                      <a:cubicBezTo>
                        <a:pt x="107" y="51"/>
                        <a:pt x="107" y="54"/>
                        <a:pt x="106" y="56"/>
                      </a:cubicBezTo>
                      <a:cubicBezTo>
                        <a:pt x="105" y="60"/>
                        <a:pt x="101" y="62"/>
                        <a:pt x="97" y="61"/>
                      </a:cubicBezTo>
                      <a:cubicBezTo>
                        <a:pt x="93" y="59"/>
                        <a:pt x="91" y="55"/>
                        <a:pt x="92" y="51"/>
                      </a:cubicBezTo>
                      <a:cubicBezTo>
                        <a:pt x="92" y="51"/>
                        <a:pt x="92" y="50"/>
                        <a:pt x="93" y="50"/>
                      </a:cubicBezTo>
                      <a:cubicBezTo>
                        <a:pt x="56" y="37"/>
                        <a:pt x="56" y="37"/>
                        <a:pt x="56" y="37"/>
                      </a:cubicBezTo>
                      <a:cubicBezTo>
                        <a:pt x="19" y="50"/>
                        <a:pt x="19" y="50"/>
                        <a:pt x="19" y="50"/>
                      </a:cubicBezTo>
                      <a:cubicBezTo>
                        <a:pt x="19" y="50"/>
                        <a:pt x="19" y="51"/>
                        <a:pt x="19" y="51"/>
                      </a:cubicBezTo>
                      <a:cubicBezTo>
                        <a:pt x="21" y="55"/>
                        <a:pt x="19" y="59"/>
                        <a:pt x="15" y="61"/>
                      </a:cubicBezTo>
                      <a:cubicBezTo>
                        <a:pt x="11" y="62"/>
                        <a:pt x="7" y="60"/>
                        <a:pt x="5" y="56"/>
                      </a:cubicBezTo>
                      <a:cubicBezTo>
                        <a:pt x="4" y="54"/>
                        <a:pt x="5" y="51"/>
                        <a:pt x="6" y="49"/>
                      </a:cubicBezTo>
                      <a:cubicBezTo>
                        <a:pt x="4" y="49"/>
                        <a:pt x="2" y="47"/>
                        <a:pt x="1" y="45"/>
                      </a:cubicBezTo>
                      <a:cubicBezTo>
                        <a:pt x="0" y="41"/>
                        <a:pt x="2" y="36"/>
                        <a:pt x="6" y="35"/>
                      </a:cubicBezTo>
                      <a:cubicBezTo>
                        <a:pt x="9" y="33"/>
                        <a:pt x="14" y="35"/>
                        <a:pt x="15" y="39"/>
                      </a:cubicBezTo>
                      <a:cubicBezTo>
                        <a:pt x="15" y="40"/>
                        <a:pt x="15" y="40"/>
                        <a:pt x="15" y="40"/>
                      </a:cubicBezTo>
                      <a:cubicBezTo>
                        <a:pt x="40" y="31"/>
                        <a:pt x="40" y="31"/>
                        <a:pt x="40" y="31"/>
                      </a:cubicBezTo>
                      <a:cubicBezTo>
                        <a:pt x="15" y="22"/>
                        <a:pt x="15" y="22"/>
                        <a:pt x="15" y="22"/>
                      </a:cubicBezTo>
                      <a:cubicBezTo>
                        <a:pt x="15" y="22"/>
                        <a:pt x="15" y="23"/>
                        <a:pt x="15" y="23"/>
                      </a:cubicBezTo>
                      <a:cubicBezTo>
                        <a:pt x="14" y="27"/>
                        <a:pt x="9" y="29"/>
                        <a:pt x="6" y="27"/>
                      </a:cubicBezTo>
                      <a:cubicBezTo>
                        <a:pt x="2" y="26"/>
                        <a:pt x="0" y="22"/>
                        <a:pt x="1" y="18"/>
                      </a:cubicBezTo>
                      <a:cubicBezTo>
                        <a:pt x="2" y="15"/>
                        <a:pt x="4" y="14"/>
                        <a:pt x="6" y="13"/>
                      </a:cubicBezTo>
                      <a:cubicBezTo>
                        <a:pt x="5" y="11"/>
                        <a:pt x="4" y="9"/>
                        <a:pt x="5" y="6"/>
                      </a:cubicBezTo>
                      <a:cubicBezTo>
                        <a:pt x="7" y="2"/>
                        <a:pt x="11" y="0"/>
                        <a:pt x="15" y="2"/>
                      </a:cubicBezTo>
                      <a:cubicBezTo>
                        <a:pt x="19" y="3"/>
                        <a:pt x="21" y="7"/>
                        <a:pt x="19" y="11"/>
                      </a:cubicBezTo>
                      <a:cubicBezTo>
                        <a:pt x="19" y="12"/>
                        <a:pt x="19" y="12"/>
                        <a:pt x="19" y="12"/>
                      </a:cubicBezTo>
                      <a:cubicBezTo>
                        <a:pt x="56" y="26"/>
                        <a:pt x="56" y="26"/>
                        <a:pt x="56" y="26"/>
                      </a:cubicBezTo>
                      <a:cubicBezTo>
                        <a:pt x="93" y="12"/>
                        <a:pt x="93" y="12"/>
                        <a:pt x="93" y="12"/>
                      </a:cubicBezTo>
                      <a:cubicBezTo>
                        <a:pt x="92" y="12"/>
                        <a:pt x="92" y="12"/>
                        <a:pt x="92" y="11"/>
                      </a:cubicBezTo>
                      <a:cubicBezTo>
                        <a:pt x="91" y="7"/>
                        <a:pt x="93" y="3"/>
                        <a:pt x="97" y="2"/>
                      </a:cubicBezTo>
                      <a:cubicBezTo>
                        <a:pt x="101" y="0"/>
                        <a:pt x="105" y="2"/>
                        <a:pt x="106" y="6"/>
                      </a:cubicBezTo>
                      <a:cubicBezTo>
                        <a:pt x="107" y="9"/>
                        <a:pt x="107" y="11"/>
                        <a:pt x="106" y="13"/>
                      </a:cubicBezTo>
                      <a:cubicBezTo>
                        <a:pt x="108" y="14"/>
                        <a:pt x="110" y="15"/>
                        <a:pt x="111" y="18"/>
                      </a:cubicBezTo>
                      <a:cubicBezTo>
                        <a:pt x="112" y="22"/>
                        <a:pt x="110" y="26"/>
                        <a:pt x="106" y="27"/>
                      </a:cubicBezTo>
                      <a:cubicBezTo>
                        <a:pt x="102" y="29"/>
                        <a:pt x="98" y="27"/>
                        <a:pt x="96" y="23"/>
                      </a:cubicBezTo>
                      <a:cubicBezTo>
                        <a:pt x="96" y="23"/>
                        <a:pt x="96" y="22"/>
                        <a:pt x="96" y="22"/>
                      </a:cubicBezTo>
                      <a:cubicBezTo>
                        <a:pt x="71" y="31"/>
                        <a:pt x="71" y="31"/>
                        <a:pt x="71" y="31"/>
                      </a:cubicBezTo>
                      <a:cubicBezTo>
                        <a:pt x="96" y="40"/>
                        <a:pt x="96" y="40"/>
                        <a:pt x="96" y="40"/>
                      </a:cubicBezTo>
                      <a:cubicBezTo>
                        <a:pt x="96" y="40"/>
                        <a:pt x="96" y="40"/>
                        <a:pt x="96" y="39"/>
                      </a:cubicBezTo>
                      <a:cubicBezTo>
                        <a:pt x="98" y="35"/>
                        <a:pt x="102" y="33"/>
                        <a:pt x="106" y="35"/>
                      </a:cubicBezTo>
                      <a:cubicBezTo>
                        <a:pt x="110" y="36"/>
                        <a:pt x="112" y="41"/>
                        <a:pt x="1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94" name="Freeform 191"/>
                <p:cNvSpPr>
                  <a:spLocks noEditPoints="1"/>
                </p:cNvSpPr>
                <p:nvPr/>
              </p:nvSpPr>
              <p:spPr bwMode="auto">
                <a:xfrm>
                  <a:off x="3712" y="1974"/>
                  <a:ext cx="263" cy="239"/>
                </a:xfrm>
                <a:custGeom>
                  <a:avLst/>
                  <a:gdLst>
                    <a:gd name="T0" fmla="*/ 108 w 108"/>
                    <a:gd name="T1" fmla="*/ 55 h 99"/>
                    <a:gd name="T2" fmla="*/ 108 w 108"/>
                    <a:gd name="T3" fmla="*/ 57 h 99"/>
                    <a:gd name="T4" fmla="*/ 108 w 108"/>
                    <a:gd name="T5" fmla="*/ 63 h 99"/>
                    <a:gd name="T6" fmla="*/ 93 w 108"/>
                    <a:gd name="T7" fmla="*/ 79 h 99"/>
                    <a:gd name="T8" fmla="*/ 81 w 108"/>
                    <a:gd name="T9" fmla="*/ 79 h 99"/>
                    <a:gd name="T10" fmla="*/ 81 w 108"/>
                    <a:gd name="T11" fmla="*/ 86 h 99"/>
                    <a:gd name="T12" fmla="*/ 68 w 108"/>
                    <a:gd name="T13" fmla="*/ 99 h 99"/>
                    <a:gd name="T14" fmla="*/ 37 w 108"/>
                    <a:gd name="T15" fmla="*/ 99 h 99"/>
                    <a:gd name="T16" fmla="*/ 24 w 108"/>
                    <a:gd name="T17" fmla="*/ 86 h 99"/>
                    <a:gd name="T18" fmla="*/ 24 w 108"/>
                    <a:gd name="T19" fmla="*/ 79 h 99"/>
                    <a:gd name="T20" fmla="*/ 15 w 108"/>
                    <a:gd name="T21" fmla="*/ 79 h 99"/>
                    <a:gd name="T22" fmla="*/ 0 w 108"/>
                    <a:gd name="T23" fmla="*/ 63 h 99"/>
                    <a:gd name="T24" fmla="*/ 0 w 108"/>
                    <a:gd name="T25" fmla="*/ 57 h 99"/>
                    <a:gd name="T26" fmla="*/ 0 w 108"/>
                    <a:gd name="T27" fmla="*/ 56 h 99"/>
                    <a:gd name="T28" fmla="*/ 0 w 108"/>
                    <a:gd name="T29" fmla="*/ 51 h 99"/>
                    <a:gd name="T30" fmla="*/ 54 w 108"/>
                    <a:gd name="T31" fmla="*/ 0 h 99"/>
                    <a:gd name="T32" fmla="*/ 108 w 108"/>
                    <a:gd name="T33" fmla="*/ 51 h 99"/>
                    <a:gd name="T34" fmla="*/ 108 w 108"/>
                    <a:gd name="T35" fmla="*/ 55 h 99"/>
                    <a:gd name="T36" fmla="*/ 46 w 108"/>
                    <a:gd name="T37" fmla="*/ 53 h 99"/>
                    <a:gd name="T38" fmla="*/ 28 w 108"/>
                    <a:gd name="T39" fmla="*/ 39 h 99"/>
                    <a:gd name="T40" fmla="*/ 11 w 108"/>
                    <a:gd name="T41" fmla="*/ 53 h 99"/>
                    <a:gd name="T42" fmla="*/ 28 w 108"/>
                    <a:gd name="T43" fmla="*/ 67 h 99"/>
                    <a:gd name="T44" fmla="*/ 46 w 108"/>
                    <a:gd name="T45" fmla="*/ 53 h 99"/>
                    <a:gd name="T46" fmla="*/ 62 w 108"/>
                    <a:gd name="T47" fmla="*/ 83 h 99"/>
                    <a:gd name="T48" fmla="*/ 54 w 108"/>
                    <a:gd name="T49" fmla="*/ 65 h 99"/>
                    <a:gd name="T50" fmla="*/ 51 w 108"/>
                    <a:gd name="T51" fmla="*/ 65 h 99"/>
                    <a:gd name="T52" fmla="*/ 43 w 108"/>
                    <a:gd name="T53" fmla="*/ 83 h 99"/>
                    <a:gd name="T54" fmla="*/ 45 w 108"/>
                    <a:gd name="T55" fmla="*/ 85 h 99"/>
                    <a:gd name="T56" fmla="*/ 61 w 108"/>
                    <a:gd name="T57" fmla="*/ 85 h 99"/>
                    <a:gd name="T58" fmla="*/ 62 w 108"/>
                    <a:gd name="T59" fmla="*/ 83 h 99"/>
                    <a:gd name="T60" fmla="*/ 93 w 108"/>
                    <a:gd name="T61" fmla="*/ 53 h 99"/>
                    <a:gd name="T62" fmla="*/ 76 w 108"/>
                    <a:gd name="T63" fmla="*/ 39 h 99"/>
                    <a:gd name="T64" fmla="*/ 59 w 108"/>
                    <a:gd name="T65" fmla="*/ 53 h 99"/>
                    <a:gd name="T66" fmla="*/ 76 w 108"/>
                    <a:gd name="T67" fmla="*/ 67 h 99"/>
                    <a:gd name="T68" fmla="*/ 93 w 108"/>
                    <a:gd name="T69"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9">
                      <a:moveTo>
                        <a:pt x="108" y="55"/>
                      </a:moveTo>
                      <a:cubicBezTo>
                        <a:pt x="108" y="56"/>
                        <a:pt x="108" y="56"/>
                        <a:pt x="108" y="57"/>
                      </a:cubicBezTo>
                      <a:cubicBezTo>
                        <a:pt x="108" y="63"/>
                        <a:pt x="108" y="63"/>
                        <a:pt x="108" y="63"/>
                      </a:cubicBezTo>
                      <a:cubicBezTo>
                        <a:pt x="108" y="72"/>
                        <a:pt x="101" y="79"/>
                        <a:pt x="93" y="79"/>
                      </a:cubicBezTo>
                      <a:cubicBezTo>
                        <a:pt x="81" y="79"/>
                        <a:pt x="81" y="79"/>
                        <a:pt x="81" y="79"/>
                      </a:cubicBezTo>
                      <a:cubicBezTo>
                        <a:pt x="81" y="86"/>
                        <a:pt x="81" y="86"/>
                        <a:pt x="81" y="86"/>
                      </a:cubicBezTo>
                      <a:cubicBezTo>
                        <a:pt x="81" y="93"/>
                        <a:pt x="75" y="99"/>
                        <a:pt x="68" y="99"/>
                      </a:cubicBezTo>
                      <a:cubicBezTo>
                        <a:pt x="37" y="99"/>
                        <a:pt x="37" y="99"/>
                        <a:pt x="37" y="99"/>
                      </a:cubicBezTo>
                      <a:cubicBezTo>
                        <a:pt x="30" y="99"/>
                        <a:pt x="24" y="93"/>
                        <a:pt x="24" y="86"/>
                      </a:cubicBezTo>
                      <a:cubicBezTo>
                        <a:pt x="24" y="79"/>
                        <a:pt x="24" y="79"/>
                        <a:pt x="24" y="79"/>
                      </a:cubicBezTo>
                      <a:cubicBezTo>
                        <a:pt x="15" y="79"/>
                        <a:pt x="15" y="79"/>
                        <a:pt x="15" y="79"/>
                      </a:cubicBezTo>
                      <a:cubicBezTo>
                        <a:pt x="7" y="79"/>
                        <a:pt x="0" y="72"/>
                        <a:pt x="0" y="63"/>
                      </a:cubicBezTo>
                      <a:cubicBezTo>
                        <a:pt x="0" y="57"/>
                        <a:pt x="0" y="57"/>
                        <a:pt x="0" y="57"/>
                      </a:cubicBezTo>
                      <a:cubicBezTo>
                        <a:pt x="0" y="57"/>
                        <a:pt x="0" y="56"/>
                        <a:pt x="0" y="56"/>
                      </a:cubicBezTo>
                      <a:cubicBezTo>
                        <a:pt x="0" y="54"/>
                        <a:pt x="0" y="52"/>
                        <a:pt x="0" y="51"/>
                      </a:cubicBezTo>
                      <a:cubicBezTo>
                        <a:pt x="0" y="16"/>
                        <a:pt x="24" y="0"/>
                        <a:pt x="54" y="0"/>
                      </a:cubicBezTo>
                      <a:cubicBezTo>
                        <a:pt x="84" y="0"/>
                        <a:pt x="108" y="16"/>
                        <a:pt x="108" y="51"/>
                      </a:cubicBezTo>
                      <a:cubicBezTo>
                        <a:pt x="108" y="52"/>
                        <a:pt x="108" y="54"/>
                        <a:pt x="108" y="55"/>
                      </a:cubicBezTo>
                      <a:close/>
                      <a:moveTo>
                        <a:pt x="46" y="53"/>
                      </a:moveTo>
                      <a:cubicBezTo>
                        <a:pt x="46" y="45"/>
                        <a:pt x="38" y="39"/>
                        <a:pt x="28" y="39"/>
                      </a:cubicBezTo>
                      <a:cubicBezTo>
                        <a:pt x="19" y="39"/>
                        <a:pt x="11" y="45"/>
                        <a:pt x="11" y="53"/>
                      </a:cubicBezTo>
                      <a:cubicBezTo>
                        <a:pt x="11" y="61"/>
                        <a:pt x="19" y="67"/>
                        <a:pt x="28" y="67"/>
                      </a:cubicBezTo>
                      <a:cubicBezTo>
                        <a:pt x="38" y="67"/>
                        <a:pt x="46" y="61"/>
                        <a:pt x="46" y="53"/>
                      </a:cubicBezTo>
                      <a:close/>
                      <a:moveTo>
                        <a:pt x="62" y="83"/>
                      </a:moveTo>
                      <a:cubicBezTo>
                        <a:pt x="54" y="65"/>
                        <a:pt x="54" y="65"/>
                        <a:pt x="54" y="65"/>
                      </a:cubicBezTo>
                      <a:cubicBezTo>
                        <a:pt x="53" y="64"/>
                        <a:pt x="52" y="64"/>
                        <a:pt x="51" y="65"/>
                      </a:cubicBezTo>
                      <a:cubicBezTo>
                        <a:pt x="43" y="83"/>
                        <a:pt x="43" y="83"/>
                        <a:pt x="43" y="83"/>
                      </a:cubicBezTo>
                      <a:cubicBezTo>
                        <a:pt x="42" y="84"/>
                        <a:pt x="43" y="85"/>
                        <a:pt x="45" y="85"/>
                      </a:cubicBezTo>
                      <a:cubicBezTo>
                        <a:pt x="61" y="85"/>
                        <a:pt x="61" y="85"/>
                        <a:pt x="61" y="85"/>
                      </a:cubicBezTo>
                      <a:cubicBezTo>
                        <a:pt x="62" y="85"/>
                        <a:pt x="63" y="84"/>
                        <a:pt x="62" y="83"/>
                      </a:cubicBezTo>
                      <a:close/>
                      <a:moveTo>
                        <a:pt x="93" y="53"/>
                      </a:moveTo>
                      <a:cubicBezTo>
                        <a:pt x="93" y="45"/>
                        <a:pt x="86" y="39"/>
                        <a:pt x="76" y="39"/>
                      </a:cubicBezTo>
                      <a:cubicBezTo>
                        <a:pt x="67" y="39"/>
                        <a:pt x="59" y="45"/>
                        <a:pt x="59" y="53"/>
                      </a:cubicBezTo>
                      <a:cubicBezTo>
                        <a:pt x="59" y="61"/>
                        <a:pt x="67" y="67"/>
                        <a:pt x="76" y="67"/>
                      </a:cubicBezTo>
                      <a:cubicBezTo>
                        <a:pt x="86" y="67"/>
                        <a:pt x="93" y="61"/>
                        <a:pt x="9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grpSp>
      <p:grpSp>
        <p:nvGrpSpPr>
          <p:cNvPr id="195" name="Group 194"/>
          <p:cNvGrpSpPr/>
          <p:nvPr/>
        </p:nvGrpSpPr>
        <p:grpSpPr>
          <a:xfrm>
            <a:off x="7876586" y="2810317"/>
            <a:ext cx="979940" cy="760084"/>
            <a:chOff x="6655155" y="3410421"/>
            <a:chExt cx="960949" cy="745354"/>
          </a:xfrm>
        </p:grpSpPr>
        <p:sp>
          <p:nvSpPr>
            <p:cNvPr id="196" name="Rectangle 195"/>
            <p:cNvSpPr/>
            <p:nvPr/>
          </p:nvSpPr>
          <p:spPr>
            <a:xfrm>
              <a:off x="6655155" y="3908015"/>
              <a:ext cx="960949"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Relying parties</a:t>
              </a:r>
            </a:p>
          </p:txBody>
        </p:sp>
        <p:grpSp>
          <p:nvGrpSpPr>
            <p:cNvPr id="197" name="Group 196"/>
            <p:cNvGrpSpPr/>
            <p:nvPr/>
          </p:nvGrpSpPr>
          <p:grpSpPr>
            <a:xfrm>
              <a:off x="6662208" y="3410421"/>
              <a:ext cx="457200" cy="457200"/>
              <a:chOff x="6849120" y="3410421"/>
              <a:chExt cx="457200" cy="457200"/>
            </a:xfrm>
          </p:grpSpPr>
          <p:sp>
            <p:nvSpPr>
              <p:cNvPr id="198" name="Oval 197"/>
              <p:cNvSpPr/>
              <p:nvPr/>
            </p:nvSpPr>
            <p:spPr bwMode="auto">
              <a:xfrm>
                <a:off x="6849120"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9" name="Freeform 37"/>
              <p:cNvSpPr>
                <a:spLocks noChangeAspect="1" noEditPoints="1"/>
              </p:cNvSpPr>
              <p:nvPr/>
            </p:nvSpPr>
            <p:spPr bwMode="black">
              <a:xfrm>
                <a:off x="6912340" y="3519081"/>
                <a:ext cx="330761" cy="23988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grpSp>
        <p:nvGrpSpPr>
          <p:cNvPr id="200" name="Group 199"/>
          <p:cNvGrpSpPr/>
          <p:nvPr/>
        </p:nvGrpSpPr>
        <p:grpSpPr>
          <a:xfrm>
            <a:off x="10756832" y="2810317"/>
            <a:ext cx="623579" cy="760084"/>
            <a:chOff x="9479583" y="3410421"/>
            <a:chExt cx="611494" cy="745354"/>
          </a:xfrm>
        </p:grpSpPr>
        <p:sp>
          <p:nvSpPr>
            <p:cNvPr id="201" name="Rectangle 200"/>
            <p:cNvSpPr/>
            <p:nvPr/>
          </p:nvSpPr>
          <p:spPr>
            <a:xfrm>
              <a:off x="9479583" y="3908015"/>
              <a:ext cx="611494" cy="247760"/>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Behavior</a:t>
              </a:r>
            </a:p>
          </p:txBody>
        </p:sp>
        <p:grpSp>
          <p:nvGrpSpPr>
            <p:cNvPr id="202" name="Group 201"/>
            <p:cNvGrpSpPr/>
            <p:nvPr/>
          </p:nvGrpSpPr>
          <p:grpSpPr>
            <a:xfrm>
              <a:off x="9483879" y="3410421"/>
              <a:ext cx="457200" cy="457200"/>
              <a:chOff x="8603806" y="3410421"/>
              <a:chExt cx="457200" cy="457200"/>
            </a:xfrm>
          </p:grpSpPr>
          <p:sp>
            <p:nvSpPr>
              <p:cNvPr id="203" name="Oval 202"/>
              <p:cNvSpPr/>
              <p:nvPr/>
            </p:nvSpPr>
            <p:spPr bwMode="auto">
              <a:xfrm>
                <a:off x="8603806" y="3410421"/>
                <a:ext cx="457200" cy="4572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04" name="Group 203"/>
              <p:cNvGrpSpPr/>
              <p:nvPr/>
            </p:nvGrpSpPr>
            <p:grpSpPr>
              <a:xfrm>
                <a:off x="8657189" y="3481727"/>
                <a:ext cx="350435" cy="314588"/>
                <a:chOff x="5230812" y="3881911"/>
                <a:chExt cx="1660526" cy="1490663"/>
              </a:xfrm>
            </p:grpSpPr>
            <p:sp>
              <p:nvSpPr>
                <p:cNvPr id="205" name="AutoShape 18"/>
                <p:cNvSpPr>
                  <a:spLocks noChangeAspect="1" noChangeArrowheads="1" noTextEdit="1"/>
                </p:cNvSpPr>
                <p:nvPr/>
              </p:nvSpPr>
              <p:spPr bwMode="auto">
                <a:xfrm>
                  <a:off x="5302250" y="3967636"/>
                  <a:ext cx="15859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6" name="Freeform 20"/>
                <p:cNvSpPr>
                  <a:spLocks/>
                </p:cNvSpPr>
                <p:nvPr/>
              </p:nvSpPr>
              <p:spPr bwMode="auto">
                <a:xfrm>
                  <a:off x="5230812" y="4083524"/>
                  <a:ext cx="866775" cy="1289050"/>
                </a:xfrm>
                <a:custGeom>
                  <a:avLst/>
                  <a:gdLst>
                    <a:gd name="T0" fmla="*/ 18 w 231"/>
                    <a:gd name="T1" fmla="*/ 82 h 344"/>
                    <a:gd name="T2" fmla="*/ 101 w 231"/>
                    <a:gd name="T3" fmla="*/ 0 h 344"/>
                    <a:gd name="T4" fmla="*/ 146 w 231"/>
                    <a:gd name="T5" fmla="*/ 107 h 344"/>
                    <a:gd name="T6" fmla="*/ 126 w 231"/>
                    <a:gd name="T7" fmla="*/ 95 h 344"/>
                    <a:gd name="T8" fmla="*/ 139 w 231"/>
                    <a:gd name="T9" fmla="*/ 215 h 344"/>
                    <a:gd name="T10" fmla="*/ 216 w 231"/>
                    <a:gd name="T11" fmla="*/ 250 h 344"/>
                    <a:gd name="T12" fmla="*/ 207 w 231"/>
                    <a:gd name="T13" fmla="*/ 317 h 344"/>
                    <a:gd name="T14" fmla="*/ 84 w 231"/>
                    <a:gd name="T15" fmla="*/ 273 h 344"/>
                    <a:gd name="T16" fmla="*/ 48 w 231"/>
                    <a:gd name="T17" fmla="*/ 82 h 344"/>
                    <a:gd name="T18" fmla="*/ 18 w 231"/>
                    <a:gd name="T19" fmla="*/ 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18" y="82"/>
                      </a:moveTo>
                      <a:cubicBezTo>
                        <a:pt x="101" y="0"/>
                        <a:pt x="101" y="0"/>
                        <a:pt x="101" y="0"/>
                      </a:cubicBezTo>
                      <a:cubicBezTo>
                        <a:pt x="146" y="107"/>
                        <a:pt x="146" y="107"/>
                        <a:pt x="146" y="107"/>
                      </a:cubicBezTo>
                      <a:cubicBezTo>
                        <a:pt x="126" y="95"/>
                        <a:pt x="126" y="95"/>
                        <a:pt x="126" y="95"/>
                      </a:cubicBezTo>
                      <a:cubicBezTo>
                        <a:pt x="126" y="95"/>
                        <a:pt x="87" y="157"/>
                        <a:pt x="139" y="215"/>
                      </a:cubicBezTo>
                      <a:cubicBezTo>
                        <a:pt x="178" y="258"/>
                        <a:pt x="216" y="250"/>
                        <a:pt x="216" y="250"/>
                      </a:cubicBezTo>
                      <a:cubicBezTo>
                        <a:pt x="216" y="250"/>
                        <a:pt x="231" y="278"/>
                        <a:pt x="207" y="317"/>
                      </a:cubicBezTo>
                      <a:cubicBezTo>
                        <a:pt x="207" y="317"/>
                        <a:pt x="155" y="344"/>
                        <a:pt x="84" y="273"/>
                      </a:cubicBezTo>
                      <a:cubicBezTo>
                        <a:pt x="0" y="189"/>
                        <a:pt x="48" y="82"/>
                        <a:pt x="48" y="82"/>
                      </a:cubicBezTo>
                      <a:lnTo>
                        <a:pt x="1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7" name="Freeform 21"/>
                <p:cNvSpPr>
                  <a:spLocks/>
                </p:cNvSpPr>
                <p:nvPr/>
              </p:nvSpPr>
              <p:spPr bwMode="auto">
                <a:xfrm>
                  <a:off x="6097588" y="3881911"/>
                  <a:ext cx="793750" cy="1281113"/>
                </a:xfrm>
                <a:custGeom>
                  <a:avLst/>
                  <a:gdLst>
                    <a:gd name="T0" fmla="*/ 212 w 212"/>
                    <a:gd name="T1" fmla="*/ 259 h 342"/>
                    <a:gd name="T2" fmla="*/ 129 w 212"/>
                    <a:gd name="T3" fmla="*/ 342 h 342"/>
                    <a:gd name="T4" fmla="*/ 85 w 212"/>
                    <a:gd name="T5" fmla="*/ 236 h 342"/>
                    <a:gd name="T6" fmla="*/ 109 w 212"/>
                    <a:gd name="T7" fmla="*/ 243 h 342"/>
                    <a:gd name="T8" fmla="*/ 116 w 212"/>
                    <a:gd name="T9" fmla="*/ 176 h 342"/>
                    <a:gd name="T10" fmla="*/ 16 w 212"/>
                    <a:gd name="T11" fmla="*/ 95 h 342"/>
                    <a:gd name="T12" fmla="*/ 25 w 212"/>
                    <a:gd name="T13" fmla="*/ 28 h 342"/>
                    <a:gd name="T14" fmla="*/ 144 w 212"/>
                    <a:gd name="T15" fmla="*/ 68 h 342"/>
                    <a:gd name="T16" fmla="*/ 188 w 212"/>
                    <a:gd name="T17" fmla="*/ 256 h 342"/>
                    <a:gd name="T18" fmla="*/ 212 w 212"/>
                    <a:gd name="T19" fmla="*/ 25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42">
                      <a:moveTo>
                        <a:pt x="212" y="259"/>
                      </a:moveTo>
                      <a:cubicBezTo>
                        <a:pt x="129" y="342"/>
                        <a:pt x="129" y="342"/>
                        <a:pt x="129" y="342"/>
                      </a:cubicBezTo>
                      <a:cubicBezTo>
                        <a:pt x="85" y="236"/>
                        <a:pt x="85" y="236"/>
                        <a:pt x="85" y="236"/>
                      </a:cubicBezTo>
                      <a:cubicBezTo>
                        <a:pt x="109" y="243"/>
                        <a:pt x="109" y="243"/>
                        <a:pt x="109" y="243"/>
                      </a:cubicBezTo>
                      <a:cubicBezTo>
                        <a:pt x="109" y="243"/>
                        <a:pt x="120" y="203"/>
                        <a:pt x="116" y="176"/>
                      </a:cubicBezTo>
                      <a:cubicBezTo>
                        <a:pt x="107" y="125"/>
                        <a:pt x="61" y="91"/>
                        <a:pt x="16" y="95"/>
                      </a:cubicBezTo>
                      <a:cubicBezTo>
                        <a:pt x="16" y="95"/>
                        <a:pt x="0" y="65"/>
                        <a:pt x="25" y="28"/>
                      </a:cubicBezTo>
                      <a:cubicBezTo>
                        <a:pt x="25" y="28"/>
                        <a:pt x="77" y="0"/>
                        <a:pt x="144" y="68"/>
                      </a:cubicBezTo>
                      <a:cubicBezTo>
                        <a:pt x="212" y="137"/>
                        <a:pt x="200" y="211"/>
                        <a:pt x="188" y="256"/>
                      </a:cubicBezTo>
                      <a:lnTo>
                        <a:pt x="212" y="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08" name="Freeform 22"/>
                <p:cNvSpPr>
                  <a:spLocks/>
                </p:cNvSpPr>
                <p:nvPr/>
              </p:nvSpPr>
              <p:spPr bwMode="auto">
                <a:xfrm>
                  <a:off x="5792788" y="3978749"/>
                  <a:ext cx="646113" cy="1293813"/>
                </a:xfrm>
                <a:custGeom>
                  <a:avLst/>
                  <a:gdLst>
                    <a:gd name="T0" fmla="*/ 73 w 172"/>
                    <a:gd name="T1" fmla="*/ 345 h 345"/>
                    <a:gd name="T2" fmla="*/ 150 w 172"/>
                    <a:gd name="T3" fmla="*/ 268 h 345"/>
                    <a:gd name="T4" fmla="*/ 108 w 172"/>
                    <a:gd name="T5" fmla="*/ 130 h 345"/>
                    <a:gd name="T6" fmla="*/ 96 w 172"/>
                    <a:gd name="T7" fmla="*/ 0 h 345"/>
                    <a:gd name="T8" fmla="*/ 21 w 172"/>
                    <a:gd name="T9" fmla="*/ 75 h 345"/>
                    <a:gd name="T10" fmla="*/ 47 w 172"/>
                    <a:gd name="T11" fmla="*/ 193 h 345"/>
                    <a:gd name="T12" fmla="*/ 73 w 17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72" h="345">
                      <a:moveTo>
                        <a:pt x="73" y="345"/>
                      </a:moveTo>
                      <a:cubicBezTo>
                        <a:pt x="150" y="268"/>
                        <a:pt x="150" y="268"/>
                        <a:pt x="150" y="268"/>
                      </a:cubicBezTo>
                      <a:cubicBezTo>
                        <a:pt x="150" y="268"/>
                        <a:pt x="172" y="229"/>
                        <a:pt x="108" y="130"/>
                      </a:cubicBezTo>
                      <a:cubicBezTo>
                        <a:pt x="52" y="44"/>
                        <a:pt x="96" y="0"/>
                        <a:pt x="96" y="0"/>
                      </a:cubicBezTo>
                      <a:cubicBezTo>
                        <a:pt x="21" y="75"/>
                        <a:pt x="21" y="75"/>
                        <a:pt x="21" y="75"/>
                      </a:cubicBezTo>
                      <a:cubicBezTo>
                        <a:pt x="21" y="75"/>
                        <a:pt x="0" y="109"/>
                        <a:pt x="47" y="193"/>
                      </a:cubicBezTo>
                      <a:cubicBezTo>
                        <a:pt x="94" y="278"/>
                        <a:pt x="90" y="304"/>
                        <a:pt x="73"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grpSp>
        </p:grpSp>
      </p:grpSp>
      <p:sp>
        <p:nvSpPr>
          <p:cNvPr id="214" name="Rectangle 213"/>
          <p:cNvSpPr/>
          <p:nvPr/>
        </p:nvSpPr>
        <p:spPr>
          <a:xfrm>
            <a:off x="3101829" y="264320"/>
            <a:ext cx="1447226" cy="542399"/>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Schroedinger's</a:t>
            </a:r>
            <a:b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a:t>
            </a:r>
            <a:endParaRPr kumimoji="0" lang="en-US" sz="1428" b="0" i="0" u="none" strike="noStrike" kern="0" cap="none" spc="0" normalizeH="0" baseline="0" noProof="0" dirty="0">
              <a:ln>
                <a:noFill/>
              </a:ln>
              <a:solidFill>
                <a:sysClr val="windowText" lastClr="000000"/>
              </a:solidFill>
              <a:effectLst/>
              <a:uLnTx/>
              <a:uFillTx/>
            </a:endParaRPr>
          </a:p>
        </p:txBody>
      </p:sp>
      <p:grpSp>
        <p:nvGrpSpPr>
          <p:cNvPr id="215" name="Group 214"/>
          <p:cNvGrpSpPr/>
          <p:nvPr/>
        </p:nvGrpSpPr>
        <p:grpSpPr>
          <a:xfrm>
            <a:off x="3285008" y="760471"/>
            <a:ext cx="1027959" cy="1056073"/>
            <a:chOff x="763272" y="574875"/>
            <a:chExt cx="1008037" cy="1035607"/>
          </a:xfrm>
        </p:grpSpPr>
        <p:pic>
          <p:nvPicPr>
            <p:cNvPr id="216" name="Picture 215"/>
            <p:cNvPicPr>
              <a:picLocks noChangeAspect="1"/>
            </p:cNvPicPr>
            <p:nvPr/>
          </p:nvPicPr>
          <p:blipFill>
            <a:blip r:embed="rId7">
              <a:grayscl/>
              <a:lum bright="-40000"/>
            </a:blip>
            <a:stretch>
              <a:fillRect/>
            </a:stretch>
          </p:blipFill>
          <p:spPr>
            <a:xfrm>
              <a:off x="763272" y="574875"/>
              <a:ext cx="1008037" cy="1035607"/>
            </a:xfrm>
            <a:prstGeom prst="ellipse">
              <a:avLst/>
            </a:prstGeom>
            <a:solidFill>
              <a:schemeClr val="bg1"/>
            </a:solidFill>
          </p:spPr>
        </p:pic>
        <p:sp>
          <p:nvSpPr>
            <p:cNvPr id="217" name="TextBox 216"/>
            <p:cNvSpPr txBox="1"/>
            <p:nvPr/>
          </p:nvSpPr>
          <p:spPr>
            <a:xfrm>
              <a:off x="1008356" y="680468"/>
              <a:ext cx="569754" cy="691023"/>
            </a:xfrm>
            <a:prstGeom prst="rect">
              <a:avLst/>
            </a:prstGeom>
            <a:noFill/>
          </p:spPr>
          <p:txBody>
            <a:bodyPr wrap="square" lIns="186494" tIns="149196" rIns="186494" bIns="149196" rtlCol="0">
              <a:spAutoFit/>
            </a:bodyPr>
            <a:lstStyle/>
            <a:p>
              <a:pPr marL="0" marR="0" lvl="0" indent="0" defTabSz="932418" eaLnBrk="1" fontAlgn="auto" latinLnBrk="0" hangingPunct="1">
                <a:lnSpc>
                  <a:spcPct val="90000"/>
                </a:lnSpc>
                <a:spcBef>
                  <a:spcPts val="0"/>
                </a:spcBef>
                <a:spcAft>
                  <a:spcPts val="612"/>
                </a:spcAft>
                <a:buClrTx/>
                <a:buSzTx/>
                <a:buFontTx/>
                <a:buNone/>
                <a:tabLst/>
                <a:defRPr/>
              </a:pPr>
              <a:r>
                <a:rPr kumimoji="0" lang="en-US" sz="2856" b="1" i="0" u="none" strike="noStrike" kern="0" cap="none" spc="0" normalizeH="0" baseline="0" noProof="0" dirty="0">
                  <a:ln>
                    <a:noFill/>
                  </a:ln>
                  <a:solidFill>
                    <a:schemeClr val="tx2"/>
                  </a:solidFill>
                  <a:effectLst/>
                  <a:uLnTx/>
                  <a:uFillTx/>
                </a:rPr>
                <a:t>?</a:t>
              </a:r>
            </a:p>
          </p:txBody>
        </p:sp>
      </p:grpSp>
      <p:grpSp>
        <p:nvGrpSpPr>
          <p:cNvPr id="219" name="Group 218"/>
          <p:cNvGrpSpPr/>
          <p:nvPr/>
        </p:nvGrpSpPr>
        <p:grpSpPr>
          <a:xfrm>
            <a:off x="7022619" y="3767942"/>
            <a:ext cx="559482" cy="559482"/>
            <a:chOff x="7152559" y="2215205"/>
            <a:chExt cx="548640" cy="548640"/>
          </a:xfrm>
        </p:grpSpPr>
        <p:sp>
          <p:nvSpPr>
            <p:cNvPr id="220" name="Oval 219"/>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21"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22" name="Oval 221"/>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23" name="Picture 222"/>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229" name="Group 228"/>
          <p:cNvGrpSpPr/>
          <p:nvPr/>
        </p:nvGrpSpPr>
        <p:grpSpPr>
          <a:xfrm>
            <a:off x="9387593" y="1657883"/>
            <a:ext cx="559482" cy="559482"/>
            <a:chOff x="7366647" y="2219607"/>
            <a:chExt cx="548640" cy="548640"/>
          </a:xfrm>
        </p:grpSpPr>
        <p:sp>
          <p:nvSpPr>
            <p:cNvPr id="230" name="Oval 229"/>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3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grpSp>
        <p:nvGrpSpPr>
          <p:cNvPr id="232" name="Group 231"/>
          <p:cNvGrpSpPr/>
          <p:nvPr/>
        </p:nvGrpSpPr>
        <p:grpSpPr>
          <a:xfrm>
            <a:off x="8383819" y="1653394"/>
            <a:ext cx="559482" cy="559482"/>
            <a:chOff x="7152559" y="2215205"/>
            <a:chExt cx="548640" cy="548640"/>
          </a:xfrm>
        </p:grpSpPr>
        <p:sp>
          <p:nvSpPr>
            <p:cNvPr id="233" name="Oval 232"/>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234"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235" name="Oval 234"/>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36" name="Picture 235"/>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cxnSp>
        <p:nvCxnSpPr>
          <p:cNvPr id="238" name="Elbow Connector 237"/>
          <p:cNvCxnSpPr/>
          <p:nvPr/>
        </p:nvCxnSpPr>
        <p:spPr>
          <a:xfrm rot="5400000" flipH="1">
            <a:off x="8015452" y="3132274"/>
            <a:ext cx="489975" cy="6021536"/>
          </a:xfrm>
          <a:prstGeom prst="bentConnector5">
            <a:avLst>
              <a:gd name="adj1" fmla="val -47578"/>
              <a:gd name="adj2" fmla="val 49561"/>
              <a:gd name="adj3" fmla="val -48275"/>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44" name="Freeform 170"/>
          <p:cNvSpPr>
            <a:spLocks noEditPoints="1"/>
          </p:cNvSpPr>
          <p:nvPr/>
        </p:nvSpPr>
        <p:spPr bwMode="auto">
          <a:xfrm>
            <a:off x="4141899" y="5072183"/>
            <a:ext cx="835456" cy="784273"/>
          </a:xfrm>
          <a:custGeom>
            <a:avLst/>
            <a:gdLst>
              <a:gd name="T0" fmla="*/ 115 w 214"/>
              <a:gd name="T1" fmla="*/ 109 h 201"/>
              <a:gd name="T2" fmla="*/ 138 w 214"/>
              <a:gd name="T3" fmla="*/ 110 h 201"/>
              <a:gd name="T4" fmla="*/ 112 w 214"/>
              <a:gd name="T5" fmla="*/ 101 h 201"/>
              <a:gd name="T6" fmla="*/ 77 w 214"/>
              <a:gd name="T7" fmla="*/ 100 h 201"/>
              <a:gd name="T8" fmla="*/ 112 w 214"/>
              <a:gd name="T9" fmla="*/ 101 h 201"/>
              <a:gd name="T10" fmla="*/ 7 w 214"/>
              <a:gd name="T11" fmla="*/ 191 h 201"/>
              <a:gd name="T12" fmla="*/ 82 w 214"/>
              <a:gd name="T13" fmla="*/ 151 h 201"/>
              <a:gd name="T14" fmla="*/ 172 w 214"/>
              <a:gd name="T15" fmla="*/ 96 h 201"/>
              <a:gd name="T16" fmla="*/ 46 w 214"/>
              <a:gd name="T17" fmla="*/ 92 h 201"/>
              <a:gd name="T18" fmla="*/ 8 w 214"/>
              <a:gd name="T19" fmla="*/ 158 h 201"/>
              <a:gd name="T20" fmla="*/ 149 w 214"/>
              <a:gd name="T21" fmla="*/ 95 h 201"/>
              <a:gd name="T22" fmla="*/ 69 w 214"/>
              <a:gd name="T23" fmla="*/ 93 h 201"/>
              <a:gd name="T24" fmla="*/ 149 w 214"/>
              <a:gd name="T25" fmla="*/ 95 h 201"/>
              <a:gd name="T26" fmla="*/ 93 w 214"/>
              <a:gd name="T27" fmla="*/ 63 h 201"/>
              <a:gd name="T28" fmla="*/ 143 w 214"/>
              <a:gd name="T29" fmla="*/ 91 h 201"/>
              <a:gd name="T30" fmla="*/ 163 w 214"/>
              <a:gd name="T31" fmla="*/ 19 h 201"/>
              <a:gd name="T32" fmla="*/ 176 w 214"/>
              <a:gd name="T33" fmla="*/ 19 h 201"/>
              <a:gd name="T34" fmla="*/ 163 w 214"/>
              <a:gd name="T35" fmla="*/ 19 h 201"/>
              <a:gd name="T36" fmla="*/ 151 w 214"/>
              <a:gd name="T37" fmla="*/ 22 h 201"/>
              <a:gd name="T38" fmla="*/ 151 w 214"/>
              <a:gd name="T39" fmla="*/ 0 h 201"/>
              <a:gd name="T40" fmla="*/ 174 w 214"/>
              <a:gd name="T41" fmla="*/ 10 h 201"/>
              <a:gd name="T42" fmla="*/ 182 w 214"/>
              <a:gd name="T43" fmla="*/ 10 h 201"/>
              <a:gd name="T44" fmla="*/ 174 w 214"/>
              <a:gd name="T45" fmla="*/ 10 h 201"/>
              <a:gd name="T46" fmla="*/ 190 w 214"/>
              <a:gd name="T47" fmla="*/ 35 h 201"/>
              <a:gd name="T48" fmla="*/ 190 w 214"/>
              <a:gd name="T49" fmla="*/ 11 h 201"/>
              <a:gd name="T50" fmla="*/ 163 w 214"/>
              <a:gd name="T51" fmla="*/ 37 h 201"/>
              <a:gd name="T52" fmla="*/ 180 w 214"/>
              <a:gd name="T53" fmla="*/ 37 h 201"/>
              <a:gd name="T54" fmla="*/ 163 w 214"/>
              <a:gd name="T55" fmla="*/ 37 h 201"/>
              <a:gd name="T56" fmla="*/ 146 w 214"/>
              <a:gd name="T57" fmla="*/ 32 h 201"/>
              <a:gd name="T58" fmla="*/ 146 w 214"/>
              <a:gd name="T59" fmla="*/ 24 h 201"/>
              <a:gd name="T60" fmla="*/ 152 w 214"/>
              <a:gd name="T61" fmla="*/ 28 h 201"/>
              <a:gd name="T62" fmla="*/ 163 w 214"/>
              <a:gd name="T63" fmla="*/ 28 h 201"/>
              <a:gd name="T64" fmla="*/ 152 w 214"/>
              <a:gd name="T65" fmla="*/ 28 h 201"/>
              <a:gd name="T66" fmla="*/ 180 w 214"/>
              <a:gd name="T67" fmla="*/ 64 h 201"/>
              <a:gd name="T68" fmla="*/ 192 w 214"/>
              <a:gd name="T69" fmla="*/ 68 h 201"/>
              <a:gd name="T70" fmla="*/ 203 w 214"/>
              <a:gd name="T71" fmla="*/ 40 h 201"/>
              <a:gd name="T72" fmla="*/ 196 w 214"/>
              <a:gd name="T73" fmla="*/ 61 h 201"/>
              <a:gd name="T74" fmla="*/ 203 w 214"/>
              <a:gd name="T75" fmla="*/ 40 h 201"/>
              <a:gd name="T76" fmla="*/ 206 w 214"/>
              <a:gd name="T77" fmla="*/ 65 h 201"/>
              <a:gd name="T78" fmla="*/ 214 w 214"/>
              <a:gd name="T79" fmla="*/ 67 h 201"/>
              <a:gd name="T80" fmla="*/ 203 w 214"/>
              <a:gd name="T81" fmla="*/ 68 h 201"/>
              <a:gd name="T82" fmla="*/ 198 w 214"/>
              <a:gd name="T83" fmla="*/ 84 h 201"/>
              <a:gd name="T84" fmla="*/ 203 w 214"/>
              <a:gd name="T85" fmla="*/ 68 h 201"/>
              <a:gd name="T86" fmla="*/ 182 w 214"/>
              <a:gd name="T87" fmla="*/ 39 h 201"/>
              <a:gd name="T88" fmla="*/ 189 w 214"/>
              <a:gd name="T89" fmla="*/ 42 h 201"/>
              <a:gd name="T90" fmla="*/ 183 w 214"/>
              <a:gd name="T91" fmla="*/ 47 h 201"/>
              <a:gd name="T92" fmla="*/ 180 w 214"/>
              <a:gd name="T93" fmla="*/ 57 h 201"/>
              <a:gd name="T94" fmla="*/ 183 w 214"/>
              <a:gd name="T95" fmla="*/ 47 h 201"/>
              <a:gd name="T96" fmla="*/ 129 w 214"/>
              <a:gd name="T97" fmla="*/ 17 h 201"/>
              <a:gd name="T98" fmla="*/ 140 w 214"/>
              <a:gd name="T99" fmla="*/ 33 h 201"/>
              <a:gd name="T100" fmla="*/ 163 w 214"/>
              <a:gd name="T101" fmla="*/ 52 h 201"/>
              <a:gd name="T102" fmla="*/ 156 w 214"/>
              <a:gd name="T103" fmla="*/ 36 h 201"/>
              <a:gd name="T104" fmla="*/ 163 w 214"/>
              <a:gd name="T105" fmla="*/ 52 h 201"/>
              <a:gd name="T106" fmla="*/ 174 w 214"/>
              <a:gd name="T107" fmla="*/ 72 h 201"/>
              <a:gd name="T108" fmla="*/ 178 w 214"/>
              <a:gd name="T109" fmla="*/ 96 h 201"/>
              <a:gd name="T110" fmla="*/ 180 w 214"/>
              <a:gd name="T111" fmla="*/ 73 h 201"/>
              <a:gd name="T112" fmla="*/ 171 w 214"/>
              <a:gd name="T113" fmla="*/ 54 h 201"/>
              <a:gd name="T114" fmla="*/ 173 w 214"/>
              <a:gd name="T115" fmla="*/ 7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01">
                <a:moveTo>
                  <a:pt x="126" y="121"/>
                </a:moveTo>
                <a:cubicBezTo>
                  <a:pt x="120" y="121"/>
                  <a:pt x="115" y="115"/>
                  <a:pt x="115" y="109"/>
                </a:cubicBezTo>
                <a:cubicBezTo>
                  <a:pt x="116" y="103"/>
                  <a:pt x="121" y="98"/>
                  <a:pt x="127" y="98"/>
                </a:cubicBezTo>
                <a:cubicBezTo>
                  <a:pt x="133" y="98"/>
                  <a:pt x="138" y="103"/>
                  <a:pt x="138" y="110"/>
                </a:cubicBezTo>
                <a:cubicBezTo>
                  <a:pt x="138" y="116"/>
                  <a:pt x="133" y="121"/>
                  <a:pt x="126" y="121"/>
                </a:cubicBezTo>
                <a:close/>
                <a:moveTo>
                  <a:pt x="112" y="101"/>
                </a:moveTo>
                <a:cubicBezTo>
                  <a:pt x="113" y="91"/>
                  <a:pt x="105" y="83"/>
                  <a:pt x="95" y="83"/>
                </a:cubicBezTo>
                <a:cubicBezTo>
                  <a:pt x="85" y="83"/>
                  <a:pt x="77" y="90"/>
                  <a:pt x="77" y="100"/>
                </a:cubicBezTo>
                <a:cubicBezTo>
                  <a:pt x="77" y="110"/>
                  <a:pt x="84" y="118"/>
                  <a:pt x="94" y="118"/>
                </a:cubicBezTo>
                <a:cubicBezTo>
                  <a:pt x="104" y="118"/>
                  <a:pt x="112" y="111"/>
                  <a:pt x="112" y="101"/>
                </a:cubicBezTo>
                <a:close/>
                <a:moveTo>
                  <a:pt x="1" y="174"/>
                </a:moveTo>
                <a:cubicBezTo>
                  <a:pt x="0" y="180"/>
                  <a:pt x="3" y="186"/>
                  <a:pt x="7" y="191"/>
                </a:cubicBezTo>
                <a:cubicBezTo>
                  <a:pt x="16" y="200"/>
                  <a:pt x="30" y="201"/>
                  <a:pt x="40" y="192"/>
                </a:cubicBezTo>
                <a:cubicBezTo>
                  <a:pt x="82" y="151"/>
                  <a:pt x="82" y="151"/>
                  <a:pt x="82" y="151"/>
                </a:cubicBezTo>
                <a:cubicBezTo>
                  <a:pt x="90" y="155"/>
                  <a:pt x="99" y="157"/>
                  <a:pt x="108" y="157"/>
                </a:cubicBezTo>
                <a:cubicBezTo>
                  <a:pt x="142" y="158"/>
                  <a:pt x="172" y="130"/>
                  <a:pt x="172" y="96"/>
                </a:cubicBezTo>
                <a:cubicBezTo>
                  <a:pt x="173" y="61"/>
                  <a:pt x="146" y="32"/>
                  <a:pt x="111" y="31"/>
                </a:cubicBezTo>
                <a:cubicBezTo>
                  <a:pt x="76" y="30"/>
                  <a:pt x="47" y="57"/>
                  <a:pt x="46" y="92"/>
                </a:cubicBezTo>
                <a:cubicBezTo>
                  <a:pt x="46" y="101"/>
                  <a:pt x="47" y="109"/>
                  <a:pt x="51" y="118"/>
                </a:cubicBezTo>
                <a:cubicBezTo>
                  <a:pt x="8" y="158"/>
                  <a:pt x="8" y="158"/>
                  <a:pt x="8" y="158"/>
                </a:cubicBezTo>
                <a:cubicBezTo>
                  <a:pt x="3" y="162"/>
                  <a:pt x="1" y="168"/>
                  <a:pt x="1" y="174"/>
                </a:cubicBezTo>
                <a:close/>
                <a:moveTo>
                  <a:pt x="149" y="95"/>
                </a:moveTo>
                <a:cubicBezTo>
                  <a:pt x="149" y="117"/>
                  <a:pt x="130" y="135"/>
                  <a:pt x="108" y="134"/>
                </a:cubicBezTo>
                <a:cubicBezTo>
                  <a:pt x="86" y="134"/>
                  <a:pt x="68" y="115"/>
                  <a:pt x="69" y="93"/>
                </a:cubicBezTo>
                <a:cubicBezTo>
                  <a:pt x="69" y="71"/>
                  <a:pt x="88" y="53"/>
                  <a:pt x="110" y="54"/>
                </a:cubicBezTo>
                <a:cubicBezTo>
                  <a:pt x="132" y="54"/>
                  <a:pt x="150" y="73"/>
                  <a:pt x="149" y="95"/>
                </a:cubicBezTo>
                <a:close/>
                <a:moveTo>
                  <a:pt x="110" y="59"/>
                </a:moveTo>
                <a:cubicBezTo>
                  <a:pt x="104" y="59"/>
                  <a:pt x="98" y="60"/>
                  <a:pt x="93" y="63"/>
                </a:cubicBezTo>
                <a:cubicBezTo>
                  <a:pt x="99" y="79"/>
                  <a:pt x="114" y="92"/>
                  <a:pt x="133" y="92"/>
                </a:cubicBezTo>
                <a:cubicBezTo>
                  <a:pt x="136" y="92"/>
                  <a:pt x="140" y="92"/>
                  <a:pt x="143" y="91"/>
                </a:cubicBezTo>
                <a:cubicBezTo>
                  <a:pt x="142" y="74"/>
                  <a:pt x="127" y="60"/>
                  <a:pt x="110" y="59"/>
                </a:cubicBezTo>
                <a:close/>
                <a:moveTo>
                  <a:pt x="163" y="19"/>
                </a:moveTo>
                <a:cubicBezTo>
                  <a:pt x="163" y="23"/>
                  <a:pt x="166" y="26"/>
                  <a:pt x="170" y="26"/>
                </a:cubicBezTo>
                <a:cubicBezTo>
                  <a:pt x="173" y="26"/>
                  <a:pt x="176" y="23"/>
                  <a:pt x="176" y="19"/>
                </a:cubicBezTo>
                <a:cubicBezTo>
                  <a:pt x="176" y="15"/>
                  <a:pt x="173" y="12"/>
                  <a:pt x="169" y="12"/>
                </a:cubicBezTo>
                <a:cubicBezTo>
                  <a:pt x="166" y="12"/>
                  <a:pt x="163" y="15"/>
                  <a:pt x="163" y="19"/>
                </a:cubicBezTo>
                <a:close/>
                <a:moveTo>
                  <a:pt x="139" y="11"/>
                </a:moveTo>
                <a:cubicBezTo>
                  <a:pt x="139" y="17"/>
                  <a:pt x="144" y="22"/>
                  <a:pt x="151" y="22"/>
                </a:cubicBezTo>
                <a:cubicBezTo>
                  <a:pt x="157" y="22"/>
                  <a:pt x="162" y="17"/>
                  <a:pt x="162" y="11"/>
                </a:cubicBezTo>
                <a:cubicBezTo>
                  <a:pt x="162" y="5"/>
                  <a:pt x="157" y="0"/>
                  <a:pt x="151" y="0"/>
                </a:cubicBezTo>
                <a:cubicBezTo>
                  <a:pt x="144" y="0"/>
                  <a:pt x="139" y="5"/>
                  <a:pt x="139" y="11"/>
                </a:cubicBezTo>
                <a:close/>
                <a:moveTo>
                  <a:pt x="174" y="10"/>
                </a:moveTo>
                <a:cubicBezTo>
                  <a:pt x="174" y="12"/>
                  <a:pt x="176" y="14"/>
                  <a:pt x="178" y="14"/>
                </a:cubicBezTo>
                <a:cubicBezTo>
                  <a:pt x="180" y="14"/>
                  <a:pt x="182" y="12"/>
                  <a:pt x="182" y="10"/>
                </a:cubicBezTo>
                <a:cubicBezTo>
                  <a:pt x="182" y="8"/>
                  <a:pt x="180" y="6"/>
                  <a:pt x="178" y="6"/>
                </a:cubicBezTo>
                <a:cubicBezTo>
                  <a:pt x="176" y="6"/>
                  <a:pt x="174" y="8"/>
                  <a:pt x="174" y="10"/>
                </a:cubicBezTo>
                <a:close/>
                <a:moveTo>
                  <a:pt x="178" y="23"/>
                </a:moveTo>
                <a:cubicBezTo>
                  <a:pt x="178" y="30"/>
                  <a:pt x="183" y="35"/>
                  <a:pt x="190" y="35"/>
                </a:cubicBezTo>
                <a:cubicBezTo>
                  <a:pt x="197" y="35"/>
                  <a:pt x="202" y="30"/>
                  <a:pt x="202" y="23"/>
                </a:cubicBezTo>
                <a:cubicBezTo>
                  <a:pt x="202" y="16"/>
                  <a:pt x="197" y="11"/>
                  <a:pt x="190" y="11"/>
                </a:cubicBezTo>
                <a:cubicBezTo>
                  <a:pt x="183" y="11"/>
                  <a:pt x="178" y="17"/>
                  <a:pt x="178" y="23"/>
                </a:cubicBezTo>
                <a:close/>
                <a:moveTo>
                  <a:pt x="163" y="37"/>
                </a:moveTo>
                <a:cubicBezTo>
                  <a:pt x="163" y="42"/>
                  <a:pt x="167" y="45"/>
                  <a:pt x="172" y="45"/>
                </a:cubicBezTo>
                <a:cubicBezTo>
                  <a:pt x="177" y="45"/>
                  <a:pt x="180" y="41"/>
                  <a:pt x="180" y="37"/>
                </a:cubicBezTo>
                <a:cubicBezTo>
                  <a:pt x="180" y="32"/>
                  <a:pt x="177" y="28"/>
                  <a:pt x="172" y="28"/>
                </a:cubicBezTo>
                <a:cubicBezTo>
                  <a:pt x="167" y="28"/>
                  <a:pt x="163" y="32"/>
                  <a:pt x="163" y="37"/>
                </a:cubicBezTo>
                <a:close/>
                <a:moveTo>
                  <a:pt x="142" y="28"/>
                </a:moveTo>
                <a:cubicBezTo>
                  <a:pt x="142" y="30"/>
                  <a:pt x="144" y="32"/>
                  <a:pt x="146" y="32"/>
                </a:cubicBezTo>
                <a:cubicBezTo>
                  <a:pt x="148" y="32"/>
                  <a:pt x="150" y="30"/>
                  <a:pt x="150" y="28"/>
                </a:cubicBezTo>
                <a:cubicBezTo>
                  <a:pt x="150" y="26"/>
                  <a:pt x="148" y="24"/>
                  <a:pt x="146" y="24"/>
                </a:cubicBezTo>
                <a:cubicBezTo>
                  <a:pt x="143" y="24"/>
                  <a:pt x="142" y="26"/>
                  <a:pt x="142" y="28"/>
                </a:cubicBezTo>
                <a:close/>
                <a:moveTo>
                  <a:pt x="152" y="28"/>
                </a:moveTo>
                <a:cubicBezTo>
                  <a:pt x="152" y="31"/>
                  <a:pt x="155" y="33"/>
                  <a:pt x="158" y="33"/>
                </a:cubicBezTo>
                <a:cubicBezTo>
                  <a:pt x="161" y="33"/>
                  <a:pt x="163" y="31"/>
                  <a:pt x="163" y="28"/>
                </a:cubicBezTo>
                <a:cubicBezTo>
                  <a:pt x="163" y="25"/>
                  <a:pt x="161" y="22"/>
                  <a:pt x="158" y="22"/>
                </a:cubicBezTo>
                <a:cubicBezTo>
                  <a:pt x="155" y="22"/>
                  <a:pt x="152" y="25"/>
                  <a:pt x="152" y="28"/>
                </a:cubicBezTo>
                <a:close/>
                <a:moveTo>
                  <a:pt x="188" y="60"/>
                </a:moveTo>
                <a:cubicBezTo>
                  <a:pt x="185" y="58"/>
                  <a:pt x="181" y="60"/>
                  <a:pt x="180" y="64"/>
                </a:cubicBezTo>
                <a:cubicBezTo>
                  <a:pt x="178" y="67"/>
                  <a:pt x="180" y="71"/>
                  <a:pt x="184" y="72"/>
                </a:cubicBezTo>
                <a:cubicBezTo>
                  <a:pt x="187" y="74"/>
                  <a:pt x="191" y="72"/>
                  <a:pt x="192" y="68"/>
                </a:cubicBezTo>
                <a:cubicBezTo>
                  <a:pt x="194" y="65"/>
                  <a:pt x="192" y="61"/>
                  <a:pt x="188" y="60"/>
                </a:cubicBezTo>
                <a:close/>
                <a:moveTo>
                  <a:pt x="203" y="40"/>
                </a:moveTo>
                <a:cubicBezTo>
                  <a:pt x="197" y="38"/>
                  <a:pt x="191" y="41"/>
                  <a:pt x="189" y="47"/>
                </a:cubicBezTo>
                <a:cubicBezTo>
                  <a:pt x="187" y="53"/>
                  <a:pt x="190" y="59"/>
                  <a:pt x="196" y="61"/>
                </a:cubicBezTo>
                <a:cubicBezTo>
                  <a:pt x="202" y="63"/>
                  <a:pt x="209" y="60"/>
                  <a:pt x="211" y="54"/>
                </a:cubicBezTo>
                <a:cubicBezTo>
                  <a:pt x="213" y="48"/>
                  <a:pt x="209" y="42"/>
                  <a:pt x="203" y="40"/>
                </a:cubicBezTo>
                <a:close/>
                <a:moveTo>
                  <a:pt x="211" y="62"/>
                </a:moveTo>
                <a:cubicBezTo>
                  <a:pt x="209" y="62"/>
                  <a:pt x="207" y="63"/>
                  <a:pt x="206" y="65"/>
                </a:cubicBezTo>
                <a:cubicBezTo>
                  <a:pt x="206" y="67"/>
                  <a:pt x="207" y="69"/>
                  <a:pt x="209" y="70"/>
                </a:cubicBezTo>
                <a:cubicBezTo>
                  <a:pt x="211" y="71"/>
                  <a:pt x="213" y="70"/>
                  <a:pt x="214" y="67"/>
                </a:cubicBezTo>
                <a:cubicBezTo>
                  <a:pt x="214" y="65"/>
                  <a:pt x="213" y="63"/>
                  <a:pt x="211" y="62"/>
                </a:cubicBezTo>
                <a:close/>
                <a:moveTo>
                  <a:pt x="203" y="68"/>
                </a:moveTo>
                <a:cubicBezTo>
                  <a:pt x="199" y="67"/>
                  <a:pt x="194" y="69"/>
                  <a:pt x="192" y="74"/>
                </a:cubicBezTo>
                <a:cubicBezTo>
                  <a:pt x="191" y="78"/>
                  <a:pt x="193" y="83"/>
                  <a:pt x="198" y="84"/>
                </a:cubicBezTo>
                <a:cubicBezTo>
                  <a:pt x="202" y="86"/>
                  <a:pt x="207" y="83"/>
                  <a:pt x="209" y="79"/>
                </a:cubicBezTo>
                <a:cubicBezTo>
                  <a:pt x="210" y="74"/>
                  <a:pt x="208" y="70"/>
                  <a:pt x="203" y="68"/>
                </a:cubicBezTo>
                <a:close/>
                <a:moveTo>
                  <a:pt x="187" y="37"/>
                </a:moveTo>
                <a:cubicBezTo>
                  <a:pt x="185" y="36"/>
                  <a:pt x="182" y="37"/>
                  <a:pt x="182" y="39"/>
                </a:cubicBezTo>
                <a:cubicBezTo>
                  <a:pt x="181" y="41"/>
                  <a:pt x="182" y="44"/>
                  <a:pt x="184" y="44"/>
                </a:cubicBezTo>
                <a:cubicBezTo>
                  <a:pt x="186" y="45"/>
                  <a:pt x="189" y="44"/>
                  <a:pt x="189" y="42"/>
                </a:cubicBezTo>
                <a:cubicBezTo>
                  <a:pt x="190" y="40"/>
                  <a:pt x="189" y="38"/>
                  <a:pt x="187" y="37"/>
                </a:cubicBezTo>
                <a:close/>
                <a:moveTo>
                  <a:pt x="183" y="47"/>
                </a:moveTo>
                <a:cubicBezTo>
                  <a:pt x="181" y="46"/>
                  <a:pt x="177" y="47"/>
                  <a:pt x="176" y="50"/>
                </a:cubicBezTo>
                <a:cubicBezTo>
                  <a:pt x="175" y="53"/>
                  <a:pt x="177" y="56"/>
                  <a:pt x="180" y="57"/>
                </a:cubicBezTo>
                <a:cubicBezTo>
                  <a:pt x="183" y="58"/>
                  <a:pt x="186" y="57"/>
                  <a:pt x="187" y="54"/>
                </a:cubicBezTo>
                <a:cubicBezTo>
                  <a:pt x="188" y="51"/>
                  <a:pt x="186" y="48"/>
                  <a:pt x="183" y="47"/>
                </a:cubicBezTo>
                <a:close/>
                <a:moveTo>
                  <a:pt x="140" y="28"/>
                </a:moveTo>
                <a:cubicBezTo>
                  <a:pt x="140" y="22"/>
                  <a:pt x="135" y="17"/>
                  <a:pt x="129" y="17"/>
                </a:cubicBezTo>
                <a:cubicBezTo>
                  <a:pt x="124" y="17"/>
                  <a:pt x="119" y="21"/>
                  <a:pt x="118" y="26"/>
                </a:cubicBezTo>
                <a:cubicBezTo>
                  <a:pt x="126" y="27"/>
                  <a:pt x="133" y="29"/>
                  <a:pt x="140" y="33"/>
                </a:cubicBezTo>
                <a:cubicBezTo>
                  <a:pt x="140" y="31"/>
                  <a:pt x="140" y="30"/>
                  <a:pt x="140" y="28"/>
                </a:cubicBezTo>
                <a:close/>
                <a:moveTo>
                  <a:pt x="163" y="52"/>
                </a:moveTo>
                <a:cubicBezTo>
                  <a:pt x="163" y="51"/>
                  <a:pt x="163" y="51"/>
                  <a:pt x="163" y="50"/>
                </a:cubicBezTo>
                <a:cubicBezTo>
                  <a:pt x="165" y="45"/>
                  <a:pt x="162" y="38"/>
                  <a:pt x="156" y="36"/>
                </a:cubicBezTo>
                <a:cubicBezTo>
                  <a:pt x="153" y="35"/>
                  <a:pt x="150" y="36"/>
                  <a:pt x="147" y="37"/>
                </a:cubicBezTo>
                <a:cubicBezTo>
                  <a:pt x="153" y="41"/>
                  <a:pt x="158" y="46"/>
                  <a:pt x="163" y="52"/>
                </a:cubicBezTo>
                <a:close/>
                <a:moveTo>
                  <a:pt x="180" y="73"/>
                </a:moveTo>
                <a:cubicBezTo>
                  <a:pt x="178" y="72"/>
                  <a:pt x="176" y="72"/>
                  <a:pt x="174" y="72"/>
                </a:cubicBezTo>
                <a:cubicBezTo>
                  <a:pt x="176" y="79"/>
                  <a:pt x="178" y="87"/>
                  <a:pt x="178" y="94"/>
                </a:cubicBezTo>
                <a:cubicBezTo>
                  <a:pt x="178" y="95"/>
                  <a:pt x="178" y="95"/>
                  <a:pt x="178" y="96"/>
                </a:cubicBezTo>
                <a:cubicBezTo>
                  <a:pt x="182" y="95"/>
                  <a:pt x="186" y="92"/>
                  <a:pt x="187" y="88"/>
                </a:cubicBezTo>
                <a:cubicBezTo>
                  <a:pt x="189" y="82"/>
                  <a:pt x="186" y="75"/>
                  <a:pt x="180" y="73"/>
                </a:cubicBezTo>
                <a:close/>
                <a:moveTo>
                  <a:pt x="177" y="65"/>
                </a:moveTo>
                <a:cubicBezTo>
                  <a:pt x="178" y="61"/>
                  <a:pt x="176" y="56"/>
                  <a:pt x="171" y="54"/>
                </a:cubicBezTo>
                <a:cubicBezTo>
                  <a:pt x="169" y="54"/>
                  <a:pt x="167" y="54"/>
                  <a:pt x="165" y="55"/>
                </a:cubicBezTo>
                <a:cubicBezTo>
                  <a:pt x="168" y="59"/>
                  <a:pt x="171" y="64"/>
                  <a:pt x="173" y="70"/>
                </a:cubicBezTo>
                <a:cubicBezTo>
                  <a:pt x="175" y="69"/>
                  <a:pt x="176" y="67"/>
                  <a:pt x="177" y="65"/>
                </a:cubicBezTo>
                <a:close/>
              </a:path>
            </a:pathLst>
          </a:custGeom>
          <a:solidFill>
            <a:schemeClr val="bg1">
              <a:lumMod val="50000"/>
            </a:schemeClr>
          </a:solidFill>
          <a:ln>
            <a:noFill/>
          </a:ln>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gradFill>
                <a:gsLst>
                  <a:gs pos="0">
                    <a:schemeClr val="accent1">
                      <a:lumMod val="5000"/>
                      <a:lumOff val="95000"/>
                    </a:schemeClr>
                  </a:gs>
                  <a:gs pos="100000">
                    <a:schemeClr val="tx1"/>
                  </a:gs>
                </a:gsLst>
                <a:lin ang="5400000" scaled="1"/>
              </a:gradFill>
              <a:effectLst/>
              <a:uLnTx/>
              <a:uFillTx/>
            </a:endParaRPr>
          </a:p>
        </p:txBody>
      </p:sp>
      <p:sp>
        <p:nvSpPr>
          <p:cNvPr id="245" name="Flowchart: Magnetic Disk 244"/>
          <p:cNvSpPr>
            <a:spLocks noChangeAspect="1"/>
          </p:cNvSpPr>
          <p:nvPr/>
        </p:nvSpPr>
        <p:spPr bwMode="auto">
          <a:xfrm>
            <a:off x="4831672" y="4962131"/>
            <a:ext cx="820519" cy="914140"/>
          </a:xfrm>
          <a:prstGeom prst="flowChartMagneticDisk">
            <a:avLst/>
          </a:prstGeom>
          <a:solidFill>
            <a:schemeClr val="bg1"/>
          </a:solidFill>
          <a:ln w="412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Label</a:t>
            </a:r>
          </a:p>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Data</a:t>
            </a:r>
          </a:p>
        </p:txBody>
      </p:sp>
      <p:cxnSp>
        <p:nvCxnSpPr>
          <p:cNvPr id="255" name="Straight Connector 254"/>
          <p:cNvCxnSpPr/>
          <p:nvPr/>
        </p:nvCxnSpPr>
        <p:spPr>
          <a:xfrm>
            <a:off x="8311253" y="6283360"/>
            <a:ext cx="0" cy="360993"/>
          </a:xfrm>
          <a:prstGeom prst="line">
            <a:avLst/>
          </a:prstGeom>
          <a:ln w="41275">
            <a:solidFill>
              <a:srgbClr val="9D9D9D"/>
            </a:solidFill>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59" name="Elbow Connector 258"/>
          <p:cNvCxnSpPr>
            <a:endCxn id="245" idx="4"/>
          </p:cNvCxnSpPr>
          <p:nvPr/>
        </p:nvCxnSpPr>
        <p:spPr>
          <a:xfrm rot="5400000">
            <a:off x="7555539" y="3356685"/>
            <a:ext cx="159167" cy="3965865"/>
          </a:xfrm>
          <a:prstGeom prst="bentConnector2">
            <a:avLst/>
          </a:prstGeom>
          <a:ln w="41275">
            <a:solidFill>
              <a:srgbClr val="9D9D9D"/>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0" name="Oval 259"/>
          <p:cNvSpPr/>
          <p:nvPr/>
        </p:nvSpPr>
        <p:spPr bwMode="auto">
          <a:xfrm>
            <a:off x="7961577"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Negative</a:t>
            </a:r>
          </a:p>
        </p:txBody>
      </p:sp>
      <p:sp>
        <p:nvSpPr>
          <p:cNvPr id="265" name="Rectangle 264"/>
          <p:cNvSpPr/>
          <p:nvPr/>
        </p:nvSpPr>
        <p:spPr>
          <a:xfrm>
            <a:off x="6118949" y="5440984"/>
            <a:ext cx="1440484"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right!</a:t>
            </a:r>
            <a:endParaRPr kumimoji="0" lang="en-US" sz="1428" b="0" i="0" u="none" strike="noStrike" kern="0" cap="none" spc="0" normalizeH="0" baseline="0" noProof="0" dirty="0">
              <a:ln>
                <a:noFill/>
              </a:ln>
              <a:solidFill>
                <a:sysClr val="windowText" lastClr="000000"/>
              </a:solidFill>
              <a:effectLst/>
              <a:uLnTx/>
              <a:uFillTx/>
            </a:endParaRPr>
          </a:p>
        </p:txBody>
      </p:sp>
      <p:sp>
        <p:nvSpPr>
          <p:cNvPr id="266" name="Rectangle 265"/>
          <p:cNvSpPr/>
          <p:nvPr/>
        </p:nvSpPr>
        <p:spPr>
          <a:xfrm>
            <a:off x="5864397" y="6286203"/>
            <a:ext cx="1577796" cy="318241"/>
          </a:xfrm>
          <a:prstGeom prst="rect">
            <a:avLst/>
          </a:prstGeom>
        </p:spPr>
        <p:txBody>
          <a:bodyPr wrap="none">
            <a:spAutoFit/>
          </a:bodyPr>
          <a:lstStyle/>
          <a:p>
            <a:pPr marL="0" marR="0" lvl="0" indent="0" algn="ctr" defTabSz="91406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We were wrong!</a:t>
            </a:r>
            <a:endParaRPr kumimoji="0" lang="en-US" sz="1428" b="0" i="0" u="none" strike="noStrike" kern="0" cap="none" spc="0" normalizeH="0" baseline="0" noProof="0" dirty="0">
              <a:ln>
                <a:noFill/>
              </a:ln>
              <a:solidFill>
                <a:sysClr val="windowText" lastClr="000000"/>
              </a:solidFill>
              <a:effectLst/>
              <a:uLnTx/>
              <a:uFillTx/>
            </a:endParaRPr>
          </a:p>
        </p:txBody>
      </p:sp>
      <p:sp>
        <p:nvSpPr>
          <p:cNvPr id="120" name="Rectangle 119"/>
          <p:cNvSpPr/>
          <p:nvPr/>
        </p:nvSpPr>
        <p:spPr>
          <a:xfrm>
            <a:off x="3458529" y="5097330"/>
            <a:ext cx="868781" cy="353419"/>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836"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Analyze</a:t>
            </a:r>
          </a:p>
        </p:txBody>
      </p:sp>
      <p:grpSp>
        <p:nvGrpSpPr>
          <p:cNvPr id="121" name="Group 120"/>
          <p:cNvGrpSpPr/>
          <p:nvPr/>
        </p:nvGrpSpPr>
        <p:grpSpPr>
          <a:xfrm>
            <a:off x="4305699" y="3963348"/>
            <a:ext cx="961346" cy="489493"/>
            <a:chOff x="10056813" y="889001"/>
            <a:chExt cx="692150" cy="352425"/>
          </a:xfrm>
          <a:solidFill>
            <a:schemeClr val="bg1">
              <a:lumMod val="50000"/>
            </a:schemeClr>
          </a:solidFill>
        </p:grpSpPr>
        <p:sp>
          <p:nvSpPr>
            <p:cNvPr id="122" name="Freeform 140"/>
            <p:cNvSpPr>
              <a:spLocks noEditPoints="1"/>
            </p:cNvSpPr>
            <p:nvPr/>
          </p:nvSpPr>
          <p:spPr bwMode="auto">
            <a:xfrm>
              <a:off x="10056813" y="1154113"/>
              <a:ext cx="692150" cy="87313"/>
            </a:xfrm>
            <a:custGeom>
              <a:avLst/>
              <a:gdLst>
                <a:gd name="T0" fmla="*/ 596 w 606"/>
                <a:gd name="T1" fmla="*/ 66 h 76"/>
                <a:gd name="T2" fmla="*/ 568 w 606"/>
                <a:gd name="T3" fmla="*/ 0 h 76"/>
                <a:gd name="T4" fmla="*/ 568 w 606"/>
                <a:gd name="T5" fmla="*/ 76 h 76"/>
                <a:gd name="T6" fmla="*/ 606 w 606"/>
                <a:gd name="T7" fmla="*/ 10 h 76"/>
                <a:gd name="T8" fmla="*/ 498 w 606"/>
                <a:gd name="T9" fmla="*/ 10 h 76"/>
                <a:gd name="T10" fmla="*/ 498 w 606"/>
                <a:gd name="T11" fmla="*/ 66 h 76"/>
                <a:gd name="T12" fmla="*/ 488 w 606"/>
                <a:gd name="T13" fmla="*/ 10 h 76"/>
                <a:gd name="T14" fmla="*/ 527 w 606"/>
                <a:gd name="T15" fmla="*/ 76 h 76"/>
                <a:gd name="T16" fmla="*/ 527 w 606"/>
                <a:gd name="T17" fmla="*/ 0 h 76"/>
                <a:gd name="T18" fmla="*/ 447 w 606"/>
                <a:gd name="T19" fmla="*/ 0 h 76"/>
                <a:gd name="T20" fmla="*/ 423 w 606"/>
                <a:gd name="T21" fmla="*/ 10 h 76"/>
                <a:gd name="T22" fmla="*/ 423 w 606"/>
                <a:gd name="T23" fmla="*/ 66 h 76"/>
                <a:gd name="T24" fmla="*/ 462 w 606"/>
                <a:gd name="T25" fmla="*/ 76 h 76"/>
                <a:gd name="T26" fmla="*/ 462 w 606"/>
                <a:gd name="T27" fmla="*/ 42 h 76"/>
                <a:gd name="T28" fmla="*/ 447 w 606"/>
                <a:gd name="T29" fmla="*/ 66 h 76"/>
                <a:gd name="T30" fmla="*/ 387 w 606"/>
                <a:gd name="T31" fmla="*/ 66 h 76"/>
                <a:gd name="T32" fmla="*/ 358 w 606"/>
                <a:gd name="T33" fmla="*/ 0 h 76"/>
                <a:gd name="T34" fmla="*/ 358 w 606"/>
                <a:gd name="T35" fmla="*/ 76 h 76"/>
                <a:gd name="T36" fmla="*/ 397 w 606"/>
                <a:gd name="T37" fmla="*/ 10 h 76"/>
                <a:gd name="T38" fmla="*/ 308 w 606"/>
                <a:gd name="T39" fmla="*/ 66 h 76"/>
                <a:gd name="T40" fmla="*/ 279 w 606"/>
                <a:gd name="T41" fmla="*/ 5 h 76"/>
                <a:gd name="T42" fmla="*/ 298 w 606"/>
                <a:gd name="T43" fmla="*/ 66 h 76"/>
                <a:gd name="T44" fmla="*/ 284 w 606"/>
                <a:gd name="T45" fmla="*/ 76 h 76"/>
                <a:gd name="T46" fmla="*/ 327 w 606"/>
                <a:gd name="T47" fmla="*/ 46 h 76"/>
                <a:gd name="T48" fmla="*/ 317 w 606"/>
                <a:gd name="T49" fmla="*/ 66 h 76"/>
                <a:gd name="T50" fmla="*/ 247 w 606"/>
                <a:gd name="T51" fmla="*/ 10 h 76"/>
                <a:gd name="T52" fmla="*/ 219 w 606"/>
                <a:gd name="T53" fmla="*/ 10 h 76"/>
                <a:gd name="T54" fmla="*/ 209 w 606"/>
                <a:gd name="T55" fmla="*/ 66 h 76"/>
                <a:gd name="T56" fmla="*/ 257 w 606"/>
                <a:gd name="T57" fmla="*/ 66 h 76"/>
                <a:gd name="T58" fmla="*/ 219 w 606"/>
                <a:gd name="T59" fmla="*/ 0 h 76"/>
                <a:gd name="T60" fmla="*/ 144 w 606"/>
                <a:gd name="T61" fmla="*/ 0 h 76"/>
                <a:gd name="T62" fmla="*/ 158 w 606"/>
                <a:gd name="T63" fmla="*/ 10 h 76"/>
                <a:gd name="T64" fmla="*/ 139 w 606"/>
                <a:gd name="T65" fmla="*/ 71 h 76"/>
                <a:gd name="T66" fmla="*/ 187 w 606"/>
                <a:gd name="T67" fmla="*/ 71 h 76"/>
                <a:gd name="T68" fmla="*/ 178 w 606"/>
                <a:gd name="T69" fmla="*/ 46 h 76"/>
                <a:gd name="T70" fmla="*/ 79 w 606"/>
                <a:gd name="T71" fmla="*/ 10 h 76"/>
                <a:gd name="T72" fmla="*/ 79 w 606"/>
                <a:gd name="T73" fmla="*/ 66 h 76"/>
                <a:gd name="T74" fmla="*/ 70 w 606"/>
                <a:gd name="T75" fmla="*/ 10 h 76"/>
                <a:gd name="T76" fmla="*/ 108 w 606"/>
                <a:gd name="T77" fmla="*/ 76 h 76"/>
                <a:gd name="T78" fmla="*/ 108 w 606"/>
                <a:gd name="T79" fmla="*/ 0 h 76"/>
                <a:gd name="T80" fmla="*/ 29 w 606"/>
                <a:gd name="T81" fmla="*/ 0 h 76"/>
                <a:gd name="T82" fmla="*/ 5 w 606"/>
                <a:gd name="T83" fmla="*/ 10 h 76"/>
                <a:gd name="T84" fmla="*/ 5 w 606"/>
                <a:gd name="T85" fmla="*/ 66 h 76"/>
                <a:gd name="T86" fmla="*/ 43 w 606"/>
                <a:gd name="T87" fmla="*/ 76 h 76"/>
                <a:gd name="T88" fmla="*/ 43 w 606"/>
                <a:gd name="T89" fmla="*/ 42 h 76"/>
                <a:gd name="T90" fmla="*/ 29 w 606"/>
                <a:gd name="T91"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6">
                  <a:moveTo>
                    <a:pt x="568" y="10"/>
                  </a:moveTo>
                  <a:cubicBezTo>
                    <a:pt x="596" y="10"/>
                    <a:pt x="596" y="10"/>
                    <a:pt x="596" y="10"/>
                  </a:cubicBezTo>
                  <a:cubicBezTo>
                    <a:pt x="596" y="66"/>
                    <a:pt x="596" y="66"/>
                    <a:pt x="596" y="66"/>
                  </a:cubicBezTo>
                  <a:cubicBezTo>
                    <a:pt x="568" y="66"/>
                    <a:pt x="568" y="66"/>
                    <a:pt x="568" y="66"/>
                  </a:cubicBezTo>
                  <a:lnTo>
                    <a:pt x="568" y="10"/>
                  </a:lnTo>
                  <a:close/>
                  <a:moveTo>
                    <a:pt x="568" y="0"/>
                  </a:moveTo>
                  <a:cubicBezTo>
                    <a:pt x="562" y="0"/>
                    <a:pt x="558" y="5"/>
                    <a:pt x="558" y="10"/>
                  </a:cubicBezTo>
                  <a:cubicBezTo>
                    <a:pt x="558" y="66"/>
                    <a:pt x="558" y="66"/>
                    <a:pt x="558" y="66"/>
                  </a:cubicBezTo>
                  <a:cubicBezTo>
                    <a:pt x="558" y="71"/>
                    <a:pt x="562" y="76"/>
                    <a:pt x="568" y="76"/>
                  </a:cubicBezTo>
                  <a:cubicBezTo>
                    <a:pt x="596" y="76"/>
                    <a:pt x="596" y="76"/>
                    <a:pt x="596" y="76"/>
                  </a:cubicBezTo>
                  <a:cubicBezTo>
                    <a:pt x="602" y="76"/>
                    <a:pt x="606" y="71"/>
                    <a:pt x="606" y="66"/>
                  </a:cubicBezTo>
                  <a:cubicBezTo>
                    <a:pt x="606" y="10"/>
                    <a:pt x="606" y="10"/>
                    <a:pt x="606" y="10"/>
                  </a:cubicBezTo>
                  <a:cubicBezTo>
                    <a:pt x="606" y="5"/>
                    <a:pt x="602" y="0"/>
                    <a:pt x="596" y="0"/>
                  </a:cubicBezTo>
                  <a:lnTo>
                    <a:pt x="568" y="0"/>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5"/>
                    <a:pt x="488" y="10"/>
                  </a:cubicBezTo>
                  <a:cubicBezTo>
                    <a:pt x="488" y="66"/>
                    <a:pt x="488" y="66"/>
                    <a:pt x="488" y="66"/>
                  </a:cubicBezTo>
                  <a:cubicBezTo>
                    <a:pt x="488" y="71"/>
                    <a:pt x="492" y="76"/>
                    <a:pt x="498" y="76"/>
                  </a:cubicBezTo>
                  <a:cubicBezTo>
                    <a:pt x="527" y="76"/>
                    <a:pt x="527" y="76"/>
                    <a:pt x="527" y="76"/>
                  </a:cubicBezTo>
                  <a:cubicBezTo>
                    <a:pt x="532" y="76"/>
                    <a:pt x="536" y="71"/>
                    <a:pt x="536" y="66"/>
                  </a:cubicBezTo>
                  <a:cubicBezTo>
                    <a:pt x="536" y="10"/>
                    <a:pt x="536" y="10"/>
                    <a:pt x="536" y="10"/>
                  </a:cubicBezTo>
                  <a:cubicBezTo>
                    <a:pt x="536" y="5"/>
                    <a:pt x="532" y="0"/>
                    <a:pt x="527" y="0"/>
                  </a:cubicBezTo>
                  <a:lnTo>
                    <a:pt x="498" y="0"/>
                  </a:lnTo>
                  <a:close/>
                  <a:moveTo>
                    <a:pt x="447" y="66"/>
                  </a:moveTo>
                  <a:cubicBezTo>
                    <a:pt x="447" y="0"/>
                    <a:pt x="447" y="0"/>
                    <a:pt x="447" y="0"/>
                  </a:cubicBezTo>
                  <a:cubicBezTo>
                    <a:pt x="423" y="0"/>
                    <a:pt x="423" y="0"/>
                    <a:pt x="423" y="0"/>
                  </a:cubicBezTo>
                  <a:cubicBezTo>
                    <a:pt x="421" y="0"/>
                    <a:pt x="419" y="2"/>
                    <a:pt x="419" y="5"/>
                  </a:cubicBezTo>
                  <a:cubicBezTo>
                    <a:pt x="419" y="9"/>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6"/>
                    <a:pt x="423" y="76"/>
                  </a:cubicBezTo>
                  <a:cubicBezTo>
                    <a:pt x="462" y="76"/>
                    <a:pt x="462" y="76"/>
                    <a:pt x="462" y="76"/>
                  </a:cubicBezTo>
                  <a:cubicBezTo>
                    <a:pt x="464" y="76"/>
                    <a:pt x="466" y="74"/>
                    <a:pt x="466" y="71"/>
                  </a:cubicBezTo>
                  <a:cubicBezTo>
                    <a:pt x="466" y="46"/>
                    <a:pt x="466" y="46"/>
                    <a:pt x="466" y="46"/>
                  </a:cubicBezTo>
                  <a:cubicBezTo>
                    <a:pt x="466" y="44"/>
                    <a:pt x="465" y="42"/>
                    <a:pt x="462" y="42"/>
                  </a:cubicBezTo>
                  <a:cubicBezTo>
                    <a:pt x="458" y="42"/>
                    <a:pt x="457" y="44"/>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5"/>
                    <a:pt x="349" y="10"/>
                  </a:cubicBezTo>
                  <a:cubicBezTo>
                    <a:pt x="349" y="66"/>
                    <a:pt x="349" y="66"/>
                    <a:pt x="349" y="66"/>
                  </a:cubicBezTo>
                  <a:cubicBezTo>
                    <a:pt x="349" y="71"/>
                    <a:pt x="353" y="76"/>
                    <a:pt x="358" y="76"/>
                  </a:cubicBezTo>
                  <a:cubicBezTo>
                    <a:pt x="387" y="76"/>
                    <a:pt x="387" y="76"/>
                    <a:pt x="387" y="76"/>
                  </a:cubicBezTo>
                  <a:cubicBezTo>
                    <a:pt x="392" y="76"/>
                    <a:pt x="397" y="71"/>
                    <a:pt x="397" y="66"/>
                  </a:cubicBezTo>
                  <a:cubicBezTo>
                    <a:pt x="397" y="10"/>
                    <a:pt x="397" y="10"/>
                    <a:pt x="397" y="10"/>
                  </a:cubicBezTo>
                  <a:cubicBezTo>
                    <a:pt x="397" y="5"/>
                    <a:pt x="392" y="0"/>
                    <a:pt x="387" y="0"/>
                  </a:cubicBezTo>
                  <a:lnTo>
                    <a:pt x="358" y="0"/>
                  </a:lnTo>
                  <a:close/>
                  <a:moveTo>
                    <a:pt x="308" y="66"/>
                  </a:moveTo>
                  <a:cubicBezTo>
                    <a:pt x="308" y="0"/>
                    <a:pt x="308" y="0"/>
                    <a:pt x="308" y="0"/>
                  </a:cubicBezTo>
                  <a:cubicBezTo>
                    <a:pt x="284" y="0"/>
                    <a:pt x="284" y="0"/>
                    <a:pt x="284" y="0"/>
                  </a:cubicBezTo>
                  <a:cubicBezTo>
                    <a:pt x="281" y="0"/>
                    <a:pt x="279" y="2"/>
                    <a:pt x="279" y="5"/>
                  </a:cubicBezTo>
                  <a:cubicBezTo>
                    <a:pt x="279" y="9"/>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6"/>
                    <a:pt x="284" y="76"/>
                  </a:cubicBezTo>
                  <a:cubicBezTo>
                    <a:pt x="322" y="76"/>
                    <a:pt x="322" y="76"/>
                    <a:pt x="322" y="76"/>
                  </a:cubicBezTo>
                  <a:cubicBezTo>
                    <a:pt x="324" y="76"/>
                    <a:pt x="327" y="74"/>
                    <a:pt x="327" y="71"/>
                  </a:cubicBezTo>
                  <a:cubicBezTo>
                    <a:pt x="327" y="46"/>
                    <a:pt x="327" y="46"/>
                    <a:pt x="327" y="46"/>
                  </a:cubicBezTo>
                  <a:cubicBezTo>
                    <a:pt x="327" y="44"/>
                    <a:pt x="326" y="42"/>
                    <a:pt x="322" y="42"/>
                  </a:cubicBezTo>
                  <a:cubicBezTo>
                    <a:pt x="318" y="42"/>
                    <a:pt x="317" y="44"/>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5"/>
                    <a:pt x="209" y="10"/>
                  </a:cubicBezTo>
                  <a:cubicBezTo>
                    <a:pt x="209" y="66"/>
                    <a:pt x="209" y="66"/>
                    <a:pt x="209" y="66"/>
                  </a:cubicBezTo>
                  <a:cubicBezTo>
                    <a:pt x="209" y="71"/>
                    <a:pt x="213" y="76"/>
                    <a:pt x="219" y="76"/>
                  </a:cubicBezTo>
                  <a:cubicBezTo>
                    <a:pt x="247" y="76"/>
                    <a:pt x="247" y="76"/>
                    <a:pt x="247" y="76"/>
                  </a:cubicBezTo>
                  <a:cubicBezTo>
                    <a:pt x="253" y="76"/>
                    <a:pt x="257" y="71"/>
                    <a:pt x="257" y="66"/>
                  </a:cubicBezTo>
                  <a:cubicBezTo>
                    <a:pt x="257" y="10"/>
                    <a:pt x="257" y="10"/>
                    <a:pt x="257" y="10"/>
                  </a:cubicBezTo>
                  <a:cubicBezTo>
                    <a:pt x="257" y="5"/>
                    <a:pt x="253" y="0"/>
                    <a:pt x="247" y="0"/>
                  </a:cubicBezTo>
                  <a:lnTo>
                    <a:pt x="219" y="0"/>
                  </a:lnTo>
                  <a:close/>
                  <a:moveTo>
                    <a:pt x="168" y="66"/>
                  </a:moveTo>
                  <a:cubicBezTo>
                    <a:pt x="168" y="0"/>
                    <a:pt x="168" y="0"/>
                    <a:pt x="168" y="0"/>
                  </a:cubicBezTo>
                  <a:cubicBezTo>
                    <a:pt x="144" y="0"/>
                    <a:pt x="144" y="0"/>
                    <a:pt x="144" y="0"/>
                  </a:cubicBezTo>
                  <a:cubicBezTo>
                    <a:pt x="142" y="0"/>
                    <a:pt x="139" y="2"/>
                    <a:pt x="139" y="5"/>
                  </a:cubicBezTo>
                  <a:cubicBezTo>
                    <a:pt x="139" y="9"/>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6"/>
                    <a:pt x="144" y="76"/>
                  </a:cubicBezTo>
                  <a:cubicBezTo>
                    <a:pt x="182" y="76"/>
                    <a:pt x="182" y="76"/>
                    <a:pt x="182" y="76"/>
                  </a:cubicBezTo>
                  <a:cubicBezTo>
                    <a:pt x="185" y="76"/>
                    <a:pt x="187" y="74"/>
                    <a:pt x="187" y="71"/>
                  </a:cubicBezTo>
                  <a:cubicBezTo>
                    <a:pt x="187" y="46"/>
                    <a:pt x="187" y="46"/>
                    <a:pt x="187" y="46"/>
                  </a:cubicBezTo>
                  <a:cubicBezTo>
                    <a:pt x="187" y="44"/>
                    <a:pt x="186" y="42"/>
                    <a:pt x="182" y="42"/>
                  </a:cubicBezTo>
                  <a:cubicBezTo>
                    <a:pt x="179" y="42"/>
                    <a:pt x="178" y="44"/>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5"/>
                    <a:pt x="70" y="10"/>
                  </a:cubicBezTo>
                  <a:cubicBezTo>
                    <a:pt x="70" y="66"/>
                    <a:pt x="70" y="66"/>
                    <a:pt x="70" y="66"/>
                  </a:cubicBezTo>
                  <a:cubicBezTo>
                    <a:pt x="70" y="71"/>
                    <a:pt x="74" y="76"/>
                    <a:pt x="79" y="76"/>
                  </a:cubicBezTo>
                  <a:cubicBezTo>
                    <a:pt x="108" y="76"/>
                    <a:pt x="108" y="76"/>
                    <a:pt x="108" y="76"/>
                  </a:cubicBezTo>
                  <a:cubicBezTo>
                    <a:pt x="113" y="76"/>
                    <a:pt x="117" y="71"/>
                    <a:pt x="117" y="66"/>
                  </a:cubicBezTo>
                  <a:cubicBezTo>
                    <a:pt x="117" y="10"/>
                    <a:pt x="117" y="10"/>
                    <a:pt x="117" y="10"/>
                  </a:cubicBezTo>
                  <a:cubicBezTo>
                    <a:pt x="117" y="5"/>
                    <a:pt x="113" y="0"/>
                    <a:pt x="108" y="0"/>
                  </a:cubicBezTo>
                  <a:lnTo>
                    <a:pt x="79" y="0"/>
                  </a:lnTo>
                  <a:close/>
                  <a:moveTo>
                    <a:pt x="29" y="66"/>
                  </a:moveTo>
                  <a:cubicBezTo>
                    <a:pt x="29" y="0"/>
                    <a:pt x="29" y="0"/>
                    <a:pt x="29" y="0"/>
                  </a:cubicBezTo>
                  <a:cubicBezTo>
                    <a:pt x="5" y="0"/>
                    <a:pt x="5" y="0"/>
                    <a:pt x="5" y="0"/>
                  </a:cubicBezTo>
                  <a:cubicBezTo>
                    <a:pt x="2" y="0"/>
                    <a:pt x="0" y="2"/>
                    <a:pt x="0" y="5"/>
                  </a:cubicBezTo>
                  <a:cubicBezTo>
                    <a:pt x="0" y="9"/>
                    <a:pt x="2" y="10"/>
                    <a:pt x="5" y="10"/>
                  </a:cubicBezTo>
                  <a:cubicBezTo>
                    <a:pt x="19" y="10"/>
                    <a:pt x="19" y="10"/>
                    <a:pt x="19" y="10"/>
                  </a:cubicBezTo>
                  <a:cubicBezTo>
                    <a:pt x="19" y="66"/>
                    <a:pt x="19" y="66"/>
                    <a:pt x="19" y="66"/>
                  </a:cubicBezTo>
                  <a:cubicBezTo>
                    <a:pt x="5" y="66"/>
                    <a:pt x="5" y="66"/>
                    <a:pt x="5" y="66"/>
                  </a:cubicBezTo>
                  <a:cubicBezTo>
                    <a:pt x="2" y="66"/>
                    <a:pt x="0" y="67"/>
                    <a:pt x="0" y="71"/>
                  </a:cubicBezTo>
                  <a:cubicBezTo>
                    <a:pt x="0" y="74"/>
                    <a:pt x="2" y="76"/>
                    <a:pt x="5" y="76"/>
                  </a:cubicBezTo>
                  <a:cubicBezTo>
                    <a:pt x="43" y="76"/>
                    <a:pt x="43" y="76"/>
                    <a:pt x="43" y="76"/>
                  </a:cubicBezTo>
                  <a:cubicBezTo>
                    <a:pt x="45" y="76"/>
                    <a:pt x="48" y="74"/>
                    <a:pt x="48" y="71"/>
                  </a:cubicBezTo>
                  <a:cubicBezTo>
                    <a:pt x="48" y="46"/>
                    <a:pt x="48" y="46"/>
                    <a:pt x="48" y="46"/>
                  </a:cubicBezTo>
                  <a:cubicBezTo>
                    <a:pt x="48" y="44"/>
                    <a:pt x="46" y="42"/>
                    <a:pt x="43" y="42"/>
                  </a:cubicBezTo>
                  <a:cubicBezTo>
                    <a:pt x="39" y="42"/>
                    <a:pt x="38" y="44"/>
                    <a:pt x="38" y="46"/>
                  </a:cubicBezTo>
                  <a:cubicBezTo>
                    <a:pt x="38" y="66"/>
                    <a:pt x="38" y="66"/>
                    <a:pt x="38" y="66"/>
                  </a:cubicBezTo>
                  <a:lnTo>
                    <a:pt x="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23" name="Freeform 141"/>
            <p:cNvSpPr>
              <a:spLocks noEditPoints="1"/>
            </p:cNvSpPr>
            <p:nvPr/>
          </p:nvSpPr>
          <p:spPr bwMode="auto">
            <a:xfrm>
              <a:off x="10056813" y="1022351"/>
              <a:ext cx="692150" cy="85725"/>
            </a:xfrm>
            <a:custGeom>
              <a:avLst/>
              <a:gdLst>
                <a:gd name="T0" fmla="*/ 563 w 606"/>
                <a:gd name="T1" fmla="*/ 0 h 75"/>
                <a:gd name="T2" fmla="*/ 577 w 606"/>
                <a:gd name="T3" fmla="*/ 10 h 75"/>
                <a:gd name="T4" fmla="*/ 558 w 606"/>
                <a:gd name="T5" fmla="*/ 71 h 75"/>
                <a:gd name="T6" fmla="*/ 606 w 606"/>
                <a:gd name="T7" fmla="*/ 71 h 75"/>
                <a:gd name="T8" fmla="*/ 596 w 606"/>
                <a:gd name="T9" fmla="*/ 46 h 75"/>
                <a:gd name="T10" fmla="*/ 498 w 606"/>
                <a:gd name="T11" fmla="*/ 10 h 75"/>
                <a:gd name="T12" fmla="*/ 498 w 606"/>
                <a:gd name="T13" fmla="*/ 66 h 75"/>
                <a:gd name="T14" fmla="*/ 488 w 606"/>
                <a:gd name="T15" fmla="*/ 10 h 75"/>
                <a:gd name="T16" fmla="*/ 527 w 606"/>
                <a:gd name="T17" fmla="*/ 75 h 75"/>
                <a:gd name="T18" fmla="*/ 527 w 606"/>
                <a:gd name="T19" fmla="*/ 0 h 75"/>
                <a:gd name="T20" fmla="*/ 447 w 606"/>
                <a:gd name="T21" fmla="*/ 0 h 75"/>
                <a:gd name="T22" fmla="*/ 423 w 606"/>
                <a:gd name="T23" fmla="*/ 10 h 75"/>
                <a:gd name="T24" fmla="*/ 423 w 606"/>
                <a:gd name="T25" fmla="*/ 66 h 75"/>
                <a:gd name="T26" fmla="*/ 462 w 606"/>
                <a:gd name="T27" fmla="*/ 75 h 75"/>
                <a:gd name="T28" fmla="*/ 462 w 606"/>
                <a:gd name="T29" fmla="*/ 41 h 75"/>
                <a:gd name="T30" fmla="*/ 447 w 606"/>
                <a:gd name="T31" fmla="*/ 66 h 75"/>
                <a:gd name="T32" fmla="*/ 387 w 606"/>
                <a:gd name="T33" fmla="*/ 66 h 75"/>
                <a:gd name="T34" fmla="*/ 358 w 606"/>
                <a:gd name="T35" fmla="*/ 0 h 75"/>
                <a:gd name="T36" fmla="*/ 358 w 606"/>
                <a:gd name="T37" fmla="*/ 75 h 75"/>
                <a:gd name="T38" fmla="*/ 397 w 606"/>
                <a:gd name="T39" fmla="*/ 10 h 75"/>
                <a:gd name="T40" fmla="*/ 308 w 606"/>
                <a:gd name="T41" fmla="*/ 66 h 75"/>
                <a:gd name="T42" fmla="*/ 279 w 606"/>
                <a:gd name="T43" fmla="*/ 5 h 75"/>
                <a:gd name="T44" fmla="*/ 298 w 606"/>
                <a:gd name="T45" fmla="*/ 66 h 75"/>
                <a:gd name="T46" fmla="*/ 284 w 606"/>
                <a:gd name="T47" fmla="*/ 75 h 75"/>
                <a:gd name="T48" fmla="*/ 327 w 606"/>
                <a:gd name="T49" fmla="*/ 46 h 75"/>
                <a:gd name="T50" fmla="*/ 317 w 606"/>
                <a:gd name="T51" fmla="*/ 66 h 75"/>
                <a:gd name="T52" fmla="*/ 247 w 606"/>
                <a:gd name="T53" fmla="*/ 10 h 75"/>
                <a:gd name="T54" fmla="*/ 219 w 606"/>
                <a:gd name="T55" fmla="*/ 10 h 75"/>
                <a:gd name="T56" fmla="*/ 209 w 606"/>
                <a:gd name="T57" fmla="*/ 66 h 75"/>
                <a:gd name="T58" fmla="*/ 257 w 606"/>
                <a:gd name="T59" fmla="*/ 66 h 75"/>
                <a:gd name="T60" fmla="*/ 219 w 606"/>
                <a:gd name="T61" fmla="*/ 0 h 75"/>
                <a:gd name="T62" fmla="*/ 144 w 606"/>
                <a:gd name="T63" fmla="*/ 0 h 75"/>
                <a:gd name="T64" fmla="*/ 158 w 606"/>
                <a:gd name="T65" fmla="*/ 10 h 75"/>
                <a:gd name="T66" fmla="*/ 139 w 606"/>
                <a:gd name="T67" fmla="*/ 71 h 75"/>
                <a:gd name="T68" fmla="*/ 187 w 606"/>
                <a:gd name="T69" fmla="*/ 71 h 75"/>
                <a:gd name="T70" fmla="*/ 178 w 606"/>
                <a:gd name="T71" fmla="*/ 46 h 75"/>
                <a:gd name="T72" fmla="*/ 79 w 606"/>
                <a:gd name="T73" fmla="*/ 10 h 75"/>
                <a:gd name="T74" fmla="*/ 79 w 606"/>
                <a:gd name="T75" fmla="*/ 66 h 75"/>
                <a:gd name="T76" fmla="*/ 70 w 606"/>
                <a:gd name="T77" fmla="*/ 10 h 75"/>
                <a:gd name="T78" fmla="*/ 108 w 606"/>
                <a:gd name="T79" fmla="*/ 75 h 75"/>
                <a:gd name="T80" fmla="*/ 108 w 606"/>
                <a:gd name="T81" fmla="*/ 0 h 75"/>
                <a:gd name="T82" fmla="*/ 38 w 606"/>
                <a:gd name="T83" fmla="*/ 10 h 75"/>
                <a:gd name="T84" fmla="*/ 9 w 606"/>
                <a:gd name="T85" fmla="*/ 10 h 75"/>
                <a:gd name="T86" fmla="*/ 0 w 606"/>
                <a:gd name="T87" fmla="*/ 66 h 75"/>
                <a:gd name="T88" fmla="*/ 48 w 606"/>
                <a:gd name="T89" fmla="*/ 66 h 75"/>
                <a:gd name="T90" fmla="*/ 9 w 606"/>
                <a:gd name="T9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5">
                  <a:moveTo>
                    <a:pt x="587" y="66"/>
                  </a:moveTo>
                  <a:cubicBezTo>
                    <a:pt x="587" y="0"/>
                    <a:pt x="587" y="0"/>
                    <a:pt x="587" y="0"/>
                  </a:cubicBezTo>
                  <a:cubicBezTo>
                    <a:pt x="563" y="0"/>
                    <a:pt x="563" y="0"/>
                    <a:pt x="563" y="0"/>
                  </a:cubicBezTo>
                  <a:cubicBezTo>
                    <a:pt x="560" y="0"/>
                    <a:pt x="558" y="1"/>
                    <a:pt x="558" y="5"/>
                  </a:cubicBezTo>
                  <a:cubicBezTo>
                    <a:pt x="558" y="8"/>
                    <a:pt x="560" y="10"/>
                    <a:pt x="563" y="10"/>
                  </a:cubicBezTo>
                  <a:cubicBezTo>
                    <a:pt x="577" y="10"/>
                    <a:pt x="577" y="10"/>
                    <a:pt x="577" y="10"/>
                  </a:cubicBezTo>
                  <a:cubicBezTo>
                    <a:pt x="577" y="66"/>
                    <a:pt x="577" y="66"/>
                    <a:pt x="577" y="66"/>
                  </a:cubicBezTo>
                  <a:cubicBezTo>
                    <a:pt x="563" y="66"/>
                    <a:pt x="563" y="66"/>
                    <a:pt x="563" y="66"/>
                  </a:cubicBezTo>
                  <a:cubicBezTo>
                    <a:pt x="560" y="66"/>
                    <a:pt x="558" y="67"/>
                    <a:pt x="558" y="71"/>
                  </a:cubicBezTo>
                  <a:cubicBezTo>
                    <a:pt x="558" y="74"/>
                    <a:pt x="560" y="75"/>
                    <a:pt x="563" y="75"/>
                  </a:cubicBezTo>
                  <a:cubicBezTo>
                    <a:pt x="601" y="75"/>
                    <a:pt x="601" y="75"/>
                    <a:pt x="601" y="75"/>
                  </a:cubicBezTo>
                  <a:cubicBezTo>
                    <a:pt x="604" y="75"/>
                    <a:pt x="606" y="74"/>
                    <a:pt x="606" y="71"/>
                  </a:cubicBezTo>
                  <a:cubicBezTo>
                    <a:pt x="606" y="46"/>
                    <a:pt x="606" y="46"/>
                    <a:pt x="606" y="46"/>
                  </a:cubicBezTo>
                  <a:cubicBezTo>
                    <a:pt x="606" y="43"/>
                    <a:pt x="605" y="41"/>
                    <a:pt x="601" y="41"/>
                  </a:cubicBezTo>
                  <a:cubicBezTo>
                    <a:pt x="598" y="41"/>
                    <a:pt x="596" y="43"/>
                    <a:pt x="596" y="46"/>
                  </a:cubicBezTo>
                  <a:cubicBezTo>
                    <a:pt x="596" y="66"/>
                    <a:pt x="596" y="66"/>
                    <a:pt x="596" y="66"/>
                  </a:cubicBezTo>
                  <a:lnTo>
                    <a:pt x="587" y="66"/>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4"/>
                    <a:pt x="488" y="10"/>
                  </a:cubicBezTo>
                  <a:cubicBezTo>
                    <a:pt x="488" y="66"/>
                    <a:pt x="488" y="66"/>
                    <a:pt x="488" y="66"/>
                  </a:cubicBezTo>
                  <a:cubicBezTo>
                    <a:pt x="488" y="71"/>
                    <a:pt x="492" y="75"/>
                    <a:pt x="498" y="75"/>
                  </a:cubicBezTo>
                  <a:cubicBezTo>
                    <a:pt x="527" y="75"/>
                    <a:pt x="527" y="75"/>
                    <a:pt x="527" y="75"/>
                  </a:cubicBezTo>
                  <a:cubicBezTo>
                    <a:pt x="532" y="75"/>
                    <a:pt x="536" y="71"/>
                    <a:pt x="536" y="66"/>
                  </a:cubicBezTo>
                  <a:cubicBezTo>
                    <a:pt x="536" y="10"/>
                    <a:pt x="536" y="10"/>
                    <a:pt x="536" y="10"/>
                  </a:cubicBezTo>
                  <a:cubicBezTo>
                    <a:pt x="536" y="4"/>
                    <a:pt x="532" y="0"/>
                    <a:pt x="527" y="0"/>
                  </a:cubicBezTo>
                  <a:lnTo>
                    <a:pt x="498" y="0"/>
                  </a:lnTo>
                  <a:close/>
                  <a:moveTo>
                    <a:pt x="447" y="66"/>
                  </a:moveTo>
                  <a:cubicBezTo>
                    <a:pt x="447" y="0"/>
                    <a:pt x="447" y="0"/>
                    <a:pt x="447" y="0"/>
                  </a:cubicBezTo>
                  <a:cubicBezTo>
                    <a:pt x="423" y="0"/>
                    <a:pt x="423" y="0"/>
                    <a:pt x="423" y="0"/>
                  </a:cubicBezTo>
                  <a:cubicBezTo>
                    <a:pt x="421" y="0"/>
                    <a:pt x="419" y="1"/>
                    <a:pt x="419" y="5"/>
                  </a:cubicBezTo>
                  <a:cubicBezTo>
                    <a:pt x="419" y="8"/>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5"/>
                    <a:pt x="423" y="75"/>
                  </a:cubicBezTo>
                  <a:cubicBezTo>
                    <a:pt x="462" y="75"/>
                    <a:pt x="462" y="75"/>
                    <a:pt x="462" y="75"/>
                  </a:cubicBezTo>
                  <a:cubicBezTo>
                    <a:pt x="464" y="75"/>
                    <a:pt x="466" y="74"/>
                    <a:pt x="466" y="71"/>
                  </a:cubicBezTo>
                  <a:cubicBezTo>
                    <a:pt x="466" y="46"/>
                    <a:pt x="466" y="46"/>
                    <a:pt x="466" y="46"/>
                  </a:cubicBezTo>
                  <a:cubicBezTo>
                    <a:pt x="466" y="43"/>
                    <a:pt x="465" y="41"/>
                    <a:pt x="462" y="41"/>
                  </a:cubicBezTo>
                  <a:cubicBezTo>
                    <a:pt x="458" y="41"/>
                    <a:pt x="457" y="43"/>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4"/>
                    <a:pt x="349" y="10"/>
                  </a:cubicBezTo>
                  <a:cubicBezTo>
                    <a:pt x="349" y="66"/>
                    <a:pt x="349" y="66"/>
                    <a:pt x="349" y="66"/>
                  </a:cubicBezTo>
                  <a:cubicBezTo>
                    <a:pt x="349" y="71"/>
                    <a:pt x="353" y="75"/>
                    <a:pt x="358" y="75"/>
                  </a:cubicBezTo>
                  <a:cubicBezTo>
                    <a:pt x="387" y="75"/>
                    <a:pt x="387" y="75"/>
                    <a:pt x="387" y="75"/>
                  </a:cubicBezTo>
                  <a:cubicBezTo>
                    <a:pt x="392" y="75"/>
                    <a:pt x="397" y="71"/>
                    <a:pt x="397" y="66"/>
                  </a:cubicBezTo>
                  <a:cubicBezTo>
                    <a:pt x="397" y="10"/>
                    <a:pt x="397" y="10"/>
                    <a:pt x="397" y="10"/>
                  </a:cubicBezTo>
                  <a:cubicBezTo>
                    <a:pt x="397" y="4"/>
                    <a:pt x="392" y="0"/>
                    <a:pt x="387" y="0"/>
                  </a:cubicBezTo>
                  <a:lnTo>
                    <a:pt x="358" y="0"/>
                  </a:lnTo>
                  <a:close/>
                  <a:moveTo>
                    <a:pt x="308" y="66"/>
                  </a:moveTo>
                  <a:cubicBezTo>
                    <a:pt x="308" y="0"/>
                    <a:pt x="308" y="0"/>
                    <a:pt x="308" y="0"/>
                  </a:cubicBezTo>
                  <a:cubicBezTo>
                    <a:pt x="284" y="0"/>
                    <a:pt x="284" y="0"/>
                    <a:pt x="284" y="0"/>
                  </a:cubicBezTo>
                  <a:cubicBezTo>
                    <a:pt x="281" y="0"/>
                    <a:pt x="279" y="1"/>
                    <a:pt x="279" y="5"/>
                  </a:cubicBezTo>
                  <a:cubicBezTo>
                    <a:pt x="279" y="8"/>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5"/>
                    <a:pt x="284" y="75"/>
                  </a:cubicBezTo>
                  <a:cubicBezTo>
                    <a:pt x="322" y="75"/>
                    <a:pt x="322" y="75"/>
                    <a:pt x="322" y="75"/>
                  </a:cubicBezTo>
                  <a:cubicBezTo>
                    <a:pt x="324" y="75"/>
                    <a:pt x="327" y="74"/>
                    <a:pt x="327" y="71"/>
                  </a:cubicBezTo>
                  <a:cubicBezTo>
                    <a:pt x="327" y="46"/>
                    <a:pt x="327" y="46"/>
                    <a:pt x="327" y="46"/>
                  </a:cubicBezTo>
                  <a:cubicBezTo>
                    <a:pt x="327" y="43"/>
                    <a:pt x="326" y="41"/>
                    <a:pt x="322" y="41"/>
                  </a:cubicBezTo>
                  <a:cubicBezTo>
                    <a:pt x="318" y="41"/>
                    <a:pt x="317" y="43"/>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4"/>
                    <a:pt x="209" y="10"/>
                  </a:cubicBezTo>
                  <a:cubicBezTo>
                    <a:pt x="209" y="66"/>
                    <a:pt x="209" y="66"/>
                    <a:pt x="209" y="66"/>
                  </a:cubicBezTo>
                  <a:cubicBezTo>
                    <a:pt x="209" y="71"/>
                    <a:pt x="213" y="75"/>
                    <a:pt x="219" y="75"/>
                  </a:cubicBezTo>
                  <a:cubicBezTo>
                    <a:pt x="247" y="75"/>
                    <a:pt x="247" y="75"/>
                    <a:pt x="247" y="75"/>
                  </a:cubicBezTo>
                  <a:cubicBezTo>
                    <a:pt x="253" y="75"/>
                    <a:pt x="257" y="71"/>
                    <a:pt x="257" y="66"/>
                  </a:cubicBezTo>
                  <a:cubicBezTo>
                    <a:pt x="257" y="10"/>
                    <a:pt x="257" y="10"/>
                    <a:pt x="257" y="10"/>
                  </a:cubicBezTo>
                  <a:cubicBezTo>
                    <a:pt x="257" y="4"/>
                    <a:pt x="253" y="0"/>
                    <a:pt x="247" y="0"/>
                  </a:cubicBezTo>
                  <a:lnTo>
                    <a:pt x="219" y="0"/>
                  </a:lnTo>
                  <a:close/>
                  <a:moveTo>
                    <a:pt x="168" y="66"/>
                  </a:moveTo>
                  <a:cubicBezTo>
                    <a:pt x="168" y="0"/>
                    <a:pt x="168" y="0"/>
                    <a:pt x="168" y="0"/>
                  </a:cubicBezTo>
                  <a:cubicBezTo>
                    <a:pt x="144" y="0"/>
                    <a:pt x="144" y="0"/>
                    <a:pt x="144" y="0"/>
                  </a:cubicBezTo>
                  <a:cubicBezTo>
                    <a:pt x="142" y="0"/>
                    <a:pt x="139" y="1"/>
                    <a:pt x="139" y="5"/>
                  </a:cubicBezTo>
                  <a:cubicBezTo>
                    <a:pt x="139" y="8"/>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5"/>
                    <a:pt x="144" y="75"/>
                  </a:cubicBezTo>
                  <a:cubicBezTo>
                    <a:pt x="182" y="75"/>
                    <a:pt x="182" y="75"/>
                    <a:pt x="182" y="75"/>
                  </a:cubicBezTo>
                  <a:cubicBezTo>
                    <a:pt x="185" y="75"/>
                    <a:pt x="187" y="74"/>
                    <a:pt x="187" y="71"/>
                  </a:cubicBezTo>
                  <a:cubicBezTo>
                    <a:pt x="187" y="46"/>
                    <a:pt x="187" y="46"/>
                    <a:pt x="187" y="46"/>
                  </a:cubicBezTo>
                  <a:cubicBezTo>
                    <a:pt x="187" y="43"/>
                    <a:pt x="186" y="41"/>
                    <a:pt x="182" y="41"/>
                  </a:cubicBezTo>
                  <a:cubicBezTo>
                    <a:pt x="179" y="41"/>
                    <a:pt x="178" y="43"/>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4"/>
                    <a:pt x="70" y="10"/>
                  </a:cubicBezTo>
                  <a:cubicBezTo>
                    <a:pt x="70" y="66"/>
                    <a:pt x="70" y="66"/>
                    <a:pt x="70" y="66"/>
                  </a:cubicBezTo>
                  <a:cubicBezTo>
                    <a:pt x="70" y="71"/>
                    <a:pt x="74" y="75"/>
                    <a:pt x="79" y="75"/>
                  </a:cubicBezTo>
                  <a:cubicBezTo>
                    <a:pt x="108" y="75"/>
                    <a:pt x="108" y="75"/>
                    <a:pt x="108" y="75"/>
                  </a:cubicBezTo>
                  <a:cubicBezTo>
                    <a:pt x="113" y="75"/>
                    <a:pt x="117" y="71"/>
                    <a:pt x="117" y="66"/>
                  </a:cubicBezTo>
                  <a:cubicBezTo>
                    <a:pt x="117" y="10"/>
                    <a:pt x="117" y="10"/>
                    <a:pt x="117" y="10"/>
                  </a:cubicBezTo>
                  <a:cubicBezTo>
                    <a:pt x="117" y="4"/>
                    <a:pt x="113" y="0"/>
                    <a:pt x="108" y="0"/>
                  </a:cubicBezTo>
                  <a:lnTo>
                    <a:pt x="79" y="0"/>
                  </a:lnTo>
                  <a:close/>
                  <a:moveTo>
                    <a:pt x="9" y="10"/>
                  </a:moveTo>
                  <a:cubicBezTo>
                    <a:pt x="38" y="10"/>
                    <a:pt x="38" y="10"/>
                    <a:pt x="38" y="10"/>
                  </a:cubicBezTo>
                  <a:cubicBezTo>
                    <a:pt x="38" y="66"/>
                    <a:pt x="38" y="66"/>
                    <a:pt x="38" y="66"/>
                  </a:cubicBezTo>
                  <a:cubicBezTo>
                    <a:pt x="9" y="66"/>
                    <a:pt x="9" y="66"/>
                    <a:pt x="9" y="66"/>
                  </a:cubicBezTo>
                  <a:lnTo>
                    <a:pt x="9" y="10"/>
                  </a:lnTo>
                  <a:close/>
                  <a:moveTo>
                    <a:pt x="9" y="0"/>
                  </a:moveTo>
                  <a:cubicBezTo>
                    <a:pt x="4" y="0"/>
                    <a:pt x="0" y="4"/>
                    <a:pt x="0" y="10"/>
                  </a:cubicBezTo>
                  <a:cubicBezTo>
                    <a:pt x="0" y="66"/>
                    <a:pt x="0" y="66"/>
                    <a:pt x="0" y="66"/>
                  </a:cubicBezTo>
                  <a:cubicBezTo>
                    <a:pt x="0" y="71"/>
                    <a:pt x="4" y="75"/>
                    <a:pt x="9" y="75"/>
                  </a:cubicBezTo>
                  <a:cubicBezTo>
                    <a:pt x="38" y="75"/>
                    <a:pt x="38" y="75"/>
                    <a:pt x="38" y="75"/>
                  </a:cubicBezTo>
                  <a:cubicBezTo>
                    <a:pt x="43" y="75"/>
                    <a:pt x="48" y="71"/>
                    <a:pt x="48" y="66"/>
                  </a:cubicBezTo>
                  <a:cubicBezTo>
                    <a:pt x="48" y="10"/>
                    <a:pt x="48" y="10"/>
                    <a:pt x="48" y="10"/>
                  </a:cubicBezTo>
                  <a:cubicBezTo>
                    <a:pt x="48" y="4"/>
                    <a:pt x="43" y="0"/>
                    <a:pt x="38"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24" name="Freeform 142"/>
            <p:cNvSpPr>
              <a:spLocks noEditPoints="1"/>
            </p:cNvSpPr>
            <p:nvPr/>
          </p:nvSpPr>
          <p:spPr bwMode="auto">
            <a:xfrm>
              <a:off x="10056813" y="889001"/>
              <a:ext cx="692150" cy="85725"/>
            </a:xfrm>
            <a:custGeom>
              <a:avLst/>
              <a:gdLst>
                <a:gd name="T0" fmla="*/ 563 w 606"/>
                <a:gd name="T1" fmla="*/ 0 h 75"/>
                <a:gd name="T2" fmla="*/ 577 w 606"/>
                <a:gd name="T3" fmla="*/ 9 h 75"/>
                <a:gd name="T4" fmla="*/ 558 w 606"/>
                <a:gd name="T5" fmla="*/ 70 h 75"/>
                <a:gd name="T6" fmla="*/ 606 w 606"/>
                <a:gd name="T7" fmla="*/ 70 h 75"/>
                <a:gd name="T8" fmla="*/ 596 w 606"/>
                <a:gd name="T9" fmla="*/ 46 h 75"/>
                <a:gd name="T10" fmla="*/ 498 w 606"/>
                <a:gd name="T11" fmla="*/ 9 h 75"/>
                <a:gd name="T12" fmla="*/ 498 w 606"/>
                <a:gd name="T13" fmla="*/ 65 h 75"/>
                <a:gd name="T14" fmla="*/ 488 w 606"/>
                <a:gd name="T15" fmla="*/ 9 h 75"/>
                <a:gd name="T16" fmla="*/ 527 w 606"/>
                <a:gd name="T17" fmla="*/ 75 h 75"/>
                <a:gd name="T18" fmla="*/ 527 w 606"/>
                <a:gd name="T19" fmla="*/ 0 h 75"/>
                <a:gd name="T20" fmla="*/ 447 w 606"/>
                <a:gd name="T21" fmla="*/ 0 h 75"/>
                <a:gd name="T22" fmla="*/ 423 w 606"/>
                <a:gd name="T23" fmla="*/ 9 h 75"/>
                <a:gd name="T24" fmla="*/ 423 w 606"/>
                <a:gd name="T25" fmla="*/ 65 h 75"/>
                <a:gd name="T26" fmla="*/ 462 w 606"/>
                <a:gd name="T27" fmla="*/ 75 h 75"/>
                <a:gd name="T28" fmla="*/ 462 w 606"/>
                <a:gd name="T29" fmla="*/ 41 h 75"/>
                <a:gd name="T30" fmla="*/ 447 w 606"/>
                <a:gd name="T31" fmla="*/ 65 h 75"/>
                <a:gd name="T32" fmla="*/ 387 w 606"/>
                <a:gd name="T33" fmla="*/ 65 h 75"/>
                <a:gd name="T34" fmla="*/ 358 w 606"/>
                <a:gd name="T35" fmla="*/ 0 h 75"/>
                <a:gd name="T36" fmla="*/ 358 w 606"/>
                <a:gd name="T37" fmla="*/ 75 h 75"/>
                <a:gd name="T38" fmla="*/ 397 w 606"/>
                <a:gd name="T39" fmla="*/ 9 h 75"/>
                <a:gd name="T40" fmla="*/ 308 w 606"/>
                <a:gd name="T41" fmla="*/ 65 h 75"/>
                <a:gd name="T42" fmla="*/ 279 w 606"/>
                <a:gd name="T43" fmla="*/ 4 h 75"/>
                <a:gd name="T44" fmla="*/ 298 w 606"/>
                <a:gd name="T45" fmla="*/ 65 h 75"/>
                <a:gd name="T46" fmla="*/ 284 w 606"/>
                <a:gd name="T47" fmla="*/ 75 h 75"/>
                <a:gd name="T48" fmla="*/ 327 w 606"/>
                <a:gd name="T49" fmla="*/ 46 h 75"/>
                <a:gd name="T50" fmla="*/ 317 w 606"/>
                <a:gd name="T51" fmla="*/ 65 h 75"/>
                <a:gd name="T52" fmla="*/ 247 w 606"/>
                <a:gd name="T53" fmla="*/ 9 h 75"/>
                <a:gd name="T54" fmla="*/ 219 w 606"/>
                <a:gd name="T55" fmla="*/ 9 h 75"/>
                <a:gd name="T56" fmla="*/ 209 w 606"/>
                <a:gd name="T57" fmla="*/ 65 h 75"/>
                <a:gd name="T58" fmla="*/ 257 w 606"/>
                <a:gd name="T59" fmla="*/ 65 h 75"/>
                <a:gd name="T60" fmla="*/ 219 w 606"/>
                <a:gd name="T61" fmla="*/ 0 h 75"/>
                <a:gd name="T62" fmla="*/ 144 w 606"/>
                <a:gd name="T63" fmla="*/ 0 h 75"/>
                <a:gd name="T64" fmla="*/ 158 w 606"/>
                <a:gd name="T65" fmla="*/ 9 h 75"/>
                <a:gd name="T66" fmla="*/ 139 w 606"/>
                <a:gd name="T67" fmla="*/ 70 h 75"/>
                <a:gd name="T68" fmla="*/ 187 w 606"/>
                <a:gd name="T69" fmla="*/ 70 h 75"/>
                <a:gd name="T70" fmla="*/ 178 w 606"/>
                <a:gd name="T71" fmla="*/ 46 h 75"/>
                <a:gd name="T72" fmla="*/ 79 w 606"/>
                <a:gd name="T73" fmla="*/ 9 h 75"/>
                <a:gd name="T74" fmla="*/ 79 w 606"/>
                <a:gd name="T75" fmla="*/ 65 h 75"/>
                <a:gd name="T76" fmla="*/ 70 w 606"/>
                <a:gd name="T77" fmla="*/ 9 h 75"/>
                <a:gd name="T78" fmla="*/ 108 w 606"/>
                <a:gd name="T79" fmla="*/ 75 h 75"/>
                <a:gd name="T80" fmla="*/ 108 w 606"/>
                <a:gd name="T81" fmla="*/ 0 h 75"/>
                <a:gd name="T82" fmla="*/ 29 w 606"/>
                <a:gd name="T83" fmla="*/ 0 h 75"/>
                <a:gd name="T84" fmla="*/ 5 w 606"/>
                <a:gd name="T85" fmla="*/ 9 h 75"/>
                <a:gd name="T86" fmla="*/ 5 w 606"/>
                <a:gd name="T87" fmla="*/ 65 h 75"/>
                <a:gd name="T88" fmla="*/ 43 w 606"/>
                <a:gd name="T89" fmla="*/ 75 h 75"/>
                <a:gd name="T90" fmla="*/ 43 w 606"/>
                <a:gd name="T91" fmla="*/ 41 h 75"/>
                <a:gd name="T92" fmla="*/ 29 w 606"/>
                <a:gd name="T93"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75">
                  <a:moveTo>
                    <a:pt x="587" y="65"/>
                  </a:move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cubicBezTo>
                    <a:pt x="606" y="46"/>
                    <a:pt x="606" y="46"/>
                    <a:pt x="606" y="46"/>
                  </a:cubicBezTo>
                  <a:cubicBezTo>
                    <a:pt x="606" y="43"/>
                    <a:pt x="605" y="41"/>
                    <a:pt x="601" y="41"/>
                  </a:cubicBezTo>
                  <a:cubicBezTo>
                    <a:pt x="598" y="41"/>
                    <a:pt x="596" y="43"/>
                    <a:pt x="596" y="46"/>
                  </a:cubicBezTo>
                  <a:cubicBezTo>
                    <a:pt x="596" y="65"/>
                    <a:pt x="596" y="65"/>
                    <a:pt x="596" y="65"/>
                  </a:cubicBezTo>
                  <a:lnTo>
                    <a:pt x="587" y="65"/>
                  </a:lnTo>
                  <a:close/>
                  <a:moveTo>
                    <a:pt x="498" y="9"/>
                  </a:moveTo>
                  <a:cubicBezTo>
                    <a:pt x="527" y="9"/>
                    <a:pt x="527" y="9"/>
                    <a:pt x="527" y="9"/>
                  </a:cubicBezTo>
                  <a:cubicBezTo>
                    <a:pt x="527" y="65"/>
                    <a:pt x="527" y="65"/>
                    <a:pt x="527" y="65"/>
                  </a:cubicBezTo>
                  <a:cubicBezTo>
                    <a:pt x="498" y="65"/>
                    <a:pt x="498" y="65"/>
                    <a:pt x="498" y="65"/>
                  </a:cubicBezTo>
                  <a:lnTo>
                    <a:pt x="498" y="9"/>
                  </a:lnTo>
                  <a:close/>
                  <a:moveTo>
                    <a:pt x="498" y="0"/>
                  </a:move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cubicBezTo>
                    <a:pt x="536" y="9"/>
                    <a:pt x="536" y="9"/>
                    <a:pt x="536" y="9"/>
                  </a:cubicBezTo>
                  <a:cubicBezTo>
                    <a:pt x="536" y="4"/>
                    <a:pt x="532" y="0"/>
                    <a:pt x="527" y="0"/>
                  </a:cubicBezTo>
                  <a:lnTo>
                    <a:pt x="498" y="0"/>
                  </a:lnTo>
                  <a:close/>
                  <a:moveTo>
                    <a:pt x="447" y="65"/>
                  </a:move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cubicBezTo>
                    <a:pt x="466" y="46"/>
                    <a:pt x="466" y="46"/>
                    <a:pt x="466" y="46"/>
                  </a:cubicBezTo>
                  <a:cubicBezTo>
                    <a:pt x="466" y="43"/>
                    <a:pt x="465" y="41"/>
                    <a:pt x="462" y="41"/>
                  </a:cubicBezTo>
                  <a:cubicBezTo>
                    <a:pt x="458" y="41"/>
                    <a:pt x="457" y="43"/>
                    <a:pt x="457" y="46"/>
                  </a:cubicBezTo>
                  <a:cubicBezTo>
                    <a:pt x="457" y="65"/>
                    <a:pt x="457" y="65"/>
                    <a:pt x="457" y="65"/>
                  </a:cubicBezTo>
                  <a:lnTo>
                    <a:pt x="447" y="65"/>
                  </a:lnTo>
                  <a:close/>
                  <a:moveTo>
                    <a:pt x="358" y="9"/>
                  </a:moveTo>
                  <a:cubicBezTo>
                    <a:pt x="387" y="9"/>
                    <a:pt x="387" y="9"/>
                    <a:pt x="387" y="9"/>
                  </a:cubicBezTo>
                  <a:cubicBezTo>
                    <a:pt x="387" y="65"/>
                    <a:pt x="387" y="65"/>
                    <a:pt x="387" y="65"/>
                  </a:cubicBezTo>
                  <a:cubicBezTo>
                    <a:pt x="358" y="65"/>
                    <a:pt x="358" y="65"/>
                    <a:pt x="358" y="65"/>
                  </a:cubicBezTo>
                  <a:lnTo>
                    <a:pt x="358" y="9"/>
                  </a:lnTo>
                  <a:close/>
                  <a:moveTo>
                    <a:pt x="358" y="0"/>
                  </a:move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cubicBezTo>
                    <a:pt x="397" y="9"/>
                    <a:pt x="397" y="9"/>
                    <a:pt x="397" y="9"/>
                  </a:cubicBezTo>
                  <a:cubicBezTo>
                    <a:pt x="397" y="4"/>
                    <a:pt x="392" y="0"/>
                    <a:pt x="387" y="0"/>
                  </a:cubicBezTo>
                  <a:lnTo>
                    <a:pt x="358" y="0"/>
                  </a:lnTo>
                  <a:close/>
                  <a:moveTo>
                    <a:pt x="308" y="65"/>
                  </a:move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cubicBezTo>
                    <a:pt x="327" y="46"/>
                    <a:pt x="327" y="46"/>
                    <a:pt x="327" y="46"/>
                  </a:cubicBezTo>
                  <a:cubicBezTo>
                    <a:pt x="327" y="43"/>
                    <a:pt x="326" y="41"/>
                    <a:pt x="322" y="41"/>
                  </a:cubicBezTo>
                  <a:cubicBezTo>
                    <a:pt x="318" y="41"/>
                    <a:pt x="317" y="43"/>
                    <a:pt x="317" y="46"/>
                  </a:cubicBezTo>
                  <a:cubicBezTo>
                    <a:pt x="317" y="65"/>
                    <a:pt x="317" y="65"/>
                    <a:pt x="317" y="65"/>
                  </a:cubicBezTo>
                  <a:lnTo>
                    <a:pt x="308" y="65"/>
                  </a:lnTo>
                  <a:close/>
                  <a:moveTo>
                    <a:pt x="219" y="9"/>
                  </a:moveTo>
                  <a:cubicBezTo>
                    <a:pt x="247" y="9"/>
                    <a:pt x="247" y="9"/>
                    <a:pt x="247" y="9"/>
                  </a:cubicBezTo>
                  <a:cubicBezTo>
                    <a:pt x="247" y="65"/>
                    <a:pt x="247" y="65"/>
                    <a:pt x="247" y="65"/>
                  </a:cubicBezTo>
                  <a:cubicBezTo>
                    <a:pt x="219" y="65"/>
                    <a:pt x="219" y="65"/>
                    <a:pt x="219" y="65"/>
                  </a:cubicBezTo>
                  <a:lnTo>
                    <a:pt x="219" y="9"/>
                  </a:lnTo>
                  <a:close/>
                  <a:moveTo>
                    <a:pt x="219" y="0"/>
                  </a:move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cubicBezTo>
                    <a:pt x="257" y="9"/>
                    <a:pt x="257" y="9"/>
                    <a:pt x="257" y="9"/>
                  </a:cubicBezTo>
                  <a:cubicBezTo>
                    <a:pt x="257" y="4"/>
                    <a:pt x="253" y="0"/>
                    <a:pt x="247" y="0"/>
                  </a:cubicBezTo>
                  <a:lnTo>
                    <a:pt x="219" y="0"/>
                  </a:lnTo>
                  <a:close/>
                  <a:moveTo>
                    <a:pt x="168" y="65"/>
                  </a:move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cubicBezTo>
                    <a:pt x="187" y="46"/>
                    <a:pt x="187" y="46"/>
                    <a:pt x="187" y="46"/>
                  </a:cubicBezTo>
                  <a:cubicBezTo>
                    <a:pt x="187" y="43"/>
                    <a:pt x="186" y="41"/>
                    <a:pt x="182" y="41"/>
                  </a:cubicBezTo>
                  <a:cubicBezTo>
                    <a:pt x="179" y="41"/>
                    <a:pt x="178" y="43"/>
                    <a:pt x="178" y="46"/>
                  </a:cubicBezTo>
                  <a:cubicBezTo>
                    <a:pt x="178" y="65"/>
                    <a:pt x="178" y="65"/>
                    <a:pt x="178" y="65"/>
                  </a:cubicBezTo>
                  <a:lnTo>
                    <a:pt x="168" y="65"/>
                  </a:lnTo>
                  <a:close/>
                  <a:moveTo>
                    <a:pt x="79" y="9"/>
                  </a:moveTo>
                  <a:cubicBezTo>
                    <a:pt x="108" y="9"/>
                    <a:pt x="108" y="9"/>
                    <a:pt x="108" y="9"/>
                  </a:cubicBezTo>
                  <a:cubicBezTo>
                    <a:pt x="108" y="65"/>
                    <a:pt x="108" y="65"/>
                    <a:pt x="108" y="65"/>
                  </a:cubicBezTo>
                  <a:cubicBezTo>
                    <a:pt x="79" y="65"/>
                    <a:pt x="79" y="65"/>
                    <a:pt x="79" y="65"/>
                  </a:cubicBezTo>
                  <a:lnTo>
                    <a:pt x="79" y="9"/>
                  </a:lnTo>
                  <a:close/>
                  <a:moveTo>
                    <a:pt x="79" y="0"/>
                  </a:move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cubicBezTo>
                    <a:pt x="117" y="9"/>
                    <a:pt x="117" y="9"/>
                    <a:pt x="117" y="9"/>
                  </a:cubicBezTo>
                  <a:cubicBezTo>
                    <a:pt x="117" y="4"/>
                    <a:pt x="113" y="0"/>
                    <a:pt x="108" y="0"/>
                  </a:cubicBezTo>
                  <a:lnTo>
                    <a:pt x="79" y="0"/>
                  </a:lnTo>
                  <a:close/>
                  <a:moveTo>
                    <a:pt x="29" y="65"/>
                  </a:move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cubicBezTo>
                    <a:pt x="48" y="46"/>
                    <a:pt x="48" y="46"/>
                    <a:pt x="48" y="46"/>
                  </a:cubicBezTo>
                  <a:cubicBezTo>
                    <a:pt x="48" y="43"/>
                    <a:pt x="46" y="41"/>
                    <a:pt x="43" y="41"/>
                  </a:cubicBezTo>
                  <a:cubicBezTo>
                    <a:pt x="39" y="41"/>
                    <a:pt x="38" y="43"/>
                    <a:pt x="38" y="46"/>
                  </a:cubicBezTo>
                  <a:cubicBezTo>
                    <a:pt x="38" y="65"/>
                    <a:pt x="38" y="65"/>
                    <a:pt x="38" y="65"/>
                  </a:cubicBezTo>
                  <a:lnTo>
                    <a:pt x="2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25" name="Freeform 143"/>
            <p:cNvSpPr>
              <a:spLocks noEditPoints="1"/>
            </p:cNvSpPr>
            <p:nvPr/>
          </p:nvSpPr>
          <p:spPr bwMode="auto">
            <a:xfrm>
              <a:off x="10056813" y="889001"/>
              <a:ext cx="692150" cy="352425"/>
            </a:xfrm>
            <a:custGeom>
              <a:avLst/>
              <a:gdLst>
                <a:gd name="T0" fmla="*/ 29 w 606"/>
                <a:gd name="T1" fmla="*/ 0 h 308"/>
                <a:gd name="T2" fmla="*/ 0 w 606"/>
                <a:gd name="T3" fmla="*/ 70 h 308"/>
                <a:gd name="T4" fmla="*/ 38 w 606"/>
                <a:gd name="T5" fmla="*/ 126 h 308"/>
                <a:gd name="T6" fmla="*/ 0 w 606"/>
                <a:gd name="T7" fmla="*/ 182 h 308"/>
                <a:gd name="T8" fmla="*/ 38 w 606"/>
                <a:gd name="T9" fmla="*/ 278 h 308"/>
                <a:gd name="T10" fmla="*/ 19 w 606"/>
                <a:gd name="T11" fmla="*/ 242 h 308"/>
                <a:gd name="T12" fmla="*/ 108 w 606"/>
                <a:gd name="T13" fmla="*/ 65 h 308"/>
                <a:gd name="T14" fmla="*/ 108 w 606"/>
                <a:gd name="T15" fmla="*/ 0 h 308"/>
                <a:gd name="T16" fmla="*/ 108 w 606"/>
                <a:gd name="T17" fmla="*/ 182 h 308"/>
                <a:gd name="T18" fmla="*/ 108 w 606"/>
                <a:gd name="T19" fmla="*/ 116 h 308"/>
                <a:gd name="T20" fmla="*/ 108 w 606"/>
                <a:gd name="T21" fmla="*/ 298 h 308"/>
                <a:gd name="T22" fmla="*/ 108 w 606"/>
                <a:gd name="T23" fmla="*/ 232 h 308"/>
                <a:gd name="T24" fmla="*/ 187 w 606"/>
                <a:gd name="T25" fmla="*/ 70 h 308"/>
                <a:gd name="T26" fmla="*/ 144 w 606"/>
                <a:gd name="T27" fmla="*/ 0 h 308"/>
                <a:gd name="T28" fmla="*/ 144 w 606"/>
                <a:gd name="T29" fmla="*/ 75 h 308"/>
                <a:gd name="T30" fmla="*/ 178 w 606"/>
                <a:gd name="T31" fmla="*/ 182 h 308"/>
                <a:gd name="T32" fmla="*/ 158 w 606"/>
                <a:gd name="T33" fmla="*/ 182 h 308"/>
                <a:gd name="T34" fmla="*/ 187 w 606"/>
                <a:gd name="T35" fmla="*/ 278 h 308"/>
                <a:gd name="T36" fmla="*/ 139 w 606"/>
                <a:gd name="T37" fmla="*/ 237 h 308"/>
                <a:gd name="T38" fmla="*/ 182 w 606"/>
                <a:gd name="T39" fmla="*/ 308 h 308"/>
                <a:gd name="T40" fmla="*/ 257 w 606"/>
                <a:gd name="T41" fmla="*/ 65 h 308"/>
                <a:gd name="T42" fmla="*/ 247 w 606"/>
                <a:gd name="T43" fmla="*/ 75 h 308"/>
                <a:gd name="T44" fmla="*/ 257 w 606"/>
                <a:gd name="T45" fmla="*/ 182 h 308"/>
                <a:gd name="T46" fmla="*/ 247 w 606"/>
                <a:gd name="T47" fmla="*/ 191 h 308"/>
                <a:gd name="T48" fmla="*/ 257 w 606"/>
                <a:gd name="T49" fmla="*/ 298 h 308"/>
                <a:gd name="T50" fmla="*/ 247 w 606"/>
                <a:gd name="T51" fmla="*/ 308 h 308"/>
                <a:gd name="T52" fmla="*/ 308 w 606"/>
                <a:gd name="T53" fmla="*/ 65 h 308"/>
                <a:gd name="T54" fmla="*/ 284 w 606"/>
                <a:gd name="T55" fmla="*/ 65 h 308"/>
                <a:gd name="T56" fmla="*/ 322 w 606"/>
                <a:gd name="T57" fmla="*/ 157 h 308"/>
                <a:gd name="T58" fmla="*/ 284 w 606"/>
                <a:gd name="T59" fmla="*/ 126 h 308"/>
                <a:gd name="T60" fmla="*/ 327 w 606"/>
                <a:gd name="T61" fmla="*/ 187 h 308"/>
                <a:gd name="T62" fmla="*/ 308 w 606"/>
                <a:gd name="T63" fmla="*/ 232 h 308"/>
                <a:gd name="T64" fmla="*/ 279 w 606"/>
                <a:gd name="T65" fmla="*/ 303 h 308"/>
                <a:gd name="T66" fmla="*/ 387 w 606"/>
                <a:gd name="T67" fmla="*/ 9 h 308"/>
                <a:gd name="T68" fmla="*/ 349 w 606"/>
                <a:gd name="T69" fmla="*/ 65 h 308"/>
                <a:gd name="T70" fmla="*/ 387 w 606"/>
                <a:gd name="T71" fmla="*/ 126 h 308"/>
                <a:gd name="T72" fmla="*/ 349 w 606"/>
                <a:gd name="T73" fmla="*/ 182 h 308"/>
                <a:gd name="T74" fmla="*/ 387 w 606"/>
                <a:gd name="T75" fmla="*/ 242 h 308"/>
                <a:gd name="T76" fmla="*/ 349 w 606"/>
                <a:gd name="T77" fmla="*/ 298 h 308"/>
                <a:gd name="T78" fmla="*/ 457 w 606"/>
                <a:gd name="T79" fmla="*/ 46 h 308"/>
                <a:gd name="T80" fmla="*/ 438 w 606"/>
                <a:gd name="T81" fmla="*/ 9 h 308"/>
                <a:gd name="T82" fmla="*/ 466 w 606"/>
                <a:gd name="T83" fmla="*/ 187 h 308"/>
                <a:gd name="T84" fmla="*/ 423 w 606"/>
                <a:gd name="T85" fmla="*/ 116 h 308"/>
                <a:gd name="T86" fmla="*/ 423 w 606"/>
                <a:gd name="T87" fmla="*/ 191 h 308"/>
                <a:gd name="T88" fmla="*/ 457 w 606"/>
                <a:gd name="T89" fmla="*/ 298 h 308"/>
                <a:gd name="T90" fmla="*/ 438 w 606"/>
                <a:gd name="T91" fmla="*/ 298 h 308"/>
                <a:gd name="T92" fmla="*/ 498 w 606"/>
                <a:gd name="T93" fmla="*/ 65 h 308"/>
                <a:gd name="T94" fmla="*/ 498 w 606"/>
                <a:gd name="T95" fmla="*/ 0 h 308"/>
                <a:gd name="T96" fmla="*/ 498 w 606"/>
                <a:gd name="T97" fmla="*/ 182 h 308"/>
                <a:gd name="T98" fmla="*/ 498 w 606"/>
                <a:gd name="T99" fmla="*/ 116 h 308"/>
                <a:gd name="T100" fmla="*/ 498 w 606"/>
                <a:gd name="T101" fmla="*/ 298 h 308"/>
                <a:gd name="T102" fmla="*/ 498 w 606"/>
                <a:gd name="T103" fmla="*/ 232 h 308"/>
                <a:gd name="T104" fmla="*/ 606 w 606"/>
                <a:gd name="T105" fmla="*/ 46 h 308"/>
                <a:gd name="T106" fmla="*/ 558 w 606"/>
                <a:gd name="T107" fmla="*/ 4 h 308"/>
                <a:gd name="T108" fmla="*/ 601 w 606"/>
                <a:gd name="T109" fmla="*/ 75 h 308"/>
                <a:gd name="T110" fmla="*/ 587 w 606"/>
                <a:gd name="T111" fmla="*/ 182 h 308"/>
                <a:gd name="T112" fmla="*/ 563 w 606"/>
                <a:gd name="T113" fmla="*/ 182 h 308"/>
                <a:gd name="T114" fmla="*/ 568 w 606"/>
                <a:gd name="T115" fmla="*/ 242 h 308"/>
                <a:gd name="T116" fmla="*/ 558 w 606"/>
                <a:gd name="T117"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6" h="308">
                  <a:moveTo>
                    <a:pt x="48" y="70"/>
                  </a:moveTo>
                  <a:cubicBezTo>
                    <a:pt x="48" y="46"/>
                    <a:pt x="48" y="46"/>
                    <a:pt x="48" y="46"/>
                  </a:cubicBezTo>
                  <a:cubicBezTo>
                    <a:pt x="48" y="43"/>
                    <a:pt x="46" y="41"/>
                    <a:pt x="43" y="41"/>
                  </a:cubicBezTo>
                  <a:cubicBezTo>
                    <a:pt x="39" y="41"/>
                    <a:pt x="38" y="43"/>
                    <a:pt x="38" y="46"/>
                  </a:cubicBezTo>
                  <a:cubicBezTo>
                    <a:pt x="38" y="65"/>
                    <a:pt x="38" y="65"/>
                    <a:pt x="38" y="65"/>
                  </a:cubicBezTo>
                  <a:cubicBezTo>
                    <a:pt x="29" y="65"/>
                    <a:pt x="29" y="65"/>
                    <a:pt x="29" y="65"/>
                  </a:cubicBez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moveTo>
                    <a:pt x="38" y="182"/>
                  </a:moveTo>
                  <a:cubicBezTo>
                    <a:pt x="9" y="182"/>
                    <a:pt x="9" y="182"/>
                    <a:pt x="9" y="182"/>
                  </a:cubicBezTo>
                  <a:cubicBezTo>
                    <a:pt x="9" y="126"/>
                    <a:pt x="9" y="126"/>
                    <a:pt x="9" y="126"/>
                  </a:cubicBezTo>
                  <a:cubicBezTo>
                    <a:pt x="38" y="126"/>
                    <a:pt x="38" y="126"/>
                    <a:pt x="38" y="126"/>
                  </a:cubicBezTo>
                  <a:lnTo>
                    <a:pt x="38" y="182"/>
                  </a:lnTo>
                  <a:close/>
                  <a:moveTo>
                    <a:pt x="48" y="182"/>
                  </a:moveTo>
                  <a:cubicBezTo>
                    <a:pt x="48" y="126"/>
                    <a:pt x="48" y="126"/>
                    <a:pt x="48" y="126"/>
                  </a:cubicBezTo>
                  <a:cubicBezTo>
                    <a:pt x="48" y="120"/>
                    <a:pt x="43" y="116"/>
                    <a:pt x="38" y="116"/>
                  </a:cubicBezTo>
                  <a:cubicBezTo>
                    <a:pt x="9" y="116"/>
                    <a:pt x="9" y="116"/>
                    <a:pt x="9" y="116"/>
                  </a:cubicBezTo>
                  <a:cubicBezTo>
                    <a:pt x="4" y="116"/>
                    <a:pt x="0" y="120"/>
                    <a:pt x="0" y="126"/>
                  </a:cubicBezTo>
                  <a:cubicBezTo>
                    <a:pt x="0" y="182"/>
                    <a:pt x="0" y="182"/>
                    <a:pt x="0" y="182"/>
                  </a:cubicBezTo>
                  <a:cubicBezTo>
                    <a:pt x="0" y="187"/>
                    <a:pt x="4" y="191"/>
                    <a:pt x="9" y="191"/>
                  </a:cubicBezTo>
                  <a:cubicBezTo>
                    <a:pt x="38" y="191"/>
                    <a:pt x="38" y="191"/>
                    <a:pt x="38" y="191"/>
                  </a:cubicBezTo>
                  <a:cubicBezTo>
                    <a:pt x="43" y="191"/>
                    <a:pt x="48" y="187"/>
                    <a:pt x="48" y="182"/>
                  </a:cubicBezTo>
                  <a:moveTo>
                    <a:pt x="48" y="303"/>
                  </a:moveTo>
                  <a:cubicBezTo>
                    <a:pt x="48" y="278"/>
                    <a:pt x="48" y="278"/>
                    <a:pt x="48" y="278"/>
                  </a:cubicBezTo>
                  <a:cubicBezTo>
                    <a:pt x="48" y="276"/>
                    <a:pt x="46" y="274"/>
                    <a:pt x="43" y="274"/>
                  </a:cubicBezTo>
                  <a:cubicBezTo>
                    <a:pt x="39" y="274"/>
                    <a:pt x="38" y="276"/>
                    <a:pt x="38" y="278"/>
                  </a:cubicBezTo>
                  <a:cubicBezTo>
                    <a:pt x="38" y="298"/>
                    <a:pt x="38" y="298"/>
                    <a:pt x="38" y="298"/>
                  </a:cubicBezTo>
                  <a:cubicBezTo>
                    <a:pt x="29" y="298"/>
                    <a:pt x="29" y="298"/>
                    <a:pt x="29" y="298"/>
                  </a:cubicBezTo>
                  <a:cubicBezTo>
                    <a:pt x="29" y="232"/>
                    <a:pt x="29" y="232"/>
                    <a:pt x="29" y="232"/>
                  </a:cubicBezTo>
                  <a:cubicBezTo>
                    <a:pt x="5" y="232"/>
                    <a:pt x="5" y="232"/>
                    <a:pt x="5" y="232"/>
                  </a:cubicBezTo>
                  <a:cubicBezTo>
                    <a:pt x="2" y="232"/>
                    <a:pt x="0" y="234"/>
                    <a:pt x="0" y="237"/>
                  </a:cubicBezTo>
                  <a:cubicBezTo>
                    <a:pt x="0" y="241"/>
                    <a:pt x="2" y="242"/>
                    <a:pt x="5" y="242"/>
                  </a:cubicBezTo>
                  <a:cubicBezTo>
                    <a:pt x="19" y="242"/>
                    <a:pt x="19" y="242"/>
                    <a:pt x="19" y="242"/>
                  </a:cubicBezTo>
                  <a:cubicBezTo>
                    <a:pt x="19" y="298"/>
                    <a:pt x="19" y="298"/>
                    <a:pt x="19" y="298"/>
                  </a:cubicBezTo>
                  <a:cubicBezTo>
                    <a:pt x="5" y="298"/>
                    <a:pt x="5" y="298"/>
                    <a:pt x="5" y="298"/>
                  </a:cubicBezTo>
                  <a:cubicBezTo>
                    <a:pt x="2" y="298"/>
                    <a:pt x="0" y="299"/>
                    <a:pt x="0" y="303"/>
                  </a:cubicBezTo>
                  <a:cubicBezTo>
                    <a:pt x="0" y="306"/>
                    <a:pt x="2" y="308"/>
                    <a:pt x="5" y="308"/>
                  </a:cubicBezTo>
                  <a:cubicBezTo>
                    <a:pt x="43" y="308"/>
                    <a:pt x="43" y="308"/>
                    <a:pt x="43" y="308"/>
                  </a:cubicBezTo>
                  <a:cubicBezTo>
                    <a:pt x="45" y="308"/>
                    <a:pt x="48" y="306"/>
                    <a:pt x="48" y="303"/>
                  </a:cubicBezTo>
                  <a:moveTo>
                    <a:pt x="108" y="65"/>
                  </a:moveTo>
                  <a:cubicBezTo>
                    <a:pt x="79" y="65"/>
                    <a:pt x="79" y="65"/>
                    <a:pt x="79" y="65"/>
                  </a:cubicBezTo>
                  <a:cubicBezTo>
                    <a:pt x="79" y="9"/>
                    <a:pt x="79" y="9"/>
                    <a:pt x="79" y="9"/>
                  </a:cubicBezTo>
                  <a:cubicBezTo>
                    <a:pt x="108" y="9"/>
                    <a:pt x="108" y="9"/>
                    <a:pt x="108" y="9"/>
                  </a:cubicBezTo>
                  <a:lnTo>
                    <a:pt x="108" y="65"/>
                  </a:lnTo>
                  <a:close/>
                  <a:moveTo>
                    <a:pt x="117" y="65"/>
                  </a:moveTo>
                  <a:cubicBezTo>
                    <a:pt x="117" y="9"/>
                    <a:pt x="117" y="9"/>
                    <a:pt x="117" y="9"/>
                  </a:cubicBezTo>
                  <a:cubicBezTo>
                    <a:pt x="117" y="4"/>
                    <a:pt x="113" y="0"/>
                    <a:pt x="108" y="0"/>
                  </a:cubicBezTo>
                  <a:cubicBezTo>
                    <a:pt x="79" y="0"/>
                    <a:pt x="79" y="0"/>
                    <a:pt x="79" y="0"/>
                  </a:cubicBez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moveTo>
                    <a:pt x="108" y="182"/>
                  </a:moveTo>
                  <a:cubicBezTo>
                    <a:pt x="79" y="182"/>
                    <a:pt x="79" y="182"/>
                    <a:pt x="79" y="182"/>
                  </a:cubicBezTo>
                  <a:cubicBezTo>
                    <a:pt x="79" y="126"/>
                    <a:pt x="79" y="126"/>
                    <a:pt x="79" y="126"/>
                  </a:cubicBezTo>
                  <a:cubicBezTo>
                    <a:pt x="108" y="126"/>
                    <a:pt x="108" y="126"/>
                    <a:pt x="108" y="126"/>
                  </a:cubicBezTo>
                  <a:lnTo>
                    <a:pt x="108" y="182"/>
                  </a:lnTo>
                  <a:close/>
                  <a:moveTo>
                    <a:pt x="117" y="182"/>
                  </a:moveTo>
                  <a:cubicBezTo>
                    <a:pt x="117" y="126"/>
                    <a:pt x="117" y="126"/>
                    <a:pt x="117" y="126"/>
                  </a:cubicBezTo>
                  <a:cubicBezTo>
                    <a:pt x="117" y="120"/>
                    <a:pt x="113" y="116"/>
                    <a:pt x="108" y="116"/>
                  </a:cubicBezTo>
                  <a:cubicBezTo>
                    <a:pt x="79" y="116"/>
                    <a:pt x="79" y="116"/>
                    <a:pt x="79" y="116"/>
                  </a:cubicBezTo>
                  <a:cubicBezTo>
                    <a:pt x="74" y="116"/>
                    <a:pt x="70" y="120"/>
                    <a:pt x="70" y="126"/>
                  </a:cubicBezTo>
                  <a:cubicBezTo>
                    <a:pt x="70" y="182"/>
                    <a:pt x="70" y="182"/>
                    <a:pt x="70" y="182"/>
                  </a:cubicBezTo>
                  <a:cubicBezTo>
                    <a:pt x="70" y="187"/>
                    <a:pt x="74" y="191"/>
                    <a:pt x="79" y="191"/>
                  </a:cubicBezTo>
                  <a:cubicBezTo>
                    <a:pt x="108" y="191"/>
                    <a:pt x="108" y="191"/>
                    <a:pt x="108" y="191"/>
                  </a:cubicBezTo>
                  <a:cubicBezTo>
                    <a:pt x="113" y="191"/>
                    <a:pt x="117" y="187"/>
                    <a:pt x="117" y="182"/>
                  </a:cubicBezTo>
                  <a:moveTo>
                    <a:pt x="108" y="298"/>
                  </a:moveTo>
                  <a:cubicBezTo>
                    <a:pt x="79" y="298"/>
                    <a:pt x="79" y="298"/>
                    <a:pt x="79" y="298"/>
                  </a:cubicBezTo>
                  <a:cubicBezTo>
                    <a:pt x="79" y="242"/>
                    <a:pt x="79" y="242"/>
                    <a:pt x="79" y="242"/>
                  </a:cubicBezTo>
                  <a:cubicBezTo>
                    <a:pt x="108" y="242"/>
                    <a:pt x="108" y="242"/>
                    <a:pt x="108" y="242"/>
                  </a:cubicBezTo>
                  <a:lnTo>
                    <a:pt x="108" y="298"/>
                  </a:lnTo>
                  <a:close/>
                  <a:moveTo>
                    <a:pt x="117" y="298"/>
                  </a:moveTo>
                  <a:cubicBezTo>
                    <a:pt x="117" y="242"/>
                    <a:pt x="117" y="242"/>
                    <a:pt x="117" y="242"/>
                  </a:cubicBezTo>
                  <a:cubicBezTo>
                    <a:pt x="117" y="237"/>
                    <a:pt x="113" y="232"/>
                    <a:pt x="108" y="232"/>
                  </a:cubicBezTo>
                  <a:cubicBezTo>
                    <a:pt x="79" y="232"/>
                    <a:pt x="79" y="232"/>
                    <a:pt x="79" y="232"/>
                  </a:cubicBezTo>
                  <a:cubicBezTo>
                    <a:pt x="74" y="232"/>
                    <a:pt x="70" y="237"/>
                    <a:pt x="70" y="242"/>
                  </a:cubicBezTo>
                  <a:cubicBezTo>
                    <a:pt x="70" y="298"/>
                    <a:pt x="70" y="298"/>
                    <a:pt x="70" y="298"/>
                  </a:cubicBezTo>
                  <a:cubicBezTo>
                    <a:pt x="70" y="303"/>
                    <a:pt x="74" y="308"/>
                    <a:pt x="79" y="308"/>
                  </a:cubicBezTo>
                  <a:cubicBezTo>
                    <a:pt x="108" y="308"/>
                    <a:pt x="108" y="308"/>
                    <a:pt x="108" y="308"/>
                  </a:cubicBezTo>
                  <a:cubicBezTo>
                    <a:pt x="113" y="308"/>
                    <a:pt x="117" y="303"/>
                    <a:pt x="117" y="298"/>
                  </a:cubicBezTo>
                  <a:moveTo>
                    <a:pt x="187" y="70"/>
                  </a:moveTo>
                  <a:cubicBezTo>
                    <a:pt x="187" y="46"/>
                    <a:pt x="187" y="46"/>
                    <a:pt x="187" y="46"/>
                  </a:cubicBezTo>
                  <a:cubicBezTo>
                    <a:pt x="187" y="43"/>
                    <a:pt x="186" y="41"/>
                    <a:pt x="182" y="41"/>
                  </a:cubicBezTo>
                  <a:cubicBezTo>
                    <a:pt x="179" y="41"/>
                    <a:pt x="178" y="43"/>
                    <a:pt x="178" y="46"/>
                  </a:cubicBezTo>
                  <a:cubicBezTo>
                    <a:pt x="178" y="65"/>
                    <a:pt x="178" y="65"/>
                    <a:pt x="178" y="65"/>
                  </a:cubicBezTo>
                  <a:cubicBezTo>
                    <a:pt x="168" y="65"/>
                    <a:pt x="168" y="65"/>
                    <a:pt x="168" y="65"/>
                  </a:cubicBez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moveTo>
                    <a:pt x="187" y="187"/>
                  </a:moveTo>
                  <a:cubicBezTo>
                    <a:pt x="187" y="162"/>
                    <a:pt x="187" y="162"/>
                    <a:pt x="187" y="162"/>
                  </a:cubicBezTo>
                  <a:cubicBezTo>
                    <a:pt x="187" y="159"/>
                    <a:pt x="186" y="157"/>
                    <a:pt x="182" y="157"/>
                  </a:cubicBezTo>
                  <a:cubicBezTo>
                    <a:pt x="179" y="157"/>
                    <a:pt x="178" y="159"/>
                    <a:pt x="178" y="162"/>
                  </a:cubicBezTo>
                  <a:cubicBezTo>
                    <a:pt x="178" y="182"/>
                    <a:pt x="178" y="182"/>
                    <a:pt x="178" y="182"/>
                  </a:cubicBezTo>
                  <a:cubicBezTo>
                    <a:pt x="168" y="182"/>
                    <a:pt x="168" y="182"/>
                    <a:pt x="168" y="182"/>
                  </a:cubicBezTo>
                  <a:cubicBezTo>
                    <a:pt x="168" y="116"/>
                    <a:pt x="168" y="116"/>
                    <a:pt x="168" y="116"/>
                  </a:cubicBezTo>
                  <a:cubicBezTo>
                    <a:pt x="144" y="116"/>
                    <a:pt x="144" y="116"/>
                    <a:pt x="144" y="116"/>
                  </a:cubicBezTo>
                  <a:cubicBezTo>
                    <a:pt x="142" y="116"/>
                    <a:pt x="139" y="117"/>
                    <a:pt x="139" y="121"/>
                  </a:cubicBezTo>
                  <a:cubicBezTo>
                    <a:pt x="139" y="124"/>
                    <a:pt x="142" y="126"/>
                    <a:pt x="144" y="126"/>
                  </a:cubicBezTo>
                  <a:cubicBezTo>
                    <a:pt x="158" y="126"/>
                    <a:pt x="158" y="126"/>
                    <a:pt x="158" y="126"/>
                  </a:cubicBezTo>
                  <a:cubicBezTo>
                    <a:pt x="158" y="182"/>
                    <a:pt x="158" y="182"/>
                    <a:pt x="158" y="182"/>
                  </a:cubicBezTo>
                  <a:cubicBezTo>
                    <a:pt x="144" y="182"/>
                    <a:pt x="144" y="182"/>
                    <a:pt x="144" y="182"/>
                  </a:cubicBezTo>
                  <a:cubicBezTo>
                    <a:pt x="142" y="182"/>
                    <a:pt x="139" y="183"/>
                    <a:pt x="139" y="187"/>
                  </a:cubicBezTo>
                  <a:cubicBezTo>
                    <a:pt x="139" y="190"/>
                    <a:pt x="142" y="191"/>
                    <a:pt x="144" y="191"/>
                  </a:cubicBezTo>
                  <a:cubicBezTo>
                    <a:pt x="182" y="191"/>
                    <a:pt x="182" y="191"/>
                    <a:pt x="182" y="191"/>
                  </a:cubicBezTo>
                  <a:cubicBezTo>
                    <a:pt x="185" y="191"/>
                    <a:pt x="187" y="190"/>
                    <a:pt x="187" y="187"/>
                  </a:cubicBezTo>
                  <a:moveTo>
                    <a:pt x="187" y="303"/>
                  </a:moveTo>
                  <a:cubicBezTo>
                    <a:pt x="187" y="278"/>
                    <a:pt x="187" y="278"/>
                    <a:pt x="187" y="278"/>
                  </a:cubicBezTo>
                  <a:cubicBezTo>
                    <a:pt x="187" y="276"/>
                    <a:pt x="186" y="274"/>
                    <a:pt x="182" y="274"/>
                  </a:cubicBezTo>
                  <a:cubicBezTo>
                    <a:pt x="179" y="274"/>
                    <a:pt x="178" y="276"/>
                    <a:pt x="178" y="278"/>
                  </a:cubicBezTo>
                  <a:cubicBezTo>
                    <a:pt x="178" y="298"/>
                    <a:pt x="178" y="298"/>
                    <a:pt x="178" y="298"/>
                  </a:cubicBezTo>
                  <a:cubicBezTo>
                    <a:pt x="168" y="298"/>
                    <a:pt x="168" y="298"/>
                    <a:pt x="168" y="298"/>
                  </a:cubicBezTo>
                  <a:cubicBezTo>
                    <a:pt x="168" y="232"/>
                    <a:pt x="168" y="232"/>
                    <a:pt x="168" y="232"/>
                  </a:cubicBezTo>
                  <a:cubicBezTo>
                    <a:pt x="144" y="232"/>
                    <a:pt x="144" y="232"/>
                    <a:pt x="144" y="232"/>
                  </a:cubicBezTo>
                  <a:cubicBezTo>
                    <a:pt x="142" y="232"/>
                    <a:pt x="139" y="234"/>
                    <a:pt x="139" y="237"/>
                  </a:cubicBezTo>
                  <a:cubicBezTo>
                    <a:pt x="139" y="241"/>
                    <a:pt x="142" y="242"/>
                    <a:pt x="144" y="242"/>
                  </a:cubicBezTo>
                  <a:cubicBezTo>
                    <a:pt x="158" y="242"/>
                    <a:pt x="158" y="242"/>
                    <a:pt x="158" y="242"/>
                  </a:cubicBezTo>
                  <a:cubicBezTo>
                    <a:pt x="158" y="298"/>
                    <a:pt x="158" y="298"/>
                    <a:pt x="158" y="298"/>
                  </a:cubicBezTo>
                  <a:cubicBezTo>
                    <a:pt x="144" y="298"/>
                    <a:pt x="144" y="298"/>
                    <a:pt x="144" y="298"/>
                  </a:cubicBezTo>
                  <a:cubicBezTo>
                    <a:pt x="142" y="298"/>
                    <a:pt x="139" y="299"/>
                    <a:pt x="139" y="303"/>
                  </a:cubicBezTo>
                  <a:cubicBezTo>
                    <a:pt x="139" y="306"/>
                    <a:pt x="142" y="308"/>
                    <a:pt x="144" y="308"/>
                  </a:cubicBezTo>
                  <a:cubicBezTo>
                    <a:pt x="182" y="308"/>
                    <a:pt x="182" y="308"/>
                    <a:pt x="182" y="308"/>
                  </a:cubicBezTo>
                  <a:cubicBezTo>
                    <a:pt x="185" y="308"/>
                    <a:pt x="187" y="306"/>
                    <a:pt x="187" y="303"/>
                  </a:cubicBezTo>
                  <a:moveTo>
                    <a:pt x="247" y="65"/>
                  </a:moveTo>
                  <a:cubicBezTo>
                    <a:pt x="219" y="65"/>
                    <a:pt x="219" y="65"/>
                    <a:pt x="219" y="65"/>
                  </a:cubicBezTo>
                  <a:cubicBezTo>
                    <a:pt x="219" y="9"/>
                    <a:pt x="219" y="9"/>
                    <a:pt x="219" y="9"/>
                  </a:cubicBezTo>
                  <a:cubicBezTo>
                    <a:pt x="247" y="9"/>
                    <a:pt x="247" y="9"/>
                    <a:pt x="247" y="9"/>
                  </a:cubicBezTo>
                  <a:lnTo>
                    <a:pt x="247" y="65"/>
                  </a:lnTo>
                  <a:close/>
                  <a:moveTo>
                    <a:pt x="257" y="65"/>
                  </a:moveTo>
                  <a:cubicBezTo>
                    <a:pt x="257" y="9"/>
                    <a:pt x="257" y="9"/>
                    <a:pt x="257" y="9"/>
                  </a:cubicBezTo>
                  <a:cubicBezTo>
                    <a:pt x="257" y="4"/>
                    <a:pt x="253" y="0"/>
                    <a:pt x="247" y="0"/>
                  </a:cubicBezTo>
                  <a:cubicBezTo>
                    <a:pt x="219" y="0"/>
                    <a:pt x="219" y="0"/>
                    <a:pt x="219" y="0"/>
                  </a:cubicBez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moveTo>
                    <a:pt x="247" y="182"/>
                  </a:moveTo>
                  <a:cubicBezTo>
                    <a:pt x="219" y="182"/>
                    <a:pt x="219" y="182"/>
                    <a:pt x="219" y="182"/>
                  </a:cubicBezTo>
                  <a:cubicBezTo>
                    <a:pt x="219" y="126"/>
                    <a:pt x="219" y="126"/>
                    <a:pt x="219" y="126"/>
                  </a:cubicBezTo>
                  <a:cubicBezTo>
                    <a:pt x="247" y="126"/>
                    <a:pt x="247" y="126"/>
                    <a:pt x="247" y="126"/>
                  </a:cubicBezTo>
                  <a:lnTo>
                    <a:pt x="247" y="182"/>
                  </a:lnTo>
                  <a:close/>
                  <a:moveTo>
                    <a:pt x="257" y="182"/>
                  </a:moveTo>
                  <a:cubicBezTo>
                    <a:pt x="257" y="126"/>
                    <a:pt x="257" y="126"/>
                    <a:pt x="257" y="126"/>
                  </a:cubicBezTo>
                  <a:cubicBezTo>
                    <a:pt x="257" y="120"/>
                    <a:pt x="253" y="116"/>
                    <a:pt x="247" y="116"/>
                  </a:cubicBezTo>
                  <a:cubicBezTo>
                    <a:pt x="219" y="116"/>
                    <a:pt x="219" y="116"/>
                    <a:pt x="219" y="116"/>
                  </a:cubicBezTo>
                  <a:cubicBezTo>
                    <a:pt x="213" y="116"/>
                    <a:pt x="209" y="120"/>
                    <a:pt x="209" y="126"/>
                  </a:cubicBezTo>
                  <a:cubicBezTo>
                    <a:pt x="209" y="182"/>
                    <a:pt x="209" y="182"/>
                    <a:pt x="209" y="182"/>
                  </a:cubicBezTo>
                  <a:cubicBezTo>
                    <a:pt x="209" y="187"/>
                    <a:pt x="213" y="191"/>
                    <a:pt x="219" y="191"/>
                  </a:cubicBezTo>
                  <a:cubicBezTo>
                    <a:pt x="247" y="191"/>
                    <a:pt x="247" y="191"/>
                    <a:pt x="247" y="191"/>
                  </a:cubicBezTo>
                  <a:cubicBezTo>
                    <a:pt x="253" y="191"/>
                    <a:pt x="257" y="187"/>
                    <a:pt x="257" y="182"/>
                  </a:cubicBezTo>
                  <a:moveTo>
                    <a:pt x="247" y="298"/>
                  </a:moveTo>
                  <a:cubicBezTo>
                    <a:pt x="219" y="298"/>
                    <a:pt x="219" y="298"/>
                    <a:pt x="219" y="298"/>
                  </a:cubicBezTo>
                  <a:cubicBezTo>
                    <a:pt x="219" y="242"/>
                    <a:pt x="219" y="242"/>
                    <a:pt x="219" y="242"/>
                  </a:cubicBezTo>
                  <a:cubicBezTo>
                    <a:pt x="247" y="242"/>
                    <a:pt x="247" y="242"/>
                    <a:pt x="247" y="242"/>
                  </a:cubicBezTo>
                  <a:lnTo>
                    <a:pt x="247" y="298"/>
                  </a:lnTo>
                  <a:close/>
                  <a:moveTo>
                    <a:pt x="257" y="298"/>
                  </a:moveTo>
                  <a:cubicBezTo>
                    <a:pt x="257" y="242"/>
                    <a:pt x="257" y="242"/>
                    <a:pt x="257" y="242"/>
                  </a:cubicBezTo>
                  <a:cubicBezTo>
                    <a:pt x="257" y="237"/>
                    <a:pt x="253" y="232"/>
                    <a:pt x="247" y="232"/>
                  </a:cubicBezTo>
                  <a:cubicBezTo>
                    <a:pt x="219" y="232"/>
                    <a:pt x="219" y="232"/>
                    <a:pt x="219" y="232"/>
                  </a:cubicBezTo>
                  <a:cubicBezTo>
                    <a:pt x="213" y="232"/>
                    <a:pt x="209" y="237"/>
                    <a:pt x="209" y="242"/>
                  </a:cubicBezTo>
                  <a:cubicBezTo>
                    <a:pt x="209" y="298"/>
                    <a:pt x="209" y="298"/>
                    <a:pt x="209" y="298"/>
                  </a:cubicBezTo>
                  <a:cubicBezTo>
                    <a:pt x="209" y="303"/>
                    <a:pt x="213" y="308"/>
                    <a:pt x="219" y="308"/>
                  </a:cubicBezTo>
                  <a:cubicBezTo>
                    <a:pt x="247" y="308"/>
                    <a:pt x="247" y="308"/>
                    <a:pt x="247" y="308"/>
                  </a:cubicBezTo>
                  <a:cubicBezTo>
                    <a:pt x="253" y="308"/>
                    <a:pt x="257" y="303"/>
                    <a:pt x="257" y="298"/>
                  </a:cubicBezTo>
                  <a:moveTo>
                    <a:pt x="327" y="70"/>
                  </a:moveTo>
                  <a:cubicBezTo>
                    <a:pt x="327" y="46"/>
                    <a:pt x="327" y="46"/>
                    <a:pt x="327" y="46"/>
                  </a:cubicBezTo>
                  <a:cubicBezTo>
                    <a:pt x="327" y="43"/>
                    <a:pt x="326" y="41"/>
                    <a:pt x="322" y="41"/>
                  </a:cubicBezTo>
                  <a:cubicBezTo>
                    <a:pt x="318" y="41"/>
                    <a:pt x="317" y="43"/>
                    <a:pt x="317" y="46"/>
                  </a:cubicBezTo>
                  <a:cubicBezTo>
                    <a:pt x="317" y="65"/>
                    <a:pt x="317" y="65"/>
                    <a:pt x="317" y="65"/>
                  </a:cubicBezTo>
                  <a:cubicBezTo>
                    <a:pt x="308" y="65"/>
                    <a:pt x="308" y="65"/>
                    <a:pt x="308" y="65"/>
                  </a:cubicBez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moveTo>
                    <a:pt x="327" y="187"/>
                  </a:moveTo>
                  <a:cubicBezTo>
                    <a:pt x="327" y="162"/>
                    <a:pt x="327" y="162"/>
                    <a:pt x="327" y="162"/>
                  </a:cubicBezTo>
                  <a:cubicBezTo>
                    <a:pt x="327" y="159"/>
                    <a:pt x="326" y="157"/>
                    <a:pt x="322" y="157"/>
                  </a:cubicBezTo>
                  <a:cubicBezTo>
                    <a:pt x="318" y="157"/>
                    <a:pt x="317" y="159"/>
                    <a:pt x="317" y="162"/>
                  </a:cubicBezTo>
                  <a:cubicBezTo>
                    <a:pt x="317" y="182"/>
                    <a:pt x="317" y="182"/>
                    <a:pt x="317" y="182"/>
                  </a:cubicBezTo>
                  <a:cubicBezTo>
                    <a:pt x="308" y="182"/>
                    <a:pt x="308" y="182"/>
                    <a:pt x="308" y="182"/>
                  </a:cubicBezTo>
                  <a:cubicBezTo>
                    <a:pt x="308" y="116"/>
                    <a:pt x="308" y="116"/>
                    <a:pt x="308" y="116"/>
                  </a:cubicBezTo>
                  <a:cubicBezTo>
                    <a:pt x="284" y="116"/>
                    <a:pt x="284" y="116"/>
                    <a:pt x="284" y="116"/>
                  </a:cubicBezTo>
                  <a:cubicBezTo>
                    <a:pt x="281" y="116"/>
                    <a:pt x="279" y="117"/>
                    <a:pt x="279" y="121"/>
                  </a:cubicBezTo>
                  <a:cubicBezTo>
                    <a:pt x="279" y="124"/>
                    <a:pt x="281" y="126"/>
                    <a:pt x="284" y="126"/>
                  </a:cubicBezTo>
                  <a:cubicBezTo>
                    <a:pt x="298" y="126"/>
                    <a:pt x="298" y="126"/>
                    <a:pt x="298" y="126"/>
                  </a:cubicBezTo>
                  <a:cubicBezTo>
                    <a:pt x="298" y="182"/>
                    <a:pt x="298" y="182"/>
                    <a:pt x="298" y="182"/>
                  </a:cubicBezTo>
                  <a:cubicBezTo>
                    <a:pt x="284" y="182"/>
                    <a:pt x="284" y="182"/>
                    <a:pt x="284" y="182"/>
                  </a:cubicBezTo>
                  <a:cubicBezTo>
                    <a:pt x="281" y="182"/>
                    <a:pt x="279" y="183"/>
                    <a:pt x="279" y="187"/>
                  </a:cubicBezTo>
                  <a:cubicBezTo>
                    <a:pt x="279" y="190"/>
                    <a:pt x="281" y="191"/>
                    <a:pt x="284" y="191"/>
                  </a:cubicBezTo>
                  <a:cubicBezTo>
                    <a:pt x="322" y="191"/>
                    <a:pt x="322" y="191"/>
                    <a:pt x="322" y="191"/>
                  </a:cubicBezTo>
                  <a:cubicBezTo>
                    <a:pt x="324" y="191"/>
                    <a:pt x="327" y="190"/>
                    <a:pt x="327" y="187"/>
                  </a:cubicBezTo>
                  <a:moveTo>
                    <a:pt x="327" y="303"/>
                  </a:moveTo>
                  <a:cubicBezTo>
                    <a:pt x="327" y="278"/>
                    <a:pt x="327" y="278"/>
                    <a:pt x="327" y="278"/>
                  </a:cubicBezTo>
                  <a:cubicBezTo>
                    <a:pt x="327" y="276"/>
                    <a:pt x="326" y="274"/>
                    <a:pt x="322" y="274"/>
                  </a:cubicBezTo>
                  <a:cubicBezTo>
                    <a:pt x="318" y="274"/>
                    <a:pt x="317" y="276"/>
                    <a:pt x="317" y="278"/>
                  </a:cubicBezTo>
                  <a:cubicBezTo>
                    <a:pt x="317" y="298"/>
                    <a:pt x="317" y="298"/>
                    <a:pt x="317" y="298"/>
                  </a:cubicBezTo>
                  <a:cubicBezTo>
                    <a:pt x="308" y="298"/>
                    <a:pt x="308" y="298"/>
                    <a:pt x="308" y="298"/>
                  </a:cubicBezTo>
                  <a:cubicBezTo>
                    <a:pt x="308" y="232"/>
                    <a:pt x="308" y="232"/>
                    <a:pt x="308" y="232"/>
                  </a:cubicBezTo>
                  <a:cubicBezTo>
                    <a:pt x="284" y="232"/>
                    <a:pt x="284" y="232"/>
                    <a:pt x="284" y="232"/>
                  </a:cubicBezTo>
                  <a:cubicBezTo>
                    <a:pt x="281" y="232"/>
                    <a:pt x="279" y="234"/>
                    <a:pt x="279" y="237"/>
                  </a:cubicBezTo>
                  <a:cubicBezTo>
                    <a:pt x="279" y="241"/>
                    <a:pt x="281" y="242"/>
                    <a:pt x="284" y="242"/>
                  </a:cubicBezTo>
                  <a:cubicBezTo>
                    <a:pt x="298" y="242"/>
                    <a:pt x="298" y="242"/>
                    <a:pt x="298" y="242"/>
                  </a:cubicBezTo>
                  <a:cubicBezTo>
                    <a:pt x="298" y="298"/>
                    <a:pt x="298" y="298"/>
                    <a:pt x="298" y="298"/>
                  </a:cubicBezTo>
                  <a:cubicBezTo>
                    <a:pt x="284" y="298"/>
                    <a:pt x="284" y="298"/>
                    <a:pt x="284" y="298"/>
                  </a:cubicBezTo>
                  <a:cubicBezTo>
                    <a:pt x="281" y="298"/>
                    <a:pt x="279" y="299"/>
                    <a:pt x="279" y="303"/>
                  </a:cubicBezTo>
                  <a:cubicBezTo>
                    <a:pt x="279" y="306"/>
                    <a:pt x="281" y="308"/>
                    <a:pt x="284" y="308"/>
                  </a:cubicBezTo>
                  <a:cubicBezTo>
                    <a:pt x="322" y="308"/>
                    <a:pt x="322" y="308"/>
                    <a:pt x="322" y="308"/>
                  </a:cubicBezTo>
                  <a:cubicBezTo>
                    <a:pt x="324" y="308"/>
                    <a:pt x="327" y="306"/>
                    <a:pt x="327" y="303"/>
                  </a:cubicBezTo>
                  <a:moveTo>
                    <a:pt x="387" y="65"/>
                  </a:moveTo>
                  <a:cubicBezTo>
                    <a:pt x="358" y="65"/>
                    <a:pt x="358" y="65"/>
                    <a:pt x="358" y="65"/>
                  </a:cubicBezTo>
                  <a:cubicBezTo>
                    <a:pt x="358" y="9"/>
                    <a:pt x="358" y="9"/>
                    <a:pt x="358" y="9"/>
                  </a:cubicBezTo>
                  <a:cubicBezTo>
                    <a:pt x="387" y="9"/>
                    <a:pt x="387" y="9"/>
                    <a:pt x="387" y="9"/>
                  </a:cubicBezTo>
                  <a:lnTo>
                    <a:pt x="387" y="65"/>
                  </a:lnTo>
                  <a:close/>
                  <a:moveTo>
                    <a:pt x="397" y="65"/>
                  </a:moveTo>
                  <a:cubicBezTo>
                    <a:pt x="397" y="9"/>
                    <a:pt x="397" y="9"/>
                    <a:pt x="397" y="9"/>
                  </a:cubicBezTo>
                  <a:cubicBezTo>
                    <a:pt x="397" y="4"/>
                    <a:pt x="392" y="0"/>
                    <a:pt x="387" y="0"/>
                  </a:cubicBezTo>
                  <a:cubicBezTo>
                    <a:pt x="358" y="0"/>
                    <a:pt x="358" y="0"/>
                    <a:pt x="358" y="0"/>
                  </a:cubicBez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moveTo>
                    <a:pt x="387" y="182"/>
                  </a:moveTo>
                  <a:cubicBezTo>
                    <a:pt x="358" y="182"/>
                    <a:pt x="358" y="182"/>
                    <a:pt x="358" y="182"/>
                  </a:cubicBezTo>
                  <a:cubicBezTo>
                    <a:pt x="358" y="126"/>
                    <a:pt x="358" y="126"/>
                    <a:pt x="358" y="126"/>
                  </a:cubicBezTo>
                  <a:cubicBezTo>
                    <a:pt x="387" y="126"/>
                    <a:pt x="387" y="126"/>
                    <a:pt x="387" y="126"/>
                  </a:cubicBezTo>
                  <a:lnTo>
                    <a:pt x="387" y="182"/>
                  </a:lnTo>
                  <a:close/>
                  <a:moveTo>
                    <a:pt x="397" y="182"/>
                  </a:moveTo>
                  <a:cubicBezTo>
                    <a:pt x="397" y="126"/>
                    <a:pt x="397" y="126"/>
                    <a:pt x="397" y="126"/>
                  </a:cubicBezTo>
                  <a:cubicBezTo>
                    <a:pt x="397" y="120"/>
                    <a:pt x="392" y="116"/>
                    <a:pt x="387" y="116"/>
                  </a:cubicBezTo>
                  <a:cubicBezTo>
                    <a:pt x="358" y="116"/>
                    <a:pt x="358" y="116"/>
                    <a:pt x="358" y="116"/>
                  </a:cubicBezTo>
                  <a:cubicBezTo>
                    <a:pt x="353" y="116"/>
                    <a:pt x="349" y="120"/>
                    <a:pt x="349" y="126"/>
                  </a:cubicBezTo>
                  <a:cubicBezTo>
                    <a:pt x="349" y="182"/>
                    <a:pt x="349" y="182"/>
                    <a:pt x="349" y="182"/>
                  </a:cubicBezTo>
                  <a:cubicBezTo>
                    <a:pt x="349" y="187"/>
                    <a:pt x="353" y="191"/>
                    <a:pt x="358" y="191"/>
                  </a:cubicBezTo>
                  <a:cubicBezTo>
                    <a:pt x="387" y="191"/>
                    <a:pt x="387" y="191"/>
                    <a:pt x="387" y="191"/>
                  </a:cubicBezTo>
                  <a:cubicBezTo>
                    <a:pt x="392" y="191"/>
                    <a:pt x="397" y="187"/>
                    <a:pt x="397" y="182"/>
                  </a:cubicBezTo>
                  <a:moveTo>
                    <a:pt x="387" y="298"/>
                  </a:moveTo>
                  <a:cubicBezTo>
                    <a:pt x="358" y="298"/>
                    <a:pt x="358" y="298"/>
                    <a:pt x="358" y="298"/>
                  </a:cubicBezTo>
                  <a:cubicBezTo>
                    <a:pt x="358" y="242"/>
                    <a:pt x="358" y="242"/>
                    <a:pt x="358" y="242"/>
                  </a:cubicBezTo>
                  <a:cubicBezTo>
                    <a:pt x="387" y="242"/>
                    <a:pt x="387" y="242"/>
                    <a:pt x="387" y="242"/>
                  </a:cubicBezTo>
                  <a:lnTo>
                    <a:pt x="387" y="298"/>
                  </a:lnTo>
                  <a:close/>
                  <a:moveTo>
                    <a:pt x="397" y="298"/>
                  </a:moveTo>
                  <a:cubicBezTo>
                    <a:pt x="397" y="242"/>
                    <a:pt x="397" y="242"/>
                    <a:pt x="397" y="242"/>
                  </a:cubicBezTo>
                  <a:cubicBezTo>
                    <a:pt x="397" y="237"/>
                    <a:pt x="392" y="232"/>
                    <a:pt x="387" y="232"/>
                  </a:cubicBezTo>
                  <a:cubicBezTo>
                    <a:pt x="358" y="232"/>
                    <a:pt x="358" y="232"/>
                    <a:pt x="358" y="232"/>
                  </a:cubicBezTo>
                  <a:cubicBezTo>
                    <a:pt x="353" y="232"/>
                    <a:pt x="349" y="237"/>
                    <a:pt x="349" y="242"/>
                  </a:cubicBezTo>
                  <a:cubicBezTo>
                    <a:pt x="349" y="298"/>
                    <a:pt x="349" y="298"/>
                    <a:pt x="349" y="298"/>
                  </a:cubicBezTo>
                  <a:cubicBezTo>
                    <a:pt x="349" y="303"/>
                    <a:pt x="353" y="308"/>
                    <a:pt x="358" y="308"/>
                  </a:cubicBezTo>
                  <a:cubicBezTo>
                    <a:pt x="387" y="308"/>
                    <a:pt x="387" y="308"/>
                    <a:pt x="387" y="308"/>
                  </a:cubicBezTo>
                  <a:cubicBezTo>
                    <a:pt x="392" y="308"/>
                    <a:pt x="397" y="303"/>
                    <a:pt x="397" y="298"/>
                  </a:cubicBezTo>
                  <a:moveTo>
                    <a:pt x="466" y="70"/>
                  </a:moveTo>
                  <a:cubicBezTo>
                    <a:pt x="466" y="46"/>
                    <a:pt x="466" y="46"/>
                    <a:pt x="466" y="46"/>
                  </a:cubicBezTo>
                  <a:cubicBezTo>
                    <a:pt x="466" y="43"/>
                    <a:pt x="465" y="41"/>
                    <a:pt x="462" y="41"/>
                  </a:cubicBezTo>
                  <a:cubicBezTo>
                    <a:pt x="458" y="41"/>
                    <a:pt x="457" y="43"/>
                    <a:pt x="457" y="46"/>
                  </a:cubicBezTo>
                  <a:cubicBezTo>
                    <a:pt x="457" y="65"/>
                    <a:pt x="457" y="65"/>
                    <a:pt x="457" y="65"/>
                  </a:cubicBezTo>
                  <a:cubicBezTo>
                    <a:pt x="447" y="65"/>
                    <a:pt x="447" y="65"/>
                    <a:pt x="447" y="65"/>
                  </a:cubicBez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moveTo>
                    <a:pt x="466" y="187"/>
                  </a:moveTo>
                  <a:cubicBezTo>
                    <a:pt x="466" y="162"/>
                    <a:pt x="466" y="162"/>
                    <a:pt x="466" y="162"/>
                  </a:cubicBezTo>
                  <a:cubicBezTo>
                    <a:pt x="466" y="159"/>
                    <a:pt x="465" y="157"/>
                    <a:pt x="462" y="157"/>
                  </a:cubicBezTo>
                  <a:cubicBezTo>
                    <a:pt x="458" y="157"/>
                    <a:pt x="457" y="159"/>
                    <a:pt x="457" y="162"/>
                  </a:cubicBezTo>
                  <a:cubicBezTo>
                    <a:pt x="457" y="182"/>
                    <a:pt x="457" y="182"/>
                    <a:pt x="457" y="182"/>
                  </a:cubicBezTo>
                  <a:cubicBezTo>
                    <a:pt x="447" y="182"/>
                    <a:pt x="447" y="182"/>
                    <a:pt x="447" y="182"/>
                  </a:cubicBezTo>
                  <a:cubicBezTo>
                    <a:pt x="447" y="116"/>
                    <a:pt x="447" y="116"/>
                    <a:pt x="447" y="116"/>
                  </a:cubicBezTo>
                  <a:cubicBezTo>
                    <a:pt x="423" y="116"/>
                    <a:pt x="423" y="116"/>
                    <a:pt x="423" y="116"/>
                  </a:cubicBezTo>
                  <a:cubicBezTo>
                    <a:pt x="421" y="116"/>
                    <a:pt x="419" y="117"/>
                    <a:pt x="419" y="121"/>
                  </a:cubicBezTo>
                  <a:cubicBezTo>
                    <a:pt x="419" y="124"/>
                    <a:pt x="421" y="126"/>
                    <a:pt x="423" y="126"/>
                  </a:cubicBezTo>
                  <a:cubicBezTo>
                    <a:pt x="438" y="126"/>
                    <a:pt x="438" y="126"/>
                    <a:pt x="438" y="126"/>
                  </a:cubicBezTo>
                  <a:cubicBezTo>
                    <a:pt x="438" y="182"/>
                    <a:pt x="438" y="182"/>
                    <a:pt x="438" y="182"/>
                  </a:cubicBezTo>
                  <a:cubicBezTo>
                    <a:pt x="423" y="182"/>
                    <a:pt x="423" y="182"/>
                    <a:pt x="423" y="182"/>
                  </a:cubicBezTo>
                  <a:cubicBezTo>
                    <a:pt x="421" y="182"/>
                    <a:pt x="419" y="183"/>
                    <a:pt x="419" y="187"/>
                  </a:cubicBezTo>
                  <a:cubicBezTo>
                    <a:pt x="419" y="190"/>
                    <a:pt x="421" y="191"/>
                    <a:pt x="423" y="191"/>
                  </a:cubicBezTo>
                  <a:cubicBezTo>
                    <a:pt x="462" y="191"/>
                    <a:pt x="462" y="191"/>
                    <a:pt x="462" y="191"/>
                  </a:cubicBezTo>
                  <a:cubicBezTo>
                    <a:pt x="464" y="191"/>
                    <a:pt x="466" y="190"/>
                    <a:pt x="466" y="187"/>
                  </a:cubicBezTo>
                  <a:moveTo>
                    <a:pt x="466" y="303"/>
                  </a:moveTo>
                  <a:cubicBezTo>
                    <a:pt x="466" y="278"/>
                    <a:pt x="466" y="278"/>
                    <a:pt x="466" y="278"/>
                  </a:cubicBezTo>
                  <a:cubicBezTo>
                    <a:pt x="466" y="276"/>
                    <a:pt x="465" y="274"/>
                    <a:pt x="462" y="274"/>
                  </a:cubicBezTo>
                  <a:cubicBezTo>
                    <a:pt x="458" y="274"/>
                    <a:pt x="457" y="276"/>
                    <a:pt x="457" y="278"/>
                  </a:cubicBezTo>
                  <a:cubicBezTo>
                    <a:pt x="457" y="298"/>
                    <a:pt x="457" y="298"/>
                    <a:pt x="457" y="298"/>
                  </a:cubicBezTo>
                  <a:cubicBezTo>
                    <a:pt x="447" y="298"/>
                    <a:pt x="447" y="298"/>
                    <a:pt x="447" y="298"/>
                  </a:cubicBezTo>
                  <a:cubicBezTo>
                    <a:pt x="447" y="232"/>
                    <a:pt x="447" y="232"/>
                    <a:pt x="447" y="232"/>
                  </a:cubicBezTo>
                  <a:cubicBezTo>
                    <a:pt x="423" y="232"/>
                    <a:pt x="423" y="232"/>
                    <a:pt x="423" y="232"/>
                  </a:cubicBezTo>
                  <a:cubicBezTo>
                    <a:pt x="421" y="232"/>
                    <a:pt x="419" y="234"/>
                    <a:pt x="419" y="237"/>
                  </a:cubicBezTo>
                  <a:cubicBezTo>
                    <a:pt x="419" y="241"/>
                    <a:pt x="421" y="242"/>
                    <a:pt x="423" y="242"/>
                  </a:cubicBezTo>
                  <a:cubicBezTo>
                    <a:pt x="438" y="242"/>
                    <a:pt x="438" y="242"/>
                    <a:pt x="438" y="242"/>
                  </a:cubicBezTo>
                  <a:cubicBezTo>
                    <a:pt x="438" y="298"/>
                    <a:pt x="438" y="298"/>
                    <a:pt x="438" y="298"/>
                  </a:cubicBezTo>
                  <a:cubicBezTo>
                    <a:pt x="423" y="298"/>
                    <a:pt x="423" y="298"/>
                    <a:pt x="423" y="298"/>
                  </a:cubicBezTo>
                  <a:cubicBezTo>
                    <a:pt x="421" y="298"/>
                    <a:pt x="419" y="299"/>
                    <a:pt x="419" y="303"/>
                  </a:cubicBezTo>
                  <a:cubicBezTo>
                    <a:pt x="419" y="306"/>
                    <a:pt x="421" y="308"/>
                    <a:pt x="423" y="308"/>
                  </a:cubicBezTo>
                  <a:cubicBezTo>
                    <a:pt x="462" y="308"/>
                    <a:pt x="462" y="308"/>
                    <a:pt x="462" y="308"/>
                  </a:cubicBezTo>
                  <a:cubicBezTo>
                    <a:pt x="464" y="308"/>
                    <a:pt x="466" y="306"/>
                    <a:pt x="466" y="303"/>
                  </a:cubicBezTo>
                  <a:moveTo>
                    <a:pt x="527" y="65"/>
                  </a:moveTo>
                  <a:cubicBezTo>
                    <a:pt x="498" y="65"/>
                    <a:pt x="498" y="65"/>
                    <a:pt x="498" y="65"/>
                  </a:cubicBezTo>
                  <a:cubicBezTo>
                    <a:pt x="498" y="9"/>
                    <a:pt x="498" y="9"/>
                    <a:pt x="498" y="9"/>
                  </a:cubicBezTo>
                  <a:cubicBezTo>
                    <a:pt x="527" y="9"/>
                    <a:pt x="527" y="9"/>
                    <a:pt x="527" y="9"/>
                  </a:cubicBezTo>
                  <a:lnTo>
                    <a:pt x="527" y="65"/>
                  </a:lnTo>
                  <a:close/>
                  <a:moveTo>
                    <a:pt x="536" y="65"/>
                  </a:moveTo>
                  <a:cubicBezTo>
                    <a:pt x="536" y="9"/>
                    <a:pt x="536" y="9"/>
                    <a:pt x="536" y="9"/>
                  </a:cubicBezTo>
                  <a:cubicBezTo>
                    <a:pt x="536" y="4"/>
                    <a:pt x="532" y="0"/>
                    <a:pt x="527" y="0"/>
                  </a:cubicBezTo>
                  <a:cubicBezTo>
                    <a:pt x="498" y="0"/>
                    <a:pt x="498" y="0"/>
                    <a:pt x="498" y="0"/>
                  </a:cubicBez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moveTo>
                    <a:pt x="527" y="182"/>
                  </a:moveTo>
                  <a:cubicBezTo>
                    <a:pt x="498" y="182"/>
                    <a:pt x="498" y="182"/>
                    <a:pt x="498" y="182"/>
                  </a:cubicBezTo>
                  <a:cubicBezTo>
                    <a:pt x="498" y="126"/>
                    <a:pt x="498" y="126"/>
                    <a:pt x="498" y="126"/>
                  </a:cubicBezTo>
                  <a:cubicBezTo>
                    <a:pt x="527" y="126"/>
                    <a:pt x="527" y="126"/>
                    <a:pt x="527" y="126"/>
                  </a:cubicBezTo>
                  <a:lnTo>
                    <a:pt x="527" y="182"/>
                  </a:lnTo>
                  <a:close/>
                  <a:moveTo>
                    <a:pt x="536" y="182"/>
                  </a:moveTo>
                  <a:cubicBezTo>
                    <a:pt x="536" y="126"/>
                    <a:pt x="536" y="126"/>
                    <a:pt x="536" y="126"/>
                  </a:cubicBezTo>
                  <a:cubicBezTo>
                    <a:pt x="536" y="120"/>
                    <a:pt x="532" y="116"/>
                    <a:pt x="527" y="116"/>
                  </a:cubicBezTo>
                  <a:cubicBezTo>
                    <a:pt x="498" y="116"/>
                    <a:pt x="498" y="116"/>
                    <a:pt x="498" y="116"/>
                  </a:cubicBezTo>
                  <a:cubicBezTo>
                    <a:pt x="493" y="116"/>
                    <a:pt x="488" y="120"/>
                    <a:pt x="488" y="126"/>
                  </a:cubicBezTo>
                  <a:cubicBezTo>
                    <a:pt x="488" y="182"/>
                    <a:pt x="488" y="182"/>
                    <a:pt x="488" y="182"/>
                  </a:cubicBezTo>
                  <a:cubicBezTo>
                    <a:pt x="488" y="187"/>
                    <a:pt x="492" y="191"/>
                    <a:pt x="498" y="191"/>
                  </a:cubicBezTo>
                  <a:cubicBezTo>
                    <a:pt x="527" y="191"/>
                    <a:pt x="527" y="191"/>
                    <a:pt x="527" y="191"/>
                  </a:cubicBezTo>
                  <a:cubicBezTo>
                    <a:pt x="532" y="191"/>
                    <a:pt x="536" y="187"/>
                    <a:pt x="536" y="182"/>
                  </a:cubicBezTo>
                  <a:moveTo>
                    <a:pt x="527" y="298"/>
                  </a:moveTo>
                  <a:cubicBezTo>
                    <a:pt x="498" y="298"/>
                    <a:pt x="498" y="298"/>
                    <a:pt x="498" y="298"/>
                  </a:cubicBezTo>
                  <a:cubicBezTo>
                    <a:pt x="498" y="242"/>
                    <a:pt x="498" y="242"/>
                    <a:pt x="498" y="242"/>
                  </a:cubicBezTo>
                  <a:cubicBezTo>
                    <a:pt x="527" y="242"/>
                    <a:pt x="527" y="242"/>
                    <a:pt x="527" y="242"/>
                  </a:cubicBezTo>
                  <a:lnTo>
                    <a:pt x="527" y="298"/>
                  </a:lnTo>
                  <a:close/>
                  <a:moveTo>
                    <a:pt x="536" y="298"/>
                  </a:moveTo>
                  <a:cubicBezTo>
                    <a:pt x="536" y="242"/>
                    <a:pt x="536" y="242"/>
                    <a:pt x="536" y="242"/>
                  </a:cubicBezTo>
                  <a:cubicBezTo>
                    <a:pt x="536" y="237"/>
                    <a:pt x="532" y="232"/>
                    <a:pt x="527" y="232"/>
                  </a:cubicBezTo>
                  <a:cubicBezTo>
                    <a:pt x="498" y="232"/>
                    <a:pt x="498" y="232"/>
                    <a:pt x="498" y="232"/>
                  </a:cubicBezTo>
                  <a:cubicBezTo>
                    <a:pt x="493" y="232"/>
                    <a:pt x="488" y="237"/>
                    <a:pt x="488" y="242"/>
                  </a:cubicBezTo>
                  <a:cubicBezTo>
                    <a:pt x="488" y="298"/>
                    <a:pt x="488" y="298"/>
                    <a:pt x="488" y="298"/>
                  </a:cubicBezTo>
                  <a:cubicBezTo>
                    <a:pt x="488" y="303"/>
                    <a:pt x="492" y="308"/>
                    <a:pt x="498" y="308"/>
                  </a:cubicBezTo>
                  <a:cubicBezTo>
                    <a:pt x="527" y="308"/>
                    <a:pt x="527" y="308"/>
                    <a:pt x="527" y="308"/>
                  </a:cubicBezTo>
                  <a:cubicBezTo>
                    <a:pt x="532" y="308"/>
                    <a:pt x="536" y="303"/>
                    <a:pt x="536" y="298"/>
                  </a:cubicBezTo>
                  <a:moveTo>
                    <a:pt x="606" y="70"/>
                  </a:moveTo>
                  <a:cubicBezTo>
                    <a:pt x="606" y="46"/>
                    <a:pt x="606" y="46"/>
                    <a:pt x="606" y="46"/>
                  </a:cubicBezTo>
                  <a:cubicBezTo>
                    <a:pt x="606" y="43"/>
                    <a:pt x="605" y="41"/>
                    <a:pt x="601" y="41"/>
                  </a:cubicBezTo>
                  <a:cubicBezTo>
                    <a:pt x="598" y="41"/>
                    <a:pt x="596" y="43"/>
                    <a:pt x="596" y="46"/>
                  </a:cubicBezTo>
                  <a:cubicBezTo>
                    <a:pt x="596" y="65"/>
                    <a:pt x="596" y="65"/>
                    <a:pt x="596" y="65"/>
                  </a:cubicBezTo>
                  <a:cubicBezTo>
                    <a:pt x="587" y="65"/>
                    <a:pt x="587" y="65"/>
                    <a:pt x="587" y="65"/>
                  </a:cubicBez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moveTo>
                    <a:pt x="606" y="187"/>
                  </a:moveTo>
                  <a:cubicBezTo>
                    <a:pt x="606" y="162"/>
                    <a:pt x="606" y="162"/>
                    <a:pt x="606" y="162"/>
                  </a:cubicBezTo>
                  <a:cubicBezTo>
                    <a:pt x="606" y="159"/>
                    <a:pt x="605" y="157"/>
                    <a:pt x="601" y="157"/>
                  </a:cubicBezTo>
                  <a:cubicBezTo>
                    <a:pt x="598" y="157"/>
                    <a:pt x="596" y="159"/>
                    <a:pt x="596" y="162"/>
                  </a:cubicBezTo>
                  <a:cubicBezTo>
                    <a:pt x="596" y="182"/>
                    <a:pt x="596" y="182"/>
                    <a:pt x="596" y="182"/>
                  </a:cubicBezTo>
                  <a:cubicBezTo>
                    <a:pt x="587" y="182"/>
                    <a:pt x="587" y="182"/>
                    <a:pt x="587" y="182"/>
                  </a:cubicBezTo>
                  <a:cubicBezTo>
                    <a:pt x="587" y="116"/>
                    <a:pt x="587" y="116"/>
                    <a:pt x="587" y="116"/>
                  </a:cubicBezTo>
                  <a:cubicBezTo>
                    <a:pt x="563" y="116"/>
                    <a:pt x="563" y="116"/>
                    <a:pt x="563" y="116"/>
                  </a:cubicBezTo>
                  <a:cubicBezTo>
                    <a:pt x="560" y="116"/>
                    <a:pt x="558" y="117"/>
                    <a:pt x="558" y="121"/>
                  </a:cubicBezTo>
                  <a:cubicBezTo>
                    <a:pt x="558" y="124"/>
                    <a:pt x="560" y="126"/>
                    <a:pt x="563" y="126"/>
                  </a:cubicBezTo>
                  <a:cubicBezTo>
                    <a:pt x="577" y="126"/>
                    <a:pt x="577" y="126"/>
                    <a:pt x="577" y="126"/>
                  </a:cubicBezTo>
                  <a:cubicBezTo>
                    <a:pt x="577" y="182"/>
                    <a:pt x="577" y="182"/>
                    <a:pt x="577" y="182"/>
                  </a:cubicBezTo>
                  <a:cubicBezTo>
                    <a:pt x="563" y="182"/>
                    <a:pt x="563" y="182"/>
                    <a:pt x="563" y="182"/>
                  </a:cubicBezTo>
                  <a:cubicBezTo>
                    <a:pt x="560" y="182"/>
                    <a:pt x="558" y="183"/>
                    <a:pt x="558" y="187"/>
                  </a:cubicBezTo>
                  <a:cubicBezTo>
                    <a:pt x="558" y="190"/>
                    <a:pt x="560" y="191"/>
                    <a:pt x="563" y="191"/>
                  </a:cubicBezTo>
                  <a:cubicBezTo>
                    <a:pt x="601" y="191"/>
                    <a:pt x="601" y="191"/>
                    <a:pt x="601" y="191"/>
                  </a:cubicBezTo>
                  <a:cubicBezTo>
                    <a:pt x="604" y="191"/>
                    <a:pt x="606" y="190"/>
                    <a:pt x="606" y="187"/>
                  </a:cubicBezTo>
                  <a:moveTo>
                    <a:pt x="596" y="298"/>
                  </a:moveTo>
                  <a:cubicBezTo>
                    <a:pt x="568" y="298"/>
                    <a:pt x="568" y="298"/>
                    <a:pt x="568" y="298"/>
                  </a:cubicBezTo>
                  <a:cubicBezTo>
                    <a:pt x="568" y="242"/>
                    <a:pt x="568" y="242"/>
                    <a:pt x="568" y="242"/>
                  </a:cubicBezTo>
                  <a:cubicBezTo>
                    <a:pt x="596" y="242"/>
                    <a:pt x="596" y="242"/>
                    <a:pt x="596" y="242"/>
                  </a:cubicBezTo>
                  <a:lnTo>
                    <a:pt x="596" y="298"/>
                  </a:lnTo>
                  <a:close/>
                  <a:moveTo>
                    <a:pt x="606" y="298"/>
                  </a:moveTo>
                  <a:cubicBezTo>
                    <a:pt x="606" y="242"/>
                    <a:pt x="606" y="242"/>
                    <a:pt x="606" y="242"/>
                  </a:cubicBezTo>
                  <a:cubicBezTo>
                    <a:pt x="606" y="237"/>
                    <a:pt x="602" y="232"/>
                    <a:pt x="596" y="232"/>
                  </a:cubicBezTo>
                  <a:cubicBezTo>
                    <a:pt x="568" y="232"/>
                    <a:pt x="568" y="232"/>
                    <a:pt x="568" y="232"/>
                  </a:cubicBezTo>
                  <a:cubicBezTo>
                    <a:pt x="562" y="232"/>
                    <a:pt x="558" y="237"/>
                    <a:pt x="558" y="242"/>
                  </a:cubicBezTo>
                  <a:cubicBezTo>
                    <a:pt x="558" y="298"/>
                    <a:pt x="558" y="298"/>
                    <a:pt x="558" y="298"/>
                  </a:cubicBezTo>
                  <a:cubicBezTo>
                    <a:pt x="558" y="303"/>
                    <a:pt x="562" y="308"/>
                    <a:pt x="568" y="308"/>
                  </a:cubicBezTo>
                  <a:cubicBezTo>
                    <a:pt x="596" y="308"/>
                    <a:pt x="596" y="308"/>
                    <a:pt x="596" y="308"/>
                  </a:cubicBezTo>
                  <a:cubicBezTo>
                    <a:pt x="602" y="308"/>
                    <a:pt x="606" y="303"/>
                    <a:pt x="606"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126" name="Rectangle 125"/>
          <p:cNvSpPr/>
          <p:nvPr/>
        </p:nvSpPr>
        <p:spPr>
          <a:xfrm>
            <a:off x="3439035" y="3964589"/>
            <a:ext cx="829549" cy="353419"/>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836"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Update</a:t>
            </a:r>
          </a:p>
        </p:txBody>
      </p:sp>
      <p:sp>
        <p:nvSpPr>
          <p:cNvPr id="128" name="Rectangle 127"/>
          <p:cNvSpPr/>
          <p:nvPr/>
        </p:nvSpPr>
        <p:spPr>
          <a:xfrm>
            <a:off x="3849456" y="2822315"/>
            <a:ext cx="803394" cy="353419"/>
          </a:xfrm>
          <a:prstGeom prst="rect">
            <a:avLst/>
          </a:prstGeom>
          <a:noFill/>
        </p:spPr>
        <p:txBody>
          <a:bodyPr wrap="none" lIns="45706" rIns="45706" anchor="ctr">
            <a:sp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836" b="0" i="0" u="none" strike="noStrike" kern="0" cap="none" spc="-50" normalizeH="0" baseline="0" noProof="0" dirty="0">
                <a:ln>
                  <a:noFill/>
                </a:ln>
                <a:solidFill>
                  <a:sysClr val="windowText" lastClr="000000"/>
                </a:solidFill>
                <a:effectLst/>
                <a:uLnTx/>
                <a:uFillTx/>
                <a:ea typeface="Segoe UI" pitchFamily="34" charset="0"/>
                <a:cs typeface="Segoe UI" pitchFamily="34" charset="0"/>
              </a:rPr>
              <a:t>Deploy</a:t>
            </a:r>
          </a:p>
        </p:txBody>
      </p:sp>
      <p:grpSp>
        <p:nvGrpSpPr>
          <p:cNvPr id="118" name="Group 117"/>
          <p:cNvGrpSpPr/>
          <p:nvPr/>
        </p:nvGrpSpPr>
        <p:grpSpPr>
          <a:xfrm>
            <a:off x="5176397" y="1297363"/>
            <a:ext cx="3717651" cy="2089258"/>
            <a:chOff x="2670532" y="1037725"/>
            <a:chExt cx="3555304" cy="2391875"/>
          </a:xfrm>
        </p:grpSpPr>
        <p:cxnSp>
          <p:nvCxnSpPr>
            <p:cNvPr id="119" name="Straight Arrow Connector 118"/>
            <p:cNvCxnSpPr/>
            <p:nvPr/>
          </p:nvCxnSpPr>
          <p:spPr>
            <a:xfrm flipV="1">
              <a:off x="3062368" y="1037725"/>
              <a:ext cx="3163468" cy="1533529"/>
            </a:xfrm>
            <a:prstGeom prst="straightConnector1">
              <a:avLst/>
            </a:prstGeom>
            <a:ln w="41275" cap="rnd">
              <a:solidFill>
                <a:schemeClr val="tx2"/>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2670532" y="3394762"/>
              <a:ext cx="57102" cy="34838"/>
            </a:xfrm>
            <a:prstGeom prst="straightConnector1">
              <a:avLst/>
            </a:prstGeom>
            <a:ln w="41275" cap="rnd">
              <a:solidFill>
                <a:schemeClr val="bg1">
                  <a:lumMod val="9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pic>
        <p:nvPicPr>
          <p:cNvPr id="127" name="Picture 126"/>
          <p:cNvPicPr>
            <a:picLocks noChangeAspect="1"/>
          </p:cNvPicPr>
          <p:nvPr/>
        </p:nvPicPr>
        <p:blipFill>
          <a:blip r:embed="rId10">
            <a:grayscl/>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668553" y="2470419"/>
            <a:ext cx="983637" cy="983637"/>
          </a:xfrm>
          <a:prstGeom prst="rect">
            <a:avLst/>
          </a:prstGeom>
        </p:spPr>
      </p:pic>
      <p:cxnSp>
        <p:nvCxnSpPr>
          <p:cNvPr id="112" name="Straight Arrow Connector 111"/>
          <p:cNvCxnSpPr/>
          <p:nvPr/>
        </p:nvCxnSpPr>
        <p:spPr>
          <a:xfrm flipH="1" flipV="1">
            <a:off x="4780650" y="4471907"/>
            <a:ext cx="365005" cy="466533"/>
          </a:xfrm>
          <a:prstGeom prst="straightConnector1">
            <a:avLst/>
          </a:prstGeom>
          <a:ln w="41275" cap="rnd">
            <a:solidFill>
              <a:schemeClr val="tx1"/>
            </a:solidFill>
            <a:prstDash val="sysDot"/>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4786373" y="3378864"/>
            <a:ext cx="177961" cy="545513"/>
          </a:xfrm>
          <a:prstGeom prst="straightConnector1">
            <a:avLst/>
          </a:prstGeom>
          <a:ln w="41275" cap="rnd">
            <a:solidFill>
              <a:schemeClr val="tx1"/>
            </a:solidFill>
            <a:prstDash val="sysDot"/>
            <a:miter lim="800000"/>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14" name="Picture 113"/>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813004" y="2030295"/>
            <a:ext cx="1629688" cy="1631824"/>
          </a:xfrm>
          <a:prstGeom prst="ellipse">
            <a:avLst/>
          </a:prstGeom>
        </p:spPr>
      </p:pic>
      <p:pic>
        <p:nvPicPr>
          <p:cNvPr id="115" name="Picture 114"/>
          <p:cNvPicPr>
            <a:picLocks noChangeAspect="1"/>
          </p:cNvPicPr>
          <p:nvPr/>
        </p:nvPicPr>
        <p:blipFill rotWithShape="1">
          <a:blip r:embed="rId13"/>
          <a:srcRect l="5578" t="52" r="43080" b="31403"/>
          <a:stretch/>
        </p:blipFill>
        <p:spPr>
          <a:xfrm>
            <a:off x="1264059" y="3190332"/>
            <a:ext cx="1629688" cy="1631824"/>
          </a:xfrm>
          <a:prstGeom prst="ellipse">
            <a:avLst/>
          </a:prstGeom>
        </p:spPr>
      </p:pic>
      <p:pic>
        <p:nvPicPr>
          <p:cNvPr id="116" name="Picture 115"/>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718708" y="4422579"/>
            <a:ext cx="1629865" cy="1631824"/>
          </a:xfrm>
          <a:prstGeom prst="ellipse">
            <a:avLst/>
          </a:prstGeom>
        </p:spPr>
      </p:pic>
      <p:grpSp>
        <p:nvGrpSpPr>
          <p:cNvPr id="117" name="Group 116"/>
          <p:cNvGrpSpPr/>
          <p:nvPr/>
        </p:nvGrpSpPr>
        <p:grpSpPr>
          <a:xfrm>
            <a:off x="6994172" y="2810320"/>
            <a:ext cx="826382" cy="760102"/>
            <a:chOff x="5789848" y="3410421"/>
            <a:chExt cx="810368" cy="745371"/>
          </a:xfrm>
        </p:grpSpPr>
        <p:sp>
          <p:nvSpPr>
            <p:cNvPr id="130" name="Rectangle 129"/>
            <p:cNvSpPr/>
            <p:nvPr/>
          </p:nvSpPr>
          <p:spPr>
            <a:xfrm>
              <a:off x="5789848" y="3907997"/>
              <a:ext cx="810368" cy="247795"/>
            </a:xfrm>
            <a:prstGeom prst="rect">
              <a:avLst/>
            </a:prstGeom>
            <a:noFill/>
          </p:spPr>
          <p:txBody>
            <a:bodyPr wrap="none" lIns="45706" rIns="45706" anchor="ctr">
              <a:spAutoFit/>
            </a:bodyPr>
            <a:lstStyle/>
            <a:p>
              <a:pPr marL="0" marR="0" lvl="0" indent="0" algn="ctr"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5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10+ TB Logs</a:t>
              </a:r>
            </a:p>
          </p:txBody>
        </p:sp>
        <p:grpSp>
          <p:nvGrpSpPr>
            <p:cNvPr id="131" name="Group 130"/>
            <p:cNvGrpSpPr/>
            <p:nvPr/>
          </p:nvGrpSpPr>
          <p:grpSpPr>
            <a:xfrm>
              <a:off x="5794193" y="3410421"/>
              <a:ext cx="457200" cy="457200"/>
              <a:chOff x="5946584" y="3410421"/>
              <a:chExt cx="457200" cy="457200"/>
            </a:xfrm>
          </p:grpSpPr>
          <p:sp>
            <p:nvSpPr>
              <p:cNvPr id="132" name="Oval 131"/>
              <p:cNvSpPr/>
              <p:nvPr/>
            </p:nvSpPr>
            <p:spPr bwMode="auto">
              <a:xfrm>
                <a:off x="5946584" y="3410421"/>
                <a:ext cx="457200" cy="457200"/>
              </a:xfrm>
              <a:prstGeom prst="ellipse">
                <a:avLst/>
              </a:prstGeom>
              <a:solidFill>
                <a:schemeClr val="tx2"/>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198" b="0" i="0" u="none" strike="noStrike" kern="0" cap="none" spc="-5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3" name="Flowchart: Magnetic Disk 132"/>
              <p:cNvSpPr>
                <a:spLocks noChangeAspect="1"/>
              </p:cNvSpPr>
              <p:nvPr/>
            </p:nvSpPr>
            <p:spPr bwMode="auto">
              <a:xfrm>
                <a:off x="6058519" y="3509388"/>
                <a:ext cx="233330" cy="259953"/>
              </a:xfrm>
              <a:prstGeom prst="flowChartMagneticDisk">
                <a:avLst/>
              </a:prstGeom>
              <a:noFill/>
              <a:ln w="190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14" rIns="0" bIns="0" numCol="1" spcCol="0" rtlCol="0" fromWordArt="0" anchor="t"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1224" b="0" i="0" u="none" strike="noStrike" kern="0" cap="none" spc="-50" normalizeH="0" baseline="0" noProof="0" dirty="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34" name="Group 133"/>
          <p:cNvGrpSpPr/>
          <p:nvPr/>
        </p:nvGrpSpPr>
        <p:grpSpPr>
          <a:xfrm>
            <a:off x="10653022" y="4378956"/>
            <a:ext cx="559482" cy="559482"/>
            <a:chOff x="7152559" y="2215205"/>
            <a:chExt cx="548640" cy="548640"/>
          </a:xfrm>
        </p:grpSpPr>
        <p:sp>
          <p:nvSpPr>
            <p:cNvPr id="135" name="Oval 134"/>
            <p:cNvSpPr/>
            <p:nvPr/>
          </p:nvSpPr>
          <p:spPr bwMode="auto">
            <a:xfrm rot="2700000">
              <a:off x="7152559" y="2215205"/>
              <a:ext cx="548640" cy="548640"/>
            </a:xfrm>
            <a:prstGeom prst="ellipse">
              <a:avLst/>
            </a:prstGeom>
            <a:solidFill>
              <a:schemeClr val="accent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36" name="Freeform 40"/>
            <p:cNvSpPr>
              <a:spLocks noEditPoints="1"/>
            </p:cNvSpPr>
            <p:nvPr/>
          </p:nvSpPr>
          <p:spPr bwMode="black">
            <a:xfrm rot="2700000">
              <a:off x="7226110" y="2288756"/>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sp>
          <p:nvSpPr>
            <p:cNvPr id="137" name="Oval 136"/>
            <p:cNvSpPr/>
            <p:nvPr/>
          </p:nvSpPr>
          <p:spPr bwMode="auto">
            <a:xfrm>
              <a:off x="7301761" y="2364407"/>
              <a:ext cx="250236" cy="25023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38" name="Picture 137"/>
            <p:cNvPicPr>
              <a:picLocks noChangeAspect="1"/>
            </p:cNvPicPr>
            <p:nvPr/>
          </p:nvPicPr>
          <p:blipFill rotWithShape="1">
            <a:blip r:embed="rId8">
              <a:biLevel thresh="25000"/>
              <a:extLst>
                <a:ext uri="{BEBA8EAE-BF5A-486C-A8C5-ECC9F3942E4B}">
                  <a14:imgProps xmlns:a14="http://schemas.microsoft.com/office/drawing/2010/main">
                    <a14:imgLayer r:embed="rId9">
                      <a14:imgEffect>
                        <a14:brightnessContrast bright="-40000" contrast="-40000"/>
                      </a14:imgEffect>
                    </a14:imgLayer>
                  </a14:imgProps>
                </a:ext>
              </a:extLst>
            </a:blip>
            <a:srcRect l="32045" t="28937" r="28761" b="43443"/>
            <a:stretch/>
          </p:blipFill>
          <p:spPr>
            <a:xfrm>
              <a:off x="7297282" y="2397744"/>
              <a:ext cx="310518" cy="233844"/>
            </a:xfrm>
            <a:prstGeom prst="rect">
              <a:avLst/>
            </a:prstGeom>
          </p:spPr>
        </p:pic>
      </p:grpSp>
      <p:grpSp>
        <p:nvGrpSpPr>
          <p:cNvPr id="139" name="Group 138"/>
          <p:cNvGrpSpPr/>
          <p:nvPr/>
        </p:nvGrpSpPr>
        <p:grpSpPr>
          <a:xfrm>
            <a:off x="9836850" y="3765702"/>
            <a:ext cx="559482" cy="559482"/>
            <a:chOff x="7366647" y="2219607"/>
            <a:chExt cx="548640" cy="548640"/>
          </a:xfrm>
        </p:grpSpPr>
        <p:sp>
          <p:nvSpPr>
            <p:cNvPr id="140" name="Oval 139"/>
            <p:cNvSpPr/>
            <p:nvPr/>
          </p:nvSpPr>
          <p:spPr bwMode="auto">
            <a:xfrm>
              <a:off x="7366647" y="2219607"/>
              <a:ext cx="548640" cy="548640"/>
            </a:xfrm>
            <a:prstGeom prst="ellipse">
              <a:avLst/>
            </a:prstGeom>
            <a:solidFill>
              <a:srgbClr val="C000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25" eaLnBrk="1" fontAlgn="base" latinLnBrk="0" hangingPunct="1">
                <a:lnSpc>
                  <a:spcPct val="90000"/>
                </a:lnSpc>
                <a:spcBef>
                  <a:spcPct val="0"/>
                </a:spcBef>
                <a:spcAft>
                  <a:spcPct val="0"/>
                </a:spcAft>
                <a:buClrTx/>
                <a:buSzTx/>
                <a:buFontTx/>
                <a:buNone/>
                <a:tabLst/>
                <a:defRPr/>
              </a:pPr>
              <a:endParaRPr kumimoji="0" lang="en-US" sz="3598" b="0" i="0" u="none" strike="noStrike" kern="0" cap="none" spc="0" normalizeH="0" baseline="0" noProof="0" dirty="0">
                <a:ln>
                  <a:noFill/>
                </a:ln>
                <a:solidFill>
                  <a:srgbClr val="C00000"/>
                </a:solidFill>
                <a:effectLst/>
                <a:uLnTx/>
                <a:uFillTx/>
                <a:ea typeface="Segoe UI" pitchFamily="34" charset="0"/>
                <a:cs typeface="Segoe UI" pitchFamily="34" charset="0"/>
              </a:endParaRPr>
            </a:p>
          </p:txBody>
        </p:sp>
        <p:sp>
          <p:nvSpPr>
            <p:cNvPr id="14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03" tIns="47551" rIns="95103" bIns="47551"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ysClr val="windowText" lastClr="000000"/>
                </a:solidFill>
                <a:effectLst/>
                <a:uLnTx/>
                <a:uFillTx/>
              </a:endParaRPr>
            </a:p>
          </p:txBody>
        </p:sp>
      </p:grpSp>
      <p:sp>
        <p:nvSpPr>
          <p:cNvPr id="142" name="Oval 141"/>
          <p:cNvSpPr/>
          <p:nvPr/>
        </p:nvSpPr>
        <p:spPr bwMode="auto">
          <a:xfrm>
            <a:off x="9268380" y="4560681"/>
            <a:ext cx="699354" cy="699354"/>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True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
        <p:nvSpPr>
          <p:cNvPr id="143" name="Oval 142"/>
          <p:cNvSpPr/>
          <p:nvPr/>
        </p:nvSpPr>
        <p:spPr bwMode="auto">
          <a:xfrm>
            <a:off x="10921532" y="5688674"/>
            <a:ext cx="699354" cy="69935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defTabSz="932125" eaLnBrk="1" fontAlgn="base" latinLnBrk="0" hangingPunct="1">
              <a:lnSpc>
                <a:spcPct val="90000"/>
              </a:lnSpc>
              <a:spcBef>
                <a:spcPct val="0"/>
              </a:spcBef>
              <a:spcAft>
                <a:spcPct val="0"/>
              </a:spcAft>
              <a:buClrTx/>
              <a:buSzTx/>
              <a:buFontTx/>
              <a:buNone/>
              <a:tabLst/>
              <a:defRPr/>
            </a:pP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False </a:t>
            </a:r>
            <a:b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122"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Positive</a:t>
            </a:r>
          </a:p>
        </p:txBody>
      </p:sp>
    </p:spTree>
    <p:extLst>
      <p:ext uri="{BB962C8B-B14F-4D97-AF65-F5344CB8AC3E}">
        <p14:creationId xmlns:p14="http://schemas.microsoft.com/office/powerpoint/2010/main" val="1565747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wipe(down)">
                                      <p:cBhvr>
                                        <p:cTn id="14" dur="500"/>
                                        <p:tgtEl>
                                          <p:spTgt spid="113"/>
                                        </p:tgtEl>
                                      </p:cBhvr>
                                    </p:animEffect>
                                  </p:childTnLst>
                                </p:cTn>
                              </p:par>
                              <p:par>
                                <p:cTn id="15" presetID="10"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fade">
                                      <p:cBhvr>
                                        <p:cTn id="21" dur="500"/>
                                        <p:tgtEl>
                                          <p:spTgt spid="11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wipe(left)">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5616"/>
          <a:stretch/>
        </p:blipFill>
        <p:spPr>
          <a:xfrm>
            <a:off x="883" y="497"/>
            <a:ext cx="12434711" cy="6993533"/>
          </a:xfrm>
          <a:prstGeom prst="rect">
            <a:avLst/>
          </a:prstGeom>
        </p:spPr>
      </p:pic>
      <p:sp>
        <p:nvSpPr>
          <p:cNvPr id="9" name="Rectangle 8"/>
          <p:cNvSpPr/>
          <p:nvPr/>
        </p:nvSpPr>
        <p:spPr bwMode="auto">
          <a:xfrm flipH="1">
            <a:off x="883" y="497"/>
            <a:ext cx="12434711" cy="6993533"/>
          </a:xfrm>
          <a:prstGeom prst="rect">
            <a:avLst/>
          </a:prstGeom>
          <a:gradFill flip="none" rotWithShape="1">
            <a:gsLst>
              <a:gs pos="29000">
                <a:srgbClr val="000000">
                  <a:alpha val="0"/>
                </a:srgbClr>
              </a:gs>
              <a:gs pos="0">
                <a:srgbClr val="000000"/>
              </a:gs>
            </a:gsLst>
            <a:lin ang="6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75482" y="295730"/>
            <a:ext cx="11887878" cy="917444"/>
          </a:xfrm>
        </p:spPr>
        <p:txBody>
          <a:bodyPr/>
          <a:lstStyle/>
          <a:p>
            <a:r>
              <a:rPr lang="en-US" dirty="0">
                <a:solidFill>
                  <a:schemeClr val="bg1"/>
                </a:solidFill>
              </a:rPr>
              <a:t>Identity Protection in Action: EDU Attack</a:t>
            </a:r>
          </a:p>
        </p:txBody>
      </p:sp>
      <p:graphicFrame>
        <p:nvGraphicFramePr>
          <p:cNvPr id="7" name="Chart 6"/>
          <p:cNvGraphicFramePr/>
          <p:nvPr>
            <p:extLst/>
          </p:nvPr>
        </p:nvGraphicFramePr>
        <p:xfrm>
          <a:off x="-639780" y="2452501"/>
          <a:ext cx="6106584" cy="406217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p:cNvSpPr/>
          <p:nvPr/>
        </p:nvSpPr>
        <p:spPr>
          <a:xfrm>
            <a:off x="499576" y="4483587"/>
            <a:ext cx="3823313" cy="1412567"/>
          </a:xfrm>
          <a:prstGeom prst="rect">
            <a:avLst/>
          </a:prstGeom>
        </p:spPr>
        <p:txBody>
          <a:bodyPr wrap="squar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1,750</a:t>
            </a: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of </a:t>
            </a:r>
            <a:r>
              <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8,000 </a:t>
            </a:r>
            <a:br>
              <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accounts </a:t>
            </a:r>
            <a:b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compromised</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5328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99" dirty="0">
                <a:solidFill>
                  <a:schemeClr val="bg1"/>
                </a:solidFill>
              </a:rPr>
              <a:t>We noticed a sharp increase in password lockouts </a:t>
            </a:r>
          </a:p>
        </p:txBody>
      </p:sp>
      <p:graphicFrame>
        <p:nvGraphicFramePr>
          <p:cNvPr id="6" name="Chart 5"/>
          <p:cNvGraphicFramePr>
            <a:graphicFrameLocks/>
          </p:cNvGraphicFramePr>
          <p:nvPr>
            <p:extLst/>
          </p:nvPr>
        </p:nvGraphicFramePr>
        <p:xfrm>
          <a:off x="2576950" y="1379790"/>
          <a:ext cx="9401510" cy="457135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ular Callout 9"/>
          <p:cNvSpPr/>
          <p:nvPr/>
        </p:nvSpPr>
        <p:spPr>
          <a:xfrm>
            <a:off x="5377925" y="2134290"/>
            <a:ext cx="3799558" cy="1210484"/>
          </a:xfrm>
          <a:prstGeom prst="wedgeRectCallout">
            <a:avLst>
              <a:gd name="adj1" fmla="val 69577"/>
              <a:gd name="adj2" fmla="val 2196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82854" rIns="182854" bIns="182854" rtlCol="0" anchor="ct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Large elevation in user lockouts. Inspection show lockout increase from single org.</a:t>
            </a:r>
          </a:p>
        </p:txBody>
      </p:sp>
      <p:sp>
        <p:nvSpPr>
          <p:cNvPr id="11" name="TextBox 10"/>
          <p:cNvSpPr txBox="1"/>
          <p:nvPr/>
        </p:nvSpPr>
        <p:spPr>
          <a:xfrm>
            <a:off x="464083" y="1220704"/>
            <a:ext cx="1828541" cy="1828541"/>
          </a:xfrm>
          <a:prstGeom prst="ellipse">
            <a:avLst/>
          </a:prstGeom>
          <a:solidFill>
            <a:schemeClr val="tx2"/>
          </a:solidFill>
        </p:spPr>
        <p:txBody>
          <a:bodyPr wrap="none" lIns="0" tIns="0" rIns="0" bIns="0" rtlCol="0" anchor="ctr">
            <a:no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Users</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0" normalizeH="0" baseline="0" noProof="0" dirty="0">
                <a:ln>
                  <a:noFill/>
                </a:ln>
                <a:solidFill>
                  <a:schemeClr val="bg1"/>
                </a:solidFill>
                <a:effectLst/>
                <a:uLnTx/>
                <a:uFillTx/>
              </a:rPr>
              <a:t>Locked Out</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0" normalizeH="0" baseline="0" noProof="0" dirty="0">
                <a:ln>
                  <a:noFill/>
                </a:ln>
                <a:solidFill>
                  <a:schemeClr val="bg1"/>
                </a:solidFill>
                <a:effectLst/>
                <a:uLnTx/>
                <a:uFillTx/>
              </a:rPr>
              <a:t>Per Day</a:t>
            </a:r>
          </a:p>
        </p:txBody>
      </p:sp>
    </p:spTree>
    <p:extLst>
      <p:ext uri="{BB962C8B-B14F-4D97-AF65-F5344CB8AC3E}">
        <p14:creationId xmlns:p14="http://schemas.microsoft.com/office/powerpoint/2010/main" val="26102934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65261"/>
          <a:stretch/>
        </p:blipFill>
        <p:spPr>
          <a:xfrm>
            <a:off x="2576948" y="1386931"/>
            <a:ext cx="6447575" cy="4564209"/>
          </a:xfrm>
          <a:prstGeom prst="rect">
            <a:avLst/>
          </a:prstGeom>
        </p:spPr>
      </p:pic>
      <p:sp>
        <p:nvSpPr>
          <p:cNvPr id="2" name="Title 1"/>
          <p:cNvSpPr>
            <a:spLocks noGrp="1"/>
          </p:cNvSpPr>
          <p:nvPr>
            <p:ph type="title"/>
          </p:nvPr>
        </p:nvSpPr>
        <p:spPr>
          <a:xfrm>
            <a:off x="275482" y="295730"/>
            <a:ext cx="12511332" cy="917444"/>
          </a:xfrm>
        </p:spPr>
        <p:txBody>
          <a:bodyPr/>
          <a:lstStyle/>
          <a:p>
            <a:r>
              <a:rPr lang="en-US" sz="4399" spc="-130" dirty="0">
                <a:solidFill>
                  <a:schemeClr val="bg1"/>
                </a:solidFill>
              </a:rPr>
              <a:t>Suspicious IP activity very different from in-country IPs</a:t>
            </a:r>
          </a:p>
        </p:txBody>
      </p:sp>
      <p:sp>
        <p:nvSpPr>
          <p:cNvPr id="14" name="Rectangular Callout 13"/>
          <p:cNvSpPr/>
          <p:nvPr/>
        </p:nvSpPr>
        <p:spPr>
          <a:xfrm>
            <a:off x="3289503" y="2080743"/>
            <a:ext cx="3385870" cy="1038010"/>
          </a:xfrm>
          <a:prstGeom prst="wedgeRectCallout">
            <a:avLst>
              <a:gd name="adj1" fmla="val -22910"/>
              <a:gd name="adj2" fmla="val 963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82854" rIns="182854" bIns="182854" rtlCol="0" anchor="ct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Generally lower user volume</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Generally successful</a:t>
            </a:r>
          </a:p>
        </p:txBody>
      </p:sp>
      <p:sp>
        <p:nvSpPr>
          <p:cNvPr id="20" name="TextBox 19"/>
          <p:cNvSpPr txBox="1"/>
          <p:nvPr/>
        </p:nvSpPr>
        <p:spPr>
          <a:xfrm>
            <a:off x="464083" y="1220704"/>
            <a:ext cx="1828541" cy="1828541"/>
          </a:xfrm>
          <a:prstGeom prst="ellipse">
            <a:avLst/>
          </a:prstGeom>
          <a:solidFill>
            <a:schemeClr val="tx2"/>
          </a:solidFill>
        </p:spPr>
        <p:txBody>
          <a:bodyPr wrap="none" lIns="0" tIns="0" rIns="0" bIns="0" rtlCol="0" anchor="ctr">
            <a:no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In-</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0" normalizeH="0" baseline="0" noProof="0" dirty="0">
                <a:ln>
                  <a:noFill/>
                </a:ln>
                <a:solidFill>
                  <a:schemeClr val="bg1"/>
                </a:solidFill>
                <a:effectLst/>
                <a:uLnTx/>
                <a:uFillTx/>
              </a:rPr>
              <a:t>Country </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0" normalizeH="0" baseline="0" noProof="0" dirty="0">
                <a:ln>
                  <a:noFill/>
                </a:ln>
                <a:solidFill>
                  <a:schemeClr val="bg1"/>
                </a:solidFill>
                <a:effectLst/>
                <a:uLnTx/>
                <a:uFillTx/>
              </a:rPr>
              <a:t>Traffic</a:t>
            </a:r>
          </a:p>
        </p:txBody>
      </p:sp>
      <p:graphicFrame>
        <p:nvGraphicFramePr>
          <p:cNvPr id="22" name="Chart 21"/>
          <p:cNvGraphicFramePr>
            <a:graphicFrameLocks/>
          </p:cNvGraphicFramePr>
          <p:nvPr>
            <p:extLst/>
          </p:nvPr>
        </p:nvGraphicFramePr>
        <p:xfrm>
          <a:off x="-1017737" y="7168283"/>
          <a:ext cx="18663139" cy="4586214"/>
        </p:xfrm>
        <a:graphic>
          <a:graphicData uri="http://schemas.openxmlformats.org/drawingml/2006/chart">
            <c:chart xmlns:c="http://schemas.openxmlformats.org/drawingml/2006/chart" xmlns:r="http://schemas.openxmlformats.org/officeDocument/2006/relationships" r:id="rId4"/>
          </a:graphicData>
        </a:graphic>
      </p:graphicFrame>
      <p:pic>
        <p:nvPicPr>
          <p:cNvPr id="24" name="Picture 23"/>
          <p:cNvPicPr>
            <a:picLocks noChangeAspect="1"/>
          </p:cNvPicPr>
          <p:nvPr/>
        </p:nvPicPr>
        <p:blipFill rotWithShape="1">
          <a:blip r:embed="rId3"/>
          <a:srcRect r="98443"/>
          <a:stretch/>
        </p:blipFill>
        <p:spPr>
          <a:xfrm flipH="1">
            <a:off x="8735560" y="1386931"/>
            <a:ext cx="288965" cy="4564209"/>
          </a:xfrm>
          <a:prstGeom prst="rect">
            <a:avLst/>
          </a:prstGeom>
        </p:spPr>
      </p:pic>
      <p:pic>
        <p:nvPicPr>
          <p:cNvPr id="18" name="Picture 17"/>
          <p:cNvPicPr>
            <a:picLocks noChangeAspect="1"/>
          </p:cNvPicPr>
          <p:nvPr/>
        </p:nvPicPr>
        <p:blipFill rotWithShape="1">
          <a:blip r:embed="rId3"/>
          <a:srcRect l="51226" r="33420"/>
          <a:stretch/>
        </p:blipFill>
        <p:spPr>
          <a:xfrm>
            <a:off x="9128793" y="1379790"/>
            <a:ext cx="2849665" cy="4564209"/>
          </a:xfrm>
          <a:prstGeom prst="rect">
            <a:avLst/>
          </a:prstGeom>
        </p:spPr>
      </p:pic>
      <p:sp>
        <p:nvSpPr>
          <p:cNvPr id="15" name="TextBox 14"/>
          <p:cNvSpPr txBox="1"/>
          <p:nvPr/>
        </p:nvSpPr>
        <p:spPr>
          <a:xfrm>
            <a:off x="10332454" y="1220704"/>
            <a:ext cx="1828541" cy="1828541"/>
          </a:xfrm>
          <a:prstGeom prst="ellipse">
            <a:avLst/>
          </a:prstGeom>
          <a:solidFill>
            <a:schemeClr val="tx2"/>
          </a:solidFill>
        </p:spPr>
        <p:txBody>
          <a:bodyPr wrap="none" lIns="0" tIns="0" rIns="0" bIns="0" rtlCol="0" anchor="ctr">
            <a:no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Suspect</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0" normalizeH="0" baseline="0" noProof="0" dirty="0">
                <a:ln>
                  <a:noFill/>
                </a:ln>
                <a:solidFill>
                  <a:schemeClr val="bg1"/>
                </a:solidFill>
                <a:effectLst/>
                <a:uLnTx/>
                <a:uFillTx/>
              </a:rPr>
              <a:t>IP</a:t>
            </a:r>
          </a:p>
        </p:txBody>
      </p:sp>
      <p:sp>
        <p:nvSpPr>
          <p:cNvPr id="16" name="Rectangular Callout 15"/>
          <p:cNvSpPr/>
          <p:nvPr/>
        </p:nvSpPr>
        <p:spPr>
          <a:xfrm>
            <a:off x="7007383" y="1087848"/>
            <a:ext cx="2612902" cy="1038010"/>
          </a:xfrm>
          <a:prstGeom prst="wedgeRectCallout">
            <a:avLst>
              <a:gd name="adj1" fmla="val 56283"/>
              <a:gd name="adj2" fmla="val 10502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82854" rIns="182854" bIns="182854" rtlCol="0" anchor="ct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Mostly failure traffic</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Single </a:t>
            </a:r>
            <a:r>
              <a:rPr kumimoji="0" lang="en-US" sz="1836" b="0" i="0" u="none" strike="noStrike" kern="0" cap="none" spc="0" normalizeH="0" baseline="0" noProof="0" dirty="0" err="1">
                <a:ln>
                  <a:noFill/>
                </a:ln>
                <a:solidFill>
                  <a:schemeClr val="bg1"/>
                </a:solidFill>
                <a:effectLst/>
                <a:uLnTx/>
                <a:uFillTx/>
              </a:rPr>
              <a:t>UserAgent</a:t>
            </a:r>
            <a:endParaRPr kumimoji="0" lang="en-US" sz="1836"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073131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483" y="295730"/>
            <a:ext cx="12497479" cy="917444"/>
          </a:xfrm>
        </p:spPr>
        <p:txBody>
          <a:bodyPr/>
          <a:lstStyle/>
          <a:p>
            <a:r>
              <a:rPr lang="en-US" sz="4399" spc="-130" dirty="0">
                <a:solidFill>
                  <a:schemeClr val="bg1"/>
                </a:solidFill>
              </a:rPr>
              <a:t>Detailed suspicious IP view showed automated attacks</a:t>
            </a:r>
          </a:p>
        </p:txBody>
      </p:sp>
      <p:graphicFrame>
        <p:nvGraphicFramePr>
          <p:cNvPr id="10" name="Chart 9"/>
          <p:cNvGraphicFramePr>
            <a:graphicFrameLocks/>
          </p:cNvGraphicFramePr>
          <p:nvPr>
            <p:extLst/>
          </p:nvPr>
        </p:nvGraphicFramePr>
        <p:xfrm>
          <a:off x="2576950" y="1379790"/>
          <a:ext cx="9401510" cy="457135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ular Callout 17"/>
          <p:cNvSpPr/>
          <p:nvPr/>
        </p:nvSpPr>
        <p:spPr>
          <a:xfrm>
            <a:off x="2576948" y="1220705"/>
            <a:ext cx="2115606" cy="805497"/>
          </a:xfrm>
          <a:prstGeom prst="wedgeRectCallout">
            <a:avLst>
              <a:gd name="adj1" fmla="val -34078"/>
              <a:gd name="adj2" fmla="val 1008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82854" rIns="182854" bIns="182854" rtlCol="0" anchor="ct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Initial bad guy test run</a:t>
            </a:r>
          </a:p>
        </p:txBody>
      </p:sp>
      <p:sp>
        <p:nvSpPr>
          <p:cNvPr id="19" name="Rectangular Callout 18"/>
          <p:cNvSpPr/>
          <p:nvPr/>
        </p:nvSpPr>
        <p:spPr>
          <a:xfrm>
            <a:off x="7872321" y="1211587"/>
            <a:ext cx="2460135" cy="814614"/>
          </a:xfrm>
          <a:prstGeom prst="wedgeRectCallout">
            <a:avLst>
              <a:gd name="adj1" fmla="val -32600"/>
              <a:gd name="adj2" fmla="val 1147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82854" rIns="182854" bIns="182854" rtlCol="0" anchor="ct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1"/>
                </a:solidFill>
                <a:effectLst/>
                <a:uLnTx/>
                <a:uFillTx/>
              </a:rPr>
              <a:t>Large scale account failures/minute</a:t>
            </a:r>
          </a:p>
        </p:txBody>
      </p:sp>
      <p:sp>
        <p:nvSpPr>
          <p:cNvPr id="9" name="TextBox 8"/>
          <p:cNvSpPr txBox="1"/>
          <p:nvPr/>
        </p:nvSpPr>
        <p:spPr>
          <a:xfrm>
            <a:off x="464083" y="1220704"/>
            <a:ext cx="1828541" cy="1828541"/>
          </a:xfrm>
          <a:prstGeom prst="ellipse">
            <a:avLst/>
          </a:prstGeom>
          <a:solidFill>
            <a:schemeClr val="tx2"/>
          </a:solidFill>
        </p:spPr>
        <p:txBody>
          <a:bodyPr wrap="none" lIns="0" tIns="0" rIns="0" bIns="0" rtlCol="0" anchor="ctr">
            <a:no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Accounts</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0" normalizeH="0" baseline="0" noProof="0" dirty="0">
                <a:ln>
                  <a:noFill/>
                </a:ln>
                <a:solidFill>
                  <a:schemeClr val="bg1"/>
                </a:solidFill>
                <a:effectLst/>
                <a:uLnTx/>
                <a:uFillTx/>
              </a:rPr>
              <a:t>Accessed</a:t>
            </a:r>
            <a:br>
              <a:rPr kumimoji="0" lang="en-US" sz="2400" b="0" i="0" u="none" strike="noStrike" kern="0" cap="none" spc="0" normalizeH="0" baseline="0" noProof="0" dirty="0">
                <a:ln>
                  <a:noFill/>
                </a:ln>
                <a:solidFill>
                  <a:schemeClr val="bg1"/>
                </a:solidFill>
                <a:effectLst/>
                <a:uLnTx/>
                <a:uFillTx/>
              </a:rPr>
            </a:br>
            <a:r>
              <a:rPr kumimoji="0" lang="en-US" sz="2400" b="0" i="0" u="none" strike="noStrike" kern="0" cap="none" spc="-50" normalizeH="0" baseline="0" noProof="0" dirty="0">
                <a:ln>
                  <a:noFill/>
                </a:ln>
                <a:solidFill>
                  <a:schemeClr val="bg1"/>
                </a:solidFill>
                <a:effectLst/>
                <a:uLnTx/>
                <a:uFillTx/>
              </a:rPr>
              <a:t>Per-Minute,</a:t>
            </a:r>
            <a:br>
              <a:rPr kumimoji="0" lang="en-US" sz="2400" b="0" i="0" u="none" strike="noStrike" kern="0" cap="none" spc="-50" normalizeH="0" baseline="0" noProof="0" dirty="0">
                <a:ln>
                  <a:noFill/>
                </a:ln>
                <a:solidFill>
                  <a:schemeClr val="bg1"/>
                </a:solidFill>
                <a:effectLst/>
                <a:uLnTx/>
                <a:uFillTx/>
              </a:rPr>
            </a:br>
            <a:r>
              <a:rPr kumimoji="0" lang="en-US" sz="2400" b="0" i="0" u="none" strike="noStrike" kern="0" cap="none" spc="-50" normalizeH="0" baseline="0" noProof="0" dirty="0">
                <a:ln>
                  <a:noFill/>
                </a:ln>
                <a:solidFill>
                  <a:schemeClr val="bg1"/>
                </a:solidFill>
                <a:effectLst/>
                <a:uLnTx/>
                <a:uFillTx/>
              </a:rPr>
              <a:t>Suspect IP</a:t>
            </a:r>
          </a:p>
        </p:txBody>
      </p:sp>
    </p:spTree>
    <p:extLst>
      <p:ext uri="{BB962C8B-B14F-4D97-AF65-F5344CB8AC3E}">
        <p14:creationId xmlns:p14="http://schemas.microsoft.com/office/powerpoint/2010/main" val="33037493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764" y="4974603"/>
            <a:ext cx="12432948" cy="20194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t"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 name="Title 1"/>
          <p:cNvSpPr>
            <a:spLocks noGrp="1"/>
          </p:cNvSpPr>
          <p:nvPr>
            <p:ph type="title"/>
          </p:nvPr>
        </p:nvSpPr>
        <p:spPr/>
        <p:txBody>
          <a:bodyPr/>
          <a:lstStyle/>
          <a:p>
            <a:r>
              <a:rPr lang="en-US" dirty="0"/>
              <a:t>Identity and access management in the cloud</a:t>
            </a:r>
          </a:p>
        </p:txBody>
      </p:sp>
      <p:sp>
        <p:nvSpPr>
          <p:cNvPr id="32" name="Rectangle 31"/>
          <p:cNvSpPr/>
          <p:nvPr/>
        </p:nvSpPr>
        <p:spPr>
          <a:xfrm>
            <a:off x="275483" y="5540074"/>
            <a:ext cx="2797413" cy="605049"/>
          </a:xfrm>
          <a:prstGeom prst="rect">
            <a:avLst/>
          </a:prstGeom>
        </p:spPr>
        <p:txBody>
          <a:bodyPr wrap="square" lIns="0" tIns="0" rIns="0" bIns="0" anchor="t" anchorCtr="0">
            <a:spAutoFit/>
          </a:bodyPr>
          <a:lstStyle/>
          <a:p>
            <a:pPr marL="0" marR="0" lvl="0" indent="0" algn="ctr" defTabSz="932026" eaLnBrk="1" fontAlgn="auto" latinLnBrk="0" hangingPunct="1">
              <a:lnSpc>
                <a:spcPct val="90000"/>
              </a:lnSpc>
              <a:spcBef>
                <a:spcPts val="0"/>
              </a:spcBef>
              <a:spcAft>
                <a:spcPts val="1800"/>
              </a:spcAft>
              <a:buClrTx/>
              <a:buSzTx/>
              <a:buFontTx/>
              <a:buNone/>
              <a:tabLst/>
              <a:defRPr/>
            </a:pPr>
            <a:r>
              <a:rPr kumimoji="0" lang="en-US" sz="1428" b="0" i="0" u="none" strike="noStrike" kern="0" cap="none" spc="0" normalizeH="0" baseline="0" noProof="0" dirty="0">
                <a:ln>
                  <a:noFill/>
                </a:ln>
                <a:solidFill>
                  <a:schemeClr val="bg1"/>
                </a:solidFill>
                <a:effectLst/>
                <a:uLnTx/>
                <a:uFillTx/>
                <a:cs typeface="Segoe UI" panose="020B0502040204020203" pitchFamily="34" charset="0"/>
              </a:rPr>
              <a:t>Provide one persona to the workforce for SSO to 1000s of cloud and on-premises apps</a:t>
            </a:r>
          </a:p>
        </p:txBody>
      </p:sp>
      <p:grpSp>
        <p:nvGrpSpPr>
          <p:cNvPr id="10" name="Group 9"/>
          <p:cNvGrpSpPr/>
          <p:nvPr/>
        </p:nvGrpSpPr>
        <p:grpSpPr>
          <a:xfrm>
            <a:off x="6378400" y="2471249"/>
            <a:ext cx="2888782" cy="2146112"/>
            <a:chOff x="6096000" y="2668988"/>
            <a:chExt cx="2599604" cy="1870229"/>
          </a:xfrm>
        </p:grpSpPr>
        <p:sp>
          <p:nvSpPr>
            <p:cNvPr id="16" name="TextBox 15"/>
            <p:cNvSpPr txBox="1"/>
            <p:nvPr/>
          </p:nvSpPr>
          <p:spPr>
            <a:xfrm>
              <a:off x="6096000" y="3679167"/>
              <a:ext cx="2599604" cy="860050"/>
            </a:xfrm>
            <a:prstGeom prst="rect">
              <a:avLst/>
            </a:prstGeom>
            <a:noFill/>
          </p:spPr>
          <p:txBody>
            <a:bodyPr wrap="square" lIns="182828" tIns="146262" rIns="182828" bIns="146262" rtlCol="0">
              <a:sp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48" b="0" i="0" u="none" strike="noStrike" kern="0" cap="none" spc="0" normalizeH="0" baseline="0" noProof="0" dirty="0">
                  <a:ln>
                    <a:noFill/>
                  </a:ln>
                  <a:solidFill>
                    <a:schemeClr val="tx2"/>
                  </a:solidFill>
                  <a:effectLst/>
                  <a:uLnTx/>
                  <a:uFillTx/>
                  <a:latin typeface="+mj-lt"/>
                </a:rPr>
                <a:t>Manage access </a:t>
              </a:r>
              <a:br>
                <a:rPr kumimoji="0" lang="en-US" sz="2448" b="0" i="0" u="none" strike="noStrike" kern="0" cap="none" spc="0" normalizeH="0" baseline="0" noProof="0" dirty="0">
                  <a:ln>
                    <a:noFill/>
                  </a:ln>
                  <a:solidFill>
                    <a:schemeClr val="tx2"/>
                  </a:solidFill>
                  <a:effectLst/>
                  <a:uLnTx/>
                  <a:uFillTx/>
                  <a:latin typeface="+mj-lt"/>
                </a:rPr>
              </a:br>
              <a:r>
                <a:rPr kumimoji="0" lang="en-US" sz="2448" b="0" i="0" u="none" strike="noStrike" kern="0" cap="none" spc="0" normalizeH="0" baseline="0" noProof="0" dirty="0">
                  <a:ln>
                    <a:noFill/>
                  </a:ln>
                  <a:solidFill>
                    <a:schemeClr val="tx2"/>
                  </a:solidFill>
                  <a:effectLst/>
                  <a:uLnTx/>
                  <a:uFillTx/>
                  <a:latin typeface="+mj-lt"/>
                </a:rPr>
                <a:t>at scale</a:t>
              </a:r>
            </a:p>
          </p:txBody>
        </p:sp>
        <p:grpSp>
          <p:nvGrpSpPr>
            <p:cNvPr id="90" name="Group 89"/>
            <p:cNvGrpSpPr/>
            <p:nvPr/>
          </p:nvGrpSpPr>
          <p:grpSpPr>
            <a:xfrm>
              <a:off x="7023322" y="2668988"/>
              <a:ext cx="744959" cy="724311"/>
              <a:chOff x="1966913" y="3527425"/>
              <a:chExt cx="4181476" cy="4065588"/>
            </a:xfrm>
            <a:solidFill>
              <a:srgbClr val="002050"/>
            </a:solidFill>
          </p:grpSpPr>
          <p:sp>
            <p:nvSpPr>
              <p:cNvPr id="91" name="Freeform 40"/>
              <p:cNvSpPr>
                <a:spLocks/>
              </p:cNvSpPr>
              <p:nvPr/>
            </p:nvSpPr>
            <p:spPr bwMode="auto">
              <a:xfrm>
                <a:off x="4478338" y="3527425"/>
                <a:ext cx="1658938" cy="1689100"/>
              </a:xfrm>
              <a:custGeom>
                <a:avLst/>
                <a:gdLst>
                  <a:gd name="T0" fmla="*/ 66 w 441"/>
                  <a:gd name="T1" fmla="*/ 443 h 449"/>
                  <a:gd name="T2" fmla="*/ 86 w 441"/>
                  <a:gd name="T3" fmla="*/ 443 h 449"/>
                  <a:gd name="T4" fmla="*/ 298 w 441"/>
                  <a:gd name="T5" fmla="*/ 231 h 449"/>
                  <a:gd name="T6" fmla="*/ 322 w 441"/>
                  <a:gd name="T7" fmla="*/ 241 h 449"/>
                  <a:gd name="T8" fmla="*/ 322 w 441"/>
                  <a:gd name="T9" fmla="*/ 356 h 449"/>
                  <a:gd name="T10" fmla="*/ 336 w 441"/>
                  <a:gd name="T11" fmla="*/ 370 h 449"/>
                  <a:gd name="T12" fmla="*/ 427 w 441"/>
                  <a:gd name="T13" fmla="*/ 370 h 449"/>
                  <a:gd name="T14" fmla="*/ 441 w 441"/>
                  <a:gd name="T15" fmla="*/ 356 h 449"/>
                  <a:gd name="T16" fmla="*/ 441 w 441"/>
                  <a:gd name="T17" fmla="*/ 14 h 449"/>
                  <a:gd name="T18" fmla="*/ 427 w 441"/>
                  <a:gd name="T19" fmla="*/ 0 h 449"/>
                  <a:gd name="T20" fmla="*/ 85 w 441"/>
                  <a:gd name="T21" fmla="*/ 0 h 449"/>
                  <a:gd name="T22" fmla="*/ 71 w 441"/>
                  <a:gd name="T23" fmla="*/ 14 h 449"/>
                  <a:gd name="T24" fmla="*/ 71 w 441"/>
                  <a:gd name="T25" fmla="*/ 105 h 449"/>
                  <a:gd name="T26" fmla="*/ 85 w 441"/>
                  <a:gd name="T27" fmla="*/ 119 h 449"/>
                  <a:gd name="T28" fmla="*/ 215 w 441"/>
                  <a:gd name="T29" fmla="*/ 119 h 449"/>
                  <a:gd name="T30" fmla="*/ 225 w 441"/>
                  <a:gd name="T31" fmla="*/ 143 h 449"/>
                  <a:gd name="T32" fmla="*/ 5 w 441"/>
                  <a:gd name="T33" fmla="*/ 363 h 449"/>
                  <a:gd name="T34" fmla="*/ 5 w 441"/>
                  <a:gd name="T35" fmla="*/ 383 h 449"/>
                  <a:gd name="T36" fmla="*/ 66 w 441"/>
                  <a:gd name="T37" fmla="*/ 443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 h="449">
                    <a:moveTo>
                      <a:pt x="66" y="443"/>
                    </a:moveTo>
                    <a:cubicBezTo>
                      <a:pt x="71" y="449"/>
                      <a:pt x="80" y="449"/>
                      <a:pt x="86" y="443"/>
                    </a:cubicBezTo>
                    <a:cubicBezTo>
                      <a:pt x="298" y="231"/>
                      <a:pt x="298" y="231"/>
                      <a:pt x="298" y="231"/>
                    </a:cubicBezTo>
                    <a:cubicBezTo>
                      <a:pt x="307" y="222"/>
                      <a:pt x="322" y="228"/>
                      <a:pt x="322" y="241"/>
                    </a:cubicBezTo>
                    <a:cubicBezTo>
                      <a:pt x="322" y="356"/>
                      <a:pt x="322" y="356"/>
                      <a:pt x="322" y="356"/>
                    </a:cubicBezTo>
                    <a:cubicBezTo>
                      <a:pt x="322" y="364"/>
                      <a:pt x="328" y="370"/>
                      <a:pt x="336" y="370"/>
                    </a:cubicBezTo>
                    <a:cubicBezTo>
                      <a:pt x="427" y="370"/>
                      <a:pt x="427" y="370"/>
                      <a:pt x="427" y="370"/>
                    </a:cubicBezTo>
                    <a:cubicBezTo>
                      <a:pt x="434" y="370"/>
                      <a:pt x="441" y="364"/>
                      <a:pt x="441" y="356"/>
                    </a:cubicBezTo>
                    <a:cubicBezTo>
                      <a:pt x="441" y="14"/>
                      <a:pt x="441" y="14"/>
                      <a:pt x="441" y="14"/>
                    </a:cubicBezTo>
                    <a:cubicBezTo>
                      <a:pt x="441" y="6"/>
                      <a:pt x="434" y="0"/>
                      <a:pt x="427" y="0"/>
                    </a:cubicBezTo>
                    <a:cubicBezTo>
                      <a:pt x="85" y="0"/>
                      <a:pt x="85" y="0"/>
                      <a:pt x="85" y="0"/>
                    </a:cubicBezTo>
                    <a:cubicBezTo>
                      <a:pt x="77" y="0"/>
                      <a:pt x="71" y="6"/>
                      <a:pt x="71" y="14"/>
                    </a:cubicBezTo>
                    <a:cubicBezTo>
                      <a:pt x="71" y="105"/>
                      <a:pt x="71" y="105"/>
                      <a:pt x="71" y="105"/>
                    </a:cubicBezTo>
                    <a:cubicBezTo>
                      <a:pt x="71" y="113"/>
                      <a:pt x="77" y="119"/>
                      <a:pt x="85" y="119"/>
                    </a:cubicBezTo>
                    <a:cubicBezTo>
                      <a:pt x="215" y="119"/>
                      <a:pt x="215" y="119"/>
                      <a:pt x="215" y="119"/>
                    </a:cubicBezTo>
                    <a:cubicBezTo>
                      <a:pt x="227" y="119"/>
                      <a:pt x="234" y="134"/>
                      <a:pt x="225" y="143"/>
                    </a:cubicBezTo>
                    <a:cubicBezTo>
                      <a:pt x="5" y="363"/>
                      <a:pt x="5" y="363"/>
                      <a:pt x="5" y="363"/>
                    </a:cubicBezTo>
                    <a:cubicBezTo>
                      <a:pt x="0" y="368"/>
                      <a:pt x="0" y="377"/>
                      <a:pt x="5" y="383"/>
                    </a:cubicBezTo>
                    <a:lnTo>
                      <a:pt x="66" y="4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endParaRPr>
              </a:p>
            </p:txBody>
          </p:sp>
          <p:sp>
            <p:nvSpPr>
              <p:cNvPr id="92" name="Freeform 41"/>
              <p:cNvSpPr>
                <a:spLocks/>
              </p:cNvSpPr>
              <p:nvPr/>
            </p:nvSpPr>
            <p:spPr bwMode="auto">
              <a:xfrm>
                <a:off x="4464051" y="5934075"/>
                <a:ext cx="1684338" cy="1658938"/>
              </a:xfrm>
              <a:custGeom>
                <a:avLst/>
                <a:gdLst>
                  <a:gd name="T0" fmla="*/ 434 w 448"/>
                  <a:gd name="T1" fmla="*/ 72 h 441"/>
                  <a:gd name="T2" fmla="*/ 344 w 448"/>
                  <a:gd name="T3" fmla="*/ 72 h 441"/>
                  <a:gd name="T4" fmla="*/ 330 w 448"/>
                  <a:gd name="T5" fmla="*/ 86 h 441"/>
                  <a:gd name="T6" fmla="*/ 330 w 448"/>
                  <a:gd name="T7" fmla="*/ 216 h 441"/>
                  <a:gd name="T8" fmla="*/ 306 w 448"/>
                  <a:gd name="T9" fmla="*/ 226 h 441"/>
                  <a:gd name="T10" fmla="*/ 86 w 448"/>
                  <a:gd name="T11" fmla="*/ 6 h 441"/>
                  <a:gd name="T12" fmla="*/ 66 w 448"/>
                  <a:gd name="T13" fmla="*/ 6 h 441"/>
                  <a:gd name="T14" fmla="*/ 6 w 448"/>
                  <a:gd name="T15" fmla="*/ 66 h 441"/>
                  <a:gd name="T16" fmla="*/ 6 w 448"/>
                  <a:gd name="T17" fmla="*/ 86 h 441"/>
                  <a:gd name="T18" fmla="*/ 218 w 448"/>
                  <a:gd name="T19" fmla="*/ 299 h 441"/>
                  <a:gd name="T20" fmla="*/ 208 w 448"/>
                  <a:gd name="T21" fmla="*/ 323 h 441"/>
                  <a:gd name="T22" fmla="*/ 93 w 448"/>
                  <a:gd name="T23" fmla="*/ 323 h 441"/>
                  <a:gd name="T24" fmla="*/ 79 w 448"/>
                  <a:gd name="T25" fmla="*/ 337 h 441"/>
                  <a:gd name="T26" fmla="*/ 79 w 448"/>
                  <a:gd name="T27" fmla="*/ 427 h 441"/>
                  <a:gd name="T28" fmla="*/ 93 w 448"/>
                  <a:gd name="T29" fmla="*/ 441 h 441"/>
                  <a:gd name="T30" fmla="*/ 434 w 448"/>
                  <a:gd name="T31" fmla="*/ 441 h 441"/>
                  <a:gd name="T32" fmla="*/ 448 w 448"/>
                  <a:gd name="T33" fmla="*/ 427 h 441"/>
                  <a:gd name="T34" fmla="*/ 448 w 448"/>
                  <a:gd name="T35" fmla="*/ 86 h 441"/>
                  <a:gd name="T36" fmla="*/ 434 w 448"/>
                  <a:gd name="T37" fmla="*/ 7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8" h="441">
                    <a:moveTo>
                      <a:pt x="434" y="72"/>
                    </a:moveTo>
                    <a:cubicBezTo>
                      <a:pt x="344" y="72"/>
                      <a:pt x="344" y="72"/>
                      <a:pt x="344" y="72"/>
                    </a:cubicBezTo>
                    <a:cubicBezTo>
                      <a:pt x="336" y="72"/>
                      <a:pt x="330" y="78"/>
                      <a:pt x="330" y="86"/>
                    </a:cubicBezTo>
                    <a:cubicBezTo>
                      <a:pt x="330" y="216"/>
                      <a:pt x="330" y="216"/>
                      <a:pt x="330" y="216"/>
                    </a:cubicBezTo>
                    <a:cubicBezTo>
                      <a:pt x="330" y="228"/>
                      <a:pt x="315" y="234"/>
                      <a:pt x="306" y="226"/>
                    </a:cubicBezTo>
                    <a:cubicBezTo>
                      <a:pt x="86" y="6"/>
                      <a:pt x="86" y="6"/>
                      <a:pt x="86" y="6"/>
                    </a:cubicBezTo>
                    <a:cubicBezTo>
                      <a:pt x="81" y="0"/>
                      <a:pt x="72" y="0"/>
                      <a:pt x="66" y="6"/>
                    </a:cubicBezTo>
                    <a:cubicBezTo>
                      <a:pt x="6" y="66"/>
                      <a:pt x="6" y="66"/>
                      <a:pt x="6" y="66"/>
                    </a:cubicBezTo>
                    <a:cubicBezTo>
                      <a:pt x="0" y="72"/>
                      <a:pt x="0" y="81"/>
                      <a:pt x="6" y="86"/>
                    </a:cubicBezTo>
                    <a:cubicBezTo>
                      <a:pt x="218" y="299"/>
                      <a:pt x="218" y="299"/>
                      <a:pt x="218" y="299"/>
                    </a:cubicBezTo>
                    <a:cubicBezTo>
                      <a:pt x="227" y="308"/>
                      <a:pt x="220" y="323"/>
                      <a:pt x="208" y="323"/>
                    </a:cubicBezTo>
                    <a:cubicBezTo>
                      <a:pt x="93" y="323"/>
                      <a:pt x="93" y="323"/>
                      <a:pt x="93" y="323"/>
                    </a:cubicBezTo>
                    <a:cubicBezTo>
                      <a:pt x="85" y="323"/>
                      <a:pt x="79" y="329"/>
                      <a:pt x="79" y="337"/>
                    </a:cubicBezTo>
                    <a:cubicBezTo>
                      <a:pt x="79" y="427"/>
                      <a:pt x="79" y="427"/>
                      <a:pt x="79" y="427"/>
                    </a:cubicBezTo>
                    <a:cubicBezTo>
                      <a:pt x="79" y="435"/>
                      <a:pt x="85" y="441"/>
                      <a:pt x="93" y="441"/>
                    </a:cubicBezTo>
                    <a:cubicBezTo>
                      <a:pt x="434" y="441"/>
                      <a:pt x="434" y="441"/>
                      <a:pt x="434" y="441"/>
                    </a:cubicBezTo>
                    <a:cubicBezTo>
                      <a:pt x="442" y="441"/>
                      <a:pt x="448" y="435"/>
                      <a:pt x="448" y="427"/>
                    </a:cubicBezTo>
                    <a:cubicBezTo>
                      <a:pt x="448" y="86"/>
                      <a:pt x="448" y="86"/>
                      <a:pt x="448" y="86"/>
                    </a:cubicBezTo>
                    <a:cubicBezTo>
                      <a:pt x="448" y="78"/>
                      <a:pt x="442" y="72"/>
                      <a:pt x="434" y="7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endParaRPr>
              </a:p>
            </p:txBody>
          </p:sp>
          <p:sp>
            <p:nvSpPr>
              <p:cNvPr id="93" name="Freeform 42"/>
              <p:cNvSpPr>
                <a:spLocks/>
              </p:cNvSpPr>
              <p:nvPr/>
            </p:nvSpPr>
            <p:spPr bwMode="auto">
              <a:xfrm>
                <a:off x="1982788" y="5908675"/>
                <a:ext cx="1657350" cy="1684338"/>
              </a:xfrm>
              <a:custGeom>
                <a:avLst/>
                <a:gdLst>
                  <a:gd name="T0" fmla="*/ 375 w 441"/>
                  <a:gd name="T1" fmla="*/ 5 h 448"/>
                  <a:gd name="T2" fmla="*/ 355 w 441"/>
                  <a:gd name="T3" fmla="*/ 5 h 448"/>
                  <a:gd name="T4" fmla="*/ 143 w 441"/>
                  <a:gd name="T5" fmla="*/ 218 h 448"/>
                  <a:gd name="T6" fmla="*/ 119 w 441"/>
                  <a:gd name="T7" fmla="*/ 208 h 448"/>
                  <a:gd name="T8" fmla="*/ 119 w 441"/>
                  <a:gd name="T9" fmla="*/ 93 h 448"/>
                  <a:gd name="T10" fmla="*/ 105 w 441"/>
                  <a:gd name="T11" fmla="*/ 79 h 448"/>
                  <a:gd name="T12" fmla="*/ 14 w 441"/>
                  <a:gd name="T13" fmla="*/ 79 h 448"/>
                  <a:gd name="T14" fmla="*/ 0 w 441"/>
                  <a:gd name="T15" fmla="*/ 93 h 448"/>
                  <a:gd name="T16" fmla="*/ 0 w 441"/>
                  <a:gd name="T17" fmla="*/ 434 h 448"/>
                  <a:gd name="T18" fmla="*/ 14 w 441"/>
                  <a:gd name="T19" fmla="*/ 448 h 448"/>
                  <a:gd name="T20" fmla="*/ 356 w 441"/>
                  <a:gd name="T21" fmla="*/ 448 h 448"/>
                  <a:gd name="T22" fmla="*/ 370 w 441"/>
                  <a:gd name="T23" fmla="*/ 434 h 448"/>
                  <a:gd name="T24" fmla="*/ 370 w 441"/>
                  <a:gd name="T25" fmla="*/ 344 h 448"/>
                  <a:gd name="T26" fmla="*/ 356 w 441"/>
                  <a:gd name="T27" fmla="*/ 330 h 448"/>
                  <a:gd name="T28" fmla="*/ 226 w 441"/>
                  <a:gd name="T29" fmla="*/ 330 h 448"/>
                  <a:gd name="T30" fmla="*/ 216 w 441"/>
                  <a:gd name="T31" fmla="*/ 306 h 448"/>
                  <a:gd name="T32" fmla="*/ 436 w 441"/>
                  <a:gd name="T33" fmla="*/ 86 h 448"/>
                  <a:gd name="T34" fmla="*/ 436 w 441"/>
                  <a:gd name="T35" fmla="*/ 66 h 448"/>
                  <a:gd name="T36" fmla="*/ 375 w 441"/>
                  <a:gd name="T37" fmla="*/ 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 h="448">
                    <a:moveTo>
                      <a:pt x="375" y="5"/>
                    </a:moveTo>
                    <a:cubicBezTo>
                      <a:pt x="370" y="0"/>
                      <a:pt x="361" y="0"/>
                      <a:pt x="355" y="5"/>
                    </a:cubicBezTo>
                    <a:cubicBezTo>
                      <a:pt x="143" y="218"/>
                      <a:pt x="143" y="218"/>
                      <a:pt x="143" y="218"/>
                    </a:cubicBezTo>
                    <a:cubicBezTo>
                      <a:pt x="134" y="227"/>
                      <a:pt x="119" y="220"/>
                      <a:pt x="119" y="208"/>
                    </a:cubicBezTo>
                    <a:cubicBezTo>
                      <a:pt x="119" y="93"/>
                      <a:pt x="119" y="93"/>
                      <a:pt x="119" y="93"/>
                    </a:cubicBezTo>
                    <a:cubicBezTo>
                      <a:pt x="119" y="85"/>
                      <a:pt x="112" y="79"/>
                      <a:pt x="105" y="79"/>
                    </a:cubicBezTo>
                    <a:cubicBezTo>
                      <a:pt x="14" y="79"/>
                      <a:pt x="14" y="79"/>
                      <a:pt x="14" y="79"/>
                    </a:cubicBezTo>
                    <a:cubicBezTo>
                      <a:pt x="6" y="79"/>
                      <a:pt x="0" y="85"/>
                      <a:pt x="0" y="93"/>
                    </a:cubicBezTo>
                    <a:cubicBezTo>
                      <a:pt x="0" y="434"/>
                      <a:pt x="0" y="434"/>
                      <a:pt x="0" y="434"/>
                    </a:cubicBezTo>
                    <a:cubicBezTo>
                      <a:pt x="0" y="442"/>
                      <a:pt x="6" y="448"/>
                      <a:pt x="14" y="448"/>
                    </a:cubicBezTo>
                    <a:cubicBezTo>
                      <a:pt x="356" y="448"/>
                      <a:pt x="356" y="448"/>
                      <a:pt x="356" y="448"/>
                    </a:cubicBezTo>
                    <a:cubicBezTo>
                      <a:pt x="363" y="448"/>
                      <a:pt x="370" y="442"/>
                      <a:pt x="370" y="434"/>
                    </a:cubicBezTo>
                    <a:cubicBezTo>
                      <a:pt x="370" y="344"/>
                      <a:pt x="370" y="344"/>
                      <a:pt x="370" y="344"/>
                    </a:cubicBezTo>
                    <a:cubicBezTo>
                      <a:pt x="370" y="336"/>
                      <a:pt x="363" y="330"/>
                      <a:pt x="356" y="330"/>
                    </a:cubicBezTo>
                    <a:cubicBezTo>
                      <a:pt x="226" y="330"/>
                      <a:pt x="226" y="330"/>
                      <a:pt x="226" y="330"/>
                    </a:cubicBezTo>
                    <a:cubicBezTo>
                      <a:pt x="213" y="330"/>
                      <a:pt x="207" y="315"/>
                      <a:pt x="216" y="306"/>
                    </a:cubicBezTo>
                    <a:cubicBezTo>
                      <a:pt x="436" y="86"/>
                      <a:pt x="436" y="86"/>
                      <a:pt x="436" y="86"/>
                    </a:cubicBezTo>
                    <a:cubicBezTo>
                      <a:pt x="441" y="81"/>
                      <a:pt x="441" y="72"/>
                      <a:pt x="436" y="66"/>
                    </a:cubicBezTo>
                    <a:lnTo>
                      <a:pt x="375"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endParaRPr>
              </a:p>
            </p:txBody>
          </p:sp>
          <p:sp>
            <p:nvSpPr>
              <p:cNvPr id="94" name="Freeform 43"/>
              <p:cNvSpPr>
                <a:spLocks/>
              </p:cNvSpPr>
              <p:nvPr/>
            </p:nvSpPr>
            <p:spPr bwMode="auto">
              <a:xfrm>
                <a:off x="1966913" y="3527425"/>
                <a:ext cx="1689100" cy="1658938"/>
              </a:xfrm>
              <a:custGeom>
                <a:avLst/>
                <a:gdLst>
                  <a:gd name="T0" fmla="*/ 231 w 449"/>
                  <a:gd name="T1" fmla="*/ 143 h 441"/>
                  <a:gd name="T2" fmla="*/ 241 w 449"/>
                  <a:gd name="T3" fmla="*/ 119 h 441"/>
                  <a:gd name="T4" fmla="*/ 356 w 449"/>
                  <a:gd name="T5" fmla="*/ 119 h 441"/>
                  <a:gd name="T6" fmla="*/ 370 w 449"/>
                  <a:gd name="T7" fmla="*/ 105 h 441"/>
                  <a:gd name="T8" fmla="*/ 370 w 449"/>
                  <a:gd name="T9" fmla="*/ 14 h 441"/>
                  <a:gd name="T10" fmla="*/ 356 w 449"/>
                  <a:gd name="T11" fmla="*/ 0 h 441"/>
                  <a:gd name="T12" fmla="*/ 14 w 449"/>
                  <a:gd name="T13" fmla="*/ 0 h 441"/>
                  <a:gd name="T14" fmla="*/ 0 w 449"/>
                  <a:gd name="T15" fmla="*/ 14 h 441"/>
                  <a:gd name="T16" fmla="*/ 0 w 449"/>
                  <a:gd name="T17" fmla="*/ 356 h 441"/>
                  <a:gd name="T18" fmla="*/ 14 w 449"/>
                  <a:gd name="T19" fmla="*/ 370 h 441"/>
                  <a:gd name="T20" fmla="*/ 105 w 449"/>
                  <a:gd name="T21" fmla="*/ 370 h 441"/>
                  <a:gd name="T22" fmla="*/ 119 w 449"/>
                  <a:gd name="T23" fmla="*/ 356 h 441"/>
                  <a:gd name="T24" fmla="*/ 119 w 449"/>
                  <a:gd name="T25" fmla="*/ 226 h 441"/>
                  <a:gd name="T26" fmla="*/ 143 w 449"/>
                  <a:gd name="T27" fmla="*/ 216 h 441"/>
                  <a:gd name="T28" fmla="*/ 363 w 449"/>
                  <a:gd name="T29" fmla="*/ 436 h 441"/>
                  <a:gd name="T30" fmla="*/ 383 w 449"/>
                  <a:gd name="T31" fmla="*/ 436 h 441"/>
                  <a:gd name="T32" fmla="*/ 443 w 449"/>
                  <a:gd name="T33" fmla="*/ 375 h 441"/>
                  <a:gd name="T34" fmla="*/ 443 w 449"/>
                  <a:gd name="T35" fmla="*/ 355 h 441"/>
                  <a:gd name="T36" fmla="*/ 231 w 449"/>
                  <a:gd name="T37" fmla="*/ 143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9" h="441">
                    <a:moveTo>
                      <a:pt x="231" y="143"/>
                    </a:moveTo>
                    <a:cubicBezTo>
                      <a:pt x="222" y="134"/>
                      <a:pt x="228" y="119"/>
                      <a:pt x="241" y="119"/>
                    </a:cubicBezTo>
                    <a:cubicBezTo>
                      <a:pt x="356" y="119"/>
                      <a:pt x="356" y="119"/>
                      <a:pt x="356" y="119"/>
                    </a:cubicBezTo>
                    <a:cubicBezTo>
                      <a:pt x="364" y="119"/>
                      <a:pt x="370" y="113"/>
                      <a:pt x="370" y="105"/>
                    </a:cubicBezTo>
                    <a:cubicBezTo>
                      <a:pt x="370" y="14"/>
                      <a:pt x="370" y="14"/>
                      <a:pt x="370" y="14"/>
                    </a:cubicBezTo>
                    <a:cubicBezTo>
                      <a:pt x="370" y="6"/>
                      <a:pt x="364" y="0"/>
                      <a:pt x="356" y="0"/>
                    </a:cubicBezTo>
                    <a:cubicBezTo>
                      <a:pt x="14" y="0"/>
                      <a:pt x="14" y="0"/>
                      <a:pt x="14" y="0"/>
                    </a:cubicBezTo>
                    <a:cubicBezTo>
                      <a:pt x="7" y="0"/>
                      <a:pt x="0" y="6"/>
                      <a:pt x="0" y="14"/>
                    </a:cubicBezTo>
                    <a:cubicBezTo>
                      <a:pt x="0" y="356"/>
                      <a:pt x="0" y="356"/>
                      <a:pt x="0" y="356"/>
                    </a:cubicBezTo>
                    <a:cubicBezTo>
                      <a:pt x="0" y="364"/>
                      <a:pt x="7" y="370"/>
                      <a:pt x="14" y="370"/>
                    </a:cubicBezTo>
                    <a:cubicBezTo>
                      <a:pt x="105" y="370"/>
                      <a:pt x="105" y="370"/>
                      <a:pt x="105" y="370"/>
                    </a:cubicBezTo>
                    <a:cubicBezTo>
                      <a:pt x="113" y="370"/>
                      <a:pt x="119" y="364"/>
                      <a:pt x="119" y="356"/>
                    </a:cubicBezTo>
                    <a:cubicBezTo>
                      <a:pt x="119" y="226"/>
                      <a:pt x="119" y="226"/>
                      <a:pt x="119" y="226"/>
                    </a:cubicBezTo>
                    <a:cubicBezTo>
                      <a:pt x="119" y="214"/>
                      <a:pt x="134" y="207"/>
                      <a:pt x="143" y="216"/>
                    </a:cubicBezTo>
                    <a:cubicBezTo>
                      <a:pt x="363" y="436"/>
                      <a:pt x="363" y="436"/>
                      <a:pt x="363" y="436"/>
                    </a:cubicBezTo>
                    <a:cubicBezTo>
                      <a:pt x="368" y="441"/>
                      <a:pt x="377" y="441"/>
                      <a:pt x="383" y="436"/>
                    </a:cubicBezTo>
                    <a:cubicBezTo>
                      <a:pt x="443" y="375"/>
                      <a:pt x="443" y="375"/>
                      <a:pt x="443" y="375"/>
                    </a:cubicBezTo>
                    <a:cubicBezTo>
                      <a:pt x="449" y="370"/>
                      <a:pt x="449" y="361"/>
                      <a:pt x="443" y="355"/>
                    </a:cubicBezTo>
                    <a:lnTo>
                      <a:pt x="231" y="1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endParaRPr>
              </a:p>
            </p:txBody>
          </p:sp>
          <p:sp>
            <p:nvSpPr>
              <p:cNvPr id="95" name="Oval 44"/>
              <p:cNvSpPr>
                <a:spLocks noChangeArrowheads="1"/>
              </p:cNvSpPr>
              <p:nvPr/>
            </p:nvSpPr>
            <p:spPr bwMode="auto">
              <a:xfrm>
                <a:off x="3675063" y="5164138"/>
                <a:ext cx="785813" cy="7858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endParaRPr>
              </a:p>
            </p:txBody>
          </p:sp>
        </p:grpSp>
      </p:grpSp>
      <p:sp>
        <p:nvSpPr>
          <p:cNvPr id="33" name="Rectangle 32"/>
          <p:cNvSpPr/>
          <p:nvPr/>
        </p:nvSpPr>
        <p:spPr>
          <a:xfrm>
            <a:off x="6608356" y="5540074"/>
            <a:ext cx="2253471" cy="605049"/>
          </a:xfrm>
          <a:prstGeom prst="rect">
            <a:avLst/>
          </a:prstGeom>
        </p:spPr>
        <p:txBody>
          <a:bodyPr wrap="square" lIns="0" tIns="0" rIns="0" bIns="0" anchor="t" anchorCtr="0">
            <a:spAutoFit/>
          </a:bodyPr>
          <a:lstStyle/>
          <a:p>
            <a:pPr marL="0" marR="0" lvl="0" indent="0" algn="ctr" defTabSz="932026" eaLnBrk="1" fontAlgn="auto" latinLnBrk="0" hangingPunct="1">
              <a:lnSpc>
                <a:spcPct val="90000"/>
              </a:lnSpc>
              <a:spcBef>
                <a:spcPts val="0"/>
              </a:spcBef>
              <a:spcAft>
                <a:spcPts val="1800"/>
              </a:spcAft>
              <a:buClrTx/>
              <a:buSzTx/>
              <a:buFontTx/>
              <a:buNone/>
              <a:tabLst/>
              <a:defRPr/>
            </a:pPr>
            <a:r>
              <a:rPr kumimoji="0" lang="en-US" sz="1428" b="0" i="0" u="none" strike="noStrike" kern="0" cap="none" spc="0" normalizeH="0" baseline="0" noProof="0" dirty="0">
                <a:ln>
                  <a:noFill/>
                </a:ln>
                <a:solidFill>
                  <a:schemeClr val="bg1"/>
                </a:solidFill>
                <a:effectLst/>
                <a:uLnTx/>
                <a:uFillTx/>
                <a:cs typeface="Segoe UI" panose="020B0502040204020203" pitchFamily="34" charset="0"/>
              </a:rPr>
              <a:t>Manage identities and access at scale in the cloud and on-premises </a:t>
            </a:r>
          </a:p>
        </p:txBody>
      </p:sp>
      <p:sp>
        <p:nvSpPr>
          <p:cNvPr id="34" name="TextBox 33"/>
          <p:cNvSpPr txBox="1"/>
          <p:nvPr/>
        </p:nvSpPr>
        <p:spPr>
          <a:xfrm>
            <a:off x="9483860" y="5540074"/>
            <a:ext cx="2560348" cy="605049"/>
          </a:xfrm>
          <a:prstGeom prst="rect">
            <a:avLst/>
          </a:prstGeom>
        </p:spPr>
        <p:txBody>
          <a:bodyPr wrap="square" lIns="0" tIns="0" rIns="0" bIns="0" anchor="t" anchorCtr="0">
            <a:spAutoFit/>
          </a:bodyPr>
          <a:lstStyle>
            <a:defPPr>
              <a:defRPr lang="en-US"/>
            </a:defPPr>
            <a:lvl1pPr algn="ctr" defTabSz="914192">
              <a:lnSpc>
                <a:spcPct val="90000"/>
              </a:lnSpc>
              <a:spcAft>
                <a:spcPts val="1765"/>
              </a:spcAft>
              <a:defRPr sz="1961">
                <a:solidFill>
                  <a:srgbClr val="505050"/>
                </a:solidFill>
                <a:latin typeface="Segoe UI Light"/>
                <a:cs typeface="Segoe UI" panose="020B0502040204020203" pitchFamily="34" charset="0"/>
              </a:defRPr>
            </a:lvl1pPr>
          </a:lstStyle>
          <a:p>
            <a:pPr marL="0" marR="0" lvl="0" indent="0" algn="ctr" defTabSz="932026" eaLnBrk="1" fontAlgn="auto" latinLnBrk="0" hangingPunct="1">
              <a:lnSpc>
                <a:spcPct val="90000"/>
              </a:lnSpc>
              <a:spcBef>
                <a:spcPts val="0"/>
              </a:spcBef>
              <a:spcAft>
                <a:spcPts val="1764"/>
              </a:spcAft>
              <a:buClrTx/>
              <a:buSzTx/>
              <a:buFontTx/>
              <a:buNone/>
              <a:tabLst/>
              <a:defRPr/>
            </a:pPr>
            <a:r>
              <a:rPr kumimoji="0" lang="en-US" sz="1428" b="0" i="0" u="none" strike="noStrike" kern="0" cap="none" spc="0" normalizeH="0" baseline="0" noProof="0" dirty="0">
                <a:ln>
                  <a:noFill/>
                </a:ln>
                <a:solidFill>
                  <a:schemeClr val="bg1"/>
                </a:solidFill>
                <a:effectLst/>
                <a:uLnTx/>
                <a:uFillTx/>
                <a:latin typeface="+mn-lt"/>
                <a:cs typeface="Segoe UI" panose="020B0502040204020203" pitchFamily="34" charset="0"/>
              </a:rPr>
              <a:t>Ensure user and admin accountability with better security and governance </a:t>
            </a:r>
          </a:p>
        </p:txBody>
      </p:sp>
      <p:grpSp>
        <p:nvGrpSpPr>
          <p:cNvPr id="13" name="Group 12"/>
          <p:cNvGrpSpPr/>
          <p:nvPr/>
        </p:nvGrpSpPr>
        <p:grpSpPr>
          <a:xfrm>
            <a:off x="3402818" y="2471251"/>
            <a:ext cx="2825897" cy="2138409"/>
            <a:chOff x="3319005" y="2682705"/>
            <a:chExt cx="2509962" cy="1850507"/>
          </a:xfrm>
        </p:grpSpPr>
        <p:sp>
          <p:nvSpPr>
            <p:cNvPr id="15" name="TextBox 14"/>
            <p:cNvSpPr txBox="1"/>
            <p:nvPr/>
          </p:nvSpPr>
          <p:spPr>
            <a:xfrm>
              <a:off x="3319005" y="3679167"/>
              <a:ext cx="2509962" cy="854045"/>
            </a:xfrm>
            <a:prstGeom prst="rect">
              <a:avLst/>
            </a:prstGeom>
            <a:noFill/>
          </p:spPr>
          <p:txBody>
            <a:bodyPr wrap="square" lIns="182828" tIns="146262" rIns="182828" bIns="146262" rtlCol="0">
              <a:sp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48" b="0" i="0" u="none" strike="noStrike" kern="0" cap="none" spc="0" normalizeH="0" baseline="0" noProof="0" dirty="0">
                  <a:ln>
                    <a:noFill/>
                  </a:ln>
                  <a:solidFill>
                    <a:schemeClr val="tx2"/>
                  </a:solidFill>
                  <a:effectLst/>
                  <a:uLnTx/>
                  <a:uFillTx/>
                  <a:latin typeface="+mj-lt"/>
                </a:rPr>
                <a:t>Enable business without borders</a:t>
              </a:r>
            </a:p>
          </p:txBody>
        </p:sp>
        <p:grpSp>
          <p:nvGrpSpPr>
            <p:cNvPr id="97" name="Group 96"/>
            <p:cNvGrpSpPr/>
            <p:nvPr/>
          </p:nvGrpSpPr>
          <p:grpSpPr>
            <a:xfrm>
              <a:off x="3963806" y="2682705"/>
              <a:ext cx="1326934" cy="736377"/>
              <a:chOff x="5190531" y="1593264"/>
              <a:chExt cx="1810934" cy="1004970"/>
            </a:xfrm>
          </p:grpSpPr>
          <p:sp>
            <p:nvSpPr>
              <p:cNvPr id="98" name="Freeform 48"/>
              <p:cNvSpPr>
                <a:spLocks noEditPoints="1"/>
              </p:cNvSpPr>
              <p:nvPr/>
            </p:nvSpPr>
            <p:spPr bwMode="auto">
              <a:xfrm>
                <a:off x="5190531" y="1593264"/>
                <a:ext cx="1810934" cy="1004970"/>
              </a:xfrm>
              <a:custGeom>
                <a:avLst/>
                <a:gdLst>
                  <a:gd name="T0" fmla="*/ 2312 w 2543"/>
                  <a:gd name="T1" fmla="*/ 1316 h 1410"/>
                  <a:gd name="T2" fmla="*/ 2268 w 2543"/>
                  <a:gd name="T3" fmla="*/ 463 h 1410"/>
                  <a:gd name="T4" fmla="*/ 1595 w 2543"/>
                  <a:gd name="T5" fmla="*/ 49 h 1410"/>
                  <a:gd name="T6" fmla="*/ 230 w 2543"/>
                  <a:gd name="T7" fmla="*/ 0 h 1410"/>
                  <a:gd name="T8" fmla="*/ 185 w 2543"/>
                  <a:gd name="T9" fmla="*/ 393 h 1410"/>
                  <a:gd name="T10" fmla="*/ 0 w 2543"/>
                  <a:gd name="T11" fmla="*/ 426 h 1410"/>
                  <a:gd name="T12" fmla="*/ 31 w 2543"/>
                  <a:gd name="T13" fmla="*/ 1249 h 1410"/>
                  <a:gd name="T14" fmla="*/ 485 w 2543"/>
                  <a:gd name="T15" fmla="*/ 1216 h 1410"/>
                  <a:gd name="T16" fmla="*/ 948 w 2543"/>
                  <a:gd name="T17" fmla="*/ 902 h 1410"/>
                  <a:gd name="T18" fmla="*/ 957 w 2543"/>
                  <a:gd name="T19" fmla="*/ 1342 h 1410"/>
                  <a:gd name="T20" fmla="*/ 716 w 2543"/>
                  <a:gd name="T21" fmla="*/ 1362 h 1410"/>
                  <a:gd name="T22" fmla="*/ 716 w 2543"/>
                  <a:gd name="T23" fmla="*/ 1370 h 1410"/>
                  <a:gd name="T24" fmla="*/ 751 w 2543"/>
                  <a:gd name="T25" fmla="*/ 1410 h 1410"/>
                  <a:gd name="T26" fmla="*/ 2543 w 2543"/>
                  <a:gd name="T27" fmla="*/ 1378 h 1410"/>
                  <a:gd name="T28" fmla="*/ 2543 w 2543"/>
                  <a:gd name="T29" fmla="*/ 1342 h 1410"/>
                  <a:gd name="T30" fmla="*/ 312 w 2543"/>
                  <a:gd name="T31" fmla="*/ 1179 h 1410"/>
                  <a:gd name="T32" fmla="*/ 162 w 2543"/>
                  <a:gd name="T33" fmla="*/ 1166 h 1410"/>
                  <a:gd name="T34" fmla="*/ 312 w 2543"/>
                  <a:gd name="T35" fmla="*/ 1156 h 1410"/>
                  <a:gd name="T36" fmla="*/ 312 w 2543"/>
                  <a:gd name="T37" fmla="*/ 1179 h 1410"/>
                  <a:gd name="T38" fmla="*/ 439 w 2543"/>
                  <a:gd name="T39" fmla="*/ 902 h 1410"/>
                  <a:gd name="T40" fmla="*/ 46 w 2543"/>
                  <a:gd name="T41" fmla="*/ 1110 h 1410"/>
                  <a:gd name="T42" fmla="*/ 185 w 2543"/>
                  <a:gd name="T43" fmla="*/ 439 h 1410"/>
                  <a:gd name="T44" fmla="*/ 439 w 2543"/>
                  <a:gd name="T45" fmla="*/ 439 h 1410"/>
                  <a:gd name="T46" fmla="*/ 948 w 2543"/>
                  <a:gd name="T47" fmla="*/ 809 h 1410"/>
                  <a:gd name="T48" fmla="*/ 485 w 2543"/>
                  <a:gd name="T49" fmla="*/ 426 h 1410"/>
                  <a:gd name="T50" fmla="*/ 254 w 2543"/>
                  <a:gd name="T51" fmla="*/ 393 h 1410"/>
                  <a:gd name="T52" fmla="*/ 1526 w 2543"/>
                  <a:gd name="T53" fmla="*/ 62 h 1410"/>
                  <a:gd name="T54" fmla="*/ 1526 w 2543"/>
                  <a:gd name="T55" fmla="*/ 532 h 1410"/>
                  <a:gd name="T56" fmla="*/ 1017 w 2543"/>
                  <a:gd name="T57" fmla="*/ 809 h 1410"/>
                  <a:gd name="T58" fmla="*/ 2229 w 2543"/>
                  <a:gd name="T59" fmla="*/ 1295 h 1410"/>
                  <a:gd name="T60" fmla="*/ 1035 w 2543"/>
                  <a:gd name="T61" fmla="*/ 902 h 1410"/>
                  <a:gd name="T62" fmla="*/ 1588 w 2543"/>
                  <a:gd name="T63" fmla="*/ 853 h 1410"/>
                  <a:gd name="T64" fmla="*/ 2229 w 2543"/>
                  <a:gd name="T65" fmla="*/ 532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3" h="1410">
                    <a:moveTo>
                      <a:pt x="2305" y="1342"/>
                    </a:moveTo>
                    <a:cubicBezTo>
                      <a:pt x="2309" y="1335"/>
                      <a:pt x="2312" y="1326"/>
                      <a:pt x="2312" y="1316"/>
                    </a:cubicBezTo>
                    <a:cubicBezTo>
                      <a:pt x="2312" y="511"/>
                      <a:pt x="2312" y="511"/>
                      <a:pt x="2312" y="511"/>
                    </a:cubicBezTo>
                    <a:cubicBezTo>
                      <a:pt x="2312" y="482"/>
                      <a:pt x="2296" y="463"/>
                      <a:pt x="2268" y="463"/>
                    </a:cubicBezTo>
                    <a:cubicBezTo>
                      <a:pt x="1985" y="463"/>
                      <a:pt x="1766" y="463"/>
                      <a:pt x="1595" y="463"/>
                    </a:cubicBezTo>
                    <a:cubicBezTo>
                      <a:pt x="1595" y="49"/>
                      <a:pt x="1595" y="49"/>
                      <a:pt x="1595" y="49"/>
                    </a:cubicBezTo>
                    <a:cubicBezTo>
                      <a:pt x="1595" y="20"/>
                      <a:pt x="1579" y="0"/>
                      <a:pt x="1549" y="0"/>
                    </a:cubicBezTo>
                    <a:cubicBezTo>
                      <a:pt x="230" y="0"/>
                      <a:pt x="230" y="0"/>
                      <a:pt x="230" y="0"/>
                    </a:cubicBezTo>
                    <a:cubicBezTo>
                      <a:pt x="208" y="0"/>
                      <a:pt x="185" y="20"/>
                      <a:pt x="185" y="49"/>
                    </a:cubicBezTo>
                    <a:cubicBezTo>
                      <a:pt x="185" y="186"/>
                      <a:pt x="185" y="299"/>
                      <a:pt x="185" y="393"/>
                    </a:cubicBezTo>
                    <a:cubicBezTo>
                      <a:pt x="32" y="393"/>
                      <a:pt x="31" y="393"/>
                      <a:pt x="31" y="393"/>
                    </a:cubicBezTo>
                    <a:cubicBezTo>
                      <a:pt x="16" y="393"/>
                      <a:pt x="0" y="407"/>
                      <a:pt x="0" y="426"/>
                    </a:cubicBezTo>
                    <a:cubicBezTo>
                      <a:pt x="0" y="1216"/>
                      <a:pt x="0" y="1216"/>
                      <a:pt x="0" y="1216"/>
                    </a:cubicBezTo>
                    <a:cubicBezTo>
                      <a:pt x="0" y="1232"/>
                      <a:pt x="16" y="1249"/>
                      <a:pt x="31" y="1249"/>
                    </a:cubicBezTo>
                    <a:cubicBezTo>
                      <a:pt x="454" y="1249"/>
                      <a:pt x="454" y="1249"/>
                      <a:pt x="454" y="1249"/>
                    </a:cubicBezTo>
                    <a:cubicBezTo>
                      <a:pt x="469" y="1249"/>
                      <a:pt x="485" y="1232"/>
                      <a:pt x="485" y="1216"/>
                    </a:cubicBezTo>
                    <a:cubicBezTo>
                      <a:pt x="485" y="1093"/>
                      <a:pt x="485" y="989"/>
                      <a:pt x="485" y="902"/>
                    </a:cubicBezTo>
                    <a:cubicBezTo>
                      <a:pt x="669" y="902"/>
                      <a:pt x="822" y="902"/>
                      <a:pt x="948" y="902"/>
                    </a:cubicBezTo>
                    <a:cubicBezTo>
                      <a:pt x="948" y="1315"/>
                      <a:pt x="948" y="1316"/>
                      <a:pt x="948" y="1316"/>
                    </a:cubicBezTo>
                    <a:cubicBezTo>
                      <a:pt x="948" y="1326"/>
                      <a:pt x="952" y="1335"/>
                      <a:pt x="957" y="1342"/>
                    </a:cubicBezTo>
                    <a:cubicBezTo>
                      <a:pt x="716" y="1342"/>
                      <a:pt x="716" y="1342"/>
                      <a:pt x="716" y="1342"/>
                    </a:cubicBezTo>
                    <a:cubicBezTo>
                      <a:pt x="716" y="1352"/>
                      <a:pt x="716" y="1358"/>
                      <a:pt x="716" y="1362"/>
                    </a:cubicBezTo>
                    <a:cubicBezTo>
                      <a:pt x="716" y="1364"/>
                      <a:pt x="716" y="1365"/>
                      <a:pt x="716" y="1366"/>
                    </a:cubicBezTo>
                    <a:cubicBezTo>
                      <a:pt x="716" y="1370"/>
                      <a:pt x="716" y="1371"/>
                      <a:pt x="716" y="1370"/>
                    </a:cubicBezTo>
                    <a:cubicBezTo>
                      <a:pt x="716" y="1374"/>
                      <a:pt x="716" y="1374"/>
                      <a:pt x="716" y="1374"/>
                    </a:cubicBezTo>
                    <a:cubicBezTo>
                      <a:pt x="716" y="1394"/>
                      <a:pt x="735" y="1410"/>
                      <a:pt x="751" y="1410"/>
                    </a:cubicBezTo>
                    <a:cubicBezTo>
                      <a:pt x="2505" y="1410"/>
                      <a:pt x="2505" y="1410"/>
                      <a:pt x="2505" y="1410"/>
                    </a:cubicBezTo>
                    <a:cubicBezTo>
                      <a:pt x="2524" y="1410"/>
                      <a:pt x="2537" y="1398"/>
                      <a:pt x="2543" y="1378"/>
                    </a:cubicBezTo>
                    <a:cubicBezTo>
                      <a:pt x="2543" y="1374"/>
                      <a:pt x="2543" y="1374"/>
                      <a:pt x="2543" y="1374"/>
                    </a:cubicBezTo>
                    <a:cubicBezTo>
                      <a:pt x="2543" y="1356"/>
                      <a:pt x="2543" y="1347"/>
                      <a:pt x="2543" y="1342"/>
                    </a:cubicBezTo>
                    <a:lnTo>
                      <a:pt x="2305" y="1342"/>
                    </a:lnTo>
                    <a:close/>
                    <a:moveTo>
                      <a:pt x="312" y="1179"/>
                    </a:moveTo>
                    <a:cubicBezTo>
                      <a:pt x="173" y="1179"/>
                      <a:pt x="173" y="1179"/>
                      <a:pt x="173" y="1179"/>
                    </a:cubicBezTo>
                    <a:cubicBezTo>
                      <a:pt x="167" y="1179"/>
                      <a:pt x="162" y="1173"/>
                      <a:pt x="162" y="1166"/>
                    </a:cubicBezTo>
                    <a:cubicBezTo>
                      <a:pt x="162" y="1159"/>
                      <a:pt x="167" y="1156"/>
                      <a:pt x="173" y="1156"/>
                    </a:cubicBezTo>
                    <a:cubicBezTo>
                      <a:pt x="312" y="1156"/>
                      <a:pt x="312" y="1156"/>
                      <a:pt x="312" y="1156"/>
                    </a:cubicBezTo>
                    <a:cubicBezTo>
                      <a:pt x="318" y="1156"/>
                      <a:pt x="323" y="1159"/>
                      <a:pt x="323" y="1166"/>
                    </a:cubicBezTo>
                    <a:cubicBezTo>
                      <a:pt x="323" y="1173"/>
                      <a:pt x="318" y="1179"/>
                      <a:pt x="312" y="1179"/>
                    </a:cubicBezTo>
                    <a:close/>
                    <a:moveTo>
                      <a:pt x="439" y="809"/>
                    </a:moveTo>
                    <a:cubicBezTo>
                      <a:pt x="439" y="902"/>
                      <a:pt x="439" y="902"/>
                      <a:pt x="439" y="902"/>
                    </a:cubicBezTo>
                    <a:cubicBezTo>
                      <a:pt x="439" y="1110"/>
                      <a:pt x="439" y="1110"/>
                      <a:pt x="439" y="1110"/>
                    </a:cubicBezTo>
                    <a:cubicBezTo>
                      <a:pt x="46" y="1110"/>
                      <a:pt x="46" y="1110"/>
                      <a:pt x="46" y="1110"/>
                    </a:cubicBezTo>
                    <a:cubicBezTo>
                      <a:pt x="46" y="439"/>
                      <a:pt x="46" y="439"/>
                      <a:pt x="46" y="439"/>
                    </a:cubicBezTo>
                    <a:cubicBezTo>
                      <a:pt x="185" y="439"/>
                      <a:pt x="185" y="439"/>
                      <a:pt x="185" y="439"/>
                    </a:cubicBezTo>
                    <a:cubicBezTo>
                      <a:pt x="254" y="439"/>
                      <a:pt x="254" y="439"/>
                      <a:pt x="254" y="439"/>
                    </a:cubicBezTo>
                    <a:cubicBezTo>
                      <a:pt x="439" y="439"/>
                      <a:pt x="439" y="439"/>
                      <a:pt x="439" y="439"/>
                    </a:cubicBezTo>
                    <a:lnTo>
                      <a:pt x="439" y="809"/>
                    </a:lnTo>
                    <a:close/>
                    <a:moveTo>
                      <a:pt x="948" y="809"/>
                    </a:moveTo>
                    <a:cubicBezTo>
                      <a:pt x="735" y="809"/>
                      <a:pt x="587" y="809"/>
                      <a:pt x="485" y="809"/>
                    </a:cubicBezTo>
                    <a:cubicBezTo>
                      <a:pt x="485" y="426"/>
                      <a:pt x="485" y="426"/>
                      <a:pt x="485" y="426"/>
                    </a:cubicBezTo>
                    <a:cubicBezTo>
                      <a:pt x="485" y="407"/>
                      <a:pt x="469" y="393"/>
                      <a:pt x="454" y="393"/>
                    </a:cubicBezTo>
                    <a:cubicBezTo>
                      <a:pt x="372" y="393"/>
                      <a:pt x="307" y="393"/>
                      <a:pt x="254" y="393"/>
                    </a:cubicBezTo>
                    <a:cubicBezTo>
                      <a:pt x="254" y="100"/>
                      <a:pt x="254" y="65"/>
                      <a:pt x="254" y="62"/>
                    </a:cubicBezTo>
                    <a:cubicBezTo>
                      <a:pt x="1526" y="62"/>
                      <a:pt x="1526" y="62"/>
                      <a:pt x="1526" y="62"/>
                    </a:cubicBezTo>
                    <a:cubicBezTo>
                      <a:pt x="1526" y="223"/>
                      <a:pt x="1526" y="356"/>
                      <a:pt x="1526" y="463"/>
                    </a:cubicBezTo>
                    <a:cubicBezTo>
                      <a:pt x="1526" y="487"/>
                      <a:pt x="1526" y="510"/>
                      <a:pt x="1526" y="532"/>
                    </a:cubicBezTo>
                    <a:cubicBezTo>
                      <a:pt x="1526" y="722"/>
                      <a:pt x="1526" y="809"/>
                      <a:pt x="1526" y="809"/>
                    </a:cubicBezTo>
                    <a:cubicBezTo>
                      <a:pt x="1327" y="809"/>
                      <a:pt x="1159" y="809"/>
                      <a:pt x="1017" y="809"/>
                    </a:cubicBezTo>
                    <a:cubicBezTo>
                      <a:pt x="993" y="809"/>
                      <a:pt x="970" y="809"/>
                      <a:pt x="948" y="809"/>
                    </a:cubicBezTo>
                    <a:close/>
                    <a:moveTo>
                      <a:pt x="2229" y="1295"/>
                    </a:moveTo>
                    <a:cubicBezTo>
                      <a:pt x="1035" y="1295"/>
                      <a:pt x="1035" y="1295"/>
                      <a:pt x="1035" y="1295"/>
                    </a:cubicBezTo>
                    <a:cubicBezTo>
                      <a:pt x="1035" y="1131"/>
                      <a:pt x="1035" y="1003"/>
                      <a:pt x="1035" y="902"/>
                    </a:cubicBezTo>
                    <a:cubicBezTo>
                      <a:pt x="1544" y="902"/>
                      <a:pt x="1544" y="902"/>
                      <a:pt x="1544" y="902"/>
                    </a:cubicBezTo>
                    <a:cubicBezTo>
                      <a:pt x="1572" y="902"/>
                      <a:pt x="1588" y="882"/>
                      <a:pt x="1588" y="853"/>
                    </a:cubicBezTo>
                    <a:cubicBezTo>
                      <a:pt x="1588" y="727"/>
                      <a:pt x="1588" y="621"/>
                      <a:pt x="1588" y="532"/>
                    </a:cubicBezTo>
                    <a:cubicBezTo>
                      <a:pt x="2229" y="532"/>
                      <a:pt x="2229" y="532"/>
                      <a:pt x="2229" y="532"/>
                    </a:cubicBezTo>
                    <a:cubicBezTo>
                      <a:pt x="2229" y="1295"/>
                      <a:pt x="2229" y="1295"/>
                      <a:pt x="2229" y="1295"/>
                    </a:cubicBezTo>
                    <a:close/>
                  </a:path>
                </a:pathLst>
              </a:custGeom>
              <a:solidFill>
                <a:schemeClr val="tx1"/>
              </a:solidFill>
              <a:ln>
                <a:noFill/>
              </a:ln>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grpSp>
            <p:nvGrpSpPr>
              <p:cNvPr id="99" name="Group 98"/>
              <p:cNvGrpSpPr/>
              <p:nvPr/>
            </p:nvGrpSpPr>
            <p:grpSpPr>
              <a:xfrm>
                <a:off x="5262260" y="2051877"/>
                <a:ext cx="200740" cy="200671"/>
                <a:chOff x="1477963" y="-1187450"/>
                <a:chExt cx="9232900" cy="9229725"/>
              </a:xfrm>
              <a:solidFill>
                <a:schemeClr val="accent1"/>
              </a:solidFill>
            </p:grpSpPr>
            <p:sp>
              <p:nvSpPr>
                <p:cNvPr id="106"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sp>
              <p:nvSpPr>
                <p:cNvPr id="107"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grpSp>
          <p:grpSp>
            <p:nvGrpSpPr>
              <p:cNvPr id="100" name="Group 99"/>
              <p:cNvGrpSpPr/>
              <p:nvPr/>
            </p:nvGrpSpPr>
            <p:grpSpPr>
              <a:xfrm>
                <a:off x="5692178" y="1753126"/>
                <a:ext cx="299928" cy="299824"/>
                <a:chOff x="1477963" y="-1187450"/>
                <a:chExt cx="9232900" cy="9229725"/>
              </a:xfrm>
              <a:solidFill>
                <a:schemeClr val="accent1"/>
              </a:solidFill>
            </p:grpSpPr>
            <p:sp>
              <p:nvSpPr>
                <p:cNvPr id="104"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sp>
              <p:nvSpPr>
                <p:cNvPr id="105"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grpSp>
          <p:grpSp>
            <p:nvGrpSpPr>
              <p:cNvPr id="101" name="Group 100"/>
              <p:cNvGrpSpPr/>
              <p:nvPr/>
            </p:nvGrpSpPr>
            <p:grpSpPr>
              <a:xfrm>
                <a:off x="6394117" y="2089741"/>
                <a:ext cx="292393" cy="292290"/>
                <a:chOff x="1477963" y="-1187450"/>
                <a:chExt cx="9232900" cy="9229725"/>
              </a:xfrm>
              <a:solidFill>
                <a:schemeClr val="accent1"/>
              </a:solidFill>
            </p:grpSpPr>
            <p:sp>
              <p:nvSpPr>
                <p:cNvPr id="102"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sp>
              <p:nvSpPr>
                <p:cNvPr id="103"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rgbClr val="505050"/>
                    </a:solidFill>
                    <a:effectLst/>
                    <a:uLnTx/>
                    <a:uFillTx/>
                  </a:endParaRPr>
                </a:p>
              </p:txBody>
            </p:sp>
          </p:grpSp>
        </p:grpSp>
      </p:grpSp>
      <p:sp>
        <p:nvSpPr>
          <p:cNvPr id="35" name="TextBox 34"/>
          <p:cNvSpPr txBox="1"/>
          <p:nvPr/>
        </p:nvSpPr>
        <p:spPr>
          <a:xfrm>
            <a:off x="3398871" y="5540075"/>
            <a:ext cx="2797413" cy="672342"/>
          </a:xfrm>
          <a:prstGeom prst="rect">
            <a:avLst/>
          </a:prstGeom>
          <a:noFill/>
        </p:spPr>
        <p:txBody>
          <a:bodyPr wrap="square" lIns="0" tIns="0" rIns="0" bIns="0" rtlCol="0" anchor="t">
            <a:spAutoFit/>
          </a:bodyPr>
          <a:lstStyle/>
          <a:p>
            <a:pPr marL="0" marR="0" lvl="0" indent="0" algn="ctr" defTabSz="914224" eaLnBrk="1" fontAlgn="auto" latinLnBrk="0" hangingPunct="1">
              <a:lnSpc>
                <a:spcPct val="100000"/>
              </a:lnSpc>
              <a:spcBef>
                <a:spcPts val="0"/>
              </a:spcBef>
              <a:spcAft>
                <a:spcPts val="312"/>
              </a:spcAft>
              <a:buClr>
                <a:schemeClr val="bg2"/>
              </a:buClr>
              <a:buSzPts val="1100"/>
              <a:buFontTx/>
              <a:buNone/>
              <a:tabLst/>
              <a:defRPr/>
            </a:pPr>
            <a:r>
              <a:rPr kumimoji="0" lang="en-US" sz="1428" b="0" i="0" u="none" strike="noStrike" kern="0" cap="none" spc="0" normalizeH="0" baseline="0" noProof="0" dirty="0">
                <a:ln>
                  <a:noFill/>
                </a:ln>
                <a:solidFill>
                  <a:schemeClr val="bg1"/>
                </a:solidFill>
                <a:effectLst/>
                <a:uLnTx/>
                <a:uFillTx/>
                <a:cs typeface="Segoe UI" panose="020B0502040204020203" pitchFamily="34" charset="0"/>
              </a:rPr>
              <a:t>Stay productive with universal access to every app and collaboration capability</a:t>
            </a:r>
          </a:p>
        </p:txBody>
      </p:sp>
      <p:sp>
        <p:nvSpPr>
          <p:cNvPr id="36" name="Text Placeholder 4"/>
          <p:cNvSpPr>
            <a:spLocks noGrp="1"/>
          </p:cNvSpPr>
          <p:nvPr>
            <p:ph type="body" sz="quarter" idx="10"/>
          </p:nvPr>
        </p:nvSpPr>
        <p:spPr>
          <a:xfrm>
            <a:off x="276325" y="1463444"/>
            <a:ext cx="11883829" cy="505248"/>
          </a:xfrm>
        </p:spPr>
        <p:txBody>
          <a:bodyPr vert="horz" wrap="square" lIns="149196" tIns="93247" rIns="149196" bIns="93247" rtlCol="0">
            <a:spAutoFit/>
          </a:bodyPr>
          <a:lstStyle/>
          <a:p>
            <a:r>
              <a:rPr lang="en-US" sz="2244" b="0" dirty="0">
                <a:solidFill>
                  <a:schemeClr val="accent2"/>
                </a:solidFill>
              </a:rPr>
              <a:t>Azure Active Directory. Identity at the core of your business</a:t>
            </a:r>
          </a:p>
        </p:txBody>
      </p:sp>
      <p:sp>
        <p:nvSpPr>
          <p:cNvPr id="30" name="Freeform 21"/>
          <p:cNvSpPr>
            <a:spLocks/>
          </p:cNvSpPr>
          <p:nvPr/>
        </p:nvSpPr>
        <p:spPr bwMode="auto">
          <a:xfrm>
            <a:off x="2588141" y="-31746"/>
            <a:ext cx="1250773" cy="0"/>
          </a:xfrm>
          <a:custGeom>
            <a:avLst/>
            <a:gdLst>
              <a:gd name="T0" fmla="*/ 0 w 788"/>
              <a:gd name="T1" fmla="*/ 788 w 788"/>
              <a:gd name="T2" fmla="*/ 0 w 788"/>
            </a:gdLst>
            <a:ahLst/>
            <a:cxnLst>
              <a:cxn ang="0">
                <a:pos x="T0" y="0"/>
              </a:cxn>
              <a:cxn ang="0">
                <a:pos x="T1" y="0"/>
              </a:cxn>
              <a:cxn ang="0">
                <a:pos x="T2" y="0"/>
              </a:cxn>
            </a:cxnLst>
            <a:rect l="0" t="0" r="r" b="b"/>
            <a:pathLst>
              <a:path w="788">
                <a:moveTo>
                  <a:pt x="0" y="0"/>
                </a:moveTo>
                <a:lnTo>
                  <a:pt x="788" y="0"/>
                </a:lnTo>
                <a:lnTo>
                  <a:pt x="0" y="0"/>
                </a:ln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Line 22"/>
          <p:cNvSpPr>
            <a:spLocks noChangeShapeType="1"/>
          </p:cNvSpPr>
          <p:nvPr/>
        </p:nvSpPr>
        <p:spPr bwMode="auto">
          <a:xfrm>
            <a:off x="2588141" y="-31746"/>
            <a:ext cx="125077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9" name="Group 38"/>
          <p:cNvGrpSpPr/>
          <p:nvPr/>
        </p:nvGrpSpPr>
        <p:grpSpPr>
          <a:xfrm>
            <a:off x="329869" y="2634829"/>
            <a:ext cx="2923263" cy="1948765"/>
            <a:chOff x="329033" y="2634705"/>
            <a:chExt cx="2923677" cy="1949041"/>
          </a:xfrm>
        </p:grpSpPr>
        <p:sp>
          <p:nvSpPr>
            <p:cNvPr id="14" name="TextBox 13"/>
            <p:cNvSpPr txBox="1"/>
            <p:nvPr/>
          </p:nvSpPr>
          <p:spPr>
            <a:xfrm>
              <a:off x="329033" y="3596689"/>
              <a:ext cx="2923677" cy="987057"/>
            </a:xfrm>
            <a:prstGeom prst="rect">
              <a:avLst/>
            </a:prstGeom>
            <a:noFill/>
          </p:spPr>
          <p:txBody>
            <a:bodyPr wrap="square" lIns="182828" tIns="146262" rIns="182828" bIns="146262" rtlCol="0">
              <a:spAutoFit/>
            </a:bodyPr>
            <a:lstStyle/>
            <a:p>
              <a:pPr marL="0" marR="0" lvl="0" indent="0" algn="ctr" defTabSz="914224" eaLnBrk="1" fontAlgn="auto" latinLnBrk="0" hangingPunct="1">
                <a:lnSpc>
                  <a:spcPct val="90000"/>
                </a:lnSpc>
                <a:spcBef>
                  <a:spcPts val="0"/>
                </a:spcBef>
                <a:spcAft>
                  <a:spcPts val="0"/>
                </a:spcAft>
                <a:buClrTx/>
                <a:buSzTx/>
                <a:buFontTx/>
                <a:buNone/>
                <a:tabLst/>
                <a:defRPr/>
              </a:pPr>
              <a:r>
                <a:rPr kumimoji="0" lang="en-US" sz="2448" b="0" i="0" u="none" strike="noStrike" kern="0" cap="none" spc="0" normalizeH="0" baseline="0" noProof="0" dirty="0">
                  <a:ln>
                    <a:noFill/>
                  </a:ln>
                  <a:solidFill>
                    <a:schemeClr val="tx2"/>
                  </a:solidFill>
                  <a:effectLst/>
                  <a:uLnTx/>
                  <a:uFillTx/>
                  <a:latin typeface="+mj-lt"/>
                </a:rPr>
                <a:t>1000s of apps, </a:t>
              </a:r>
            </a:p>
            <a:p>
              <a:pPr marL="0" marR="0" lvl="0" indent="0" algn="ctr" defTabSz="914224" eaLnBrk="1" fontAlgn="auto" latinLnBrk="0" hangingPunct="1">
                <a:lnSpc>
                  <a:spcPct val="90000"/>
                </a:lnSpc>
                <a:spcBef>
                  <a:spcPts val="0"/>
                </a:spcBef>
                <a:spcAft>
                  <a:spcPts val="0"/>
                </a:spcAft>
                <a:buClrTx/>
                <a:buSzTx/>
                <a:buFontTx/>
                <a:buNone/>
                <a:tabLst/>
                <a:defRPr/>
              </a:pPr>
              <a:r>
                <a:rPr kumimoji="0" lang="en-US" sz="2448" b="0" i="0" u="none" strike="noStrike" kern="0" cap="none" spc="0" normalizeH="0" baseline="0" noProof="0" dirty="0">
                  <a:ln>
                    <a:noFill/>
                  </a:ln>
                  <a:solidFill>
                    <a:schemeClr val="tx2"/>
                  </a:solidFill>
                  <a:effectLst/>
                  <a:uLnTx/>
                  <a:uFillTx/>
                  <a:latin typeface="+mj-lt"/>
                </a:rPr>
                <a:t>1 identity</a:t>
              </a:r>
            </a:p>
          </p:txBody>
        </p:sp>
        <p:grpSp>
          <p:nvGrpSpPr>
            <p:cNvPr id="59" name="Group 58"/>
            <p:cNvGrpSpPr/>
            <p:nvPr/>
          </p:nvGrpSpPr>
          <p:grpSpPr>
            <a:xfrm>
              <a:off x="1040098" y="2634705"/>
              <a:ext cx="1229388" cy="597330"/>
              <a:chOff x="2855913" y="-1177925"/>
              <a:chExt cx="1966913" cy="955675"/>
            </a:xfrm>
          </p:grpSpPr>
          <p:sp>
            <p:nvSpPr>
              <p:cNvPr id="60" name="Freeform 59"/>
              <p:cNvSpPr>
                <a:spLocks noEditPoints="1"/>
              </p:cNvSpPr>
              <p:nvPr/>
            </p:nvSpPr>
            <p:spPr bwMode="auto">
              <a:xfrm>
                <a:off x="2855913" y="-469900"/>
                <a:ext cx="377825" cy="176213"/>
              </a:xfrm>
              <a:custGeom>
                <a:avLst/>
                <a:gdLst>
                  <a:gd name="T0" fmla="*/ 47 w 48"/>
                  <a:gd name="T1" fmla="*/ 9 h 22"/>
                  <a:gd name="T2" fmla="*/ 44 w 48"/>
                  <a:gd name="T3" fmla="*/ 5 h 22"/>
                  <a:gd name="T4" fmla="*/ 21 w 48"/>
                  <a:gd name="T5" fmla="*/ 5 h 22"/>
                  <a:gd name="T6" fmla="*/ 11 w 48"/>
                  <a:gd name="T7" fmla="*/ 0 h 22"/>
                  <a:gd name="T8" fmla="*/ 0 w 48"/>
                  <a:gd name="T9" fmla="*/ 11 h 22"/>
                  <a:gd name="T10" fmla="*/ 11 w 48"/>
                  <a:gd name="T11" fmla="*/ 22 h 22"/>
                  <a:gd name="T12" fmla="*/ 21 w 48"/>
                  <a:gd name="T13" fmla="*/ 16 h 22"/>
                  <a:gd name="T14" fmla="*/ 25 w 48"/>
                  <a:gd name="T15" fmla="*/ 16 h 22"/>
                  <a:gd name="T16" fmla="*/ 29 w 48"/>
                  <a:gd name="T17" fmla="*/ 13 h 22"/>
                  <a:gd name="T18" fmla="*/ 32 w 48"/>
                  <a:gd name="T19" fmla="*/ 16 h 22"/>
                  <a:gd name="T20" fmla="*/ 34 w 48"/>
                  <a:gd name="T21" fmla="*/ 13 h 22"/>
                  <a:gd name="T22" fmla="*/ 37 w 48"/>
                  <a:gd name="T23" fmla="*/ 16 h 22"/>
                  <a:gd name="T24" fmla="*/ 40 w 48"/>
                  <a:gd name="T25" fmla="*/ 13 h 22"/>
                  <a:gd name="T26" fmla="*/ 43 w 48"/>
                  <a:gd name="T27" fmla="*/ 16 h 22"/>
                  <a:gd name="T28" fmla="*/ 43 w 48"/>
                  <a:gd name="T29" fmla="*/ 16 h 22"/>
                  <a:gd name="T30" fmla="*/ 47 w 48"/>
                  <a:gd name="T31" fmla="*/ 11 h 22"/>
                  <a:gd name="T32" fmla="*/ 47 w 48"/>
                  <a:gd name="T33" fmla="*/ 9 h 22"/>
                  <a:gd name="T34" fmla="*/ 6 w 48"/>
                  <a:gd name="T35" fmla="*/ 14 h 22"/>
                  <a:gd name="T36" fmla="*/ 3 w 48"/>
                  <a:gd name="T37" fmla="*/ 11 h 22"/>
                  <a:gd name="T38" fmla="*/ 6 w 48"/>
                  <a:gd name="T39" fmla="*/ 8 h 22"/>
                  <a:gd name="T40" fmla="*/ 9 w 48"/>
                  <a:gd name="T41" fmla="*/ 11 h 22"/>
                  <a:gd name="T42" fmla="*/ 6 w 48"/>
                  <a:gd name="T43"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22">
                    <a:moveTo>
                      <a:pt x="47" y="9"/>
                    </a:moveTo>
                    <a:cubicBezTo>
                      <a:pt x="44" y="5"/>
                      <a:pt x="44" y="5"/>
                      <a:pt x="44" y="5"/>
                    </a:cubicBezTo>
                    <a:cubicBezTo>
                      <a:pt x="21" y="5"/>
                      <a:pt x="21" y="5"/>
                      <a:pt x="21" y="5"/>
                    </a:cubicBezTo>
                    <a:cubicBezTo>
                      <a:pt x="19" y="2"/>
                      <a:pt x="15" y="0"/>
                      <a:pt x="11" y="0"/>
                    </a:cubicBezTo>
                    <a:cubicBezTo>
                      <a:pt x="5" y="0"/>
                      <a:pt x="0" y="5"/>
                      <a:pt x="0" y="11"/>
                    </a:cubicBezTo>
                    <a:cubicBezTo>
                      <a:pt x="0" y="17"/>
                      <a:pt x="5" y="22"/>
                      <a:pt x="11" y="22"/>
                    </a:cubicBezTo>
                    <a:cubicBezTo>
                      <a:pt x="15" y="22"/>
                      <a:pt x="19" y="20"/>
                      <a:pt x="21" y="16"/>
                    </a:cubicBezTo>
                    <a:cubicBezTo>
                      <a:pt x="25" y="16"/>
                      <a:pt x="25" y="16"/>
                      <a:pt x="25" y="16"/>
                    </a:cubicBezTo>
                    <a:cubicBezTo>
                      <a:pt x="29" y="13"/>
                      <a:pt x="29" y="13"/>
                      <a:pt x="29" y="13"/>
                    </a:cubicBezTo>
                    <a:cubicBezTo>
                      <a:pt x="32" y="16"/>
                      <a:pt x="32" y="16"/>
                      <a:pt x="32" y="16"/>
                    </a:cubicBezTo>
                    <a:cubicBezTo>
                      <a:pt x="34" y="13"/>
                      <a:pt x="34" y="13"/>
                      <a:pt x="34" y="13"/>
                    </a:cubicBezTo>
                    <a:cubicBezTo>
                      <a:pt x="37" y="16"/>
                      <a:pt x="37" y="16"/>
                      <a:pt x="37" y="16"/>
                    </a:cubicBezTo>
                    <a:cubicBezTo>
                      <a:pt x="40" y="13"/>
                      <a:pt x="40" y="13"/>
                      <a:pt x="40" y="13"/>
                    </a:cubicBezTo>
                    <a:cubicBezTo>
                      <a:pt x="43" y="16"/>
                      <a:pt x="43" y="16"/>
                      <a:pt x="43" y="16"/>
                    </a:cubicBezTo>
                    <a:cubicBezTo>
                      <a:pt x="43" y="16"/>
                      <a:pt x="43" y="16"/>
                      <a:pt x="43" y="16"/>
                    </a:cubicBezTo>
                    <a:cubicBezTo>
                      <a:pt x="47" y="11"/>
                      <a:pt x="47" y="11"/>
                      <a:pt x="47" y="11"/>
                    </a:cubicBezTo>
                    <a:cubicBezTo>
                      <a:pt x="48" y="10"/>
                      <a:pt x="48" y="10"/>
                      <a:pt x="47" y="9"/>
                    </a:cubicBezTo>
                    <a:close/>
                    <a:moveTo>
                      <a:pt x="6" y="14"/>
                    </a:moveTo>
                    <a:cubicBezTo>
                      <a:pt x="4" y="14"/>
                      <a:pt x="3" y="12"/>
                      <a:pt x="3" y="11"/>
                    </a:cubicBezTo>
                    <a:cubicBezTo>
                      <a:pt x="3" y="9"/>
                      <a:pt x="4" y="8"/>
                      <a:pt x="6" y="8"/>
                    </a:cubicBezTo>
                    <a:cubicBezTo>
                      <a:pt x="8" y="8"/>
                      <a:pt x="9" y="9"/>
                      <a:pt x="9" y="11"/>
                    </a:cubicBezTo>
                    <a:cubicBezTo>
                      <a:pt x="9" y="12"/>
                      <a:pt x="8" y="14"/>
                      <a:pt x="6" y="14"/>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0"/>
              <p:cNvSpPr>
                <a:spLocks/>
              </p:cNvSpPr>
              <p:nvPr/>
            </p:nvSpPr>
            <p:spPr bwMode="auto">
              <a:xfrm>
                <a:off x="2863851" y="-1106488"/>
                <a:ext cx="306388" cy="311150"/>
              </a:xfrm>
              <a:custGeom>
                <a:avLst/>
                <a:gdLst>
                  <a:gd name="T0" fmla="*/ 34 w 39"/>
                  <a:gd name="T1" fmla="*/ 29 h 39"/>
                  <a:gd name="T2" fmla="*/ 26 w 39"/>
                  <a:gd name="T3" fmla="*/ 22 h 39"/>
                  <a:gd name="T4" fmla="*/ 20 w 39"/>
                  <a:gd name="T5" fmla="*/ 0 h 39"/>
                  <a:gd name="T6" fmla="*/ 13 w 39"/>
                  <a:gd name="T7" fmla="*/ 22 h 39"/>
                  <a:gd name="T8" fmla="*/ 5 w 39"/>
                  <a:gd name="T9" fmla="*/ 29 h 39"/>
                  <a:gd name="T10" fmla="*/ 0 w 39"/>
                  <a:gd name="T11" fmla="*/ 39 h 39"/>
                  <a:gd name="T12" fmla="*/ 39 w 39"/>
                  <a:gd name="T13" fmla="*/ 39 h 39"/>
                  <a:gd name="T14" fmla="*/ 34 w 39"/>
                  <a:gd name="T15" fmla="*/ 2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34" y="29"/>
                    </a:moveTo>
                    <a:cubicBezTo>
                      <a:pt x="28" y="28"/>
                      <a:pt x="23" y="27"/>
                      <a:pt x="26" y="22"/>
                    </a:cubicBezTo>
                    <a:cubicBezTo>
                      <a:pt x="33" y="8"/>
                      <a:pt x="28" y="0"/>
                      <a:pt x="20" y="0"/>
                    </a:cubicBezTo>
                    <a:cubicBezTo>
                      <a:pt x="11" y="0"/>
                      <a:pt x="6" y="8"/>
                      <a:pt x="13" y="22"/>
                    </a:cubicBezTo>
                    <a:cubicBezTo>
                      <a:pt x="16" y="27"/>
                      <a:pt x="11" y="28"/>
                      <a:pt x="5" y="29"/>
                    </a:cubicBezTo>
                    <a:cubicBezTo>
                      <a:pt x="0" y="31"/>
                      <a:pt x="0" y="33"/>
                      <a:pt x="0" y="39"/>
                    </a:cubicBezTo>
                    <a:cubicBezTo>
                      <a:pt x="39" y="39"/>
                      <a:pt x="39" y="39"/>
                      <a:pt x="39" y="39"/>
                    </a:cubicBezTo>
                    <a:cubicBezTo>
                      <a:pt x="39" y="33"/>
                      <a:pt x="39" y="31"/>
                      <a:pt x="34" y="29"/>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61"/>
              <p:cNvSpPr>
                <a:spLocks noChangeArrowheads="1"/>
              </p:cNvSpPr>
              <p:nvPr/>
            </p:nvSpPr>
            <p:spPr bwMode="auto">
              <a:xfrm>
                <a:off x="3279776" y="-612775"/>
                <a:ext cx="1543050" cy="390525"/>
              </a:xfrm>
              <a:prstGeom prst="rect">
                <a:avLst/>
              </a:prstGeom>
              <a:solidFill>
                <a:schemeClr val="tx1"/>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Rectangle 62"/>
              <p:cNvSpPr>
                <a:spLocks noChangeArrowheads="1"/>
              </p:cNvSpPr>
              <p:nvPr/>
            </p:nvSpPr>
            <p:spPr bwMode="auto">
              <a:xfrm>
                <a:off x="3279776" y="-1177925"/>
                <a:ext cx="1543050" cy="390525"/>
              </a:xfrm>
              <a:prstGeom prst="rect">
                <a:avLst/>
              </a:prstGeom>
              <a:solidFill>
                <a:schemeClr val="tx1"/>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Oval 9"/>
              <p:cNvSpPr>
                <a:spLocks noChangeArrowheads="1"/>
              </p:cNvSpPr>
              <p:nvPr/>
            </p:nvSpPr>
            <p:spPr bwMode="auto">
              <a:xfrm>
                <a:off x="3492501" y="-461963"/>
                <a:ext cx="111125"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Oval 10"/>
              <p:cNvSpPr>
                <a:spLocks noChangeArrowheads="1"/>
              </p:cNvSpPr>
              <p:nvPr/>
            </p:nvSpPr>
            <p:spPr bwMode="auto">
              <a:xfrm>
                <a:off x="3697288" y="-461963"/>
                <a:ext cx="111125"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Oval 11"/>
              <p:cNvSpPr>
                <a:spLocks noChangeArrowheads="1"/>
              </p:cNvSpPr>
              <p:nvPr/>
            </p:nvSpPr>
            <p:spPr bwMode="auto">
              <a:xfrm>
                <a:off x="3902076" y="-461963"/>
                <a:ext cx="109538"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Oval 12"/>
              <p:cNvSpPr>
                <a:spLocks noChangeArrowheads="1"/>
              </p:cNvSpPr>
              <p:nvPr/>
            </p:nvSpPr>
            <p:spPr bwMode="auto">
              <a:xfrm>
                <a:off x="4106863" y="-461963"/>
                <a:ext cx="109538"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Oval 13"/>
              <p:cNvSpPr>
                <a:spLocks noChangeArrowheads="1"/>
              </p:cNvSpPr>
              <p:nvPr/>
            </p:nvSpPr>
            <p:spPr bwMode="auto">
              <a:xfrm>
                <a:off x="4319588" y="-461963"/>
                <a:ext cx="101600"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Oval 14"/>
              <p:cNvSpPr>
                <a:spLocks noChangeArrowheads="1"/>
              </p:cNvSpPr>
              <p:nvPr/>
            </p:nvSpPr>
            <p:spPr bwMode="auto">
              <a:xfrm>
                <a:off x="4524376" y="-461963"/>
                <a:ext cx="101600"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Oval 15"/>
              <p:cNvSpPr>
                <a:spLocks noChangeArrowheads="1"/>
              </p:cNvSpPr>
              <p:nvPr/>
            </p:nvSpPr>
            <p:spPr bwMode="auto">
              <a:xfrm>
                <a:off x="3492501" y="-1019175"/>
                <a:ext cx="111125"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Oval 16"/>
              <p:cNvSpPr>
                <a:spLocks noChangeArrowheads="1"/>
              </p:cNvSpPr>
              <p:nvPr/>
            </p:nvSpPr>
            <p:spPr bwMode="auto">
              <a:xfrm>
                <a:off x="3697288" y="-1019175"/>
                <a:ext cx="111125"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Oval 17"/>
              <p:cNvSpPr>
                <a:spLocks noChangeArrowheads="1"/>
              </p:cNvSpPr>
              <p:nvPr/>
            </p:nvSpPr>
            <p:spPr bwMode="auto">
              <a:xfrm>
                <a:off x="3902076" y="-1019175"/>
                <a:ext cx="109538"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Oval 18"/>
              <p:cNvSpPr>
                <a:spLocks noChangeArrowheads="1"/>
              </p:cNvSpPr>
              <p:nvPr/>
            </p:nvSpPr>
            <p:spPr bwMode="auto">
              <a:xfrm>
                <a:off x="4106863" y="-1019175"/>
                <a:ext cx="109538"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Oval 19"/>
              <p:cNvSpPr>
                <a:spLocks noChangeArrowheads="1"/>
              </p:cNvSpPr>
              <p:nvPr/>
            </p:nvSpPr>
            <p:spPr bwMode="auto">
              <a:xfrm>
                <a:off x="4319588" y="-1019175"/>
                <a:ext cx="101600"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Oval 20"/>
              <p:cNvSpPr>
                <a:spLocks noChangeArrowheads="1"/>
              </p:cNvSpPr>
              <p:nvPr/>
            </p:nvSpPr>
            <p:spPr bwMode="auto">
              <a:xfrm>
                <a:off x="4524376" y="-1019175"/>
                <a:ext cx="101600" cy="112713"/>
              </a:xfrm>
              <a:prstGeom prst="ellipse">
                <a:avLst/>
              </a:pr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47" name="Group 46"/>
          <p:cNvGrpSpPr/>
          <p:nvPr/>
        </p:nvGrpSpPr>
        <p:grpSpPr>
          <a:xfrm>
            <a:off x="9326474" y="2409980"/>
            <a:ext cx="2875119" cy="2189129"/>
            <a:chOff x="9326915" y="2409825"/>
            <a:chExt cx="2875527" cy="2189440"/>
          </a:xfrm>
        </p:grpSpPr>
        <p:sp>
          <p:nvSpPr>
            <p:cNvPr id="22" name="TextBox 21"/>
            <p:cNvSpPr txBox="1"/>
            <p:nvPr/>
          </p:nvSpPr>
          <p:spPr>
            <a:xfrm>
              <a:off x="9326915" y="3612207"/>
              <a:ext cx="2875527" cy="987058"/>
            </a:xfrm>
            <a:prstGeom prst="rect">
              <a:avLst/>
            </a:prstGeom>
            <a:noFill/>
          </p:spPr>
          <p:txBody>
            <a:bodyPr wrap="square" lIns="182828" tIns="146262" rIns="182828" bIns="146262" rtlCol="0">
              <a:sp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448" b="0" i="0" u="none" strike="noStrike" kern="0" cap="none" spc="0" normalizeH="0" baseline="0" noProof="0" dirty="0">
                  <a:ln>
                    <a:noFill/>
                  </a:ln>
                  <a:solidFill>
                    <a:schemeClr val="tx2"/>
                  </a:solidFill>
                  <a:effectLst/>
                  <a:uLnTx/>
                  <a:uFillTx/>
                  <a:latin typeface="+mj-lt"/>
                </a:rPr>
                <a:t>Cloud-powered protection</a:t>
              </a:r>
            </a:p>
          </p:txBody>
        </p:sp>
        <p:grpSp>
          <p:nvGrpSpPr>
            <p:cNvPr id="46" name="Group 45"/>
            <p:cNvGrpSpPr/>
            <p:nvPr/>
          </p:nvGrpSpPr>
          <p:grpSpPr>
            <a:xfrm>
              <a:off x="10294938" y="2409825"/>
              <a:ext cx="954087" cy="1027113"/>
              <a:chOff x="10294938" y="2409825"/>
              <a:chExt cx="954087" cy="1027113"/>
            </a:xfrm>
            <a:solidFill>
              <a:schemeClr val="tx1"/>
            </a:solidFill>
          </p:grpSpPr>
          <p:sp>
            <p:nvSpPr>
              <p:cNvPr id="42" name="Freeform 26"/>
              <p:cNvSpPr>
                <a:spLocks noEditPoints="1"/>
              </p:cNvSpPr>
              <p:nvPr/>
            </p:nvSpPr>
            <p:spPr bwMode="auto">
              <a:xfrm>
                <a:off x="10579100" y="3014663"/>
                <a:ext cx="384175" cy="422275"/>
              </a:xfrm>
              <a:custGeom>
                <a:avLst/>
                <a:gdLst>
                  <a:gd name="T0" fmla="*/ 2116 w 2118"/>
                  <a:gd name="T1" fmla="*/ 885 h 2196"/>
                  <a:gd name="T2" fmla="*/ 2116 w 2118"/>
                  <a:gd name="T3" fmla="*/ 324 h 2196"/>
                  <a:gd name="T4" fmla="*/ 2116 w 2118"/>
                  <a:gd name="T5" fmla="*/ 0 h 2196"/>
                  <a:gd name="T6" fmla="*/ 1792 w 2118"/>
                  <a:gd name="T7" fmla="*/ 0 h 2196"/>
                  <a:gd name="T8" fmla="*/ 334 w 2118"/>
                  <a:gd name="T9" fmla="*/ 0 h 2196"/>
                  <a:gd name="T10" fmla="*/ 10 w 2118"/>
                  <a:gd name="T11" fmla="*/ 0 h 2196"/>
                  <a:gd name="T12" fmla="*/ 10 w 2118"/>
                  <a:gd name="T13" fmla="*/ 324 h 2196"/>
                  <a:gd name="T14" fmla="*/ 10 w 2118"/>
                  <a:gd name="T15" fmla="*/ 885 h 2196"/>
                  <a:gd name="T16" fmla="*/ 914 w 2118"/>
                  <a:gd name="T17" fmla="*/ 2118 h 2196"/>
                  <a:gd name="T18" fmla="*/ 1063 w 2118"/>
                  <a:gd name="T19" fmla="*/ 2196 h 2196"/>
                  <a:gd name="T20" fmla="*/ 1212 w 2118"/>
                  <a:gd name="T21" fmla="*/ 2118 h 2196"/>
                  <a:gd name="T22" fmla="*/ 2116 w 2118"/>
                  <a:gd name="T23" fmla="*/ 885 h 2196"/>
                  <a:gd name="T24" fmla="*/ 1181 w 2118"/>
                  <a:gd name="T25" fmla="*/ 978 h 2196"/>
                  <a:gd name="T26" fmla="*/ 1181 w 2118"/>
                  <a:gd name="T27" fmla="*/ 1270 h 2196"/>
                  <a:gd name="T28" fmla="*/ 945 w 2118"/>
                  <a:gd name="T29" fmla="*/ 1270 h 2196"/>
                  <a:gd name="T30" fmla="*/ 945 w 2118"/>
                  <a:gd name="T31" fmla="*/ 978 h 2196"/>
                  <a:gd name="T32" fmla="*/ 837 w 2118"/>
                  <a:gd name="T33" fmla="*/ 786 h 2196"/>
                  <a:gd name="T34" fmla="*/ 1063 w 2118"/>
                  <a:gd name="T35" fmla="*/ 561 h 2196"/>
                  <a:gd name="T36" fmla="*/ 1289 w 2118"/>
                  <a:gd name="T37" fmla="*/ 786 h 2196"/>
                  <a:gd name="T38" fmla="*/ 1181 w 2118"/>
                  <a:gd name="T39" fmla="*/ 978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8" h="2196">
                    <a:moveTo>
                      <a:pt x="2116" y="885"/>
                    </a:moveTo>
                    <a:cubicBezTo>
                      <a:pt x="2116" y="324"/>
                      <a:pt x="2116" y="324"/>
                      <a:pt x="2116" y="324"/>
                    </a:cubicBezTo>
                    <a:cubicBezTo>
                      <a:pt x="2116" y="0"/>
                      <a:pt x="2116" y="0"/>
                      <a:pt x="2116" y="0"/>
                    </a:cubicBezTo>
                    <a:cubicBezTo>
                      <a:pt x="1792" y="0"/>
                      <a:pt x="1792" y="0"/>
                      <a:pt x="1792" y="0"/>
                    </a:cubicBezTo>
                    <a:cubicBezTo>
                      <a:pt x="334" y="0"/>
                      <a:pt x="334" y="0"/>
                      <a:pt x="334" y="0"/>
                    </a:cubicBezTo>
                    <a:cubicBezTo>
                      <a:pt x="10" y="0"/>
                      <a:pt x="10" y="0"/>
                      <a:pt x="10" y="0"/>
                    </a:cubicBezTo>
                    <a:cubicBezTo>
                      <a:pt x="10" y="324"/>
                      <a:pt x="10" y="324"/>
                      <a:pt x="10" y="324"/>
                    </a:cubicBezTo>
                    <a:cubicBezTo>
                      <a:pt x="10" y="885"/>
                      <a:pt x="10" y="885"/>
                      <a:pt x="10" y="885"/>
                    </a:cubicBezTo>
                    <a:cubicBezTo>
                      <a:pt x="9" y="923"/>
                      <a:pt x="0" y="1642"/>
                      <a:pt x="914" y="2118"/>
                    </a:cubicBezTo>
                    <a:cubicBezTo>
                      <a:pt x="1063" y="2196"/>
                      <a:pt x="1063" y="2196"/>
                      <a:pt x="1063" y="2196"/>
                    </a:cubicBezTo>
                    <a:cubicBezTo>
                      <a:pt x="1212" y="2118"/>
                      <a:pt x="1212" y="2118"/>
                      <a:pt x="1212" y="2118"/>
                    </a:cubicBezTo>
                    <a:cubicBezTo>
                      <a:pt x="2111" y="1650"/>
                      <a:pt x="2118" y="967"/>
                      <a:pt x="2116" y="885"/>
                    </a:cubicBezTo>
                    <a:close/>
                    <a:moveTo>
                      <a:pt x="1181" y="978"/>
                    </a:moveTo>
                    <a:cubicBezTo>
                      <a:pt x="1181" y="1270"/>
                      <a:pt x="1181" y="1270"/>
                      <a:pt x="1181" y="1270"/>
                    </a:cubicBezTo>
                    <a:cubicBezTo>
                      <a:pt x="945" y="1270"/>
                      <a:pt x="945" y="1270"/>
                      <a:pt x="945" y="1270"/>
                    </a:cubicBezTo>
                    <a:cubicBezTo>
                      <a:pt x="945" y="978"/>
                      <a:pt x="945" y="978"/>
                      <a:pt x="945" y="978"/>
                    </a:cubicBezTo>
                    <a:cubicBezTo>
                      <a:pt x="881" y="939"/>
                      <a:pt x="837" y="868"/>
                      <a:pt x="837" y="786"/>
                    </a:cubicBezTo>
                    <a:cubicBezTo>
                      <a:pt x="837" y="662"/>
                      <a:pt x="938" y="561"/>
                      <a:pt x="1063" y="561"/>
                    </a:cubicBezTo>
                    <a:cubicBezTo>
                      <a:pt x="1188" y="561"/>
                      <a:pt x="1289" y="662"/>
                      <a:pt x="1289" y="786"/>
                    </a:cubicBezTo>
                    <a:cubicBezTo>
                      <a:pt x="1289" y="868"/>
                      <a:pt x="1246" y="939"/>
                      <a:pt x="1181" y="9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27"/>
              <p:cNvSpPr>
                <a:spLocks/>
              </p:cNvSpPr>
              <p:nvPr/>
            </p:nvSpPr>
            <p:spPr bwMode="auto">
              <a:xfrm>
                <a:off x="10294938" y="2409825"/>
                <a:ext cx="954087" cy="666750"/>
              </a:xfrm>
              <a:custGeom>
                <a:avLst/>
                <a:gdLst>
                  <a:gd name="T0" fmla="*/ 4439 w 5270"/>
                  <a:gd name="T1" fmla="*/ 1530 h 3464"/>
                  <a:gd name="T2" fmla="*/ 4441 w 5270"/>
                  <a:gd name="T3" fmla="*/ 1461 h 3464"/>
                  <a:gd name="T4" fmla="*/ 2980 w 5270"/>
                  <a:gd name="T5" fmla="*/ 0 h 3464"/>
                  <a:gd name="T6" fmla="*/ 1763 w 5270"/>
                  <a:gd name="T7" fmla="*/ 654 h 3464"/>
                  <a:gd name="T8" fmla="*/ 1341 w 5270"/>
                  <a:gd name="T9" fmla="*/ 535 h 3464"/>
                  <a:gd name="T10" fmla="*/ 527 w 5270"/>
                  <a:gd name="T11" fmla="*/ 1349 h 3464"/>
                  <a:gd name="T12" fmla="*/ 528 w 5270"/>
                  <a:gd name="T13" fmla="*/ 1365 h 3464"/>
                  <a:gd name="T14" fmla="*/ 0 w 5270"/>
                  <a:gd name="T15" fmla="*/ 2325 h 3464"/>
                  <a:gd name="T16" fmla="*/ 1076 w 5270"/>
                  <a:gd name="T17" fmla="*/ 3462 h 3464"/>
                  <a:gd name="T18" fmla="*/ 1076 w 5270"/>
                  <a:gd name="T19" fmla="*/ 3462 h 3464"/>
                  <a:gd name="T20" fmla="*/ 1076 w 5270"/>
                  <a:gd name="T21" fmla="*/ 3462 h 3464"/>
                  <a:gd name="T22" fmla="*/ 1139 w 5270"/>
                  <a:gd name="T23" fmla="*/ 3464 h 3464"/>
                  <a:gd name="T24" fmla="*/ 1201 w 5270"/>
                  <a:gd name="T25" fmla="*/ 3462 h 3464"/>
                  <a:gd name="T26" fmla="*/ 1438 w 5270"/>
                  <a:gd name="T27" fmla="*/ 3462 h 3464"/>
                  <a:gd name="T28" fmla="*/ 1438 w 5270"/>
                  <a:gd name="T29" fmla="*/ 3000 h 3464"/>
                  <a:gd name="T30" fmla="*/ 1762 w 5270"/>
                  <a:gd name="T31" fmla="*/ 3000 h 3464"/>
                  <a:gd name="T32" fmla="*/ 1762 w 5270"/>
                  <a:gd name="T33" fmla="*/ 2318 h 3464"/>
                  <a:gd name="T34" fmla="*/ 2635 w 5270"/>
                  <a:gd name="T35" fmla="*/ 1445 h 3464"/>
                  <a:gd name="T36" fmla="*/ 3488 w 5270"/>
                  <a:gd name="T37" fmla="*/ 2131 h 3464"/>
                  <a:gd name="T38" fmla="*/ 3509 w 5270"/>
                  <a:gd name="T39" fmla="*/ 2131 h 3464"/>
                  <a:gd name="T40" fmla="*/ 3509 w 5270"/>
                  <a:gd name="T41" fmla="*/ 3000 h 3464"/>
                  <a:gd name="T42" fmla="*/ 3832 w 5270"/>
                  <a:gd name="T43" fmla="*/ 3000 h 3464"/>
                  <a:gd name="T44" fmla="*/ 3832 w 5270"/>
                  <a:gd name="T45" fmla="*/ 3462 h 3464"/>
                  <a:gd name="T46" fmla="*/ 4241 w 5270"/>
                  <a:gd name="T47" fmla="*/ 3462 h 3464"/>
                  <a:gd name="T48" fmla="*/ 4298 w 5270"/>
                  <a:gd name="T49" fmla="*/ 3464 h 3464"/>
                  <a:gd name="T50" fmla="*/ 5270 w 5270"/>
                  <a:gd name="T51" fmla="*/ 2492 h 3464"/>
                  <a:gd name="T52" fmla="*/ 4439 w 5270"/>
                  <a:gd name="T53" fmla="*/ 1530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70" h="3464">
                    <a:moveTo>
                      <a:pt x="4439" y="1530"/>
                    </a:moveTo>
                    <a:cubicBezTo>
                      <a:pt x="4440" y="1507"/>
                      <a:pt x="4441" y="1484"/>
                      <a:pt x="4441" y="1461"/>
                    </a:cubicBezTo>
                    <a:cubicBezTo>
                      <a:pt x="4441" y="654"/>
                      <a:pt x="3787" y="0"/>
                      <a:pt x="2980" y="0"/>
                    </a:cubicBezTo>
                    <a:cubicBezTo>
                      <a:pt x="2472" y="0"/>
                      <a:pt x="2025" y="260"/>
                      <a:pt x="1763" y="654"/>
                    </a:cubicBezTo>
                    <a:cubicBezTo>
                      <a:pt x="1640" y="579"/>
                      <a:pt x="1495" y="535"/>
                      <a:pt x="1341" y="535"/>
                    </a:cubicBezTo>
                    <a:cubicBezTo>
                      <a:pt x="891" y="535"/>
                      <a:pt x="527" y="899"/>
                      <a:pt x="527" y="1349"/>
                    </a:cubicBezTo>
                    <a:cubicBezTo>
                      <a:pt x="527" y="1354"/>
                      <a:pt x="528" y="1359"/>
                      <a:pt x="528" y="1365"/>
                    </a:cubicBezTo>
                    <a:cubicBezTo>
                      <a:pt x="211" y="1567"/>
                      <a:pt x="0" y="1921"/>
                      <a:pt x="0" y="2325"/>
                    </a:cubicBezTo>
                    <a:cubicBezTo>
                      <a:pt x="0" y="2933"/>
                      <a:pt x="476" y="3430"/>
                      <a:pt x="1076" y="3462"/>
                    </a:cubicBezTo>
                    <a:cubicBezTo>
                      <a:pt x="1076" y="3462"/>
                      <a:pt x="1076" y="3462"/>
                      <a:pt x="1076" y="3462"/>
                    </a:cubicBezTo>
                    <a:cubicBezTo>
                      <a:pt x="1076" y="3462"/>
                      <a:pt x="1076" y="3462"/>
                      <a:pt x="1076" y="3462"/>
                    </a:cubicBezTo>
                    <a:cubicBezTo>
                      <a:pt x="1097" y="3464"/>
                      <a:pt x="1118" y="3464"/>
                      <a:pt x="1139" y="3464"/>
                    </a:cubicBezTo>
                    <a:cubicBezTo>
                      <a:pt x="1160" y="3464"/>
                      <a:pt x="1181" y="3464"/>
                      <a:pt x="1201" y="3462"/>
                    </a:cubicBezTo>
                    <a:cubicBezTo>
                      <a:pt x="1438" y="3462"/>
                      <a:pt x="1438" y="3462"/>
                      <a:pt x="1438" y="3462"/>
                    </a:cubicBezTo>
                    <a:cubicBezTo>
                      <a:pt x="1438" y="3000"/>
                      <a:pt x="1438" y="3000"/>
                      <a:pt x="1438" y="3000"/>
                    </a:cubicBezTo>
                    <a:cubicBezTo>
                      <a:pt x="1762" y="3000"/>
                      <a:pt x="1762" y="3000"/>
                      <a:pt x="1762" y="3000"/>
                    </a:cubicBezTo>
                    <a:cubicBezTo>
                      <a:pt x="1762" y="2318"/>
                      <a:pt x="1762" y="2318"/>
                      <a:pt x="1762" y="2318"/>
                    </a:cubicBezTo>
                    <a:cubicBezTo>
                      <a:pt x="1762" y="1836"/>
                      <a:pt x="2153" y="1445"/>
                      <a:pt x="2635" y="1445"/>
                    </a:cubicBezTo>
                    <a:cubicBezTo>
                      <a:pt x="3050" y="1445"/>
                      <a:pt x="3401" y="1737"/>
                      <a:pt x="3488" y="2131"/>
                    </a:cubicBezTo>
                    <a:cubicBezTo>
                      <a:pt x="3509" y="2131"/>
                      <a:pt x="3509" y="2131"/>
                      <a:pt x="3509" y="2131"/>
                    </a:cubicBezTo>
                    <a:cubicBezTo>
                      <a:pt x="3509" y="3000"/>
                      <a:pt x="3509" y="3000"/>
                      <a:pt x="3509" y="3000"/>
                    </a:cubicBezTo>
                    <a:cubicBezTo>
                      <a:pt x="3832" y="3000"/>
                      <a:pt x="3832" y="3000"/>
                      <a:pt x="3832" y="3000"/>
                    </a:cubicBezTo>
                    <a:cubicBezTo>
                      <a:pt x="3832" y="3462"/>
                      <a:pt x="3832" y="3462"/>
                      <a:pt x="3832" y="3462"/>
                    </a:cubicBezTo>
                    <a:cubicBezTo>
                      <a:pt x="4241" y="3462"/>
                      <a:pt x="4241" y="3462"/>
                      <a:pt x="4241" y="3462"/>
                    </a:cubicBezTo>
                    <a:cubicBezTo>
                      <a:pt x="4260" y="3464"/>
                      <a:pt x="4279" y="3464"/>
                      <a:pt x="4298" y="3464"/>
                    </a:cubicBezTo>
                    <a:cubicBezTo>
                      <a:pt x="4835" y="3464"/>
                      <a:pt x="5270" y="3029"/>
                      <a:pt x="5270" y="2492"/>
                    </a:cubicBezTo>
                    <a:cubicBezTo>
                      <a:pt x="5270" y="2003"/>
                      <a:pt x="4909" y="1598"/>
                      <a:pt x="4439" y="15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28"/>
              <p:cNvSpPr>
                <a:spLocks/>
              </p:cNvSpPr>
              <p:nvPr/>
            </p:nvSpPr>
            <p:spPr bwMode="auto">
              <a:xfrm>
                <a:off x="10639425" y="2714625"/>
                <a:ext cx="265112" cy="276225"/>
              </a:xfrm>
              <a:custGeom>
                <a:avLst/>
                <a:gdLst>
                  <a:gd name="T0" fmla="*/ 348 w 1459"/>
                  <a:gd name="T1" fmla="*/ 1239 h 1432"/>
                  <a:gd name="T2" fmla="*/ 348 w 1459"/>
                  <a:gd name="T3" fmla="*/ 729 h 1432"/>
                  <a:gd name="T4" fmla="*/ 348 w 1459"/>
                  <a:gd name="T5" fmla="*/ 717 h 1432"/>
                  <a:gd name="T6" fmla="*/ 729 w 1459"/>
                  <a:gd name="T7" fmla="*/ 348 h 1432"/>
                  <a:gd name="T8" fmla="*/ 1110 w 1459"/>
                  <a:gd name="T9" fmla="*/ 729 h 1432"/>
                  <a:gd name="T10" fmla="*/ 1111 w 1459"/>
                  <a:gd name="T11" fmla="*/ 1432 h 1432"/>
                  <a:gd name="T12" fmla="*/ 1459 w 1459"/>
                  <a:gd name="T13" fmla="*/ 1432 h 1432"/>
                  <a:gd name="T14" fmla="*/ 1459 w 1459"/>
                  <a:gd name="T15" fmla="*/ 686 h 1432"/>
                  <a:gd name="T16" fmla="*/ 1456 w 1459"/>
                  <a:gd name="T17" fmla="*/ 686 h 1432"/>
                  <a:gd name="T18" fmla="*/ 729 w 1459"/>
                  <a:gd name="T19" fmla="*/ 0 h 1432"/>
                  <a:gd name="T20" fmla="*/ 0 w 1459"/>
                  <a:gd name="T21" fmla="*/ 729 h 1432"/>
                  <a:gd name="T22" fmla="*/ 0 w 1459"/>
                  <a:gd name="T23" fmla="*/ 1432 h 1432"/>
                  <a:gd name="T24" fmla="*/ 348 w 1459"/>
                  <a:gd name="T25" fmla="*/ 1432 h 1432"/>
                  <a:gd name="T26" fmla="*/ 348 w 1459"/>
                  <a:gd name="T27" fmla="*/ 1239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9" h="1432">
                    <a:moveTo>
                      <a:pt x="348" y="1239"/>
                    </a:moveTo>
                    <a:cubicBezTo>
                      <a:pt x="348" y="729"/>
                      <a:pt x="348" y="729"/>
                      <a:pt x="348" y="729"/>
                    </a:cubicBezTo>
                    <a:cubicBezTo>
                      <a:pt x="348" y="717"/>
                      <a:pt x="348" y="717"/>
                      <a:pt x="348" y="717"/>
                    </a:cubicBezTo>
                    <a:cubicBezTo>
                      <a:pt x="354" y="512"/>
                      <a:pt x="522" y="348"/>
                      <a:pt x="729" y="348"/>
                    </a:cubicBezTo>
                    <a:cubicBezTo>
                      <a:pt x="939" y="348"/>
                      <a:pt x="1110" y="519"/>
                      <a:pt x="1110" y="729"/>
                    </a:cubicBezTo>
                    <a:cubicBezTo>
                      <a:pt x="1111" y="1432"/>
                      <a:pt x="1111" y="1432"/>
                      <a:pt x="1111" y="1432"/>
                    </a:cubicBezTo>
                    <a:cubicBezTo>
                      <a:pt x="1459" y="1432"/>
                      <a:pt x="1459" y="1432"/>
                      <a:pt x="1459" y="1432"/>
                    </a:cubicBezTo>
                    <a:cubicBezTo>
                      <a:pt x="1459" y="686"/>
                      <a:pt x="1459" y="686"/>
                      <a:pt x="1459" y="686"/>
                    </a:cubicBezTo>
                    <a:cubicBezTo>
                      <a:pt x="1456" y="686"/>
                      <a:pt x="1456" y="686"/>
                      <a:pt x="1456" y="686"/>
                    </a:cubicBezTo>
                    <a:cubicBezTo>
                      <a:pt x="1434" y="304"/>
                      <a:pt x="1116" y="0"/>
                      <a:pt x="729" y="0"/>
                    </a:cubicBezTo>
                    <a:cubicBezTo>
                      <a:pt x="327" y="0"/>
                      <a:pt x="0" y="327"/>
                      <a:pt x="0" y="729"/>
                    </a:cubicBezTo>
                    <a:cubicBezTo>
                      <a:pt x="0" y="1432"/>
                      <a:pt x="0" y="1432"/>
                      <a:pt x="0" y="1432"/>
                    </a:cubicBezTo>
                    <a:cubicBezTo>
                      <a:pt x="348" y="1432"/>
                      <a:pt x="348" y="1432"/>
                      <a:pt x="348" y="1432"/>
                    </a:cubicBezTo>
                    <a:lnTo>
                      <a:pt x="348" y="1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3" name="Rectangle 2"/>
          <p:cNvSpPr/>
          <p:nvPr/>
        </p:nvSpPr>
        <p:spPr bwMode="auto">
          <a:xfrm>
            <a:off x="9483860" y="1759921"/>
            <a:ext cx="2560348" cy="3108926"/>
          </a:xfrm>
          <a:prstGeom prst="rect">
            <a:avLst/>
          </a:prstGeom>
          <a:no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4011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84122" y="699453"/>
            <a:ext cx="11887100" cy="917575"/>
          </a:xfrm>
        </p:spPr>
        <p:txBody>
          <a:bodyPr/>
          <a:lstStyle/>
          <a:p>
            <a:r>
              <a:rPr lang="en-US" dirty="0"/>
              <a:t>Identity-driven security</a:t>
            </a:r>
          </a:p>
        </p:txBody>
      </p:sp>
      <p:sp>
        <p:nvSpPr>
          <p:cNvPr id="33" name="TextBox 32"/>
          <p:cNvSpPr txBox="1"/>
          <p:nvPr/>
        </p:nvSpPr>
        <p:spPr>
          <a:xfrm>
            <a:off x="5279600" y="2690251"/>
            <a:ext cx="2683654" cy="2213881"/>
          </a:xfrm>
          <a:prstGeom prst="rect">
            <a:avLst/>
          </a:prstGeom>
          <a:noFill/>
          <a:ln w="19050">
            <a:solidFill>
              <a:schemeClr val="accent3"/>
            </a:solidFill>
          </a:ln>
        </p:spPr>
        <p:txBody>
          <a:bodyPr wrap="square" lIns="182854" tIns="146283" rIns="182854" bIns="146283" rtlCol="0">
            <a:no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800" b="0" i="0" u="none" strike="noStrike" kern="0" cap="none" spc="-50" normalizeH="0" baseline="0" noProof="0" dirty="0">
                <a:ln>
                  <a:noFill/>
                </a:ln>
                <a:solidFill>
                  <a:srgbClr val="FFFFFF"/>
                </a:solidFill>
                <a:effectLst/>
                <a:uLnTx/>
                <a:uFillTx/>
                <a:latin typeface="Segoe UI"/>
              </a:rPr>
              <a:t>Conditions</a:t>
            </a:r>
          </a:p>
        </p:txBody>
      </p:sp>
      <p:sp>
        <p:nvSpPr>
          <p:cNvPr id="39" name="Rectangle 66"/>
          <p:cNvSpPr>
            <a:spLocks noChangeArrowheads="1"/>
          </p:cNvSpPr>
          <p:nvPr/>
        </p:nvSpPr>
        <p:spPr bwMode="auto">
          <a:xfrm>
            <a:off x="8758838" y="3474666"/>
            <a:ext cx="1252011" cy="18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224" eaLnBrk="0" fontAlgn="base" latinLnBrk="0" hangingPunct="0">
              <a:lnSpc>
                <a:spcPct val="100000"/>
              </a:lnSpc>
              <a:spcBef>
                <a:spcPct val="0"/>
              </a:spcBef>
              <a:spcAft>
                <a:spcPct val="0"/>
              </a:spcAft>
              <a:buClrTx/>
              <a:buSzTx/>
              <a:buFontTx/>
              <a:buNone/>
              <a:tabLst/>
              <a:defRPr/>
            </a:pPr>
            <a:r>
              <a:rPr kumimoji="0" lang="en-US" altLang="en-US" sz="1199" b="0" i="0" u="none" strike="noStrike" kern="0" cap="none" spc="0" normalizeH="0" baseline="0" noProof="0" dirty="0">
                <a:ln>
                  <a:noFill/>
                </a:ln>
                <a:solidFill>
                  <a:srgbClr val="FFFFFF"/>
                </a:solidFill>
                <a:effectLst/>
                <a:uLnTx/>
                <a:uFillTx/>
                <a:latin typeface="Segoe UI"/>
              </a:rPr>
              <a:t>Allow access or </a:t>
            </a:r>
            <a:endParaRPr kumimoji="0" lang="en-US" altLang="en-US" sz="3199" b="0" i="0" u="none" strike="noStrike" kern="0" cap="none" spc="0" normalizeH="0" baseline="0" noProof="0" dirty="0">
              <a:ln>
                <a:noFill/>
              </a:ln>
              <a:solidFill>
                <a:srgbClr val="FFFFFF"/>
              </a:solidFill>
              <a:effectLst/>
              <a:uLnTx/>
              <a:uFillTx/>
              <a:latin typeface="Segoe UI"/>
            </a:endParaRPr>
          </a:p>
        </p:txBody>
      </p:sp>
      <p:sp>
        <p:nvSpPr>
          <p:cNvPr id="40" name="Rectangle 67"/>
          <p:cNvSpPr>
            <a:spLocks noChangeArrowheads="1"/>
          </p:cNvSpPr>
          <p:nvPr/>
        </p:nvSpPr>
        <p:spPr bwMode="auto">
          <a:xfrm>
            <a:off x="9035098" y="4824630"/>
            <a:ext cx="851791" cy="18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224" eaLnBrk="0" fontAlgn="base" latinLnBrk="0" hangingPunct="0">
              <a:lnSpc>
                <a:spcPct val="100000"/>
              </a:lnSpc>
              <a:spcBef>
                <a:spcPct val="0"/>
              </a:spcBef>
              <a:spcAft>
                <a:spcPct val="0"/>
              </a:spcAft>
              <a:buClrTx/>
              <a:buSzTx/>
              <a:buFontTx/>
              <a:buNone/>
              <a:tabLst/>
              <a:defRPr/>
            </a:pPr>
            <a:r>
              <a:rPr kumimoji="0" lang="en-US" altLang="en-US" sz="1199" b="0" i="0" u="none" strike="noStrike" kern="0" cap="none" spc="0" normalizeH="0" baseline="0" noProof="0" dirty="0">
                <a:ln>
                  <a:noFill/>
                </a:ln>
                <a:solidFill>
                  <a:srgbClr val="FFFFFF"/>
                </a:solidFill>
                <a:effectLst/>
                <a:uLnTx/>
                <a:uFillTx/>
                <a:latin typeface="Segoe UI"/>
              </a:rPr>
              <a:t>Block access</a:t>
            </a:r>
            <a:endParaRPr kumimoji="0" lang="en-US" altLang="en-US" sz="3199" b="0" i="0" u="none" strike="noStrike" kern="0" cap="none" spc="0" normalizeH="0" baseline="0" noProof="0" dirty="0">
              <a:ln>
                <a:noFill/>
              </a:ln>
              <a:solidFill>
                <a:srgbClr val="FFFFFF"/>
              </a:solidFill>
              <a:effectLst/>
              <a:uLnTx/>
              <a:uFillTx/>
              <a:latin typeface="Segoe UI"/>
            </a:endParaRPr>
          </a:p>
        </p:txBody>
      </p:sp>
      <p:sp>
        <p:nvSpPr>
          <p:cNvPr id="44" name="TextBox 43"/>
          <p:cNvSpPr txBox="1"/>
          <p:nvPr/>
        </p:nvSpPr>
        <p:spPr>
          <a:xfrm>
            <a:off x="8699007" y="1947317"/>
            <a:ext cx="1091913" cy="549685"/>
          </a:xfrm>
          <a:prstGeom prst="rect">
            <a:avLst/>
          </a:prstGeom>
          <a:noFill/>
        </p:spPr>
        <p:txBody>
          <a:bodyPr wrap="none" lIns="182854" tIns="146283" rIns="182854" bIns="146283" rtlCol="0">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800" b="0" i="0" u="none" strike="noStrike" kern="0" cap="none" spc="-50" normalizeH="0" baseline="0" noProof="0" dirty="0">
                <a:ln>
                  <a:noFill/>
                </a:ln>
                <a:solidFill>
                  <a:srgbClr val="FFFFFF"/>
                </a:solidFill>
                <a:effectLst/>
                <a:uLnTx/>
                <a:uFillTx/>
                <a:latin typeface="Segoe UI"/>
              </a:rPr>
              <a:t>Actions</a:t>
            </a:r>
          </a:p>
        </p:txBody>
      </p:sp>
      <p:sp>
        <p:nvSpPr>
          <p:cNvPr id="45" name="Rectangle 66"/>
          <p:cNvSpPr>
            <a:spLocks noChangeArrowheads="1"/>
          </p:cNvSpPr>
          <p:nvPr/>
        </p:nvSpPr>
        <p:spPr bwMode="auto">
          <a:xfrm>
            <a:off x="8803282" y="3935814"/>
            <a:ext cx="1341230" cy="3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224" eaLnBrk="0" fontAlgn="base" latinLnBrk="0" hangingPunct="0">
              <a:lnSpc>
                <a:spcPct val="100000"/>
              </a:lnSpc>
              <a:spcBef>
                <a:spcPct val="0"/>
              </a:spcBef>
              <a:spcAft>
                <a:spcPct val="0"/>
              </a:spcAft>
              <a:buClrTx/>
              <a:buSzTx/>
              <a:buFontTx/>
              <a:buNone/>
              <a:tabLst/>
              <a:defRPr/>
            </a:pPr>
            <a:r>
              <a:rPr kumimoji="0" lang="en-US" altLang="en-US" sz="1199" b="0" i="0" u="none" strike="noStrike" kern="0" cap="none" spc="0" normalizeH="0" baseline="0" noProof="0" dirty="0">
                <a:ln>
                  <a:noFill/>
                </a:ln>
                <a:solidFill>
                  <a:srgbClr val="FFFFFF"/>
                </a:solidFill>
                <a:effectLst/>
                <a:uLnTx/>
                <a:uFillTx/>
                <a:latin typeface="Segoe UI"/>
              </a:rPr>
              <a:t>Enforce MFA per user/per app</a:t>
            </a:r>
            <a:endParaRPr kumimoji="0" lang="en-US" altLang="en-US" sz="3199" b="0" i="0" u="none" strike="noStrike" kern="0" cap="none" spc="0" normalizeH="0" baseline="0" noProof="0" dirty="0">
              <a:ln>
                <a:noFill/>
              </a:ln>
              <a:solidFill>
                <a:srgbClr val="FFFFFF"/>
              </a:solidFill>
              <a:effectLst/>
              <a:uLnTx/>
              <a:uFillTx/>
              <a:latin typeface="Segoe UI"/>
            </a:endParaRPr>
          </a:p>
        </p:txBody>
      </p:sp>
      <p:sp>
        <p:nvSpPr>
          <p:cNvPr id="46" name="Rectangle 45"/>
          <p:cNvSpPr/>
          <p:nvPr/>
        </p:nvSpPr>
        <p:spPr bwMode="auto">
          <a:xfrm>
            <a:off x="5889578" y="3316479"/>
            <a:ext cx="1971137" cy="276186"/>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r>
              <a:rPr kumimoji="0" lang="en-US" sz="1224" b="0" i="0" u="none" strike="noStrike" kern="0" cap="none" spc="-50" normalizeH="0" baseline="0" noProof="0" dirty="0">
                <a:ln>
                  <a:noFill/>
                </a:ln>
                <a:solidFill>
                  <a:srgbClr val="FFFFFF"/>
                </a:solidFill>
                <a:effectLst/>
                <a:uLnTx/>
                <a:uFillTx/>
              </a:rPr>
              <a:t>User, Group, App sensitivity</a:t>
            </a:r>
          </a:p>
        </p:txBody>
      </p:sp>
      <p:sp>
        <p:nvSpPr>
          <p:cNvPr id="47" name="Rectangle 46"/>
          <p:cNvSpPr/>
          <p:nvPr/>
        </p:nvSpPr>
        <p:spPr bwMode="auto">
          <a:xfrm>
            <a:off x="5889578" y="3676275"/>
            <a:ext cx="1971137" cy="276186"/>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r>
              <a:rPr kumimoji="0" lang="en-US" sz="1399" b="0" i="0" u="none" strike="noStrike" kern="0" cap="none" spc="-50" normalizeH="0" baseline="0" noProof="0" dirty="0">
                <a:ln>
                  <a:noFill/>
                </a:ln>
                <a:solidFill>
                  <a:srgbClr val="FFFFFF"/>
                </a:solidFill>
                <a:effectLst/>
                <a:uLnTx/>
                <a:uFillTx/>
                <a:latin typeface="Segoe UI"/>
              </a:rPr>
              <a:t>Device state</a:t>
            </a:r>
          </a:p>
        </p:txBody>
      </p:sp>
      <p:sp>
        <p:nvSpPr>
          <p:cNvPr id="48" name="Rectangle 47"/>
          <p:cNvSpPr/>
          <p:nvPr/>
        </p:nvSpPr>
        <p:spPr bwMode="auto">
          <a:xfrm>
            <a:off x="5889578" y="4041865"/>
            <a:ext cx="1971137" cy="31110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r>
              <a:rPr kumimoji="0" lang="en-US" sz="1399" b="0" i="0" u="none" strike="noStrike" kern="0" cap="none" spc="-50" normalizeH="0" baseline="0" noProof="0" dirty="0">
                <a:ln>
                  <a:noFill/>
                </a:ln>
                <a:solidFill>
                  <a:srgbClr val="FFFFFF"/>
                </a:solidFill>
                <a:effectLst/>
                <a:uLnTx/>
                <a:uFillTx/>
                <a:latin typeface="Segoe UI"/>
              </a:rPr>
              <a:t>Location</a:t>
            </a:r>
          </a:p>
        </p:txBody>
      </p:sp>
      <p:cxnSp>
        <p:nvCxnSpPr>
          <p:cNvPr id="49" name="Straight Connector 48"/>
          <p:cNvCxnSpPr/>
          <p:nvPr/>
        </p:nvCxnSpPr>
        <p:spPr>
          <a:xfrm>
            <a:off x="4197597" y="3455609"/>
            <a:ext cx="932603" cy="0"/>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197597" y="3842905"/>
            <a:ext cx="932603" cy="0"/>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963254" y="3827842"/>
            <a:ext cx="1955058" cy="15063"/>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8706109" y="3827842"/>
            <a:ext cx="16190" cy="1369386"/>
          </a:xfrm>
          <a:prstGeom prst="line">
            <a:avLst/>
          </a:prstGeom>
          <a:ln w="28575" cap="rnd">
            <a:solidFill>
              <a:schemeClr val="accent3"/>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14948" y="2269069"/>
            <a:ext cx="3390748" cy="2816964"/>
            <a:chOff x="730642" y="2306362"/>
            <a:chExt cx="3797063" cy="3154522"/>
          </a:xfrm>
        </p:grpSpPr>
        <p:sp>
          <p:nvSpPr>
            <p:cNvPr id="34" name="Oval 33"/>
            <p:cNvSpPr/>
            <p:nvPr/>
          </p:nvSpPr>
          <p:spPr bwMode="auto">
            <a:xfrm>
              <a:off x="1302304" y="2552387"/>
              <a:ext cx="2623252" cy="2623252"/>
            </a:xfrm>
            <a:prstGeom prst="ellipse">
              <a:avLst/>
            </a:prstGeom>
            <a:noFill/>
            <a:ln w="28575" cap="rnd">
              <a:solidFill>
                <a:schemeClr val="accent3"/>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5" name="Rectangle 34"/>
            <p:cNvSpPr/>
            <p:nvPr/>
          </p:nvSpPr>
          <p:spPr bwMode="auto">
            <a:xfrm>
              <a:off x="2490967" y="2365476"/>
              <a:ext cx="316732" cy="49432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6" name="Rectangle 35"/>
            <p:cNvSpPr/>
            <p:nvPr/>
          </p:nvSpPr>
          <p:spPr bwMode="auto">
            <a:xfrm>
              <a:off x="3459392" y="3513725"/>
              <a:ext cx="896241" cy="59477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7" name="Rectangle 36"/>
            <p:cNvSpPr/>
            <p:nvPr/>
          </p:nvSpPr>
          <p:spPr bwMode="auto">
            <a:xfrm>
              <a:off x="780737" y="3513725"/>
              <a:ext cx="1022973" cy="59477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8" name="Rectangle 37"/>
            <p:cNvSpPr/>
            <p:nvPr/>
          </p:nvSpPr>
          <p:spPr bwMode="auto">
            <a:xfrm>
              <a:off x="2327643" y="4962668"/>
              <a:ext cx="739730" cy="498216"/>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4" name="Freeform 10"/>
            <p:cNvSpPr>
              <a:spLocks/>
            </p:cNvSpPr>
            <p:nvPr/>
          </p:nvSpPr>
          <p:spPr bwMode="auto">
            <a:xfrm>
              <a:off x="2288587" y="3334935"/>
              <a:ext cx="715582" cy="765848"/>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85" name="TextBox 84"/>
            <p:cNvSpPr txBox="1"/>
            <p:nvPr/>
          </p:nvSpPr>
          <p:spPr>
            <a:xfrm>
              <a:off x="2253746" y="4156111"/>
              <a:ext cx="907853" cy="615554"/>
            </a:xfrm>
            <a:prstGeom prst="rect">
              <a:avLst/>
            </a:prstGeom>
            <a:noFill/>
          </p:spPr>
          <p:txBody>
            <a:bodyPr wrap="none" lIns="182854" tIns="146283" rIns="182854" bIns="146283">
              <a:spAutoFit/>
            </a:bodyPr>
            <a:lstStyle/>
            <a:p>
              <a:pPr marL="0" marR="0" lvl="0" indent="0" defTabSz="932509"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rPr>
                <a:t>User</a:t>
              </a:r>
            </a:p>
          </p:txBody>
        </p:sp>
        <p:sp>
          <p:nvSpPr>
            <p:cNvPr id="86" name="Freeform 5"/>
            <p:cNvSpPr>
              <a:spLocks noEditPoints="1"/>
            </p:cNvSpPr>
            <p:nvPr/>
          </p:nvSpPr>
          <p:spPr bwMode="auto">
            <a:xfrm>
              <a:off x="2490967" y="2306362"/>
              <a:ext cx="316732" cy="566426"/>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87" name="Freeform 31"/>
            <p:cNvSpPr>
              <a:spLocks noEditPoints="1"/>
            </p:cNvSpPr>
            <p:nvPr/>
          </p:nvSpPr>
          <p:spPr bwMode="auto">
            <a:xfrm>
              <a:off x="2309402" y="4952639"/>
              <a:ext cx="757970" cy="508244"/>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nvGrpSpPr>
            <p:cNvPr id="88" name="Group 87"/>
            <p:cNvGrpSpPr/>
            <p:nvPr/>
          </p:nvGrpSpPr>
          <p:grpSpPr>
            <a:xfrm>
              <a:off x="3280483" y="3509643"/>
              <a:ext cx="1247222" cy="689498"/>
              <a:chOff x="12292013" y="915988"/>
              <a:chExt cx="8083550" cy="4468812"/>
            </a:xfrm>
            <a:solidFill>
              <a:schemeClr val="bg1"/>
            </a:solidFill>
          </p:grpSpPr>
          <p:sp>
            <p:nvSpPr>
              <p:cNvPr id="89" name="Freeform 17"/>
              <p:cNvSpPr>
                <a:spLocks noEditPoints="1"/>
              </p:cNvSpPr>
              <p:nvPr/>
            </p:nvSpPr>
            <p:spPr bwMode="auto">
              <a:xfrm>
                <a:off x="13312776" y="915988"/>
                <a:ext cx="6042025" cy="4054475"/>
              </a:xfrm>
              <a:custGeom>
                <a:avLst/>
                <a:gdLst>
                  <a:gd name="T0" fmla="*/ 54 w 1609"/>
                  <a:gd name="T1" fmla="*/ 1079 h 1079"/>
                  <a:gd name="T2" fmla="*/ 1555 w 1609"/>
                  <a:gd name="T3" fmla="*/ 1079 h 1079"/>
                  <a:gd name="T4" fmla="*/ 1609 w 1609"/>
                  <a:gd name="T5" fmla="*/ 1025 h 1079"/>
                  <a:gd name="T6" fmla="*/ 1609 w 1609"/>
                  <a:gd name="T7" fmla="*/ 55 h 1079"/>
                  <a:gd name="T8" fmla="*/ 1555 w 1609"/>
                  <a:gd name="T9" fmla="*/ 0 h 1079"/>
                  <a:gd name="T10" fmla="*/ 54 w 1609"/>
                  <a:gd name="T11" fmla="*/ 0 h 1079"/>
                  <a:gd name="T12" fmla="*/ 0 w 1609"/>
                  <a:gd name="T13" fmla="*/ 55 h 1079"/>
                  <a:gd name="T14" fmla="*/ 0 w 1609"/>
                  <a:gd name="T15" fmla="*/ 1025 h 1079"/>
                  <a:gd name="T16" fmla="*/ 54 w 1609"/>
                  <a:gd name="T17" fmla="*/ 1079 h 1079"/>
                  <a:gd name="T18" fmla="*/ 106 w 1609"/>
                  <a:gd name="T19" fmla="*/ 111 h 1079"/>
                  <a:gd name="T20" fmla="*/ 1502 w 1609"/>
                  <a:gd name="T21" fmla="*/ 111 h 1079"/>
                  <a:gd name="T22" fmla="*/ 1502 w 1609"/>
                  <a:gd name="T23" fmla="*/ 966 h 1079"/>
                  <a:gd name="T24" fmla="*/ 106 w 1609"/>
                  <a:gd name="T25" fmla="*/ 966 h 1079"/>
                  <a:gd name="T26" fmla="*/ 106 w 1609"/>
                  <a:gd name="T27" fmla="*/ 111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9" h="1079">
                    <a:moveTo>
                      <a:pt x="54" y="1079"/>
                    </a:moveTo>
                    <a:cubicBezTo>
                      <a:pt x="1555" y="1079"/>
                      <a:pt x="1555" y="1079"/>
                      <a:pt x="1555" y="1079"/>
                    </a:cubicBezTo>
                    <a:cubicBezTo>
                      <a:pt x="1587" y="1079"/>
                      <a:pt x="1609" y="1058"/>
                      <a:pt x="1609" y="1025"/>
                    </a:cubicBezTo>
                    <a:cubicBezTo>
                      <a:pt x="1609" y="93"/>
                      <a:pt x="1609" y="55"/>
                      <a:pt x="1609" y="55"/>
                    </a:cubicBezTo>
                    <a:cubicBezTo>
                      <a:pt x="1609" y="22"/>
                      <a:pt x="1587" y="0"/>
                      <a:pt x="1555" y="0"/>
                    </a:cubicBezTo>
                    <a:cubicBezTo>
                      <a:pt x="54" y="0"/>
                      <a:pt x="54" y="0"/>
                      <a:pt x="54" y="0"/>
                    </a:cubicBezTo>
                    <a:cubicBezTo>
                      <a:pt x="27" y="0"/>
                      <a:pt x="0" y="22"/>
                      <a:pt x="0" y="55"/>
                    </a:cubicBezTo>
                    <a:cubicBezTo>
                      <a:pt x="0" y="987"/>
                      <a:pt x="0" y="1025"/>
                      <a:pt x="0" y="1025"/>
                    </a:cubicBezTo>
                    <a:cubicBezTo>
                      <a:pt x="0" y="1058"/>
                      <a:pt x="27" y="1079"/>
                      <a:pt x="54" y="1079"/>
                    </a:cubicBezTo>
                    <a:close/>
                    <a:moveTo>
                      <a:pt x="106" y="111"/>
                    </a:moveTo>
                    <a:cubicBezTo>
                      <a:pt x="1502" y="111"/>
                      <a:pt x="1502" y="111"/>
                      <a:pt x="1502" y="111"/>
                    </a:cubicBezTo>
                    <a:cubicBezTo>
                      <a:pt x="1502" y="966"/>
                      <a:pt x="1502" y="966"/>
                      <a:pt x="1502" y="966"/>
                    </a:cubicBezTo>
                    <a:cubicBezTo>
                      <a:pt x="106" y="966"/>
                      <a:pt x="106" y="966"/>
                      <a:pt x="106" y="966"/>
                    </a:cubicBezTo>
                    <a:lnTo>
                      <a:pt x="106"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90" name="Freeform 18"/>
              <p:cNvSpPr>
                <a:spLocks/>
              </p:cNvSpPr>
              <p:nvPr/>
            </p:nvSpPr>
            <p:spPr bwMode="auto">
              <a:xfrm>
                <a:off x="12292013" y="5060950"/>
                <a:ext cx="8083550" cy="323850"/>
              </a:xfrm>
              <a:custGeom>
                <a:avLst/>
                <a:gdLst>
                  <a:gd name="T0" fmla="*/ 0 w 2153"/>
                  <a:gd name="T1" fmla="*/ 0 h 86"/>
                  <a:gd name="T2" fmla="*/ 0 w 2153"/>
                  <a:gd name="T3" fmla="*/ 53 h 86"/>
                  <a:gd name="T4" fmla="*/ 70 w 2153"/>
                  <a:gd name="T5" fmla="*/ 86 h 86"/>
                  <a:gd name="T6" fmla="*/ 2083 w 2153"/>
                  <a:gd name="T7" fmla="*/ 86 h 86"/>
                  <a:gd name="T8" fmla="*/ 2153 w 2153"/>
                  <a:gd name="T9" fmla="*/ 53 h 86"/>
                  <a:gd name="T10" fmla="*/ 2153 w 2153"/>
                  <a:gd name="T11" fmla="*/ 0 h 86"/>
                  <a:gd name="T12" fmla="*/ 0 w 215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3" h="86">
                    <a:moveTo>
                      <a:pt x="0" y="0"/>
                    </a:moveTo>
                    <a:cubicBezTo>
                      <a:pt x="0" y="53"/>
                      <a:pt x="0" y="53"/>
                      <a:pt x="0" y="53"/>
                    </a:cubicBezTo>
                    <a:cubicBezTo>
                      <a:pt x="0" y="53"/>
                      <a:pt x="48" y="86"/>
                      <a:pt x="70" y="86"/>
                    </a:cubicBezTo>
                    <a:cubicBezTo>
                      <a:pt x="2083" y="86"/>
                      <a:pt x="2083" y="86"/>
                      <a:pt x="2083" y="86"/>
                    </a:cubicBezTo>
                    <a:cubicBezTo>
                      <a:pt x="2104" y="86"/>
                      <a:pt x="2153" y="53"/>
                      <a:pt x="2153" y="53"/>
                    </a:cubicBezTo>
                    <a:cubicBezTo>
                      <a:pt x="2153" y="16"/>
                      <a:pt x="2153" y="4"/>
                      <a:pt x="215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grpSp>
          <p:nvGrpSpPr>
            <p:cNvPr id="91" name="Group 90"/>
            <p:cNvGrpSpPr/>
            <p:nvPr/>
          </p:nvGrpSpPr>
          <p:grpSpPr>
            <a:xfrm>
              <a:off x="730642" y="3465601"/>
              <a:ext cx="1126530" cy="825992"/>
              <a:chOff x="5576213" y="5106429"/>
              <a:chExt cx="1172194" cy="859474"/>
            </a:xfrm>
          </p:grpSpPr>
          <p:sp>
            <p:nvSpPr>
              <p:cNvPr id="96" name="Freeform 32"/>
              <p:cNvSpPr>
                <a:spLocks noEditPoints="1"/>
              </p:cNvSpPr>
              <p:nvPr/>
            </p:nvSpPr>
            <p:spPr bwMode="auto">
              <a:xfrm>
                <a:off x="5576213" y="5106429"/>
                <a:ext cx="1172194" cy="80058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97" name="Rectangle 33"/>
              <p:cNvSpPr>
                <a:spLocks noChangeArrowheads="1"/>
              </p:cNvSpPr>
              <p:nvPr/>
            </p:nvSpPr>
            <p:spPr bwMode="auto">
              <a:xfrm>
                <a:off x="5820653" y="5926813"/>
                <a:ext cx="682807" cy="390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grpSp>
      <p:sp>
        <p:nvSpPr>
          <p:cNvPr id="108" name="Freeform 11"/>
          <p:cNvSpPr>
            <a:spLocks noEditPoints="1"/>
          </p:cNvSpPr>
          <p:nvPr/>
        </p:nvSpPr>
        <p:spPr bwMode="auto">
          <a:xfrm>
            <a:off x="5477084" y="3328157"/>
            <a:ext cx="274302" cy="274302"/>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109" name="Freeform 11"/>
          <p:cNvSpPr>
            <a:spLocks noEditPoints="1"/>
          </p:cNvSpPr>
          <p:nvPr/>
        </p:nvSpPr>
        <p:spPr bwMode="auto">
          <a:xfrm>
            <a:off x="5477084" y="3690226"/>
            <a:ext cx="274302" cy="274302"/>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110" name="Freeform 11"/>
          <p:cNvSpPr>
            <a:spLocks noEditPoints="1"/>
          </p:cNvSpPr>
          <p:nvPr/>
        </p:nvSpPr>
        <p:spPr bwMode="auto">
          <a:xfrm>
            <a:off x="5477084" y="4041324"/>
            <a:ext cx="274302" cy="274302"/>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112" name="Rectangle 111"/>
          <p:cNvSpPr/>
          <p:nvPr/>
        </p:nvSpPr>
        <p:spPr bwMode="auto">
          <a:xfrm>
            <a:off x="882" y="5544210"/>
            <a:ext cx="12434711" cy="14503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4" name="Straight Connector 113"/>
          <p:cNvCxnSpPr/>
          <p:nvPr/>
        </p:nvCxnSpPr>
        <p:spPr>
          <a:xfrm>
            <a:off x="8722299" y="5231033"/>
            <a:ext cx="522664" cy="0"/>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838194" y="5637119"/>
            <a:ext cx="3745823" cy="1124256"/>
            <a:chOff x="1801450" y="5527089"/>
            <a:chExt cx="3672709" cy="1102312"/>
          </a:xfrm>
        </p:grpSpPr>
        <p:sp>
          <p:nvSpPr>
            <p:cNvPr id="124" name="TextBox 123"/>
            <p:cNvSpPr txBox="1"/>
            <p:nvPr/>
          </p:nvSpPr>
          <p:spPr>
            <a:xfrm>
              <a:off x="1801450" y="5527089"/>
              <a:ext cx="3672709" cy="621800"/>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199" b="1" i="0" u="none" strike="noStrike" kern="0" cap="none" spc="0" normalizeH="0" baseline="0" noProof="0" dirty="0">
                  <a:ln>
                    <a:noFill/>
                  </a:ln>
                  <a:solidFill>
                    <a:srgbClr val="FFFFFF"/>
                  </a:solidFill>
                  <a:effectLst/>
                  <a:uLnTx/>
                  <a:uFillTx/>
                  <a:latin typeface="Segoe UI"/>
                </a:rPr>
                <a:t>NOTIFICATIONS, ANALYSIS, REMEDIATION, RISK-BASED POLICIES</a:t>
              </a:r>
            </a:p>
          </p:txBody>
        </p:sp>
        <p:grpSp>
          <p:nvGrpSpPr>
            <p:cNvPr id="10" name="Group 9"/>
            <p:cNvGrpSpPr/>
            <p:nvPr/>
          </p:nvGrpSpPr>
          <p:grpSpPr>
            <a:xfrm>
              <a:off x="3314748" y="5987181"/>
              <a:ext cx="646112" cy="642220"/>
              <a:chOff x="2478088" y="5992811"/>
              <a:chExt cx="1844675" cy="1833561"/>
            </a:xfrm>
            <a:solidFill>
              <a:schemeClr val="bg1"/>
            </a:solidFill>
          </p:grpSpPr>
          <p:sp>
            <p:nvSpPr>
              <p:cNvPr id="8" name="Freeform 5"/>
              <p:cNvSpPr>
                <a:spLocks/>
              </p:cNvSpPr>
              <p:nvPr/>
            </p:nvSpPr>
            <p:spPr bwMode="auto">
              <a:xfrm>
                <a:off x="2900268" y="6235809"/>
                <a:ext cx="715187" cy="1046171"/>
              </a:xfrm>
              <a:custGeom>
                <a:avLst/>
                <a:gdLst>
                  <a:gd name="T0" fmla="*/ 406 w 454"/>
                  <a:gd name="T1" fmla="*/ 0 h 663"/>
                  <a:gd name="T2" fmla="*/ 212 w 454"/>
                  <a:gd name="T3" fmla="*/ 0 h 663"/>
                  <a:gd name="T4" fmla="*/ 0 w 454"/>
                  <a:gd name="T5" fmla="*/ 361 h 663"/>
                  <a:gd name="T6" fmla="*/ 204 w 454"/>
                  <a:gd name="T7" fmla="*/ 361 h 663"/>
                  <a:gd name="T8" fmla="*/ 59 w 454"/>
                  <a:gd name="T9" fmla="*/ 663 h 663"/>
                  <a:gd name="T10" fmla="*/ 454 w 454"/>
                  <a:gd name="T11" fmla="*/ 259 h 663"/>
                  <a:gd name="T12" fmla="*/ 214 w 454"/>
                  <a:gd name="T13" fmla="*/ 259 h 663"/>
                  <a:gd name="T14" fmla="*/ 406 w 454"/>
                  <a:gd name="T15" fmla="*/ 0 h 6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4" h="663">
                    <a:moveTo>
                      <a:pt x="406" y="0"/>
                    </a:moveTo>
                    <a:lnTo>
                      <a:pt x="212" y="0"/>
                    </a:lnTo>
                    <a:lnTo>
                      <a:pt x="0" y="361"/>
                    </a:lnTo>
                    <a:lnTo>
                      <a:pt x="204" y="361"/>
                    </a:lnTo>
                    <a:lnTo>
                      <a:pt x="59" y="663"/>
                    </a:lnTo>
                    <a:lnTo>
                      <a:pt x="454" y="259"/>
                    </a:lnTo>
                    <a:lnTo>
                      <a:pt x="214" y="259"/>
                    </a:lnTo>
                    <a:lnTo>
                      <a:pt x="4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9" name="Freeform 6"/>
              <p:cNvSpPr>
                <a:spLocks noEditPoints="1"/>
              </p:cNvSpPr>
              <p:nvPr/>
            </p:nvSpPr>
            <p:spPr bwMode="auto">
              <a:xfrm>
                <a:off x="2478088" y="5992811"/>
                <a:ext cx="1844675" cy="1833561"/>
              </a:xfrm>
              <a:custGeom>
                <a:avLst/>
                <a:gdLst>
                  <a:gd name="T0" fmla="*/ 479 w 493"/>
                  <a:gd name="T1" fmla="*/ 414 h 489"/>
                  <a:gd name="T2" fmla="*/ 374 w 493"/>
                  <a:gd name="T3" fmla="*/ 309 h 489"/>
                  <a:gd name="T4" fmla="*/ 358 w 493"/>
                  <a:gd name="T5" fmla="*/ 310 h 489"/>
                  <a:gd name="T6" fmla="*/ 364 w 493"/>
                  <a:gd name="T7" fmla="*/ 300 h 489"/>
                  <a:gd name="T8" fmla="*/ 364 w 493"/>
                  <a:gd name="T9" fmla="*/ 300 h 489"/>
                  <a:gd name="T10" fmla="*/ 394 w 493"/>
                  <a:gd name="T11" fmla="*/ 197 h 489"/>
                  <a:gd name="T12" fmla="*/ 197 w 493"/>
                  <a:gd name="T13" fmla="*/ 0 h 489"/>
                  <a:gd name="T14" fmla="*/ 0 w 493"/>
                  <a:gd name="T15" fmla="*/ 197 h 489"/>
                  <a:gd name="T16" fmla="*/ 197 w 493"/>
                  <a:gd name="T17" fmla="*/ 394 h 489"/>
                  <a:gd name="T18" fmla="*/ 305 w 493"/>
                  <a:gd name="T19" fmla="*/ 361 h 489"/>
                  <a:gd name="T20" fmla="*/ 305 w 493"/>
                  <a:gd name="T21" fmla="*/ 361 h 489"/>
                  <a:gd name="T22" fmla="*/ 314 w 493"/>
                  <a:gd name="T23" fmla="*/ 355 h 489"/>
                  <a:gd name="T24" fmla="*/ 314 w 493"/>
                  <a:gd name="T25" fmla="*/ 371 h 489"/>
                  <a:gd name="T26" fmla="*/ 419 w 493"/>
                  <a:gd name="T27" fmla="*/ 475 h 489"/>
                  <a:gd name="T28" fmla="*/ 470 w 493"/>
                  <a:gd name="T29" fmla="*/ 475 h 489"/>
                  <a:gd name="T30" fmla="*/ 479 w 493"/>
                  <a:gd name="T31" fmla="*/ 466 h 489"/>
                  <a:gd name="T32" fmla="*/ 479 w 493"/>
                  <a:gd name="T33" fmla="*/ 414 h 489"/>
                  <a:gd name="T34" fmla="*/ 41 w 493"/>
                  <a:gd name="T35" fmla="*/ 197 h 489"/>
                  <a:gd name="T36" fmla="*/ 197 w 493"/>
                  <a:gd name="T37" fmla="*/ 41 h 489"/>
                  <a:gd name="T38" fmla="*/ 353 w 493"/>
                  <a:gd name="T39" fmla="*/ 197 h 489"/>
                  <a:gd name="T40" fmla="*/ 197 w 493"/>
                  <a:gd name="T41" fmla="*/ 353 h 489"/>
                  <a:gd name="T42" fmla="*/ 41 w 493"/>
                  <a:gd name="T43" fmla="*/ 19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89">
                    <a:moveTo>
                      <a:pt x="479" y="414"/>
                    </a:moveTo>
                    <a:cubicBezTo>
                      <a:pt x="374" y="309"/>
                      <a:pt x="374" y="309"/>
                      <a:pt x="374" y="309"/>
                    </a:cubicBezTo>
                    <a:cubicBezTo>
                      <a:pt x="358" y="310"/>
                      <a:pt x="358" y="310"/>
                      <a:pt x="358" y="310"/>
                    </a:cubicBezTo>
                    <a:cubicBezTo>
                      <a:pt x="358" y="310"/>
                      <a:pt x="361" y="306"/>
                      <a:pt x="364" y="300"/>
                    </a:cubicBezTo>
                    <a:cubicBezTo>
                      <a:pt x="364" y="300"/>
                      <a:pt x="364" y="300"/>
                      <a:pt x="364" y="300"/>
                    </a:cubicBezTo>
                    <a:cubicBezTo>
                      <a:pt x="383" y="270"/>
                      <a:pt x="394" y="235"/>
                      <a:pt x="394" y="197"/>
                    </a:cubicBezTo>
                    <a:cubicBezTo>
                      <a:pt x="394" y="88"/>
                      <a:pt x="306" y="0"/>
                      <a:pt x="197" y="0"/>
                    </a:cubicBezTo>
                    <a:cubicBezTo>
                      <a:pt x="88" y="0"/>
                      <a:pt x="0" y="88"/>
                      <a:pt x="0" y="197"/>
                    </a:cubicBezTo>
                    <a:cubicBezTo>
                      <a:pt x="0" y="305"/>
                      <a:pt x="88" y="394"/>
                      <a:pt x="197" y="394"/>
                    </a:cubicBezTo>
                    <a:cubicBezTo>
                      <a:pt x="237" y="394"/>
                      <a:pt x="274" y="382"/>
                      <a:pt x="305" y="361"/>
                    </a:cubicBezTo>
                    <a:cubicBezTo>
                      <a:pt x="305" y="361"/>
                      <a:pt x="305" y="361"/>
                      <a:pt x="305" y="361"/>
                    </a:cubicBezTo>
                    <a:cubicBezTo>
                      <a:pt x="311" y="358"/>
                      <a:pt x="314" y="355"/>
                      <a:pt x="314" y="355"/>
                    </a:cubicBezTo>
                    <a:cubicBezTo>
                      <a:pt x="314" y="371"/>
                      <a:pt x="314" y="371"/>
                      <a:pt x="314" y="371"/>
                    </a:cubicBezTo>
                    <a:cubicBezTo>
                      <a:pt x="419" y="475"/>
                      <a:pt x="419" y="475"/>
                      <a:pt x="419" y="475"/>
                    </a:cubicBezTo>
                    <a:cubicBezTo>
                      <a:pt x="433" y="489"/>
                      <a:pt x="456" y="489"/>
                      <a:pt x="470" y="475"/>
                    </a:cubicBezTo>
                    <a:cubicBezTo>
                      <a:pt x="479" y="466"/>
                      <a:pt x="479" y="466"/>
                      <a:pt x="479" y="466"/>
                    </a:cubicBezTo>
                    <a:cubicBezTo>
                      <a:pt x="493" y="451"/>
                      <a:pt x="493" y="428"/>
                      <a:pt x="479" y="414"/>
                    </a:cubicBezTo>
                    <a:close/>
                    <a:moveTo>
                      <a:pt x="41" y="197"/>
                    </a:moveTo>
                    <a:cubicBezTo>
                      <a:pt x="41" y="111"/>
                      <a:pt x="111" y="41"/>
                      <a:pt x="197" y="41"/>
                    </a:cubicBezTo>
                    <a:cubicBezTo>
                      <a:pt x="283" y="41"/>
                      <a:pt x="353" y="111"/>
                      <a:pt x="353" y="197"/>
                    </a:cubicBezTo>
                    <a:cubicBezTo>
                      <a:pt x="353" y="283"/>
                      <a:pt x="283" y="353"/>
                      <a:pt x="197" y="353"/>
                    </a:cubicBezTo>
                    <a:cubicBezTo>
                      <a:pt x="111" y="353"/>
                      <a:pt x="41" y="283"/>
                      <a:pt x="4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grpSp>
      <p:cxnSp>
        <p:nvCxnSpPr>
          <p:cNvPr id="14" name="Straight Connector 13"/>
          <p:cNvCxnSpPr/>
          <p:nvPr/>
        </p:nvCxnSpPr>
        <p:spPr>
          <a:xfrm>
            <a:off x="1838194" y="5683447"/>
            <a:ext cx="0" cy="1128311"/>
          </a:xfrm>
          <a:prstGeom prst="line">
            <a:avLst/>
          </a:prstGeom>
          <a:noFill/>
          <a:ln w="19050">
            <a:solidFill>
              <a:schemeClr val="accent3"/>
            </a:solidFill>
          </a:ln>
        </p:spPr>
      </p:cxnSp>
      <p:grpSp>
        <p:nvGrpSpPr>
          <p:cNvPr id="28" name="Group 27"/>
          <p:cNvGrpSpPr/>
          <p:nvPr/>
        </p:nvGrpSpPr>
        <p:grpSpPr>
          <a:xfrm>
            <a:off x="6098301" y="5646418"/>
            <a:ext cx="2340677" cy="1096940"/>
            <a:chOff x="5978405" y="5536206"/>
            <a:chExt cx="2294990" cy="1075529"/>
          </a:xfrm>
        </p:grpSpPr>
        <p:sp>
          <p:nvSpPr>
            <p:cNvPr id="116" name="TextBox 115"/>
            <p:cNvSpPr txBox="1"/>
            <p:nvPr/>
          </p:nvSpPr>
          <p:spPr>
            <a:xfrm>
              <a:off x="5978405" y="5536206"/>
              <a:ext cx="2294990" cy="45252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199" b="1" i="0" u="none" strike="noStrike" kern="0" cap="none" spc="0" normalizeH="0" baseline="0" noProof="0" dirty="0">
                  <a:ln>
                    <a:noFill/>
                  </a:ln>
                  <a:solidFill>
                    <a:srgbClr val="FFFFFF"/>
                  </a:solidFill>
                  <a:effectLst/>
                  <a:uLnTx/>
                  <a:uFillTx/>
                  <a:latin typeface="Segoe UI"/>
                </a:rPr>
                <a:t>CLOUD APP DISCOVERY</a:t>
              </a:r>
            </a:p>
          </p:txBody>
        </p:sp>
        <p:grpSp>
          <p:nvGrpSpPr>
            <p:cNvPr id="93" name="Group 92"/>
            <p:cNvGrpSpPr/>
            <p:nvPr/>
          </p:nvGrpSpPr>
          <p:grpSpPr>
            <a:xfrm>
              <a:off x="6635221" y="5988302"/>
              <a:ext cx="948106" cy="623433"/>
              <a:chOff x="9829800" y="1937911"/>
              <a:chExt cx="1401998" cy="921892"/>
            </a:xfrm>
          </p:grpSpPr>
          <p:sp>
            <p:nvSpPr>
              <p:cNvPr id="94" name="Freeform 38"/>
              <p:cNvSpPr>
                <a:spLocks/>
              </p:cNvSpPr>
              <p:nvPr/>
            </p:nvSpPr>
            <p:spPr bwMode="auto">
              <a:xfrm>
                <a:off x="9829800" y="1937911"/>
                <a:ext cx="1401998" cy="92189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nvGrpSpPr>
              <p:cNvPr id="95" name="Group 94"/>
              <p:cNvGrpSpPr/>
              <p:nvPr/>
            </p:nvGrpSpPr>
            <p:grpSpPr>
              <a:xfrm>
                <a:off x="10325214" y="2254351"/>
                <a:ext cx="442977" cy="442824"/>
                <a:chOff x="1477963" y="-1187450"/>
                <a:chExt cx="9232900" cy="9229725"/>
              </a:xfrm>
              <a:solidFill>
                <a:schemeClr val="accent1"/>
              </a:solidFill>
            </p:grpSpPr>
            <p:sp>
              <p:nvSpPr>
                <p:cNvPr id="111"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113"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grpSp>
      </p:grpSp>
      <p:sp>
        <p:nvSpPr>
          <p:cNvPr id="21" name="Freeform 13"/>
          <p:cNvSpPr>
            <a:spLocks/>
          </p:cNvSpPr>
          <p:nvPr/>
        </p:nvSpPr>
        <p:spPr bwMode="auto">
          <a:xfrm>
            <a:off x="8930235" y="6604322"/>
            <a:ext cx="9715" cy="3238"/>
          </a:xfrm>
          <a:custGeom>
            <a:avLst/>
            <a:gdLst>
              <a:gd name="T0" fmla="*/ 0 w 6"/>
              <a:gd name="T1" fmla="*/ 2 h 2"/>
              <a:gd name="T2" fmla="*/ 6 w 6"/>
              <a:gd name="T3" fmla="*/ 2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lnTo>
                  <a:pt x="6" y="2"/>
                </a:lnTo>
                <a:lnTo>
                  <a:pt x="4" y="0"/>
                </a:lnTo>
                <a:lnTo>
                  <a:pt x="0"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22" name="Freeform 14"/>
          <p:cNvSpPr>
            <a:spLocks/>
          </p:cNvSpPr>
          <p:nvPr/>
        </p:nvSpPr>
        <p:spPr bwMode="auto">
          <a:xfrm>
            <a:off x="8847661" y="6604322"/>
            <a:ext cx="8096" cy="3238"/>
          </a:xfrm>
          <a:custGeom>
            <a:avLst/>
            <a:gdLst>
              <a:gd name="T0" fmla="*/ 0 w 5"/>
              <a:gd name="T1" fmla="*/ 2 h 2"/>
              <a:gd name="T2" fmla="*/ 5 w 5"/>
              <a:gd name="T3" fmla="*/ 2 h 2"/>
              <a:gd name="T4" fmla="*/ 3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3" y="0"/>
                </a:lnTo>
                <a:lnTo>
                  <a:pt x="0"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23" name="Freeform 15"/>
          <p:cNvSpPr>
            <a:spLocks/>
          </p:cNvSpPr>
          <p:nvPr/>
        </p:nvSpPr>
        <p:spPr bwMode="auto">
          <a:xfrm>
            <a:off x="9014429" y="6604322"/>
            <a:ext cx="11334" cy="3238"/>
          </a:xfrm>
          <a:custGeom>
            <a:avLst/>
            <a:gdLst>
              <a:gd name="T0" fmla="*/ 0 w 7"/>
              <a:gd name="T1" fmla="*/ 2 h 2"/>
              <a:gd name="T2" fmla="*/ 7 w 7"/>
              <a:gd name="T3" fmla="*/ 2 h 2"/>
              <a:gd name="T4" fmla="*/ 4 w 7"/>
              <a:gd name="T5" fmla="*/ 0 h 2"/>
              <a:gd name="T6" fmla="*/ 0 w 7"/>
              <a:gd name="T7" fmla="*/ 2 h 2"/>
            </a:gdLst>
            <a:ahLst/>
            <a:cxnLst>
              <a:cxn ang="0">
                <a:pos x="T0" y="T1"/>
              </a:cxn>
              <a:cxn ang="0">
                <a:pos x="T2" y="T3"/>
              </a:cxn>
              <a:cxn ang="0">
                <a:pos x="T4" y="T5"/>
              </a:cxn>
              <a:cxn ang="0">
                <a:pos x="T6" y="T7"/>
              </a:cxn>
            </a:cxnLst>
            <a:rect l="0" t="0" r="r" b="b"/>
            <a:pathLst>
              <a:path w="7" h="2">
                <a:moveTo>
                  <a:pt x="0" y="2"/>
                </a:moveTo>
                <a:lnTo>
                  <a:pt x="7" y="2"/>
                </a:lnTo>
                <a:lnTo>
                  <a:pt x="4" y="0"/>
                </a:lnTo>
                <a:lnTo>
                  <a:pt x="0"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nvGrpSpPr>
          <p:cNvPr id="29" name="Group 28"/>
          <p:cNvGrpSpPr/>
          <p:nvPr/>
        </p:nvGrpSpPr>
        <p:grpSpPr>
          <a:xfrm>
            <a:off x="9027486" y="5637119"/>
            <a:ext cx="3143736" cy="1100756"/>
            <a:chOff x="8706186" y="5527089"/>
            <a:chExt cx="3082374" cy="1079271"/>
          </a:xfrm>
        </p:grpSpPr>
        <p:sp>
          <p:nvSpPr>
            <p:cNvPr id="118" name="TextBox 117"/>
            <p:cNvSpPr txBox="1"/>
            <p:nvPr/>
          </p:nvSpPr>
          <p:spPr>
            <a:xfrm>
              <a:off x="8706186" y="5527089"/>
              <a:ext cx="3082374" cy="45252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199" b="1" i="0" u="none" strike="noStrike" kern="0" cap="none" spc="0" normalizeH="0" baseline="0" noProof="0" dirty="0">
                  <a:ln>
                    <a:noFill/>
                  </a:ln>
                  <a:solidFill>
                    <a:srgbClr val="FFFFFF"/>
                  </a:solidFill>
                  <a:effectLst/>
                  <a:uLnTx/>
                  <a:uFillTx/>
                  <a:latin typeface="Segoe UI"/>
                </a:rPr>
                <a:t>PRIVILEGED IDENTITY MANAGEMENT</a:t>
              </a:r>
            </a:p>
          </p:txBody>
        </p:sp>
        <p:grpSp>
          <p:nvGrpSpPr>
            <p:cNvPr id="26" name="Group 25"/>
            <p:cNvGrpSpPr/>
            <p:nvPr/>
          </p:nvGrpSpPr>
          <p:grpSpPr>
            <a:xfrm>
              <a:off x="9976797" y="5987180"/>
              <a:ext cx="561781" cy="619180"/>
              <a:chOff x="8237538" y="5811838"/>
              <a:chExt cx="730250" cy="804863"/>
            </a:xfrm>
            <a:solidFill>
              <a:schemeClr val="bg1"/>
            </a:solidFill>
          </p:grpSpPr>
          <p:sp>
            <p:nvSpPr>
              <p:cNvPr id="18" name="Freeform 10"/>
              <p:cNvSpPr>
                <a:spLocks/>
              </p:cNvSpPr>
              <p:nvPr/>
            </p:nvSpPr>
            <p:spPr bwMode="auto">
              <a:xfrm>
                <a:off x="8764588" y="6478588"/>
                <a:ext cx="73025" cy="38100"/>
              </a:xfrm>
              <a:custGeom>
                <a:avLst/>
                <a:gdLst>
                  <a:gd name="T0" fmla="*/ 24 w 46"/>
                  <a:gd name="T1" fmla="*/ 24 h 24"/>
                  <a:gd name="T2" fmla="*/ 46 w 46"/>
                  <a:gd name="T3" fmla="*/ 0 h 24"/>
                  <a:gd name="T4" fmla="*/ 0 w 46"/>
                  <a:gd name="T5" fmla="*/ 0 h 24"/>
                  <a:gd name="T6" fmla="*/ 24 w 46"/>
                  <a:gd name="T7" fmla="*/ 24 h 24"/>
                </a:gdLst>
                <a:ahLst/>
                <a:cxnLst>
                  <a:cxn ang="0">
                    <a:pos x="T0" y="T1"/>
                  </a:cxn>
                  <a:cxn ang="0">
                    <a:pos x="T2" y="T3"/>
                  </a:cxn>
                  <a:cxn ang="0">
                    <a:pos x="T4" y="T5"/>
                  </a:cxn>
                  <a:cxn ang="0">
                    <a:pos x="T6" y="T7"/>
                  </a:cxn>
                </a:cxnLst>
                <a:rect l="0" t="0" r="r" b="b"/>
                <a:pathLst>
                  <a:path w="46" h="24">
                    <a:moveTo>
                      <a:pt x="24" y="24"/>
                    </a:moveTo>
                    <a:lnTo>
                      <a:pt x="46" y="0"/>
                    </a:lnTo>
                    <a:lnTo>
                      <a:pt x="0" y="0"/>
                    </a:ln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19" name="Freeform 11"/>
              <p:cNvSpPr>
                <a:spLocks/>
              </p:cNvSpPr>
              <p:nvPr/>
            </p:nvSpPr>
            <p:spPr bwMode="auto">
              <a:xfrm>
                <a:off x="8682038" y="6478588"/>
                <a:ext cx="73025" cy="38100"/>
              </a:xfrm>
              <a:custGeom>
                <a:avLst/>
                <a:gdLst>
                  <a:gd name="T0" fmla="*/ 24 w 46"/>
                  <a:gd name="T1" fmla="*/ 24 h 24"/>
                  <a:gd name="T2" fmla="*/ 46 w 46"/>
                  <a:gd name="T3" fmla="*/ 0 h 24"/>
                  <a:gd name="T4" fmla="*/ 0 w 46"/>
                  <a:gd name="T5" fmla="*/ 0 h 24"/>
                  <a:gd name="T6" fmla="*/ 24 w 46"/>
                  <a:gd name="T7" fmla="*/ 24 h 24"/>
                </a:gdLst>
                <a:ahLst/>
                <a:cxnLst>
                  <a:cxn ang="0">
                    <a:pos x="T0" y="T1"/>
                  </a:cxn>
                  <a:cxn ang="0">
                    <a:pos x="T2" y="T3"/>
                  </a:cxn>
                  <a:cxn ang="0">
                    <a:pos x="T4" y="T5"/>
                  </a:cxn>
                  <a:cxn ang="0">
                    <a:pos x="T6" y="T7"/>
                  </a:cxn>
                </a:cxnLst>
                <a:rect l="0" t="0" r="r" b="b"/>
                <a:pathLst>
                  <a:path w="46" h="24">
                    <a:moveTo>
                      <a:pt x="24" y="24"/>
                    </a:moveTo>
                    <a:lnTo>
                      <a:pt x="46" y="0"/>
                    </a:lnTo>
                    <a:lnTo>
                      <a:pt x="0" y="0"/>
                    </a:ln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nvGrpSpPr>
              <p:cNvPr id="25" name="Group 24"/>
              <p:cNvGrpSpPr/>
              <p:nvPr/>
            </p:nvGrpSpPr>
            <p:grpSpPr>
              <a:xfrm>
                <a:off x="8237538" y="5811838"/>
                <a:ext cx="730250" cy="804863"/>
                <a:chOff x="8237538" y="5811838"/>
                <a:chExt cx="730250" cy="804863"/>
              </a:xfrm>
              <a:grpFill/>
            </p:grpSpPr>
            <p:sp>
              <p:nvSpPr>
                <p:cNvPr id="20" name="Freeform 12"/>
                <p:cNvSpPr>
                  <a:spLocks/>
                </p:cNvSpPr>
                <p:nvPr/>
              </p:nvSpPr>
              <p:spPr bwMode="auto">
                <a:xfrm>
                  <a:off x="8456613" y="5811838"/>
                  <a:ext cx="444500" cy="509588"/>
                </a:xfrm>
                <a:custGeom>
                  <a:avLst/>
                  <a:gdLst>
                    <a:gd name="T0" fmla="*/ 90 w 345"/>
                    <a:gd name="T1" fmla="*/ 396 h 396"/>
                    <a:gd name="T2" fmla="*/ 344 w 345"/>
                    <a:gd name="T3" fmla="*/ 396 h 396"/>
                    <a:gd name="T4" fmla="*/ 345 w 345"/>
                    <a:gd name="T5" fmla="*/ 396 h 396"/>
                    <a:gd name="T6" fmla="*/ 231 w 345"/>
                    <a:gd name="T7" fmla="*/ 322 h 396"/>
                    <a:gd name="T8" fmla="*/ 173 w 345"/>
                    <a:gd name="T9" fmla="*/ 295 h 396"/>
                    <a:gd name="T10" fmla="*/ 173 w 345"/>
                    <a:gd name="T11" fmla="*/ 275 h 396"/>
                    <a:gd name="T12" fmla="*/ 244 w 345"/>
                    <a:gd name="T13" fmla="*/ 138 h 396"/>
                    <a:gd name="T14" fmla="*/ 129 w 345"/>
                    <a:gd name="T15" fmla="*/ 0 h 396"/>
                    <a:gd name="T16" fmla="*/ 127 w 345"/>
                    <a:gd name="T17" fmla="*/ 0 h 396"/>
                    <a:gd name="T18" fmla="*/ 126 w 345"/>
                    <a:gd name="T19" fmla="*/ 0 h 396"/>
                    <a:gd name="T20" fmla="*/ 11 w 345"/>
                    <a:gd name="T21" fmla="*/ 138 h 396"/>
                    <a:gd name="T22" fmla="*/ 81 w 345"/>
                    <a:gd name="T23" fmla="*/ 275 h 396"/>
                    <a:gd name="T24" fmla="*/ 81 w 345"/>
                    <a:gd name="T25" fmla="*/ 295 h 396"/>
                    <a:gd name="T26" fmla="*/ 24 w 345"/>
                    <a:gd name="T27" fmla="*/ 322 h 396"/>
                    <a:gd name="T28" fmla="*/ 0 w 345"/>
                    <a:gd name="T29" fmla="*/ 334 h 396"/>
                    <a:gd name="T30" fmla="*/ 90 w 345"/>
                    <a:gd name="T31"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396">
                      <a:moveTo>
                        <a:pt x="90" y="396"/>
                      </a:moveTo>
                      <a:cubicBezTo>
                        <a:pt x="344" y="396"/>
                        <a:pt x="344" y="396"/>
                        <a:pt x="344" y="396"/>
                      </a:cubicBezTo>
                      <a:cubicBezTo>
                        <a:pt x="345" y="396"/>
                        <a:pt x="345" y="396"/>
                        <a:pt x="345" y="396"/>
                      </a:cubicBezTo>
                      <a:cubicBezTo>
                        <a:pt x="323" y="368"/>
                        <a:pt x="266" y="340"/>
                        <a:pt x="231" y="322"/>
                      </a:cubicBezTo>
                      <a:cubicBezTo>
                        <a:pt x="186" y="300"/>
                        <a:pt x="173" y="295"/>
                        <a:pt x="173" y="295"/>
                      </a:cubicBezTo>
                      <a:cubicBezTo>
                        <a:pt x="173" y="275"/>
                        <a:pt x="173" y="275"/>
                        <a:pt x="173" y="275"/>
                      </a:cubicBezTo>
                      <a:cubicBezTo>
                        <a:pt x="215" y="252"/>
                        <a:pt x="244" y="199"/>
                        <a:pt x="244" y="138"/>
                      </a:cubicBezTo>
                      <a:cubicBezTo>
                        <a:pt x="244" y="56"/>
                        <a:pt x="192" y="0"/>
                        <a:pt x="129" y="0"/>
                      </a:cubicBezTo>
                      <a:cubicBezTo>
                        <a:pt x="128" y="0"/>
                        <a:pt x="128" y="0"/>
                        <a:pt x="127" y="0"/>
                      </a:cubicBezTo>
                      <a:cubicBezTo>
                        <a:pt x="127" y="0"/>
                        <a:pt x="127" y="0"/>
                        <a:pt x="126" y="0"/>
                      </a:cubicBezTo>
                      <a:cubicBezTo>
                        <a:pt x="63" y="0"/>
                        <a:pt x="11" y="56"/>
                        <a:pt x="11" y="138"/>
                      </a:cubicBezTo>
                      <a:cubicBezTo>
                        <a:pt x="11" y="199"/>
                        <a:pt x="40" y="252"/>
                        <a:pt x="81" y="275"/>
                      </a:cubicBezTo>
                      <a:cubicBezTo>
                        <a:pt x="81" y="295"/>
                        <a:pt x="81" y="295"/>
                        <a:pt x="81" y="295"/>
                      </a:cubicBezTo>
                      <a:cubicBezTo>
                        <a:pt x="81" y="295"/>
                        <a:pt x="68" y="300"/>
                        <a:pt x="24" y="322"/>
                      </a:cubicBezTo>
                      <a:cubicBezTo>
                        <a:pt x="17" y="326"/>
                        <a:pt x="9" y="330"/>
                        <a:pt x="0" y="334"/>
                      </a:cubicBezTo>
                      <a:cubicBezTo>
                        <a:pt x="33" y="344"/>
                        <a:pt x="73" y="366"/>
                        <a:pt x="90" y="3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24" name="Freeform 16"/>
                <p:cNvSpPr>
                  <a:spLocks noEditPoints="1"/>
                </p:cNvSpPr>
                <p:nvPr/>
              </p:nvSpPr>
              <p:spPr bwMode="auto">
                <a:xfrm>
                  <a:off x="8237538" y="6275388"/>
                  <a:ext cx="730250" cy="341313"/>
                </a:xfrm>
                <a:custGeom>
                  <a:avLst/>
                  <a:gdLst>
                    <a:gd name="T0" fmla="*/ 559 w 566"/>
                    <a:gd name="T1" fmla="*/ 112 h 265"/>
                    <a:gd name="T2" fmla="*/ 515 w 566"/>
                    <a:gd name="T3" fmla="*/ 67 h 265"/>
                    <a:gd name="T4" fmla="*/ 514 w 566"/>
                    <a:gd name="T5" fmla="*/ 67 h 265"/>
                    <a:gd name="T6" fmla="*/ 248 w 566"/>
                    <a:gd name="T7" fmla="*/ 67 h 265"/>
                    <a:gd name="T8" fmla="*/ 170 w 566"/>
                    <a:gd name="T9" fmla="*/ 5 h 265"/>
                    <a:gd name="T10" fmla="*/ 133 w 566"/>
                    <a:gd name="T11" fmla="*/ 0 h 265"/>
                    <a:gd name="T12" fmla="*/ 0 w 566"/>
                    <a:gd name="T13" fmla="*/ 132 h 265"/>
                    <a:gd name="T14" fmla="*/ 133 w 566"/>
                    <a:gd name="T15" fmla="*/ 265 h 265"/>
                    <a:gd name="T16" fmla="*/ 249 w 566"/>
                    <a:gd name="T17" fmla="*/ 197 h 265"/>
                    <a:gd name="T18" fmla="*/ 301 w 566"/>
                    <a:gd name="T19" fmla="*/ 197 h 265"/>
                    <a:gd name="T20" fmla="*/ 339 w 566"/>
                    <a:gd name="T21" fmla="*/ 158 h 265"/>
                    <a:gd name="T22" fmla="*/ 342 w 566"/>
                    <a:gd name="T23" fmla="*/ 155 h 265"/>
                    <a:gd name="T24" fmla="*/ 345 w 566"/>
                    <a:gd name="T25" fmla="*/ 158 h 265"/>
                    <a:gd name="T26" fmla="*/ 402 w 566"/>
                    <a:gd name="T27" fmla="*/ 158 h 265"/>
                    <a:gd name="T28" fmla="*/ 406 w 566"/>
                    <a:gd name="T29" fmla="*/ 155 h 265"/>
                    <a:gd name="T30" fmla="*/ 409 w 566"/>
                    <a:gd name="T31" fmla="*/ 158 h 265"/>
                    <a:gd name="T32" fmla="*/ 466 w 566"/>
                    <a:gd name="T33" fmla="*/ 158 h 265"/>
                    <a:gd name="T34" fmla="*/ 470 w 566"/>
                    <a:gd name="T35" fmla="*/ 155 h 265"/>
                    <a:gd name="T36" fmla="*/ 474 w 566"/>
                    <a:gd name="T37" fmla="*/ 158 h 265"/>
                    <a:gd name="T38" fmla="*/ 503 w 566"/>
                    <a:gd name="T39" fmla="*/ 188 h 265"/>
                    <a:gd name="T40" fmla="*/ 504 w 566"/>
                    <a:gd name="T41" fmla="*/ 188 h 265"/>
                    <a:gd name="T42" fmla="*/ 559 w 566"/>
                    <a:gd name="T43" fmla="*/ 132 h 265"/>
                    <a:gd name="T44" fmla="*/ 559 w 566"/>
                    <a:gd name="T45" fmla="*/ 112 h 265"/>
                    <a:gd name="T46" fmla="*/ 74 w 566"/>
                    <a:gd name="T47" fmla="*/ 166 h 265"/>
                    <a:gd name="T48" fmla="*/ 39 w 566"/>
                    <a:gd name="T49" fmla="*/ 130 h 265"/>
                    <a:gd name="T50" fmla="*/ 71 w 566"/>
                    <a:gd name="T51" fmla="*/ 95 h 265"/>
                    <a:gd name="T52" fmla="*/ 74 w 566"/>
                    <a:gd name="T53" fmla="*/ 95 h 265"/>
                    <a:gd name="T54" fmla="*/ 110 w 566"/>
                    <a:gd name="T55" fmla="*/ 130 h 265"/>
                    <a:gd name="T56" fmla="*/ 96 w 566"/>
                    <a:gd name="T57" fmla="*/ 158 h 265"/>
                    <a:gd name="T58" fmla="*/ 74 w 566"/>
                    <a:gd name="T59" fmla="*/ 16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265">
                      <a:moveTo>
                        <a:pt x="559" y="112"/>
                      </a:moveTo>
                      <a:cubicBezTo>
                        <a:pt x="515" y="67"/>
                        <a:pt x="515" y="67"/>
                        <a:pt x="515" y="67"/>
                      </a:cubicBezTo>
                      <a:cubicBezTo>
                        <a:pt x="514" y="67"/>
                        <a:pt x="514" y="67"/>
                        <a:pt x="514" y="67"/>
                      </a:cubicBezTo>
                      <a:cubicBezTo>
                        <a:pt x="248" y="67"/>
                        <a:pt x="248" y="67"/>
                        <a:pt x="248" y="67"/>
                      </a:cubicBezTo>
                      <a:cubicBezTo>
                        <a:pt x="231" y="37"/>
                        <a:pt x="203" y="15"/>
                        <a:pt x="170" y="5"/>
                      </a:cubicBezTo>
                      <a:cubicBezTo>
                        <a:pt x="158" y="2"/>
                        <a:pt x="146" y="0"/>
                        <a:pt x="133" y="0"/>
                      </a:cubicBezTo>
                      <a:cubicBezTo>
                        <a:pt x="59" y="0"/>
                        <a:pt x="0" y="59"/>
                        <a:pt x="0" y="132"/>
                      </a:cubicBezTo>
                      <a:cubicBezTo>
                        <a:pt x="0" y="206"/>
                        <a:pt x="59" y="265"/>
                        <a:pt x="133" y="265"/>
                      </a:cubicBezTo>
                      <a:cubicBezTo>
                        <a:pt x="183" y="265"/>
                        <a:pt x="226" y="238"/>
                        <a:pt x="249" y="197"/>
                      </a:cubicBezTo>
                      <a:cubicBezTo>
                        <a:pt x="301" y="197"/>
                        <a:pt x="301" y="197"/>
                        <a:pt x="301" y="197"/>
                      </a:cubicBezTo>
                      <a:cubicBezTo>
                        <a:pt x="339" y="158"/>
                        <a:pt x="339" y="158"/>
                        <a:pt x="339" y="158"/>
                      </a:cubicBezTo>
                      <a:cubicBezTo>
                        <a:pt x="342" y="155"/>
                        <a:pt x="342" y="155"/>
                        <a:pt x="342" y="155"/>
                      </a:cubicBezTo>
                      <a:cubicBezTo>
                        <a:pt x="345" y="158"/>
                        <a:pt x="345" y="158"/>
                        <a:pt x="345" y="158"/>
                      </a:cubicBezTo>
                      <a:cubicBezTo>
                        <a:pt x="402" y="158"/>
                        <a:pt x="402" y="158"/>
                        <a:pt x="402" y="158"/>
                      </a:cubicBezTo>
                      <a:cubicBezTo>
                        <a:pt x="406" y="155"/>
                        <a:pt x="406" y="155"/>
                        <a:pt x="406" y="155"/>
                      </a:cubicBezTo>
                      <a:cubicBezTo>
                        <a:pt x="409" y="158"/>
                        <a:pt x="409" y="158"/>
                        <a:pt x="409" y="158"/>
                      </a:cubicBezTo>
                      <a:cubicBezTo>
                        <a:pt x="466" y="158"/>
                        <a:pt x="466" y="158"/>
                        <a:pt x="466" y="158"/>
                      </a:cubicBezTo>
                      <a:cubicBezTo>
                        <a:pt x="470" y="155"/>
                        <a:pt x="470" y="155"/>
                        <a:pt x="470" y="155"/>
                      </a:cubicBezTo>
                      <a:cubicBezTo>
                        <a:pt x="474" y="158"/>
                        <a:pt x="474" y="158"/>
                        <a:pt x="474" y="158"/>
                      </a:cubicBezTo>
                      <a:cubicBezTo>
                        <a:pt x="503" y="188"/>
                        <a:pt x="503" y="188"/>
                        <a:pt x="503" y="188"/>
                      </a:cubicBezTo>
                      <a:cubicBezTo>
                        <a:pt x="504" y="188"/>
                        <a:pt x="504" y="188"/>
                        <a:pt x="504" y="188"/>
                      </a:cubicBezTo>
                      <a:cubicBezTo>
                        <a:pt x="559" y="132"/>
                        <a:pt x="559" y="132"/>
                        <a:pt x="559" y="132"/>
                      </a:cubicBezTo>
                      <a:cubicBezTo>
                        <a:pt x="566" y="125"/>
                        <a:pt x="566" y="119"/>
                        <a:pt x="559" y="112"/>
                      </a:cubicBezTo>
                      <a:close/>
                      <a:moveTo>
                        <a:pt x="74" y="166"/>
                      </a:moveTo>
                      <a:cubicBezTo>
                        <a:pt x="55" y="166"/>
                        <a:pt x="39" y="150"/>
                        <a:pt x="39" y="130"/>
                      </a:cubicBezTo>
                      <a:cubicBezTo>
                        <a:pt x="39" y="112"/>
                        <a:pt x="53" y="97"/>
                        <a:pt x="71" y="95"/>
                      </a:cubicBezTo>
                      <a:cubicBezTo>
                        <a:pt x="72" y="95"/>
                        <a:pt x="73" y="95"/>
                        <a:pt x="74" y="95"/>
                      </a:cubicBezTo>
                      <a:cubicBezTo>
                        <a:pt x="94" y="95"/>
                        <a:pt x="110" y="111"/>
                        <a:pt x="110" y="130"/>
                      </a:cubicBezTo>
                      <a:cubicBezTo>
                        <a:pt x="110" y="142"/>
                        <a:pt x="105" y="152"/>
                        <a:pt x="96" y="158"/>
                      </a:cubicBezTo>
                      <a:cubicBezTo>
                        <a:pt x="90" y="163"/>
                        <a:pt x="83" y="166"/>
                        <a:pt x="7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grpSp>
      </p:grpSp>
      <p:grpSp>
        <p:nvGrpSpPr>
          <p:cNvPr id="117" name="Group 116"/>
          <p:cNvGrpSpPr>
            <a:grpSpLocks noChangeAspect="1"/>
          </p:cNvGrpSpPr>
          <p:nvPr/>
        </p:nvGrpSpPr>
        <p:grpSpPr>
          <a:xfrm>
            <a:off x="3877571" y="4189889"/>
            <a:ext cx="1179452" cy="1347536"/>
            <a:chOff x="3315756" y="3038485"/>
            <a:chExt cx="3157068" cy="3606958"/>
          </a:xfrm>
        </p:grpSpPr>
        <p:sp>
          <p:nvSpPr>
            <p:cNvPr id="119" name="Rectangle 118"/>
            <p:cNvSpPr/>
            <p:nvPr/>
          </p:nvSpPr>
          <p:spPr bwMode="auto">
            <a:xfrm>
              <a:off x="4251941" y="3617830"/>
              <a:ext cx="1034762" cy="170929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grpSp>
          <p:nvGrpSpPr>
            <p:cNvPr id="120" name="Group 119"/>
            <p:cNvGrpSpPr/>
            <p:nvPr/>
          </p:nvGrpSpPr>
          <p:grpSpPr>
            <a:xfrm>
              <a:off x="3315756" y="3038485"/>
              <a:ext cx="3157068" cy="3606958"/>
              <a:chOff x="3315756" y="2978967"/>
              <a:chExt cx="3157068" cy="3606958"/>
            </a:xfrm>
          </p:grpSpPr>
          <p:grpSp>
            <p:nvGrpSpPr>
              <p:cNvPr id="121" name="Group 120"/>
              <p:cNvGrpSpPr/>
              <p:nvPr/>
            </p:nvGrpSpPr>
            <p:grpSpPr>
              <a:xfrm>
                <a:off x="3315756" y="3486084"/>
                <a:ext cx="3157068" cy="3099841"/>
                <a:chOff x="3012988" y="3330175"/>
                <a:chExt cx="3157068" cy="3099841"/>
              </a:xfrm>
            </p:grpSpPr>
            <p:sp>
              <p:nvSpPr>
                <p:cNvPr id="134" name="TextBox 133"/>
                <p:cNvSpPr txBox="1"/>
                <p:nvPr/>
              </p:nvSpPr>
              <p:spPr>
                <a:xfrm>
                  <a:off x="3012988" y="4935386"/>
                  <a:ext cx="3157068" cy="1494630"/>
                </a:xfrm>
                <a:prstGeom prst="rect">
                  <a:avLst/>
                </a:prstGeom>
                <a:noFill/>
              </p:spPr>
              <p:txBody>
                <a:bodyPr wrap="square" lIns="182854" tIns="146283" rIns="182854" bIns="146283" rtlCol="0">
                  <a:spAutoFit/>
                </a:bodyPr>
                <a:lstStyle/>
                <a:p>
                  <a:pPr marL="0" marR="0" lvl="0" indent="0" defTabSz="932324" eaLnBrk="1" fontAlgn="auto" latinLnBrk="0" hangingPunct="1">
                    <a:lnSpc>
                      <a:spcPct val="90000"/>
                    </a:lnSpc>
                    <a:spcBef>
                      <a:spcPts val="0"/>
                    </a:spcBef>
                    <a:spcAft>
                      <a:spcPts val="0"/>
                    </a:spcAft>
                    <a:buClrTx/>
                    <a:buSzTx/>
                    <a:buFontTx/>
                    <a:buNone/>
                    <a:tabLst/>
                    <a:defRPr/>
                  </a:pPr>
                  <a:r>
                    <a:rPr kumimoji="0" lang="en-US" sz="700" b="1" i="0" u="none" strike="noStrike" kern="0" cap="none" spc="300" normalizeH="0" baseline="0" noProof="0" dirty="0">
                      <a:ln>
                        <a:noFill/>
                      </a:ln>
                      <a:solidFill>
                        <a:srgbClr val="FFFFFF"/>
                      </a:solidFill>
                      <a:effectLst/>
                      <a:uLnTx/>
                      <a:uFillTx/>
                      <a:latin typeface="Segoe UI"/>
                    </a:rPr>
                    <a:t>  </a:t>
                  </a:r>
                </a:p>
                <a:p>
                  <a:pPr marL="0" marR="0" lvl="0" indent="0" defTabSz="932324" eaLnBrk="1" fontAlgn="auto" latinLnBrk="0" hangingPunct="1">
                    <a:lnSpc>
                      <a:spcPct val="90000"/>
                    </a:lnSpc>
                    <a:spcBef>
                      <a:spcPts val="0"/>
                    </a:spcBef>
                    <a:spcAft>
                      <a:spcPts val="0"/>
                    </a:spcAft>
                    <a:buClrTx/>
                    <a:buSzTx/>
                    <a:buFontTx/>
                    <a:buNone/>
                    <a:tabLst/>
                    <a:defRPr/>
                  </a:pPr>
                  <a:r>
                    <a:rPr kumimoji="0" lang="en-US" sz="700" b="1" i="0" u="none" strike="noStrike" kern="0" cap="none" spc="300" normalizeH="0" baseline="0" noProof="0" dirty="0">
                      <a:ln>
                        <a:noFill/>
                      </a:ln>
                      <a:solidFill>
                        <a:srgbClr val="FFFFFF"/>
                      </a:solidFill>
                      <a:effectLst/>
                      <a:uLnTx/>
                      <a:uFillTx/>
                      <a:latin typeface="Segoe UI"/>
                    </a:rPr>
                    <a:t>   </a:t>
                  </a:r>
                  <a:r>
                    <a:rPr kumimoji="0" lang="en-US" sz="1199" b="0" i="0" u="none" strike="noStrike" kern="0" cap="none" spc="0" normalizeH="0" baseline="0" noProof="0" dirty="0">
                      <a:ln>
                        <a:noFill/>
                      </a:ln>
                      <a:solidFill>
                        <a:srgbClr val="FFFFFF"/>
                      </a:solidFill>
                      <a:effectLst/>
                      <a:uLnTx/>
                      <a:uFillTx/>
                      <a:latin typeface="Segoe UI"/>
                    </a:rPr>
                    <a:t>MFA</a:t>
                  </a:r>
                </a:p>
              </p:txBody>
            </p:sp>
            <p:grpSp>
              <p:nvGrpSpPr>
                <p:cNvPr id="135" name="Group 134"/>
                <p:cNvGrpSpPr/>
                <p:nvPr/>
              </p:nvGrpSpPr>
              <p:grpSpPr>
                <a:xfrm>
                  <a:off x="4274609" y="3657058"/>
                  <a:ext cx="364509" cy="450651"/>
                  <a:chOff x="12251162" y="-145458"/>
                  <a:chExt cx="6442076" cy="7964488"/>
                </a:xfrm>
                <a:solidFill>
                  <a:schemeClr val="bg1"/>
                </a:solidFill>
              </p:grpSpPr>
              <p:sp>
                <p:nvSpPr>
                  <p:cNvPr id="143" name="Freeform 5"/>
                  <p:cNvSpPr>
                    <a:spLocks noEditPoints="1"/>
                  </p:cNvSpPr>
                  <p:nvPr/>
                </p:nvSpPr>
                <p:spPr bwMode="auto">
                  <a:xfrm>
                    <a:off x="15608725" y="4736105"/>
                    <a:ext cx="3084513" cy="3082925"/>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144" name="Freeform 6"/>
                  <p:cNvSpPr>
                    <a:spLocks/>
                  </p:cNvSpPr>
                  <p:nvPr/>
                </p:nvSpPr>
                <p:spPr bwMode="auto">
                  <a:xfrm>
                    <a:off x="12251162" y="-145458"/>
                    <a:ext cx="5251450" cy="6669088"/>
                  </a:xfrm>
                  <a:custGeom>
                    <a:avLst/>
                    <a:gdLst>
                      <a:gd name="T0" fmla="*/ 872 w 1398"/>
                      <a:gd name="T1" fmla="*/ 1776 h 1776"/>
                      <a:gd name="T2" fmla="*/ 867 w 1398"/>
                      <a:gd name="T3" fmla="*/ 1711 h 1776"/>
                      <a:gd name="T4" fmla="*/ 1304 w 1398"/>
                      <a:gd name="T5" fmla="*/ 1273 h 1776"/>
                      <a:gd name="T6" fmla="*/ 1398 w 1398"/>
                      <a:gd name="T7" fmla="*/ 1284 h 1776"/>
                      <a:gd name="T8" fmla="*/ 1192 w 1398"/>
                      <a:gd name="T9" fmla="*/ 1174 h 1776"/>
                      <a:gd name="T10" fmla="*/ 982 w 1398"/>
                      <a:gd name="T11" fmla="*/ 1073 h 1776"/>
                      <a:gd name="T12" fmla="*/ 982 w 1398"/>
                      <a:gd name="T13" fmla="*/ 1000 h 1776"/>
                      <a:gd name="T14" fmla="*/ 1238 w 1398"/>
                      <a:gd name="T15" fmla="*/ 502 h 1776"/>
                      <a:gd name="T16" fmla="*/ 819 w 1398"/>
                      <a:gd name="T17" fmla="*/ 0 h 1776"/>
                      <a:gd name="T18" fmla="*/ 400 w 1398"/>
                      <a:gd name="T19" fmla="*/ 502 h 1776"/>
                      <a:gd name="T20" fmla="*/ 655 w 1398"/>
                      <a:gd name="T21" fmla="*/ 1000 h 1776"/>
                      <a:gd name="T22" fmla="*/ 655 w 1398"/>
                      <a:gd name="T23" fmla="*/ 1073 h 1776"/>
                      <a:gd name="T24" fmla="*/ 446 w 1398"/>
                      <a:gd name="T25" fmla="*/ 1174 h 1776"/>
                      <a:gd name="T26" fmla="*/ 0 w 1398"/>
                      <a:gd name="T27" fmla="*/ 1519 h 1776"/>
                      <a:gd name="T28" fmla="*/ 0 w 1398"/>
                      <a:gd name="T29" fmla="*/ 1776 h 1776"/>
                      <a:gd name="T30" fmla="*/ 774 w 1398"/>
                      <a:gd name="T31" fmla="*/ 1776 h 1776"/>
                      <a:gd name="T32" fmla="*/ 774 w 1398"/>
                      <a:gd name="T33" fmla="*/ 1776 h 1776"/>
                      <a:gd name="T34" fmla="*/ 872 w 1398"/>
                      <a:gd name="T3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8" h="1776">
                        <a:moveTo>
                          <a:pt x="872" y="1776"/>
                        </a:moveTo>
                        <a:cubicBezTo>
                          <a:pt x="869" y="1755"/>
                          <a:pt x="867" y="1733"/>
                          <a:pt x="867" y="1711"/>
                        </a:cubicBezTo>
                        <a:cubicBezTo>
                          <a:pt x="867" y="1469"/>
                          <a:pt x="1063" y="1273"/>
                          <a:pt x="1304" y="1273"/>
                        </a:cubicBezTo>
                        <a:cubicBezTo>
                          <a:pt x="1336" y="1273"/>
                          <a:pt x="1368" y="1277"/>
                          <a:pt x="1398" y="1284"/>
                        </a:cubicBezTo>
                        <a:cubicBezTo>
                          <a:pt x="1326" y="1242"/>
                          <a:pt x="1251" y="1204"/>
                          <a:pt x="1192" y="1174"/>
                        </a:cubicBezTo>
                        <a:cubicBezTo>
                          <a:pt x="1029" y="1093"/>
                          <a:pt x="982" y="1073"/>
                          <a:pt x="982" y="1073"/>
                        </a:cubicBezTo>
                        <a:cubicBezTo>
                          <a:pt x="982" y="1000"/>
                          <a:pt x="982" y="1000"/>
                          <a:pt x="982" y="1000"/>
                        </a:cubicBezTo>
                        <a:cubicBezTo>
                          <a:pt x="1132" y="918"/>
                          <a:pt x="1238" y="726"/>
                          <a:pt x="1238" y="502"/>
                        </a:cubicBezTo>
                        <a:cubicBezTo>
                          <a:pt x="1238" y="203"/>
                          <a:pt x="1050" y="0"/>
                          <a:pt x="819" y="0"/>
                        </a:cubicBezTo>
                        <a:cubicBezTo>
                          <a:pt x="587" y="0"/>
                          <a:pt x="400" y="203"/>
                          <a:pt x="400" y="502"/>
                        </a:cubicBezTo>
                        <a:cubicBezTo>
                          <a:pt x="400" y="726"/>
                          <a:pt x="505" y="918"/>
                          <a:pt x="655" y="1000"/>
                        </a:cubicBezTo>
                        <a:cubicBezTo>
                          <a:pt x="655" y="1073"/>
                          <a:pt x="655" y="1073"/>
                          <a:pt x="655" y="1073"/>
                        </a:cubicBezTo>
                        <a:cubicBezTo>
                          <a:pt x="655" y="1073"/>
                          <a:pt x="608" y="1093"/>
                          <a:pt x="446" y="1174"/>
                        </a:cubicBezTo>
                        <a:cubicBezTo>
                          <a:pt x="284" y="1256"/>
                          <a:pt x="0" y="1397"/>
                          <a:pt x="0" y="1519"/>
                        </a:cubicBezTo>
                        <a:cubicBezTo>
                          <a:pt x="0" y="1641"/>
                          <a:pt x="0" y="1776"/>
                          <a:pt x="0" y="1776"/>
                        </a:cubicBezTo>
                        <a:cubicBezTo>
                          <a:pt x="774" y="1776"/>
                          <a:pt x="774" y="1776"/>
                          <a:pt x="774" y="1776"/>
                        </a:cubicBezTo>
                        <a:cubicBezTo>
                          <a:pt x="774" y="1776"/>
                          <a:pt x="774" y="1776"/>
                          <a:pt x="774" y="1776"/>
                        </a:cubicBezTo>
                        <a:lnTo>
                          <a:pt x="872" y="1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sp>
              <p:nvSpPr>
                <p:cNvPr id="136" name="Freeform 5"/>
                <p:cNvSpPr>
                  <a:spLocks noEditPoints="1"/>
                </p:cNvSpPr>
                <p:nvPr/>
              </p:nvSpPr>
              <p:spPr bwMode="auto">
                <a:xfrm>
                  <a:off x="3917182" y="3330175"/>
                  <a:ext cx="1074135" cy="1920923"/>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grpSp>
              <p:nvGrpSpPr>
                <p:cNvPr id="137" name="Group 136"/>
                <p:cNvGrpSpPr/>
                <p:nvPr/>
              </p:nvGrpSpPr>
              <p:grpSpPr>
                <a:xfrm>
                  <a:off x="4021133" y="4257661"/>
                  <a:ext cx="841620" cy="477215"/>
                  <a:chOff x="5064468" y="2669415"/>
                  <a:chExt cx="858496" cy="486784"/>
                </a:xfrm>
                <a:solidFill>
                  <a:schemeClr val="bg2"/>
                </a:solidFill>
              </p:grpSpPr>
              <p:grpSp>
                <p:nvGrpSpPr>
                  <p:cNvPr id="138" name="Group 137"/>
                  <p:cNvGrpSpPr/>
                  <p:nvPr/>
                </p:nvGrpSpPr>
                <p:grpSpPr>
                  <a:xfrm>
                    <a:off x="5064468" y="2669415"/>
                    <a:ext cx="858496" cy="288115"/>
                    <a:chOff x="10308455" y="2774544"/>
                    <a:chExt cx="1138237" cy="288115"/>
                  </a:xfrm>
                  <a:grpFill/>
                </p:grpSpPr>
                <p:sp>
                  <p:nvSpPr>
                    <p:cNvPr id="140" name="Rectangle 139"/>
                    <p:cNvSpPr/>
                    <p:nvPr/>
                  </p:nvSpPr>
                  <p:spPr bwMode="auto">
                    <a:xfrm>
                      <a:off x="10308455" y="2774544"/>
                      <a:ext cx="1138237" cy="5988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13923"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a:endParaRPr>
                    </a:p>
                  </p:txBody>
                </p:sp>
                <p:sp>
                  <p:nvSpPr>
                    <p:cNvPr id="141" name="Rectangle 140"/>
                    <p:cNvSpPr/>
                    <p:nvPr/>
                  </p:nvSpPr>
                  <p:spPr bwMode="auto">
                    <a:xfrm>
                      <a:off x="10308455" y="2888660"/>
                      <a:ext cx="1138237" cy="5988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13923"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a:endParaRPr>
                    </a:p>
                  </p:txBody>
                </p:sp>
                <p:sp>
                  <p:nvSpPr>
                    <p:cNvPr id="142" name="Rectangle 141"/>
                    <p:cNvSpPr/>
                    <p:nvPr/>
                  </p:nvSpPr>
                  <p:spPr bwMode="auto">
                    <a:xfrm>
                      <a:off x="10308455" y="3002776"/>
                      <a:ext cx="1138237" cy="5988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13923"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a:endParaRPr>
                    </a:p>
                  </p:txBody>
                </p:sp>
              </p:grpSp>
              <p:sp>
                <p:nvSpPr>
                  <p:cNvPr id="139" name="Rectangle 138"/>
                  <p:cNvSpPr/>
                  <p:nvPr/>
                </p:nvSpPr>
                <p:spPr bwMode="auto">
                  <a:xfrm>
                    <a:off x="5064468" y="3054725"/>
                    <a:ext cx="858495" cy="101474"/>
                  </a:xfrm>
                  <a:prstGeom prst="rect">
                    <a:avLst/>
                  </a:prstGeom>
                  <a:noFill/>
                  <a:ln w="127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13923"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a:endParaRPr>
                  </a:p>
                </p:txBody>
              </p:sp>
            </p:grpSp>
          </p:grpSp>
          <p:grpSp>
            <p:nvGrpSpPr>
              <p:cNvPr id="122" name="Group 121"/>
              <p:cNvGrpSpPr/>
              <p:nvPr/>
            </p:nvGrpSpPr>
            <p:grpSpPr>
              <a:xfrm>
                <a:off x="5292479" y="2978967"/>
                <a:ext cx="299040" cy="595842"/>
                <a:chOff x="4929292" y="3136359"/>
                <a:chExt cx="598911" cy="1193344"/>
              </a:xfrm>
            </p:grpSpPr>
            <p:sp>
              <p:nvSpPr>
                <p:cNvPr id="131" name="Freeform 37"/>
                <p:cNvSpPr>
                  <a:spLocks/>
                </p:cNvSpPr>
                <p:nvPr/>
              </p:nvSpPr>
              <p:spPr bwMode="auto">
                <a:xfrm rot="8100000">
                  <a:off x="4929292" y="3831869"/>
                  <a:ext cx="178739" cy="470503"/>
                </a:xfrm>
                <a:custGeom>
                  <a:avLst/>
                  <a:gdLst>
                    <a:gd name="T0" fmla="*/ 26 w 26"/>
                    <a:gd name="T1" fmla="*/ 0 h 69"/>
                    <a:gd name="T2" fmla="*/ 0 w 26"/>
                    <a:gd name="T3" fmla="*/ 35 h 69"/>
                    <a:gd name="T4" fmla="*/ 26 w 26"/>
                    <a:gd name="T5" fmla="*/ 69 h 69"/>
                    <a:gd name="T6" fmla="*/ 11 w 26"/>
                    <a:gd name="T7" fmla="*/ 35 h 69"/>
                    <a:gd name="T8" fmla="*/ 26 w 26"/>
                    <a:gd name="T9" fmla="*/ 0 h 69"/>
                  </a:gdLst>
                  <a:ahLst/>
                  <a:cxnLst>
                    <a:cxn ang="0">
                      <a:pos x="T0" y="T1"/>
                    </a:cxn>
                    <a:cxn ang="0">
                      <a:pos x="T2" y="T3"/>
                    </a:cxn>
                    <a:cxn ang="0">
                      <a:pos x="T4" y="T5"/>
                    </a:cxn>
                    <a:cxn ang="0">
                      <a:pos x="T6" y="T7"/>
                    </a:cxn>
                    <a:cxn ang="0">
                      <a:pos x="T8" y="T9"/>
                    </a:cxn>
                  </a:cxnLst>
                  <a:rect l="0" t="0" r="r" b="b"/>
                  <a:pathLst>
                    <a:path w="26" h="69">
                      <a:moveTo>
                        <a:pt x="26" y="0"/>
                      </a:moveTo>
                      <a:cubicBezTo>
                        <a:pt x="12" y="2"/>
                        <a:pt x="0" y="16"/>
                        <a:pt x="0" y="35"/>
                      </a:cubicBezTo>
                      <a:cubicBezTo>
                        <a:pt x="0" y="52"/>
                        <a:pt x="12" y="66"/>
                        <a:pt x="26" y="69"/>
                      </a:cubicBezTo>
                      <a:cubicBezTo>
                        <a:pt x="16" y="60"/>
                        <a:pt x="11" y="47"/>
                        <a:pt x="11" y="35"/>
                      </a:cubicBezTo>
                      <a:cubicBezTo>
                        <a:pt x="11" y="22"/>
                        <a:pt x="16" y="9"/>
                        <a:pt x="26" y="0"/>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sp>
              <p:nvSpPr>
                <p:cNvPr id="132" name="Freeform 38"/>
                <p:cNvSpPr>
                  <a:spLocks/>
                </p:cNvSpPr>
                <p:nvPr/>
              </p:nvSpPr>
              <p:spPr bwMode="auto">
                <a:xfrm rot="8100000">
                  <a:off x="5025412" y="3512325"/>
                  <a:ext cx="283879" cy="812210"/>
                </a:xfrm>
                <a:custGeom>
                  <a:avLst/>
                  <a:gdLst>
                    <a:gd name="T0" fmla="*/ 41 w 41"/>
                    <a:gd name="T1" fmla="*/ 0 h 119"/>
                    <a:gd name="T2" fmla="*/ 1 w 41"/>
                    <a:gd name="T3" fmla="*/ 60 h 119"/>
                    <a:gd name="T4" fmla="*/ 41 w 41"/>
                    <a:gd name="T5" fmla="*/ 119 h 119"/>
                    <a:gd name="T6" fmla="*/ 14 w 41"/>
                    <a:gd name="T7" fmla="*/ 60 h 119"/>
                    <a:gd name="T8" fmla="*/ 41 w 41"/>
                    <a:gd name="T9" fmla="*/ 0 h 119"/>
                  </a:gdLst>
                  <a:ahLst/>
                  <a:cxnLst>
                    <a:cxn ang="0">
                      <a:pos x="T0" y="T1"/>
                    </a:cxn>
                    <a:cxn ang="0">
                      <a:pos x="T2" y="T3"/>
                    </a:cxn>
                    <a:cxn ang="0">
                      <a:pos x="T4" y="T5"/>
                    </a:cxn>
                    <a:cxn ang="0">
                      <a:pos x="T6" y="T7"/>
                    </a:cxn>
                    <a:cxn ang="0">
                      <a:pos x="T8" y="T9"/>
                    </a:cxn>
                  </a:cxnLst>
                  <a:rect l="0" t="0" r="r" b="b"/>
                  <a:pathLst>
                    <a:path w="41" h="119">
                      <a:moveTo>
                        <a:pt x="41" y="0"/>
                      </a:moveTo>
                      <a:cubicBezTo>
                        <a:pt x="21" y="7"/>
                        <a:pt x="0" y="30"/>
                        <a:pt x="1" y="60"/>
                      </a:cubicBezTo>
                      <a:cubicBezTo>
                        <a:pt x="0" y="88"/>
                        <a:pt x="21" y="111"/>
                        <a:pt x="41" y="119"/>
                      </a:cubicBezTo>
                      <a:cubicBezTo>
                        <a:pt x="24" y="103"/>
                        <a:pt x="14" y="82"/>
                        <a:pt x="14" y="60"/>
                      </a:cubicBezTo>
                      <a:cubicBezTo>
                        <a:pt x="14" y="38"/>
                        <a:pt x="24" y="16"/>
                        <a:pt x="41" y="0"/>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sp>
              <p:nvSpPr>
                <p:cNvPr id="133" name="Freeform 39"/>
                <p:cNvSpPr>
                  <a:spLocks/>
                </p:cNvSpPr>
                <p:nvPr/>
              </p:nvSpPr>
              <p:spPr bwMode="auto">
                <a:xfrm rot="8100000">
                  <a:off x="5177297" y="3136359"/>
                  <a:ext cx="350906" cy="1193344"/>
                </a:xfrm>
                <a:custGeom>
                  <a:avLst/>
                  <a:gdLst>
                    <a:gd name="T0" fmla="*/ 51 w 51"/>
                    <a:gd name="T1" fmla="*/ 0 h 175"/>
                    <a:gd name="T2" fmla="*/ 0 w 51"/>
                    <a:gd name="T3" fmla="*/ 88 h 175"/>
                    <a:gd name="T4" fmla="*/ 51 w 51"/>
                    <a:gd name="T5" fmla="*/ 175 h 175"/>
                    <a:gd name="T6" fmla="*/ 16 w 51"/>
                    <a:gd name="T7" fmla="*/ 88 h 175"/>
                    <a:gd name="T8" fmla="*/ 51 w 51"/>
                    <a:gd name="T9" fmla="*/ 0 h 175"/>
                  </a:gdLst>
                  <a:ahLst/>
                  <a:cxnLst>
                    <a:cxn ang="0">
                      <a:pos x="T0" y="T1"/>
                    </a:cxn>
                    <a:cxn ang="0">
                      <a:pos x="T2" y="T3"/>
                    </a:cxn>
                    <a:cxn ang="0">
                      <a:pos x="T4" y="T5"/>
                    </a:cxn>
                    <a:cxn ang="0">
                      <a:pos x="T6" y="T7"/>
                    </a:cxn>
                    <a:cxn ang="0">
                      <a:pos x="T8" y="T9"/>
                    </a:cxn>
                  </a:cxnLst>
                  <a:rect l="0" t="0" r="r" b="b"/>
                  <a:pathLst>
                    <a:path w="51" h="175">
                      <a:moveTo>
                        <a:pt x="51" y="0"/>
                      </a:moveTo>
                      <a:cubicBezTo>
                        <a:pt x="25" y="13"/>
                        <a:pt x="0" y="46"/>
                        <a:pt x="0" y="88"/>
                      </a:cubicBezTo>
                      <a:cubicBezTo>
                        <a:pt x="0" y="128"/>
                        <a:pt x="25" y="162"/>
                        <a:pt x="51" y="175"/>
                      </a:cubicBezTo>
                      <a:cubicBezTo>
                        <a:pt x="29" y="152"/>
                        <a:pt x="16" y="120"/>
                        <a:pt x="16" y="88"/>
                      </a:cubicBezTo>
                      <a:cubicBezTo>
                        <a:pt x="16" y="55"/>
                        <a:pt x="29" y="23"/>
                        <a:pt x="51" y="0"/>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grpSp>
          <p:grpSp>
            <p:nvGrpSpPr>
              <p:cNvPr id="123" name="Group 122"/>
              <p:cNvGrpSpPr/>
              <p:nvPr/>
            </p:nvGrpSpPr>
            <p:grpSpPr>
              <a:xfrm>
                <a:off x="3820505" y="3188707"/>
                <a:ext cx="595843" cy="299040"/>
                <a:chOff x="4094089" y="3804232"/>
                <a:chExt cx="595843" cy="299040"/>
              </a:xfrm>
            </p:grpSpPr>
            <p:sp>
              <p:nvSpPr>
                <p:cNvPr id="125" name="Freeform 37"/>
                <p:cNvSpPr>
                  <a:spLocks/>
                </p:cNvSpPr>
                <p:nvPr/>
              </p:nvSpPr>
              <p:spPr bwMode="auto">
                <a:xfrm rot="13500000">
                  <a:off x="4180576" y="3731392"/>
                  <a:ext cx="89245" cy="234925"/>
                </a:xfrm>
                <a:custGeom>
                  <a:avLst/>
                  <a:gdLst>
                    <a:gd name="T0" fmla="*/ 26 w 26"/>
                    <a:gd name="T1" fmla="*/ 0 h 69"/>
                    <a:gd name="T2" fmla="*/ 0 w 26"/>
                    <a:gd name="T3" fmla="*/ 35 h 69"/>
                    <a:gd name="T4" fmla="*/ 26 w 26"/>
                    <a:gd name="T5" fmla="*/ 69 h 69"/>
                    <a:gd name="T6" fmla="*/ 11 w 26"/>
                    <a:gd name="T7" fmla="*/ 35 h 69"/>
                    <a:gd name="T8" fmla="*/ 26 w 26"/>
                    <a:gd name="T9" fmla="*/ 0 h 69"/>
                  </a:gdLst>
                  <a:ahLst/>
                  <a:cxnLst>
                    <a:cxn ang="0">
                      <a:pos x="T0" y="T1"/>
                    </a:cxn>
                    <a:cxn ang="0">
                      <a:pos x="T2" y="T3"/>
                    </a:cxn>
                    <a:cxn ang="0">
                      <a:pos x="T4" y="T5"/>
                    </a:cxn>
                    <a:cxn ang="0">
                      <a:pos x="T6" y="T7"/>
                    </a:cxn>
                    <a:cxn ang="0">
                      <a:pos x="T8" y="T9"/>
                    </a:cxn>
                  </a:cxnLst>
                  <a:rect l="0" t="0" r="r" b="b"/>
                  <a:pathLst>
                    <a:path w="26" h="69">
                      <a:moveTo>
                        <a:pt x="26" y="0"/>
                      </a:moveTo>
                      <a:cubicBezTo>
                        <a:pt x="12" y="2"/>
                        <a:pt x="0" y="16"/>
                        <a:pt x="0" y="35"/>
                      </a:cubicBezTo>
                      <a:cubicBezTo>
                        <a:pt x="0" y="52"/>
                        <a:pt x="12" y="66"/>
                        <a:pt x="26" y="69"/>
                      </a:cubicBezTo>
                      <a:cubicBezTo>
                        <a:pt x="16" y="60"/>
                        <a:pt x="11" y="47"/>
                        <a:pt x="11" y="35"/>
                      </a:cubicBezTo>
                      <a:cubicBezTo>
                        <a:pt x="11" y="22"/>
                        <a:pt x="16" y="9"/>
                        <a:pt x="26" y="0"/>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sp>
              <p:nvSpPr>
                <p:cNvPr id="129" name="Freeform 38"/>
                <p:cNvSpPr>
                  <a:spLocks/>
                </p:cNvSpPr>
                <p:nvPr/>
              </p:nvSpPr>
              <p:spPr bwMode="auto">
                <a:xfrm rot="13500000">
                  <a:off x="4228570" y="3720326"/>
                  <a:ext cx="141742" cy="405541"/>
                </a:xfrm>
                <a:custGeom>
                  <a:avLst/>
                  <a:gdLst>
                    <a:gd name="T0" fmla="*/ 41 w 41"/>
                    <a:gd name="T1" fmla="*/ 0 h 119"/>
                    <a:gd name="T2" fmla="*/ 1 w 41"/>
                    <a:gd name="T3" fmla="*/ 60 h 119"/>
                    <a:gd name="T4" fmla="*/ 41 w 41"/>
                    <a:gd name="T5" fmla="*/ 119 h 119"/>
                    <a:gd name="T6" fmla="*/ 14 w 41"/>
                    <a:gd name="T7" fmla="*/ 60 h 119"/>
                    <a:gd name="T8" fmla="*/ 41 w 41"/>
                    <a:gd name="T9" fmla="*/ 0 h 119"/>
                  </a:gdLst>
                  <a:ahLst/>
                  <a:cxnLst>
                    <a:cxn ang="0">
                      <a:pos x="T0" y="T1"/>
                    </a:cxn>
                    <a:cxn ang="0">
                      <a:pos x="T2" y="T3"/>
                    </a:cxn>
                    <a:cxn ang="0">
                      <a:pos x="T4" y="T5"/>
                    </a:cxn>
                    <a:cxn ang="0">
                      <a:pos x="T6" y="T7"/>
                    </a:cxn>
                    <a:cxn ang="0">
                      <a:pos x="T8" y="T9"/>
                    </a:cxn>
                  </a:cxnLst>
                  <a:rect l="0" t="0" r="r" b="b"/>
                  <a:pathLst>
                    <a:path w="41" h="119">
                      <a:moveTo>
                        <a:pt x="41" y="0"/>
                      </a:moveTo>
                      <a:cubicBezTo>
                        <a:pt x="21" y="7"/>
                        <a:pt x="0" y="30"/>
                        <a:pt x="1" y="60"/>
                      </a:cubicBezTo>
                      <a:cubicBezTo>
                        <a:pt x="0" y="88"/>
                        <a:pt x="21" y="111"/>
                        <a:pt x="41" y="119"/>
                      </a:cubicBezTo>
                      <a:cubicBezTo>
                        <a:pt x="24" y="103"/>
                        <a:pt x="14" y="82"/>
                        <a:pt x="14" y="60"/>
                      </a:cubicBezTo>
                      <a:cubicBezTo>
                        <a:pt x="14" y="38"/>
                        <a:pt x="24" y="16"/>
                        <a:pt x="41" y="0"/>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sp>
              <p:nvSpPr>
                <p:cNvPr id="130" name="Freeform 39"/>
                <p:cNvSpPr>
                  <a:spLocks/>
                </p:cNvSpPr>
                <p:nvPr/>
              </p:nvSpPr>
              <p:spPr bwMode="auto">
                <a:xfrm rot="13500000">
                  <a:off x="4304406" y="3717746"/>
                  <a:ext cx="175209" cy="595843"/>
                </a:xfrm>
                <a:custGeom>
                  <a:avLst/>
                  <a:gdLst>
                    <a:gd name="T0" fmla="*/ 51 w 51"/>
                    <a:gd name="T1" fmla="*/ 0 h 175"/>
                    <a:gd name="T2" fmla="*/ 0 w 51"/>
                    <a:gd name="T3" fmla="*/ 88 h 175"/>
                    <a:gd name="T4" fmla="*/ 51 w 51"/>
                    <a:gd name="T5" fmla="*/ 175 h 175"/>
                    <a:gd name="T6" fmla="*/ 16 w 51"/>
                    <a:gd name="T7" fmla="*/ 88 h 175"/>
                    <a:gd name="T8" fmla="*/ 51 w 51"/>
                    <a:gd name="T9" fmla="*/ 0 h 175"/>
                  </a:gdLst>
                  <a:ahLst/>
                  <a:cxnLst>
                    <a:cxn ang="0">
                      <a:pos x="T0" y="T1"/>
                    </a:cxn>
                    <a:cxn ang="0">
                      <a:pos x="T2" y="T3"/>
                    </a:cxn>
                    <a:cxn ang="0">
                      <a:pos x="T4" y="T5"/>
                    </a:cxn>
                    <a:cxn ang="0">
                      <a:pos x="T6" y="T7"/>
                    </a:cxn>
                    <a:cxn ang="0">
                      <a:pos x="T8" y="T9"/>
                    </a:cxn>
                  </a:cxnLst>
                  <a:rect l="0" t="0" r="r" b="b"/>
                  <a:pathLst>
                    <a:path w="51" h="175">
                      <a:moveTo>
                        <a:pt x="51" y="0"/>
                      </a:moveTo>
                      <a:cubicBezTo>
                        <a:pt x="25" y="13"/>
                        <a:pt x="0" y="46"/>
                        <a:pt x="0" y="88"/>
                      </a:cubicBezTo>
                      <a:cubicBezTo>
                        <a:pt x="0" y="128"/>
                        <a:pt x="25" y="162"/>
                        <a:pt x="51" y="175"/>
                      </a:cubicBezTo>
                      <a:cubicBezTo>
                        <a:pt x="29" y="152"/>
                        <a:pt x="16" y="120"/>
                        <a:pt x="16" y="88"/>
                      </a:cubicBezTo>
                      <a:cubicBezTo>
                        <a:pt x="16" y="55"/>
                        <a:pt x="29" y="23"/>
                        <a:pt x="51" y="0"/>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grpSp>
        </p:grpSp>
      </p:grpSp>
      <p:sp>
        <p:nvSpPr>
          <p:cNvPr id="115" name="TextBox 114"/>
          <p:cNvSpPr txBox="1"/>
          <p:nvPr/>
        </p:nvSpPr>
        <p:spPr>
          <a:xfrm>
            <a:off x="54356" y="5950938"/>
            <a:ext cx="1708430" cy="634178"/>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199" b="1" i="0" u="none" strike="noStrike" kern="0" cap="none" spc="0" normalizeH="0" baseline="0" noProof="0" dirty="0">
                <a:ln>
                  <a:noFill/>
                </a:ln>
                <a:solidFill>
                  <a:srgbClr val="FFFFFF"/>
                </a:solidFill>
                <a:effectLst/>
                <a:uLnTx/>
                <a:uFillTx/>
                <a:latin typeface="Segoe UI"/>
              </a:rPr>
              <a:t>IDENTITY PROTECTION</a:t>
            </a:r>
          </a:p>
        </p:txBody>
      </p:sp>
      <p:sp>
        <p:nvSpPr>
          <p:cNvPr id="126" name="Rectangle 125"/>
          <p:cNvSpPr/>
          <p:nvPr/>
        </p:nvSpPr>
        <p:spPr bwMode="auto">
          <a:xfrm>
            <a:off x="5889578" y="4430406"/>
            <a:ext cx="1971137" cy="31110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r>
              <a:rPr kumimoji="0" lang="en-US" sz="1399" b="0" i="0" u="none" strike="noStrike" kern="0" cap="none" spc="-50" normalizeH="0" baseline="0" noProof="0" dirty="0">
                <a:ln>
                  <a:noFill/>
                </a:ln>
                <a:solidFill>
                  <a:srgbClr val="FFFFFF"/>
                </a:solidFill>
                <a:effectLst/>
                <a:uLnTx/>
                <a:uFillTx/>
                <a:latin typeface="Segoe UI"/>
              </a:rPr>
              <a:t>Risk</a:t>
            </a:r>
          </a:p>
        </p:txBody>
      </p:sp>
      <p:sp>
        <p:nvSpPr>
          <p:cNvPr id="127" name="Freeform 11"/>
          <p:cNvSpPr>
            <a:spLocks noEditPoints="1"/>
          </p:cNvSpPr>
          <p:nvPr/>
        </p:nvSpPr>
        <p:spPr bwMode="auto">
          <a:xfrm>
            <a:off x="5477084" y="4429865"/>
            <a:ext cx="274302" cy="274302"/>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pic>
        <p:nvPicPr>
          <p:cNvPr id="6" name="Picture 5"/>
          <p:cNvPicPr>
            <a:picLocks noChangeAspect="1"/>
          </p:cNvPicPr>
          <p:nvPr/>
        </p:nvPicPr>
        <p:blipFill>
          <a:blip r:embed="rId3"/>
          <a:stretch>
            <a:fillRect/>
          </a:stretch>
        </p:blipFill>
        <p:spPr>
          <a:xfrm>
            <a:off x="10278174" y="2494562"/>
            <a:ext cx="2118833" cy="2621160"/>
          </a:xfrm>
          <a:prstGeom prst="rect">
            <a:avLst/>
          </a:prstGeom>
        </p:spPr>
      </p:pic>
      <p:sp>
        <p:nvSpPr>
          <p:cNvPr id="98" name="Freeform 15"/>
          <p:cNvSpPr>
            <a:spLocks noEditPoints="1"/>
          </p:cNvSpPr>
          <p:nvPr/>
        </p:nvSpPr>
        <p:spPr bwMode="auto">
          <a:xfrm>
            <a:off x="9285641" y="5088849"/>
            <a:ext cx="296021" cy="296021"/>
          </a:xfrm>
          <a:custGeom>
            <a:avLst/>
            <a:gdLst>
              <a:gd name="T0" fmla="*/ 948 w 1896"/>
              <a:gd name="T1" fmla="*/ 0 h 1896"/>
              <a:gd name="T2" fmla="*/ 0 w 1896"/>
              <a:gd name="T3" fmla="*/ 948 h 1896"/>
              <a:gd name="T4" fmla="*/ 948 w 1896"/>
              <a:gd name="T5" fmla="*/ 1896 h 1896"/>
              <a:gd name="T6" fmla="*/ 1896 w 1896"/>
              <a:gd name="T7" fmla="*/ 948 h 1896"/>
              <a:gd name="T8" fmla="*/ 948 w 1896"/>
              <a:gd name="T9" fmla="*/ 0 h 1896"/>
              <a:gd name="T10" fmla="*/ 755 w 1896"/>
              <a:gd name="T11" fmla="*/ 1371 h 1896"/>
              <a:gd name="T12" fmla="*/ 533 w 1896"/>
              <a:gd name="T13" fmla="*/ 1371 h 1896"/>
              <a:gd name="T14" fmla="*/ 817 w 1896"/>
              <a:gd name="T15" fmla="*/ 1009 h 1896"/>
              <a:gd name="T16" fmla="*/ 918 w 1896"/>
              <a:gd name="T17" fmla="*/ 1147 h 1896"/>
              <a:gd name="T18" fmla="*/ 755 w 1896"/>
              <a:gd name="T19" fmla="*/ 1371 h 1896"/>
              <a:gd name="T20" fmla="*/ 1142 w 1896"/>
              <a:gd name="T21" fmla="*/ 1371 h 1896"/>
              <a:gd name="T22" fmla="*/ 948 w 1896"/>
              <a:gd name="T23" fmla="*/ 1107 h 1896"/>
              <a:gd name="T24" fmla="*/ 835 w 1896"/>
              <a:gd name="T25" fmla="*/ 953 h 1896"/>
              <a:gd name="T26" fmla="*/ 522 w 1896"/>
              <a:gd name="T27" fmla="*/ 526 h 1896"/>
              <a:gd name="T28" fmla="*/ 741 w 1896"/>
              <a:gd name="T29" fmla="*/ 524 h 1896"/>
              <a:gd name="T30" fmla="*/ 918 w 1896"/>
              <a:gd name="T31" fmla="*/ 761 h 1896"/>
              <a:gd name="T32" fmla="*/ 948 w 1896"/>
              <a:gd name="T33" fmla="*/ 802 h 1896"/>
              <a:gd name="T34" fmla="*/ 1061 w 1896"/>
              <a:gd name="T35" fmla="*/ 953 h 1896"/>
              <a:gd name="T36" fmla="*/ 1065 w 1896"/>
              <a:gd name="T37" fmla="*/ 958 h 1896"/>
              <a:gd name="T38" fmla="*/ 1374 w 1896"/>
              <a:gd name="T39" fmla="*/ 1371 h 1896"/>
              <a:gd name="T40" fmla="*/ 1142 w 1896"/>
              <a:gd name="T41" fmla="*/ 1371 h 1896"/>
              <a:gd name="T42" fmla="*/ 1096 w 1896"/>
              <a:gd name="T43" fmla="*/ 921 h 1896"/>
              <a:gd name="T44" fmla="*/ 998 w 1896"/>
              <a:gd name="T45" fmla="*/ 787 h 1896"/>
              <a:gd name="T46" fmla="*/ 1197 w 1896"/>
              <a:gd name="T47" fmla="*/ 523 h 1896"/>
              <a:gd name="T48" fmla="*/ 1415 w 1896"/>
              <a:gd name="T49" fmla="*/ 525 h 1896"/>
              <a:gd name="T50" fmla="*/ 1096 w 1896"/>
              <a:gd name="T51" fmla="*/ 921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6" h="1896">
                <a:moveTo>
                  <a:pt x="948" y="0"/>
                </a:moveTo>
                <a:cubicBezTo>
                  <a:pt x="424" y="0"/>
                  <a:pt x="0" y="424"/>
                  <a:pt x="0" y="948"/>
                </a:cubicBezTo>
                <a:cubicBezTo>
                  <a:pt x="0" y="1471"/>
                  <a:pt x="424" y="1896"/>
                  <a:pt x="948" y="1896"/>
                </a:cubicBezTo>
                <a:cubicBezTo>
                  <a:pt x="1471" y="1896"/>
                  <a:pt x="1896" y="1471"/>
                  <a:pt x="1896" y="948"/>
                </a:cubicBezTo>
                <a:cubicBezTo>
                  <a:pt x="1896" y="424"/>
                  <a:pt x="1471" y="0"/>
                  <a:pt x="948" y="0"/>
                </a:cubicBezTo>
                <a:close/>
                <a:moveTo>
                  <a:pt x="755" y="1371"/>
                </a:moveTo>
                <a:cubicBezTo>
                  <a:pt x="533" y="1371"/>
                  <a:pt x="533" y="1371"/>
                  <a:pt x="533" y="1371"/>
                </a:cubicBezTo>
                <a:cubicBezTo>
                  <a:pt x="817" y="1009"/>
                  <a:pt x="817" y="1009"/>
                  <a:pt x="817" y="1009"/>
                </a:cubicBezTo>
                <a:cubicBezTo>
                  <a:pt x="918" y="1147"/>
                  <a:pt x="918" y="1147"/>
                  <a:pt x="918" y="1147"/>
                </a:cubicBezTo>
                <a:lnTo>
                  <a:pt x="755" y="1371"/>
                </a:lnTo>
                <a:close/>
                <a:moveTo>
                  <a:pt x="1142" y="1371"/>
                </a:moveTo>
                <a:cubicBezTo>
                  <a:pt x="948" y="1107"/>
                  <a:pt x="948" y="1107"/>
                  <a:pt x="948" y="1107"/>
                </a:cubicBezTo>
                <a:cubicBezTo>
                  <a:pt x="835" y="953"/>
                  <a:pt x="835" y="953"/>
                  <a:pt x="835" y="953"/>
                </a:cubicBezTo>
                <a:cubicBezTo>
                  <a:pt x="522" y="526"/>
                  <a:pt x="522" y="526"/>
                  <a:pt x="522" y="526"/>
                </a:cubicBezTo>
                <a:cubicBezTo>
                  <a:pt x="741" y="524"/>
                  <a:pt x="741" y="524"/>
                  <a:pt x="741" y="524"/>
                </a:cubicBezTo>
                <a:cubicBezTo>
                  <a:pt x="918" y="761"/>
                  <a:pt x="918" y="761"/>
                  <a:pt x="918" y="761"/>
                </a:cubicBezTo>
                <a:cubicBezTo>
                  <a:pt x="948" y="802"/>
                  <a:pt x="948" y="802"/>
                  <a:pt x="948" y="802"/>
                </a:cubicBezTo>
                <a:cubicBezTo>
                  <a:pt x="1061" y="953"/>
                  <a:pt x="1061" y="953"/>
                  <a:pt x="1061" y="953"/>
                </a:cubicBezTo>
                <a:cubicBezTo>
                  <a:pt x="1065" y="958"/>
                  <a:pt x="1065" y="958"/>
                  <a:pt x="1065" y="958"/>
                </a:cubicBezTo>
                <a:cubicBezTo>
                  <a:pt x="1374" y="1371"/>
                  <a:pt x="1374" y="1371"/>
                  <a:pt x="1374" y="1371"/>
                </a:cubicBezTo>
                <a:lnTo>
                  <a:pt x="1142" y="1371"/>
                </a:lnTo>
                <a:close/>
                <a:moveTo>
                  <a:pt x="1096" y="921"/>
                </a:moveTo>
                <a:cubicBezTo>
                  <a:pt x="998" y="787"/>
                  <a:pt x="998" y="787"/>
                  <a:pt x="998" y="787"/>
                </a:cubicBezTo>
                <a:cubicBezTo>
                  <a:pt x="1197" y="523"/>
                  <a:pt x="1197" y="523"/>
                  <a:pt x="1197" y="523"/>
                </a:cubicBezTo>
                <a:cubicBezTo>
                  <a:pt x="1415" y="525"/>
                  <a:pt x="1415" y="525"/>
                  <a:pt x="1415" y="525"/>
                </a:cubicBezTo>
                <a:lnTo>
                  <a:pt x="1096" y="921"/>
                </a:lnTo>
                <a:close/>
              </a:path>
            </a:pathLst>
          </a:custGeom>
          <a:solidFill>
            <a:schemeClr val="bg1"/>
          </a:solidFill>
          <a:ln>
            <a:noFill/>
          </a:ln>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92" name="Freeform 11"/>
          <p:cNvSpPr>
            <a:spLocks noEditPoints="1"/>
          </p:cNvSpPr>
          <p:nvPr/>
        </p:nvSpPr>
        <p:spPr bwMode="auto">
          <a:xfrm>
            <a:off x="8280724" y="3424350"/>
            <a:ext cx="300798" cy="300798"/>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nvGrpSpPr>
          <p:cNvPr id="99" name="Group 98"/>
          <p:cNvGrpSpPr/>
          <p:nvPr/>
        </p:nvGrpSpPr>
        <p:grpSpPr>
          <a:xfrm>
            <a:off x="8325914" y="3991327"/>
            <a:ext cx="210416" cy="372133"/>
            <a:chOff x="12548790" y="-1264290"/>
            <a:chExt cx="5541963" cy="9801225"/>
          </a:xfrm>
          <a:solidFill>
            <a:schemeClr val="bg1"/>
          </a:solidFill>
        </p:grpSpPr>
        <p:sp>
          <p:nvSpPr>
            <p:cNvPr id="100"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01"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102" name="Text Placeholder 7"/>
          <p:cNvSpPr>
            <a:spLocks noGrp="1"/>
          </p:cNvSpPr>
          <p:nvPr>
            <p:ph type="body" sz="quarter" idx="10"/>
          </p:nvPr>
        </p:nvSpPr>
        <p:spPr>
          <a:xfrm>
            <a:off x="275481" y="295535"/>
            <a:ext cx="11885514" cy="414353"/>
          </a:xfrm>
        </p:spPr>
        <p:txBody>
          <a:bodyPr/>
          <a:lstStyle/>
          <a:p>
            <a:r>
              <a:rPr lang="en-US" dirty="0"/>
              <a:t>CLOUD-POWERED PROTECTION</a:t>
            </a:r>
          </a:p>
        </p:txBody>
      </p:sp>
    </p:spTree>
    <p:extLst>
      <p:ext uri="{BB962C8B-B14F-4D97-AF65-F5344CB8AC3E}">
        <p14:creationId xmlns:p14="http://schemas.microsoft.com/office/powerpoint/2010/main" val="2829133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ie 124"/>
          <p:cNvSpPr/>
          <p:nvPr/>
        </p:nvSpPr>
        <p:spPr bwMode="auto">
          <a:xfrm>
            <a:off x="6218237" y="4464001"/>
            <a:ext cx="5134924" cy="5087079"/>
          </a:xfrm>
          <a:prstGeom prst="pie">
            <a:avLst>
              <a:gd name="adj1" fmla="val 10779824"/>
              <a:gd name="adj2" fmla="val 1969"/>
            </a:avLst>
          </a:prstGeom>
          <a:solidFill>
            <a:schemeClr val="bg1">
              <a:lumMod val="95000"/>
            </a:schemeClr>
          </a:solidFill>
          <a:ln w="19050" cap="flat" cmpd="sng" algn="ctr">
            <a:solidFill>
              <a:schemeClr val="bg1">
                <a:lumMod val="65000"/>
              </a:schemeClr>
            </a:solidFill>
            <a:prstDash val="sysDash"/>
            <a:headEnd type="none" w="med" len="med"/>
            <a:tailEnd type="none" w="med" len="med"/>
          </a:ln>
          <a:effectLst/>
        </p:spPr>
        <p:txBody>
          <a:bodyPr rot="0" spcFirstLastPara="0" vert="horz" wrap="square" lIns="190207" tIns="152166" rIns="190207" bIns="152166" numCol="1" spcCol="0" rtlCol="0" fromWordArt="0" anchor="t" anchorCtr="0" forceAA="0" compatLnSpc="1">
            <a:prstTxWarp prst="textNoShape">
              <a:avLst/>
            </a:prstTxWarp>
            <a:noAutofit/>
          </a:bodyPr>
          <a:lstStyle/>
          <a:p>
            <a:pPr marL="0" marR="0" lvl="0" indent="0" algn="ctr" defTabSz="969767" eaLnBrk="1" fontAlgn="base" latinLnBrk="0" hangingPunct="1">
              <a:lnSpc>
                <a:spcPct val="90000"/>
              </a:lnSpc>
              <a:spcBef>
                <a:spcPct val="0"/>
              </a:spcBef>
              <a:spcAft>
                <a:spcPct val="0"/>
              </a:spcAft>
              <a:buClrTx/>
              <a:buSzTx/>
              <a:buFontTx/>
              <a:buNone/>
              <a:tabLst/>
              <a:defRPr/>
            </a:pPr>
            <a:endParaRPr kumimoji="0" lang="en-US" sz="2497"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4" name="Group 43"/>
          <p:cNvGrpSpPr/>
          <p:nvPr/>
        </p:nvGrpSpPr>
        <p:grpSpPr>
          <a:xfrm>
            <a:off x="652607" y="2619198"/>
            <a:ext cx="284768" cy="284768"/>
            <a:chOff x="5372581" y="1617831"/>
            <a:chExt cx="498112" cy="498112"/>
          </a:xfrm>
        </p:grpSpPr>
        <p:sp>
          <p:nvSpPr>
            <p:cNvPr id="45" name="Oval 44"/>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6" name="Isosceles Triangle 197"/>
            <p:cNvSpPr/>
            <p:nvPr/>
          </p:nvSpPr>
          <p:spPr bwMode="auto">
            <a:xfrm rot="5400000">
              <a:off x="5559440" y="1802229"/>
              <a:ext cx="181888" cy="13033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53" name="Group 52"/>
          <p:cNvGrpSpPr/>
          <p:nvPr/>
        </p:nvGrpSpPr>
        <p:grpSpPr>
          <a:xfrm>
            <a:off x="652607" y="4298447"/>
            <a:ext cx="284768" cy="284768"/>
            <a:chOff x="5372581" y="1617831"/>
            <a:chExt cx="498112" cy="498112"/>
          </a:xfrm>
        </p:grpSpPr>
        <p:sp>
          <p:nvSpPr>
            <p:cNvPr id="54" name="Oval 53"/>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5" name="Isosceles Triangle 204"/>
            <p:cNvSpPr/>
            <p:nvPr/>
          </p:nvSpPr>
          <p:spPr bwMode="auto">
            <a:xfrm rot="5400000">
              <a:off x="5559440" y="1802229"/>
              <a:ext cx="181888" cy="13033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505050"/>
                </a:solidFill>
                <a:effectLst/>
                <a:uLnTx/>
                <a:uFillTx/>
                <a:latin typeface="Segoe UI Light"/>
                <a:ea typeface="Segoe UI" pitchFamily="34" charset="0"/>
                <a:cs typeface="Segoe UI" pitchFamily="34" charset="0"/>
              </a:endParaRPr>
            </a:p>
          </p:txBody>
        </p:sp>
      </p:grpSp>
      <p:grpSp>
        <p:nvGrpSpPr>
          <p:cNvPr id="66" name="Group 65"/>
          <p:cNvGrpSpPr/>
          <p:nvPr/>
        </p:nvGrpSpPr>
        <p:grpSpPr>
          <a:xfrm>
            <a:off x="652607" y="5119781"/>
            <a:ext cx="284768" cy="284768"/>
            <a:chOff x="5372581" y="1617831"/>
            <a:chExt cx="498112" cy="498112"/>
          </a:xfrm>
        </p:grpSpPr>
        <p:sp>
          <p:nvSpPr>
            <p:cNvPr id="67" name="Oval 66"/>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8" name="Isosceles Triangle 204"/>
            <p:cNvSpPr/>
            <p:nvPr/>
          </p:nvSpPr>
          <p:spPr bwMode="auto">
            <a:xfrm rot="5400000">
              <a:off x="5559440" y="1802229"/>
              <a:ext cx="181888" cy="13033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505050"/>
                </a:solidFill>
                <a:effectLst/>
                <a:uLnTx/>
                <a:uFillTx/>
                <a:latin typeface="Segoe UI Light"/>
                <a:ea typeface="Segoe UI" pitchFamily="34" charset="0"/>
                <a:cs typeface="Segoe UI" pitchFamily="34" charset="0"/>
              </a:endParaRPr>
            </a:p>
          </p:txBody>
        </p:sp>
      </p:grpSp>
      <p:grpSp>
        <p:nvGrpSpPr>
          <p:cNvPr id="47" name="Group 46"/>
          <p:cNvGrpSpPr/>
          <p:nvPr/>
        </p:nvGrpSpPr>
        <p:grpSpPr>
          <a:xfrm>
            <a:off x="648964" y="3555350"/>
            <a:ext cx="284768" cy="284768"/>
            <a:chOff x="5372581" y="1617831"/>
            <a:chExt cx="498112" cy="498112"/>
          </a:xfrm>
        </p:grpSpPr>
        <p:sp>
          <p:nvSpPr>
            <p:cNvPr id="48" name="Oval 47"/>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9" name="Isosceles Triangle 204"/>
            <p:cNvSpPr/>
            <p:nvPr/>
          </p:nvSpPr>
          <p:spPr bwMode="auto">
            <a:xfrm rot="5400000">
              <a:off x="5559440" y="1802229"/>
              <a:ext cx="181888" cy="13033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505050"/>
                </a:solidFill>
                <a:effectLst/>
                <a:uLnTx/>
                <a:uFillTx/>
                <a:latin typeface="Segoe UI Light"/>
                <a:ea typeface="Segoe UI" pitchFamily="34" charset="0"/>
                <a:cs typeface="Segoe UI" pitchFamily="34" charset="0"/>
              </a:endParaRPr>
            </a:p>
          </p:txBody>
        </p:sp>
      </p:grpSp>
      <p:sp>
        <p:nvSpPr>
          <p:cNvPr id="51" name="Title 1"/>
          <p:cNvSpPr>
            <a:spLocks noGrp="1"/>
          </p:cNvSpPr>
          <p:nvPr>
            <p:ph type="title"/>
          </p:nvPr>
        </p:nvSpPr>
        <p:spPr>
          <a:xfrm>
            <a:off x="275482" y="686247"/>
            <a:ext cx="11887100" cy="917575"/>
          </a:xfrm>
        </p:spPr>
        <p:txBody>
          <a:bodyPr/>
          <a:lstStyle/>
          <a:p>
            <a:r>
              <a:rPr lang="en-US" dirty="0"/>
              <a:t>Azure Active Directory Identity Protection</a:t>
            </a:r>
          </a:p>
        </p:txBody>
      </p:sp>
      <p:sp>
        <p:nvSpPr>
          <p:cNvPr id="52" name="Text Placeholder 2"/>
          <p:cNvSpPr>
            <a:spLocks noGrp="1"/>
          </p:cNvSpPr>
          <p:nvPr>
            <p:ph type="body" sz="quarter" idx="10"/>
          </p:nvPr>
        </p:nvSpPr>
        <p:spPr>
          <a:xfrm>
            <a:off x="275481" y="295536"/>
            <a:ext cx="11885514" cy="418538"/>
          </a:xfrm>
        </p:spPr>
        <p:txBody>
          <a:bodyPr/>
          <a:lstStyle/>
          <a:p>
            <a:r>
              <a:rPr lang="en-US" dirty="0"/>
              <a:t>CLOUD-POWERED PROTECTION</a:t>
            </a:r>
          </a:p>
        </p:txBody>
      </p:sp>
      <p:sp>
        <p:nvSpPr>
          <p:cNvPr id="56" name="Text Placeholder 3"/>
          <p:cNvSpPr>
            <a:spLocks noGrp="1"/>
          </p:cNvSpPr>
          <p:nvPr>
            <p:ph type="body" sz="quarter" idx="11"/>
          </p:nvPr>
        </p:nvSpPr>
        <p:spPr>
          <a:xfrm>
            <a:off x="275481" y="1346162"/>
            <a:ext cx="11885514" cy="499107"/>
          </a:xfrm>
        </p:spPr>
        <p:txBody>
          <a:bodyPr/>
          <a:lstStyle/>
          <a:p>
            <a:r>
              <a:rPr lang="en-US" dirty="0"/>
              <a:t>Identity Protection at its best</a:t>
            </a:r>
          </a:p>
        </p:txBody>
      </p:sp>
      <p:sp>
        <p:nvSpPr>
          <p:cNvPr id="11" name="Rectangle 10"/>
          <p:cNvSpPr/>
          <p:nvPr/>
        </p:nvSpPr>
        <p:spPr>
          <a:xfrm>
            <a:off x="1055297" y="4287125"/>
            <a:ext cx="2675998" cy="324695"/>
          </a:xfrm>
          <a:prstGeom prst="rect">
            <a:avLst/>
          </a:prstGeom>
        </p:spPr>
        <p:txBody>
          <a:bodyPr wrap="square">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Risk severity calculation</a:t>
            </a:r>
          </a:p>
        </p:txBody>
      </p:sp>
      <p:sp>
        <p:nvSpPr>
          <p:cNvPr id="15" name="Rectangle 14"/>
          <p:cNvSpPr/>
          <p:nvPr/>
        </p:nvSpPr>
        <p:spPr>
          <a:xfrm>
            <a:off x="1055296" y="3537643"/>
            <a:ext cx="3064583" cy="318357"/>
          </a:xfrm>
          <a:prstGeom prst="rect">
            <a:avLst/>
          </a:prstGeom>
        </p:spPr>
        <p:txBody>
          <a:bodyPr wrap="square">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Remediation recommendations</a:t>
            </a:r>
          </a:p>
        </p:txBody>
      </p:sp>
      <p:sp>
        <p:nvSpPr>
          <p:cNvPr id="17" name="Rectangle 16"/>
          <p:cNvSpPr/>
          <p:nvPr/>
        </p:nvSpPr>
        <p:spPr>
          <a:xfrm>
            <a:off x="1055297" y="5109246"/>
            <a:ext cx="4230337" cy="785741"/>
          </a:xfrm>
          <a:prstGeom prst="rect">
            <a:avLst/>
          </a:prstGeom>
        </p:spPr>
        <p:txBody>
          <a:bodyPr wrap="square">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Risk-based conditional access automatically protects against suspicious logins and compromised credentials</a:t>
            </a:r>
          </a:p>
        </p:txBody>
      </p:sp>
      <p:sp>
        <p:nvSpPr>
          <p:cNvPr id="18" name="Rectangle 17"/>
          <p:cNvSpPr/>
          <p:nvPr/>
        </p:nvSpPr>
        <p:spPr>
          <a:xfrm>
            <a:off x="1055297" y="2573569"/>
            <a:ext cx="4314983" cy="555217"/>
          </a:xfrm>
          <a:prstGeom prst="rect">
            <a:avLst/>
          </a:prstGeom>
        </p:spPr>
        <p:txBody>
          <a:bodyPr wrap="square">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632" b="0" i="0" u="none" strike="noStrike" kern="0" cap="none" spc="0" normalizeH="0" baseline="0" noProof="0" dirty="0">
                <a:ln>
                  <a:noFill/>
                </a:ln>
                <a:solidFill>
                  <a:srgbClr val="FFFFFF"/>
                </a:solidFill>
                <a:effectLst/>
                <a:uLnTx/>
                <a:uFillTx/>
              </a:rPr>
              <a:t>Gain insights from a consolidated view of machine learning based threat detection</a:t>
            </a:r>
          </a:p>
        </p:txBody>
      </p:sp>
      <p:sp>
        <p:nvSpPr>
          <p:cNvPr id="80" name="Rectangle 79"/>
          <p:cNvSpPr/>
          <p:nvPr/>
        </p:nvSpPr>
        <p:spPr>
          <a:xfrm>
            <a:off x="8861937" y="2445592"/>
            <a:ext cx="1305139"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Leaked credentials</a:t>
            </a:r>
          </a:p>
        </p:txBody>
      </p:sp>
      <p:sp>
        <p:nvSpPr>
          <p:cNvPr id="81" name="Rectangle 80"/>
          <p:cNvSpPr/>
          <p:nvPr/>
        </p:nvSpPr>
        <p:spPr>
          <a:xfrm>
            <a:off x="6587427" y="2445592"/>
            <a:ext cx="1211911"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Infected devices</a:t>
            </a:r>
          </a:p>
        </p:txBody>
      </p:sp>
      <p:sp>
        <p:nvSpPr>
          <p:cNvPr id="89" name="Rectangle 88"/>
          <p:cNvSpPr/>
          <p:nvPr/>
        </p:nvSpPr>
        <p:spPr>
          <a:xfrm>
            <a:off x="7537120" y="2679598"/>
            <a:ext cx="1612669"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Configuration vulnerabilities </a:t>
            </a:r>
          </a:p>
        </p:txBody>
      </p:sp>
      <p:grpSp>
        <p:nvGrpSpPr>
          <p:cNvPr id="27" name="Group 26"/>
          <p:cNvGrpSpPr/>
          <p:nvPr/>
        </p:nvGrpSpPr>
        <p:grpSpPr>
          <a:xfrm>
            <a:off x="10897639" y="3575195"/>
            <a:ext cx="2161312" cy="2258059"/>
            <a:chOff x="10883719" y="2672995"/>
            <a:chExt cx="2119126" cy="2213984"/>
          </a:xfrm>
        </p:grpSpPr>
        <p:sp>
          <p:nvSpPr>
            <p:cNvPr id="102" name="Rectangle 101"/>
            <p:cNvSpPr/>
            <p:nvPr/>
          </p:nvSpPr>
          <p:spPr>
            <a:xfrm>
              <a:off x="10905530" y="2672995"/>
              <a:ext cx="2097315" cy="720197"/>
            </a:xfrm>
            <a:prstGeom prst="rect">
              <a:avLst/>
            </a:prstGeom>
          </p:spPr>
          <p:txBody>
            <a:bodyPr wrap="square">
              <a:spAutoFit/>
            </a:bodyPr>
            <a:lstStyle/>
            <a:p>
              <a:pPr marL="0" marR="0" lvl="0" indent="0" defTabSz="950846" eaLnBrk="1" fontAlgn="base" latinLnBrk="0" hangingPunct="1">
                <a:lnSpc>
                  <a:spcPct val="100000"/>
                </a:lnSpc>
                <a:spcBef>
                  <a:spcPct val="0"/>
                </a:spcBef>
                <a:spcAft>
                  <a:spcPct val="0"/>
                </a:spcAft>
                <a:buClrTx/>
                <a:buSzTx/>
                <a:buFontTx/>
                <a:buNone/>
                <a:tabLst/>
                <a:defRPr/>
              </a:pPr>
              <a:r>
                <a:rPr kumimoji="0" lang="en-US" sz="2040" b="0" i="0" u="none" strike="noStrike" kern="0" cap="none" spc="0" normalizeH="0" baseline="0" noProof="0" dirty="0">
                  <a:ln>
                    <a:noFill/>
                  </a:ln>
                  <a:solidFill>
                    <a:srgbClr val="FFFFFF"/>
                  </a:solidFill>
                  <a:effectLst/>
                  <a:uLnTx/>
                  <a:uFillTx/>
                  <a:latin typeface="Segoe UI Light"/>
                  <a:cs typeface="Segoe UI Light"/>
                </a:rPr>
                <a:t>Risk-based policies</a:t>
              </a:r>
            </a:p>
          </p:txBody>
        </p:sp>
        <p:grpSp>
          <p:nvGrpSpPr>
            <p:cNvPr id="103" name="Group 102"/>
            <p:cNvGrpSpPr/>
            <p:nvPr/>
          </p:nvGrpSpPr>
          <p:grpSpPr>
            <a:xfrm>
              <a:off x="10883719" y="3500963"/>
              <a:ext cx="1750341" cy="1386016"/>
              <a:chOff x="5232952" y="1497297"/>
              <a:chExt cx="1750341" cy="1154331"/>
            </a:xfrm>
          </p:grpSpPr>
          <p:sp>
            <p:nvSpPr>
              <p:cNvPr id="104" name="Rectangle 103"/>
              <p:cNvSpPr/>
              <p:nvPr/>
            </p:nvSpPr>
            <p:spPr>
              <a:xfrm>
                <a:off x="5232952" y="1497297"/>
                <a:ext cx="1447800" cy="359288"/>
              </a:xfrm>
              <a:prstGeom prst="rect">
                <a:avLst/>
              </a:prstGeom>
            </p:spPr>
            <p:txBody>
              <a:bodyPr wrap="square">
                <a:spAutoFit/>
              </a:bodyPr>
              <a:lstStyle/>
              <a:p>
                <a:pPr marL="0" marR="0" lvl="0" indent="0" defTabSz="1242799"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chemeClr val="bg1"/>
                    </a:solidFill>
                    <a:effectLst/>
                    <a:uLnTx/>
                    <a:uFillTx/>
                    <a:cs typeface="Segoe UI Light" panose="020B0502040204020203" pitchFamily="34" charset="0"/>
                  </a:rPr>
                  <a:t>MFA Challenge Risky Logins</a:t>
                </a:r>
              </a:p>
            </p:txBody>
          </p:sp>
          <p:sp>
            <p:nvSpPr>
              <p:cNvPr id="105" name="Rectangle 104"/>
              <p:cNvSpPr/>
              <p:nvPr/>
            </p:nvSpPr>
            <p:spPr>
              <a:xfrm>
                <a:off x="5263025" y="2433534"/>
                <a:ext cx="1530402" cy="218094"/>
              </a:xfrm>
              <a:prstGeom prst="rect">
                <a:avLst/>
              </a:prstGeom>
            </p:spPr>
            <p:txBody>
              <a:bodyPr wrap="square">
                <a:spAutoFit/>
              </a:bodyPr>
              <a:lstStyle/>
              <a:p>
                <a:pPr marL="0" marR="0" lvl="0" indent="0" defTabSz="1242799"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chemeClr val="bg1"/>
                    </a:solidFill>
                    <a:effectLst/>
                    <a:uLnTx/>
                    <a:uFillTx/>
                    <a:cs typeface="Segoe UI Light" panose="020B0502040204020203" pitchFamily="34" charset="0"/>
                  </a:rPr>
                  <a:t>Block attacks</a:t>
                </a:r>
              </a:p>
            </p:txBody>
          </p:sp>
          <p:sp>
            <p:nvSpPr>
              <p:cNvPr id="106" name="Rectangle 105"/>
              <p:cNvSpPr/>
              <p:nvPr/>
            </p:nvSpPr>
            <p:spPr>
              <a:xfrm>
                <a:off x="5254763" y="1968354"/>
                <a:ext cx="1728530" cy="359288"/>
              </a:xfrm>
              <a:prstGeom prst="rect">
                <a:avLst/>
              </a:prstGeom>
            </p:spPr>
            <p:txBody>
              <a:bodyPr wrap="square">
                <a:spAutoFit/>
              </a:bodyPr>
              <a:lstStyle/>
              <a:p>
                <a:pPr marL="0" marR="0" lvl="0" indent="0" defTabSz="1242799"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chemeClr val="bg1"/>
                    </a:solidFill>
                    <a:effectLst/>
                    <a:uLnTx/>
                    <a:uFillTx/>
                    <a:cs typeface="Segoe UI Light" panose="020B0502040204020203" pitchFamily="34" charset="0"/>
                  </a:rPr>
                  <a:t>Change bad credentials</a:t>
                </a:r>
              </a:p>
            </p:txBody>
          </p:sp>
        </p:grpSp>
      </p:grpSp>
      <p:cxnSp>
        <p:nvCxnSpPr>
          <p:cNvPr id="117" name="Straight Connector 116"/>
          <p:cNvCxnSpPr/>
          <p:nvPr/>
        </p:nvCxnSpPr>
        <p:spPr>
          <a:xfrm>
            <a:off x="9870933" y="3750017"/>
            <a:ext cx="0" cy="623377"/>
          </a:xfrm>
          <a:prstGeom prst="line">
            <a:avLst/>
          </a:prstGeom>
          <a:ln w="19050" cmpd="sng">
            <a:solidFill>
              <a:schemeClr val="accent3"/>
            </a:solidFill>
            <a:prstDash val="solid"/>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9870933" y="3755970"/>
            <a:ext cx="946497" cy="0"/>
          </a:xfrm>
          <a:prstGeom prst="line">
            <a:avLst/>
          </a:prstGeom>
          <a:ln w="19050" cmpd="sng">
            <a:solidFill>
              <a:schemeClr val="accent3"/>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321998" y="3236664"/>
            <a:ext cx="0" cy="882333"/>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916437" y="4230013"/>
            <a:ext cx="3070287" cy="267080"/>
          </a:xfrm>
          <a:prstGeom prst="rect">
            <a:avLst/>
          </a:prstGeom>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24" b="0" i="0" u="none" strike="noStrike" kern="0" cap="none" spc="-50" normalizeH="0" baseline="0" noProof="0" dirty="0">
                <a:ln>
                  <a:noFill/>
                </a:ln>
                <a:solidFill>
                  <a:srgbClr val="FFFFFF"/>
                </a:solidFill>
                <a:effectLst/>
                <a:uLnTx/>
                <a:uFillTx/>
                <a:latin typeface="Segoe UI"/>
              </a:rPr>
              <a:t>Machine-Learning  Engine</a:t>
            </a:r>
          </a:p>
        </p:txBody>
      </p:sp>
      <p:cxnSp>
        <p:nvCxnSpPr>
          <p:cNvPr id="60" name="Straight Arrow Connector 59"/>
          <p:cNvCxnSpPr/>
          <p:nvPr/>
        </p:nvCxnSpPr>
        <p:spPr>
          <a:xfrm>
            <a:off x="7396541" y="2848345"/>
            <a:ext cx="668035" cy="1268767"/>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8613572" y="2888266"/>
            <a:ext cx="647017" cy="1228846"/>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587427" y="2970023"/>
            <a:ext cx="1411303"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Brute force attacks</a:t>
            </a:r>
          </a:p>
        </p:txBody>
      </p:sp>
      <p:cxnSp>
        <p:nvCxnSpPr>
          <p:cNvPr id="40" name="Straight Arrow Connector 39"/>
          <p:cNvCxnSpPr/>
          <p:nvPr/>
        </p:nvCxnSpPr>
        <p:spPr>
          <a:xfrm>
            <a:off x="7354548" y="3425493"/>
            <a:ext cx="365146" cy="693504"/>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9000320" y="3012026"/>
            <a:ext cx="1491270"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Suspicious sign-in activities </a:t>
            </a:r>
          </a:p>
        </p:txBody>
      </p:sp>
      <p:cxnSp>
        <p:nvCxnSpPr>
          <p:cNvPr id="43" name="Straight Arrow Connector 42"/>
          <p:cNvCxnSpPr/>
          <p:nvPr/>
        </p:nvCxnSpPr>
        <p:spPr>
          <a:xfrm flipH="1">
            <a:off x="8936842" y="3423608"/>
            <a:ext cx="365146" cy="693504"/>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63" name="Group 62"/>
          <p:cNvGrpSpPr>
            <a:grpSpLocks noChangeAspect="1"/>
          </p:cNvGrpSpPr>
          <p:nvPr/>
        </p:nvGrpSpPr>
        <p:grpSpPr>
          <a:xfrm>
            <a:off x="7539426" y="4040374"/>
            <a:ext cx="3097994" cy="2332415"/>
            <a:chOff x="9018350" y="5051823"/>
            <a:chExt cx="1757311" cy="1323042"/>
          </a:xfrm>
        </p:grpSpPr>
        <p:grpSp>
          <p:nvGrpSpPr>
            <p:cNvPr id="64" name="Group 63"/>
            <p:cNvGrpSpPr/>
            <p:nvPr/>
          </p:nvGrpSpPr>
          <p:grpSpPr>
            <a:xfrm>
              <a:off x="9018350" y="5403243"/>
              <a:ext cx="1453722" cy="971622"/>
              <a:chOff x="9992964" y="3433087"/>
              <a:chExt cx="1362906" cy="1155729"/>
            </a:xfrm>
            <a:solidFill>
              <a:schemeClr val="accent4"/>
            </a:solidFill>
            <a:effectLst>
              <a:outerShdw blurRad="38100" dir="18900000" sy="23000" kx="-1200000" algn="bl" rotWithShape="0">
                <a:prstClr val="black">
                  <a:alpha val="20000"/>
                </a:prstClr>
              </a:outerShdw>
            </a:effectLst>
          </p:grpSpPr>
          <p:grpSp>
            <p:nvGrpSpPr>
              <p:cNvPr id="78" name="Group 77"/>
              <p:cNvGrpSpPr/>
              <p:nvPr/>
            </p:nvGrpSpPr>
            <p:grpSpPr>
              <a:xfrm>
                <a:off x="9992964" y="3433087"/>
                <a:ext cx="1362906" cy="1155729"/>
                <a:chOff x="9992964" y="3433087"/>
                <a:chExt cx="1362906" cy="1155729"/>
              </a:xfrm>
              <a:grpFill/>
            </p:grpSpPr>
            <p:sp>
              <p:nvSpPr>
                <p:cNvPr id="107" name="Rectangle 106"/>
                <p:cNvSpPr/>
                <p:nvPr/>
              </p:nvSpPr>
              <p:spPr bwMode="auto">
                <a:xfrm>
                  <a:off x="10046425" y="3468005"/>
                  <a:ext cx="1248025" cy="93702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8" name="Freeform 88"/>
                <p:cNvSpPr>
                  <a:spLocks noEditPoints="1"/>
                </p:cNvSpPr>
                <p:nvPr/>
              </p:nvSpPr>
              <p:spPr bwMode="black">
                <a:xfrm>
                  <a:off x="9992964" y="3433087"/>
                  <a:ext cx="1362906" cy="1155729"/>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grpSp>
          <p:grpSp>
            <p:nvGrpSpPr>
              <p:cNvPr id="83" name="Group 82"/>
              <p:cNvGrpSpPr/>
              <p:nvPr/>
            </p:nvGrpSpPr>
            <p:grpSpPr>
              <a:xfrm>
                <a:off x="10176274" y="3555592"/>
                <a:ext cx="994831" cy="753658"/>
                <a:chOff x="-1748541" y="1986635"/>
                <a:chExt cx="1206735" cy="914192"/>
              </a:xfrm>
              <a:grpFill/>
            </p:grpSpPr>
            <p:sp>
              <p:nvSpPr>
                <p:cNvPr id="84" name="Rectangle 35"/>
                <p:cNvSpPr>
                  <a:spLocks noChangeArrowheads="1"/>
                </p:cNvSpPr>
                <p:nvPr/>
              </p:nvSpPr>
              <p:spPr bwMode="auto">
                <a:xfrm>
                  <a:off x="-1318870" y="2263178"/>
                  <a:ext cx="50281" cy="2148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85" name="Rectangle 36"/>
                <p:cNvSpPr>
                  <a:spLocks noChangeArrowheads="1"/>
                </p:cNvSpPr>
                <p:nvPr/>
              </p:nvSpPr>
              <p:spPr bwMode="auto">
                <a:xfrm>
                  <a:off x="-1538277" y="2564861"/>
                  <a:ext cx="253689"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86" name="Rectangle 37"/>
                <p:cNvSpPr>
                  <a:spLocks noChangeArrowheads="1"/>
                </p:cNvSpPr>
                <p:nvPr/>
              </p:nvSpPr>
              <p:spPr bwMode="auto">
                <a:xfrm>
                  <a:off x="-1602270" y="2564861"/>
                  <a:ext cx="41139"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87" name="Rectangle 38"/>
                <p:cNvSpPr>
                  <a:spLocks noChangeArrowheads="1"/>
                </p:cNvSpPr>
                <p:nvPr/>
              </p:nvSpPr>
              <p:spPr bwMode="auto">
                <a:xfrm>
                  <a:off x="-1538277" y="2647139"/>
                  <a:ext cx="274258"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88" name="Rectangle 39"/>
                <p:cNvSpPr>
                  <a:spLocks noChangeArrowheads="1"/>
                </p:cNvSpPr>
                <p:nvPr/>
              </p:nvSpPr>
              <p:spPr bwMode="auto">
                <a:xfrm>
                  <a:off x="-1602270" y="2647139"/>
                  <a:ext cx="41139"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0" name="Rectangle 40"/>
                <p:cNvSpPr>
                  <a:spLocks noChangeArrowheads="1"/>
                </p:cNvSpPr>
                <p:nvPr/>
              </p:nvSpPr>
              <p:spPr bwMode="auto">
                <a:xfrm>
                  <a:off x="-1538277" y="2724845"/>
                  <a:ext cx="203408"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1" name="Rectangle 41"/>
                <p:cNvSpPr>
                  <a:spLocks noChangeArrowheads="1"/>
                </p:cNvSpPr>
                <p:nvPr/>
              </p:nvSpPr>
              <p:spPr bwMode="auto">
                <a:xfrm>
                  <a:off x="-1602270" y="2724845"/>
                  <a:ext cx="41139"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2" name="Rectangle 42"/>
                <p:cNvSpPr>
                  <a:spLocks noChangeArrowheads="1"/>
                </p:cNvSpPr>
                <p:nvPr/>
              </p:nvSpPr>
              <p:spPr bwMode="auto">
                <a:xfrm>
                  <a:off x="-1389720" y="2423162"/>
                  <a:ext cx="50281" cy="548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3" name="Rectangle 43"/>
                <p:cNvSpPr>
                  <a:spLocks noChangeArrowheads="1"/>
                </p:cNvSpPr>
                <p:nvPr/>
              </p:nvSpPr>
              <p:spPr bwMode="auto">
                <a:xfrm>
                  <a:off x="-1460570" y="2329457"/>
                  <a:ext cx="50281" cy="1485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4" name="Rectangle 44"/>
                <p:cNvSpPr>
                  <a:spLocks noChangeArrowheads="1"/>
                </p:cNvSpPr>
                <p:nvPr/>
              </p:nvSpPr>
              <p:spPr bwMode="auto">
                <a:xfrm>
                  <a:off x="-1533706" y="2290604"/>
                  <a:ext cx="50281" cy="1874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5" name="Rectangle 45"/>
                <p:cNvSpPr>
                  <a:spLocks noChangeArrowheads="1"/>
                </p:cNvSpPr>
                <p:nvPr/>
              </p:nvSpPr>
              <p:spPr bwMode="auto">
                <a:xfrm>
                  <a:off x="-1604556" y="2361454"/>
                  <a:ext cx="50281" cy="1165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6" name="Freeform 46"/>
                <p:cNvSpPr>
                  <a:spLocks/>
                </p:cNvSpPr>
                <p:nvPr/>
              </p:nvSpPr>
              <p:spPr bwMode="auto">
                <a:xfrm>
                  <a:off x="-1149744" y="2347741"/>
                  <a:ext cx="402245" cy="404530"/>
                </a:xfrm>
                <a:custGeom>
                  <a:avLst/>
                  <a:gdLst>
                    <a:gd name="T0" fmla="*/ 176 w 352"/>
                    <a:gd name="T1" fmla="*/ 0 h 354"/>
                    <a:gd name="T2" fmla="*/ 176 w 352"/>
                    <a:gd name="T3" fmla="*/ 0 h 354"/>
                    <a:gd name="T4" fmla="*/ 158 w 352"/>
                    <a:gd name="T5" fmla="*/ 2 h 354"/>
                    <a:gd name="T6" fmla="*/ 140 w 352"/>
                    <a:gd name="T7" fmla="*/ 4 h 354"/>
                    <a:gd name="T8" fmla="*/ 124 w 352"/>
                    <a:gd name="T9" fmla="*/ 8 h 354"/>
                    <a:gd name="T10" fmla="*/ 108 w 352"/>
                    <a:gd name="T11" fmla="*/ 14 h 354"/>
                    <a:gd name="T12" fmla="*/ 92 w 352"/>
                    <a:gd name="T13" fmla="*/ 22 h 354"/>
                    <a:gd name="T14" fmla="*/ 78 w 352"/>
                    <a:gd name="T15" fmla="*/ 30 h 354"/>
                    <a:gd name="T16" fmla="*/ 64 w 352"/>
                    <a:gd name="T17" fmla="*/ 42 h 354"/>
                    <a:gd name="T18" fmla="*/ 52 w 352"/>
                    <a:gd name="T19" fmla="*/ 52 h 354"/>
                    <a:gd name="T20" fmla="*/ 40 w 352"/>
                    <a:gd name="T21" fmla="*/ 64 h 354"/>
                    <a:gd name="T22" fmla="*/ 30 w 352"/>
                    <a:gd name="T23" fmla="*/ 78 h 354"/>
                    <a:gd name="T24" fmla="*/ 20 w 352"/>
                    <a:gd name="T25" fmla="*/ 94 h 354"/>
                    <a:gd name="T26" fmla="*/ 14 w 352"/>
                    <a:gd name="T27" fmla="*/ 108 h 354"/>
                    <a:gd name="T28" fmla="*/ 8 w 352"/>
                    <a:gd name="T29" fmla="*/ 124 h 354"/>
                    <a:gd name="T30" fmla="*/ 2 w 352"/>
                    <a:gd name="T31" fmla="*/ 142 h 354"/>
                    <a:gd name="T32" fmla="*/ 0 w 352"/>
                    <a:gd name="T33" fmla="*/ 160 h 354"/>
                    <a:gd name="T34" fmla="*/ 0 w 352"/>
                    <a:gd name="T35" fmla="*/ 178 h 354"/>
                    <a:gd name="T36" fmla="*/ 0 w 352"/>
                    <a:gd name="T37" fmla="*/ 178 h 354"/>
                    <a:gd name="T38" fmla="*/ 0 w 352"/>
                    <a:gd name="T39" fmla="*/ 196 h 354"/>
                    <a:gd name="T40" fmla="*/ 2 w 352"/>
                    <a:gd name="T41" fmla="*/ 212 h 354"/>
                    <a:gd name="T42" fmla="*/ 8 w 352"/>
                    <a:gd name="T43" fmla="*/ 230 h 354"/>
                    <a:gd name="T44" fmla="*/ 14 w 352"/>
                    <a:gd name="T45" fmla="*/ 246 h 354"/>
                    <a:gd name="T46" fmla="*/ 20 w 352"/>
                    <a:gd name="T47" fmla="*/ 262 h 354"/>
                    <a:gd name="T48" fmla="*/ 30 w 352"/>
                    <a:gd name="T49" fmla="*/ 276 h 354"/>
                    <a:gd name="T50" fmla="*/ 40 w 352"/>
                    <a:gd name="T51" fmla="*/ 290 h 354"/>
                    <a:gd name="T52" fmla="*/ 52 w 352"/>
                    <a:gd name="T53" fmla="*/ 302 h 354"/>
                    <a:gd name="T54" fmla="*/ 64 w 352"/>
                    <a:gd name="T55" fmla="*/ 314 h 354"/>
                    <a:gd name="T56" fmla="*/ 78 w 352"/>
                    <a:gd name="T57" fmla="*/ 324 h 354"/>
                    <a:gd name="T58" fmla="*/ 92 w 352"/>
                    <a:gd name="T59" fmla="*/ 332 h 354"/>
                    <a:gd name="T60" fmla="*/ 108 w 352"/>
                    <a:gd name="T61" fmla="*/ 340 h 354"/>
                    <a:gd name="T62" fmla="*/ 124 w 352"/>
                    <a:gd name="T63" fmla="*/ 346 h 354"/>
                    <a:gd name="T64" fmla="*/ 140 w 352"/>
                    <a:gd name="T65" fmla="*/ 350 h 354"/>
                    <a:gd name="T66" fmla="*/ 158 w 352"/>
                    <a:gd name="T67" fmla="*/ 352 h 354"/>
                    <a:gd name="T68" fmla="*/ 176 w 352"/>
                    <a:gd name="T69" fmla="*/ 354 h 354"/>
                    <a:gd name="T70" fmla="*/ 176 w 352"/>
                    <a:gd name="T71" fmla="*/ 354 h 354"/>
                    <a:gd name="T72" fmla="*/ 194 w 352"/>
                    <a:gd name="T73" fmla="*/ 352 h 354"/>
                    <a:gd name="T74" fmla="*/ 210 w 352"/>
                    <a:gd name="T75" fmla="*/ 350 h 354"/>
                    <a:gd name="T76" fmla="*/ 228 w 352"/>
                    <a:gd name="T77" fmla="*/ 346 h 354"/>
                    <a:gd name="T78" fmla="*/ 244 w 352"/>
                    <a:gd name="T79" fmla="*/ 340 h 354"/>
                    <a:gd name="T80" fmla="*/ 258 w 352"/>
                    <a:gd name="T81" fmla="*/ 332 h 354"/>
                    <a:gd name="T82" fmla="*/ 274 w 352"/>
                    <a:gd name="T83" fmla="*/ 324 h 354"/>
                    <a:gd name="T84" fmla="*/ 286 w 352"/>
                    <a:gd name="T85" fmla="*/ 314 h 354"/>
                    <a:gd name="T86" fmla="*/ 300 w 352"/>
                    <a:gd name="T87" fmla="*/ 304 h 354"/>
                    <a:gd name="T88" fmla="*/ 310 w 352"/>
                    <a:gd name="T89" fmla="*/ 292 h 354"/>
                    <a:gd name="T90" fmla="*/ 320 w 352"/>
                    <a:gd name="T91" fmla="*/ 278 h 354"/>
                    <a:gd name="T92" fmla="*/ 330 w 352"/>
                    <a:gd name="T93" fmla="*/ 264 h 354"/>
                    <a:gd name="T94" fmla="*/ 336 w 352"/>
                    <a:gd name="T95" fmla="*/ 248 h 354"/>
                    <a:gd name="T96" fmla="*/ 344 w 352"/>
                    <a:gd name="T97" fmla="*/ 232 h 354"/>
                    <a:gd name="T98" fmla="*/ 348 w 352"/>
                    <a:gd name="T99" fmla="*/ 216 h 354"/>
                    <a:gd name="T100" fmla="*/ 350 w 352"/>
                    <a:gd name="T101" fmla="*/ 200 h 354"/>
                    <a:gd name="T102" fmla="*/ 352 w 352"/>
                    <a:gd name="T103" fmla="*/ 182 h 354"/>
                    <a:gd name="T104" fmla="*/ 176 w 352"/>
                    <a:gd name="T105" fmla="*/ 182 h 354"/>
                    <a:gd name="T106" fmla="*/ 176 w 352"/>
                    <a:gd name="T10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2" h="354">
                      <a:moveTo>
                        <a:pt x="176" y="0"/>
                      </a:moveTo>
                      <a:lnTo>
                        <a:pt x="176" y="0"/>
                      </a:lnTo>
                      <a:lnTo>
                        <a:pt x="158" y="2"/>
                      </a:lnTo>
                      <a:lnTo>
                        <a:pt x="140" y="4"/>
                      </a:lnTo>
                      <a:lnTo>
                        <a:pt x="124" y="8"/>
                      </a:lnTo>
                      <a:lnTo>
                        <a:pt x="108" y="14"/>
                      </a:lnTo>
                      <a:lnTo>
                        <a:pt x="92" y="22"/>
                      </a:lnTo>
                      <a:lnTo>
                        <a:pt x="78" y="30"/>
                      </a:lnTo>
                      <a:lnTo>
                        <a:pt x="64" y="42"/>
                      </a:lnTo>
                      <a:lnTo>
                        <a:pt x="52" y="52"/>
                      </a:lnTo>
                      <a:lnTo>
                        <a:pt x="40" y="64"/>
                      </a:lnTo>
                      <a:lnTo>
                        <a:pt x="30" y="78"/>
                      </a:lnTo>
                      <a:lnTo>
                        <a:pt x="20" y="94"/>
                      </a:lnTo>
                      <a:lnTo>
                        <a:pt x="14" y="108"/>
                      </a:lnTo>
                      <a:lnTo>
                        <a:pt x="8" y="124"/>
                      </a:lnTo>
                      <a:lnTo>
                        <a:pt x="2" y="142"/>
                      </a:lnTo>
                      <a:lnTo>
                        <a:pt x="0" y="160"/>
                      </a:lnTo>
                      <a:lnTo>
                        <a:pt x="0" y="178"/>
                      </a:lnTo>
                      <a:lnTo>
                        <a:pt x="0" y="178"/>
                      </a:lnTo>
                      <a:lnTo>
                        <a:pt x="0" y="196"/>
                      </a:lnTo>
                      <a:lnTo>
                        <a:pt x="2" y="212"/>
                      </a:lnTo>
                      <a:lnTo>
                        <a:pt x="8" y="230"/>
                      </a:lnTo>
                      <a:lnTo>
                        <a:pt x="14" y="246"/>
                      </a:lnTo>
                      <a:lnTo>
                        <a:pt x="20" y="262"/>
                      </a:lnTo>
                      <a:lnTo>
                        <a:pt x="30" y="276"/>
                      </a:lnTo>
                      <a:lnTo>
                        <a:pt x="40" y="290"/>
                      </a:lnTo>
                      <a:lnTo>
                        <a:pt x="52" y="302"/>
                      </a:lnTo>
                      <a:lnTo>
                        <a:pt x="64" y="314"/>
                      </a:lnTo>
                      <a:lnTo>
                        <a:pt x="78" y="324"/>
                      </a:lnTo>
                      <a:lnTo>
                        <a:pt x="92" y="332"/>
                      </a:lnTo>
                      <a:lnTo>
                        <a:pt x="108" y="340"/>
                      </a:lnTo>
                      <a:lnTo>
                        <a:pt x="124" y="346"/>
                      </a:lnTo>
                      <a:lnTo>
                        <a:pt x="140" y="350"/>
                      </a:lnTo>
                      <a:lnTo>
                        <a:pt x="158" y="352"/>
                      </a:lnTo>
                      <a:lnTo>
                        <a:pt x="176" y="354"/>
                      </a:lnTo>
                      <a:lnTo>
                        <a:pt x="176" y="354"/>
                      </a:lnTo>
                      <a:lnTo>
                        <a:pt x="194" y="352"/>
                      </a:lnTo>
                      <a:lnTo>
                        <a:pt x="210" y="350"/>
                      </a:lnTo>
                      <a:lnTo>
                        <a:pt x="228" y="346"/>
                      </a:lnTo>
                      <a:lnTo>
                        <a:pt x="244" y="340"/>
                      </a:lnTo>
                      <a:lnTo>
                        <a:pt x="258" y="332"/>
                      </a:lnTo>
                      <a:lnTo>
                        <a:pt x="274" y="324"/>
                      </a:lnTo>
                      <a:lnTo>
                        <a:pt x="286" y="314"/>
                      </a:lnTo>
                      <a:lnTo>
                        <a:pt x="300" y="304"/>
                      </a:lnTo>
                      <a:lnTo>
                        <a:pt x="310" y="292"/>
                      </a:lnTo>
                      <a:lnTo>
                        <a:pt x="320" y="278"/>
                      </a:lnTo>
                      <a:lnTo>
                        <a:pt x="330" y="264"/>
                      </a:lnTo>
                      <a:lnTo>
                        <a:pt x="336" y="248"/>
                      </a:lnTo>
                      <a:lnTo>
                        <a:pt x="344" y="232"/>
                      </a:lnTo>
                      <a:lnTo>
                        <a:pt x="348" y="216"/>
                      </a:lnTo>
                      <a:lnTo>
                        <a:pt x="350" y="200"/>
                      </a:lnTo>
                      <a:lnTo>
                        <a:pt x="352" y="182"/>
                      </a:lnTo>
                      <a:lnTo>
                        <a:pt x="176" y="182"/>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7" name="Freeform 47"/>
                <p:cNvSpPr>
                  <a:spLocks/>
                </p:cNvSpPr>
                <p:nvPr/>
              </p:nvSpPr>
              <p:spPr bwMode="auto">
                <a:xfrm>
                  <a:off x="-909769" y="2311173"/>
                  <a:ext cx="201123" cy="205693"/>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8" name="Freeform 48"/>
                <p:cNvSpPr>
                  <a:spLocks/>
                </p:cNvSpPr>
                <p:nvPr/>
              </p:nvSpPr>
              <p:spPr bwMode="auto">
                <a:xfrm>
                  <a:off x="-909769" y="2311173"/>
                  <a:ext cx="201123" cy="205693"/>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99" name="Rectangle 49"/>
                <p:cNvSpPr>
                  <a:spLocks noChangeArrowheads="1"/>
                </p:cNvSpPr>
                <p:nvPr/>
              </p:nvSpPr>
              <p:spPr bwMode="auto">
                <a:xfrm>
                  <a:off x="-715598" y="2036820"/>
                  <a:ext cx="38853" cy="38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00" name="Freeform 50"/>
                <p:cNvSpPr>
                  <a:spLocks noEditPoints="1"/>
                </p:cNvSpPr>
                <p:nvPr/>
              </p:nvSpPr>
              <p:spPr bwMode="auto">
                <a:xfrm>
                  <a:off x="-1746256" y="1986635"/>
                  <a:ext cx="1204450" cy="121130"/>
                </a:xfrm>
                <a:custGeom>
                  <a:avLst/>
                  <a:gdLst>
                    <a:gd name="T0" fmla="*/ 0 w 1054"/>
                    <a:gd name="T1" fmla="*/ 0 h 106"/>
                    <a:gd name="T2" fmla="*/ 0 w 1054"/>
                    <a:gd name="T3" fmla="*/ 106 h 106"/>
                    <a:gd name="T4" fmla="*/ 1054 w 1054"/>
                    <a:gd name="T5" fmla="*/ 106 h 106"/>
                    <a:gd name="T6" fmla="*/ 1054 w 1054"/>
                    <a:gd name="T7" fmla="*/ 0 h 106"/>
                    <a:gd name="T8" fmla="*/ 0 w 1054"/>
                    <a:gd name="T9" fmla="*/ 0 h 106"/>
                    <a:gd name="T10" fmla="*/ 860 w 1054"/>
                    <a:gd name="T11" fmla="*/ 88 h 106"/>
                    <a:gd name="T12" fmla="*/ 798 w 1054"/>
                    <a:gd name="T13" fmla="*/ 88 h 106"/>
                    <a:gd name="T14" fmla="*/ 798 w 1054"/>
                    <a:gd name="T15" fmla="*/ 72 h 106"/>
                    <a:gd name="T16" fmla="*/ 860 w 1054"/>
                    <a:gd name="T17" fmla="*/ 72 h 106"/>
                    <a:gd name="T18" fmla="*/ 860 w 1054"/>
                    <a:gd name="T19" fmla="*/ 88 h 106"/>
                    <a:gd name="T20" fmla="*/ 946 w 1054"/>
                    <a:gd name="T21" fmla="*/ 90 h 106"/>
                    <a:gd name="T22" fmla="*/ 890 w 1054"/>
                    <a:gd name="T23" fmla="*/ 90 h 106"/>
                    <a:gd name="T24" fmla="*/ 890 w 1054"/>
                    <a:gd name="T25" fmla="*/ 32 h 106"/>
                    <a:gd name="T26" fmla="*/ 946 w 1054"/>
                    <a:gd name="T27" fmla="*/ 32 h 106"/>
                    <a:gd name="T28" fmla="*/ 946 w 1054"/>
                    <a:gd name="T29" fmla="*/ 90 h 106"/>
                    <a:gd name="T30" fmla="*/ 1032 w 1054"/>
                    <a:gd name="T31" fmla="*/ 78 h 106"/>
                    <a:gd name="T32" fmla="*/ 1020 w 1054"/>
                    <a:gd name="T33" fmla="*/ 90 h 106"/>
                    <a:gd name="T34" fmla="*/ 1004 w 1054"/>
                    <a:gd name="T35" fmla="*/ 74 h 106"/>
                    <a:gd name="T36" fmla="*/ 988 w 1054"/>
                    <a:gd name="T37" fmla="*/ 90 h 106"/>
                    <a:gd name="T38" fmla="*/ 976 w 1054"/>
                    <a:gd name="T39" fmla="*/ 78 h 106"/>
                    <a:gd name="T40" fmla="*/ 992 w 1054"/>
                    <a:gd name="T41" fmla="*/ 62 h 106"/>
                    <a:gd name="T42" fmla="*/ 976 w 1054"/>
                    <a:gd name="T43" fmla="*/ 44 h 106"/>
                    <a:gd name="T44" fmla="*/ 988 w 1054"/>
                    <a:gd name="T45" fmla="*/ 32 h 106"/>
                    <a:gd name="T46" fmla="*/ 1004 w 1054"/>
                    <a:gd name="T47" fmla="*/ 48 h 106"/>
                    <a:gd name="T48" fmla="*/ 1020 w 1054"/>
                    <a:gd name="T49" fmla="*/ 32 h 106"/>
                    <a:gd name="T50" fmla="*/ 1032 w 1054"/>
                    <a:gd name="T51" fmla="*/ 44 h 106"/>
                    <a:gd name="T52" fmla="*/ 1016 w 1054"/>
                    <a:gd name="T53" fmla="*/ 62 h 106"/>
                    <a:gd name="T54" fmla="*/ 1032 w 1054"/>
                    <a:gd name="T55"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4" h="106">
                      <a:moveTo>
                        <a:pt x="0" y="0"/>
                      </a:moveTo>
                      <a:lnTo>
                        <a:pt x="0" y="106"/>
                      </a:lnTo>
                      <a:lnTo>
                        <a:pt x="1054" y="106"/>
                      </a:lnTo>
                      <a:lnTo>
                        <a:pt x="1054" y="0"/>
                      </a:lnTo>
                      <a:lnTo>
                        <a:pt x="0" y="0"/>
                      </a:lnTo>
                      <a:close/>
                      <a:moveTo>
                        <a:pt x="860" y="88"/>
                      </a:moveTo>
                      <a:lnTo>
                        <a:pt x="798" y="88"/>
                      </a:lnTo>
                      <a:lnTo>
                        <a:pt x="798" y="72"/>
                      </a:lnTo>
                      <a:lnTo>
                        <a:pt x="860" y="72"/>
                      </a:lnTo>
                      <a:lnTo>
                        <a:pt x="860" y="88"/>
                      </a:lnTo>
                      <a:close/>
                      <a:moveTo>
                        <a:pt x="946" y="90"/>
                      </a:moveTo>
                      <a:lnTo>
                        <a:pt x="890" y="90"/>
                      </a:lnTo>
                      <a:lnTo>
                        <a:pt x="890" y="32"/>
                      </a:lnTo>
                      <a:lnTo>
                        <a:pt x="946" y="32"/>
                      </a:lnTo>
                      <a:lnTo>
                        <a:pt x="946" y="90"/>
                      </a:lnTo>
                      <a:close/>
                      <a:moveTo>
                        <a:pt x="1032" y="78"/>
                      </a:moveTo>
                      <a:lnTo>
                        <a:pt x="1020" y="90"/>
                      </a:lnTo>
                      <a:lnTo>
                        <a:pt x="1004" y="74"/>
                      </a:lnTo>
                      <a:lnTo>
                        <a:pt x="988" y="90"/>
                      </a:lnTo>
                      <a:lnTo>
                        <a:pt x="976" y="78"/>
                      </a:lnTo>
                      <a:lnTo>
                        <a:pt x="992" y="62"/>
                      </a:lnTo>
                      <a:lnTo>
                        <a:pt x="976" y="44"/>
                      </a:lnTo>
                      <a:lnTo>
                        <a:pt x="988" y="32"/>
                      </a:lnTo>
                      <a:lnTo>
                        <a:pt x="1004" y="48"/>
                      </a:lnTo>
                      <a:lnTo>
                        <a:pt x="1020" y="32"/>
                      </a:lnTo>
                      <a:lnTo>
                        <a:pt x="1032" y="44"/>
                      </a:lnTo>
                      <a:lnTo>
                        <a:pt x="1016" y="62"/>
                      </a:lnTo>
                      <a:lnTo>
                        <a:pt x="103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01" name="Freeform 51"/>
                <p:cNvSpPr>
                  <a:spLocks noEditPoints="1"/>
                </p:cNvSpPr>
                <p:nvPr/>
              </p:nvSpPr>
              <p:spPr bwMode="auto">
                <a:xfrm>
                  <a:off x="-1748541" y="2132906"/>
                  <a:ext cx="1202164" cy="767921"/>
                </a:xfrm>
                <a:custGeom>
                  <a:avLst/>
                  <a:gdLst>
                    <a:gd name="T0" fmla="*/ 0 w 1052"/>
                    <a:gd name="T1" fmla="*/ 0 h 672"/>
                    <a:gd name="T2" fmla="*/ 0 w 1052"/>
                    <a:gd name="T3" fmla="*/ 672 h 672"/>
                    <a:gd name="T4" fmla="*/ 1052 w 1052"/>
                    <a:gd name="T5" fmla="*/ 672 h 672"/>
                    <a:gd name="T6" fmla="*/ 1052 w 1052"/>
                    <a:gd name="T7" fmla="*/ 0 h 672"/>
                    <a:gd name="T8" fmla="*/ 0 w 1052"/>
                    <a:gd name="T9" fmla="*/ 0 h 672"/>
                    <a:gd name="T10" fmla="*/ 1000 w 1052"/>
                    <a:gd name="T11" fmla="*/ 620 h 672"/>
                    <a:gd name="T12" fmla="*/ 54 w 1052"/>
                    <a:gd name="T13" fmla="*/ 620 h 672"/>
                    <a:gd name="T14" fmla="*/ 54 w 1052"/>
                    <a:gd name="T15" fmla="*/ 52 h 672"/>
                    <a:gd name="T16" fmla="*/ 1000 w 1052"/>
                    <a:gd name="T17" fmla="*/ 52 h 672"/>
                    <a:gd name="T18" fmla="*/ 1000 w 1052"/>
                    <a:gd name="T19" fmla="*/ 6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2" h="672">
                      <a:moveTo>
                        <a:pt x="0" y="0"/>
                      </a:moveTo>
                      <a:lnTo>
                        <a:pt x="0" y="672"/>
                      </a:lnTo>
                      <a:lnTo>
                        <a:pt x="1052" y="672"/>
                      </a:lnTo>
                      <a:lnTo>
                        <a:pt x="1052" y="0"/>
                      </a:lnTo>
                      <a:lnTo>
                        <a:pt x="0" y="0"/>
                      </a:lnTo>
                      <a:close/>
                      <a:moveTo>
                        <a:pt x="1000" y="620"/>
                      </a:moveTo>
                      <a:lnTo>
                        <a:pt x="54" y="620"/>
                      </a:lnTo>
                      <a:lnTo>
                        <a:pt x="54" y="52"/>
                      </a:lnTo>
                      <a:lnTo>
                        <a:pt x="1000" y="52"/>
                      </a:lnTo>
                      <a:lnTo>
                        <a:pt x="1000" y="6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grpSp>
        </p:grpSp>
        <p:pic>
          <p:nvPicPr>
            <p:cNvPr id="65" name="Picture 64"/>
            <p:cNvPicPr>
              <a:picLocks noChangeAspect="1"/>
            </p:cNvPicPr>
            <p:nvPr/>
          </p:nvPicPr>
          <p:blipFill rotWithShape="1">
            <a:blip r:embed="rId3"/>
            <a:srcRect l="573" t="1276" r="762" b="3133"/>
            <a:stretch/>
          </p:blipFill>
          <p:spPr>
            <a:xfrm>
              <a:off x="9082109" y="5451249"/>
              <a:ext cx="1344211" cy="756558"/>
            </a:xfrm>
            <a:prstGeom prst="rect">
              <a:avLst/>
            </a:prstGeom>
            <a:ln>
              <a:noFill/>
            </a:ln>
          </p:spPr>
        </p:pic>
        <p:sp>
          <p:nvSpPr>
            <p:cNvPr id="69" name="Oval 31"/>
            <p:cNvSpPr>
              <a:spLocks noChangeArrowheads="1"/>
            </p:cNvSpPr>
            <p:nvPr/>
          </p:nvSpPr>
          <p:spPr bwMode="auto">
            <a:xfrm rot="3268358">
              <a:off x="9991957" y="5065598"/>
              <a:ext cx="688139" cy="68705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sp>
          <p:nvSpPr>
            <p:cNvPr id="70" name="Oval 32"/>
            <p:cNvSpPr>
              <a:spLocks noChangeArrowheads="1"/>
            </p:cNvSpPr>
            <p:nvPr/>
          </p:nvSpPr>
          <p:spPr bwMode="auto">
            <a:xfrm rot="3268358">
              <a:off x="10024423" y="5098089"/>
              <a:ext cx="623710" cy="6237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grpSp>
          <p:nvGrpSpPr>
            <p:cNvPr id="71" name="Group 70"/>
            <p:cNvGrpSpPr/>
            <p:nvPr/>
          </p:nvGrpSpPr>
          <p:grpSpPr>
            <a:xfrm>
              <a:off x="10026914" y="5051823"/>
              <a:ext cx="748747" cy="903475"/>
              <a:chOff x="10905200" y="5051823"/>
              <a:chExt cx="748747" cy="903475"/>
            </a:xfrm>
          </p:grpSpPr>
          <p:sp>
            <p:nvSpPr>
              <p:cNvPr id="72" name="Rectangle 29"/>
              <p:cNvSpPr>
                <a:spLocks noChangeArrowheads="1"/>
              </p:cNvSpPr>
              <p:nvPr/>
            </p:nvSpPr>
            <p:spPr bwMode="auto">
              <a:xfrm rot="3268358">
                <a:off x="11377083" y="5660945"/>
                <a:ext cx="65511" cy="9528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sp>
            <p:nvSpPr>
              <p:cNvPr id="73" name="Rectangle 30"/>
              <p:cNvSpPr>
                <a:spLocks noChangeArrowheads="1"/>
              </p:cNvSpPr>
              <p:nvPr/>
            </p:nvSpPr>
            <p:spPr bwMode="auto">
              <a:xfrm rot="3268358">
                <a:off x="11407514" y="5800623"/>
                <a:ext cx="204113" cy="9528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sp>
            <p:nvSpPr>
              <p:cNvPr id="74" name="Freeform 33"/>
              <p:cNvSpPr>
                <a:spLocks/>
              </p:cNvSpPr>
              <p:nvPr/>
            </p:nvSpPr>
            <p:spPr bwMode="auto">
              <a:xfrm rot="3268358">
                <a:off x="11418667" y="5669532"/>
                <a:ext cx="48727" cy="171087"/>
              </a:xfrm>
              <a:custGeom>
                <a:avLst/>
                <a:gdLst>
                  <a:gd name="T0" fmla="*/ 0 w 45"/>
                  <a:gd name="T1" fmla="*/ 23 h 157"/>
                  <a:gd name="T2" fmla="*/ 0 w 45"/>
                  <a:gd name="T3" fmla="*/ 134 h 157"/>
                  <a:gd name="T4" fmla="*/ 22 w 45"/>
                  <a:gd name="T5" fmla="*/ 157 h 157"/>
                  <a:gd name="T6" fmla="*/ 45 w 45"/>
                  <a:gd name="T7" fmla="*/ 134 h 157"/>
                  <a:gd name="T8" fmla="*/ 45 w 45"/>
                  <a:gd name="T9" fmla="*/ 23 h 157"/>
                  <a:gd name="T10" fmla="*/ 22 w 45"/>
                  <a:gd name="T11" fmla="*/ 0 h 157"/>
                  <a:gd name="T12" fmla="*/ 0 w 45"/>
                  <a:gd name="T13" fmla="*/ 23 h 157"/>
                </a:gdLst>
                <a:ahLst/>
                <a:cxnLst>
                  <a:cxn ang="0">
                    <a:pos x="T0" y="T1"/>
                  </a:cxn>
                  <a:cxn ang="0">
                    <a:pos x="T2" y="T3"/>
                  </a:cxn>
                  <a:cxn ang="0">
                    <a:pos x="T4" y="T5"/>
                  </a:cxn>
                  <a:cxn ang="0">
                    <a:pos x="T6" y="T7"/>
                  </a:cxn>
                  <a:cxn ang="0">
                    <a:pos x="T8" y="T9"/>
                  </a:cxn>
                  <a:cxn ang="0">
                    <a:pos x="T10" y="T11"/>
                  </a:cxn>
                  <a:cxn ang="0">
                    <a:pos x="T12" y="T13"/>
                  </a:cxn>
                </a:cxnLst>
                <a:rect l="0" t="0" r="r" b="b"/>
                <a:pathLst>
                  <a:path w="45" h="157">
                    <a:moveTo>
                      <a:pt x="0" y="23"/>
                    </a:moveTo>
                    <a:cubicBezTo>
                      <a:pt x="0" y="134"/>
                      <a:pt x="0" y="134"/>
                      <a:pt x="0" y="134"/>
                    </a:cubicBezTo>
                    <a:cubicBezTo>
                      <a:pt x="0" y="146"/>
                      <a:pt x="10" y="157"/>
                      <a:pt x="22" y="157"/>
                    </a:cubicBezTo>
                    <a:cubicBezTo>
                      <a:pt x="35" y="157"/>
                      <a:pt x="45" y="146"/>
                      <a:pt x="45" y="134"/>
                    </a:cubicBezTo>
                    <a:cubicBezTo>
                      <a:pt x="45" y="23"/>
                      <a:pt x="45" y="23"/>
                      <a:pt x="45" y="23"/>
                    </a:cubicBezTo>
                    <a:cubicBezTo>
                      <a:pt x="45" y="10"/>
                      <a:pt x="35" y="0"/>
                      <a:pt x="22" y="0"/>
                    </a:cubicBezTo>
                    <a:cubicBezTo>
                      <a:pt x="10" y="0"/>
                      <a:pt x="0" y="10"/>
                      <a:pt x="0" y="2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sp>
            <p:nvSpPr>
              <p:cNvPr id="75" name="Freeform 34"/>
              <p:cNvSpPr>
                <a:spLocks/>
              </p:cNvSpPr>
              <p:nvPr/>
            </p:nvSpPr>
            <p:spPr bwMode="auto">
              <a:xfrm rot="3268358">
                <a:off x="11543769" y="5845120"/>
                <a:ext cx="49269" cy="171087"/>
              </a:xfrm>
              <a:custGeom>
                <a:avLst/>
                <a:gdLst>
                  <a:gd name="T0" fmla="*/ 0 w 45"/>
                  <a:gd name="T1" fmla="*/ 23 h 157"/>
                  <a:gd name="T2" fmla="*/ 0 w 45"/>
                  <a:gd name="T3" fmla="*/ 134 h 157"/>
                  <a:gd name="T4" fmla="*/ 23 w 45"/>
                  <a:gd name="T5" fmla="*/ 157 h 157"/>
                  <a:gd name="T6" fmla="*/ 45 w 45"/>
                  <a:gd name="T7" fmla="*/ 134 h 157"/>
                  <a:gd name="T8" fmla="*/ 45 w 45"/>
                  <a:gd name="T9" fmla="*/ 23 h 157"/>
                  <a:gd name="T10" fmla="*/ 23 w 45"/>
                  <a:gd name="T11" fmla="*/ 0 h 157"/>
                  <a:gd name="T12" fmla="*/ 0 w 45"/>
                  <a:gd name="T13" fmla="*/ 23 h 157"/>
                </a:gdLst>
                <a:ahLst/>
                <a:cxnLst>
                  <a:cxn ang="0">
                    <a:pos x="T0" y="T1"/>
                  </a:cxn>
                  <a:cxn ang="0">
                    <a:pos x="T2" y="T3"/>
                  </a:cxn>
                  <a:cxn ang="0">
                    <a:pos x="T4" y="T5"/>
                  </a:cxn>
                  <a:cxn ang="0">
                    <a:pos x="T6" y="T7"/>
                  </a:cxn>
                  <a:cxn ang="0">
                    <a:pos x="T8" y="T9"/>
                  </a:cxn>
                  <a:cxn ang="0">
                    <a:pos x="T10" y="T11"/>
                  </a:cxn>
                  <a:cxn ang="0">
                    <a:pos x="T12" y="T13"/>
                  </a:cxn>
                </a:cxnLst>
                <a:rect l="0" t="0" r="r" b="b"/>
                <a:pathLst>
                  <a:path w="45" h="157">
                    <a:moveTo>
                      <a:pt x="0" y="23"/>
                    </a:moveTo>
                    <a:cubicBezTo>
                      <a:pt x="0" y="134"/>
                      <a:pt x="0" y="134"/>
                      <a:pt x="0" y="134"/>
                    </a:cubicBezTo>
                    <a:cubicBezTo>
                      <a:pt x="0" y="146"/>
                      <a:pt x="10" y="157"/>
                      <a:pt x="23" y="157"/>
                    </a:cubicBezTo>
                    <a:cubicBezTo>
                      <a:pt x="35" y="157"/>
                      <a:pt x="45" y="146"/>
                      <a:pt x="45" y="134"/>
                    </a:cubicBezTo>
                    <a:cubicBezTo>
                      <a:pt x="45" y="23"/>
                      <a:pt x="45" y="23"/>
                      <a:pt x="45" y="23"/>
                    </a:cubicBezTo>
                    <a:cubicBezTo>
                      <a:pt x="45" y="10"/>
                      <a:pt x="35" y="0"/>
                      <a:pt x="23" y="0"/>
                    </a:cubicBezTo>
                    <a:cubicBezTo>
                      <a:pt x="10" y="0"/>
                      <a:pt x="0" y="10"/>
                      <a:pt x="0" y="2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pic>
            <p:nvPicPr>
              <p:cNvPr id="76" name="Picture 75"/>
              <p:cNvPicPr>
                <a:picLocks noChangeAspect="1"/>
              </p:cNvPicPr>
              <p:nvPr/>
            </p:nvPicPr>
            <p:blipFill rotWithShape="1">
              <a:blip r:embed="rId3"/>
              <a:srcRect l="63489" t="-145" r="8058" b="51165"/>
              <a:stretch/>
            </p:blipFill>
            <p:spPr>
              <a:xfrm>
                <a:off x="10905200" y="5092844"/>
                <a:ext cx="623708" cy="623708"/>
              </a:xfrm>
              <a:prstGeom prst="ellipse">
                <a:avLst/>
              </a:prstGeom>
              <a:ln>
                <a:noFill/>
              </a:ln>
            </p:spPr>
          </p:pic>
          <p:sp>
            <p:nvSpPr>
              <p:cNvPr id="77" name="Freeform 76"/>
              <p:cNvSpPr>
                <a:spLocks/>
              </p:cNvSpPr>
              <p:nvPr/>
            </p:nvSpPr>
            <p:spPr bwMode="auto">
              <a:xfrm rot="3268358">
                <a:off x="11088363" y="5209375"/>
                <a:ext cx="520300" cy="205195"/>
              </a:xfrm>
              <a:custGeom>
                <a:avLst/>
                <a:gdLst>
                  <a:gd name="connsiteX0" fmla="*/ 45336 w 520300"/>
                  <a:gd name="connsiteY0" fmla="*/ 108738 h 205195"/>
                  <a:gd name="connsiteX1" fmla="*/ 80805 w 520300"/>
                  <a:gd name="connsiteY1" fmla="*/ 69705 h 205195"/>
                  <a:gd name="connsiteX2" fmla="*/ 123442 w 520300"/>
                  <a:gd name="connsiteY2" fmla="*/ 38439 h 205195"/>
                  <a:gd name="connsiteX3" fmla="*/ 123442 w 520300"/>
                  <a:gd name="connsiteY3" fmla="*/ 38208 h 205195"/>
                  <a:gd name="connsiteX4" fmla="*/ 174003 w 520300"/>
                  <a:gd name="connsiteY4" fmla="*/ 13912 h 205195"/>
                  <a:gd name="connsiteX5" fmla="*/ 230101 w 520300"/>
                  <a:gd name="connsiteY5" fmla="*/ 1124 h 205195"/>
                  <a:gd name="connsiteX6" fmla="*/ 230102 w 520300"/>
                  <a:gd name="connsiteY6" fmla="*/ 1095 h 205195"/>
                  <a:gd name="connsiteX7" fmla="*/ 230251 w 520300"/>
                  <a:gd name="connsiteY7" fmla="*/ 1090 h 205195"/>
                  <a:gd name="connsiteX8" fmla="*/ 230289 w 520300"/>
                  <a:gd name="connsiteY8" fmla="*/ 1081 h 205195"/>
                  <a:gd name="connsiteX9" fmla="*/ 230289 w 520300"/>
                  <a:gd name="connsiteY9" fmla="*/ 1088 h 205195"/>
                  <a:gd name="connsiteX10" fmla="*/ 261723 w 520300"/>
                  <a:gd name="connsiteY10" fmla="*/ 0 h 205195"/>
                  <a:gd name="connsiteX11" fmla="*/ 423492 w 520300"/>
                  <a:gd name="connsiteY11" fmla="*/ 54537 h 205195"/>
                  <a:gd name="connsiteX12" fmla="*/ 464198 w 520300"/>
                  <a:gd name="connsiteY12" fmla="*/ 92806 h 205195"/>
                  <a:gd name="connsiteX13" fmla="*/ 464696 w 520300"/>
                  <a:gd name="connsiteY13" fmla="*/ 92806 h 205195"/>
                  <a:gd name="connsiteX14" fmla="*/ 520300 w 520300"/>
                  <a:gd name="connsiteY14" fmla="*/ 195449 h 205195"/>
                  <a:gd name="connsiteX15" fmla="*/ 507216 w 520300"/>
                  <a:gd name="connsiteY15" fmla="*/ 195450 h 205195"/>
                  <a:gd name="connsiteX16" fmla="*/ 261906 w 520300"/>
                  <a:gd name="connsiteY16" fmla="*/ 128840 h 205195"/>
                  <a:gd name="connsiteX17" fmla="*/ 190221 w 520300"/>
                  <a:gd name="connsiteY17" fmla="*/ 133617 h 205195"/>
                  <a:gd name="connsiteX18" fmla="*/ 123443 w 520300"/>
                  <a:gd name="connsiteY18" fmla="*/ 147404 h 205195"/>
                  <a:gd name="connsiteX19" fmla="*/ 123443 w 520300"/>
                  <a:gd name="connsiteY19" fmla="*/ 147429 h 205195"/>
                  <a:gd name="connsiteX20" fmla="*/ 0 w 520300"/>
                  <a:gd name="connsiteY20" fmla="*/ 205195 h 205195"/>
                  <a:gd name="connsiteX21" fmla="*/ 45336 w 520300"/>
                  <a:gd name="connsiteY21" fmla="*/ 108738 h 20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0300" h="205195">
                    <a:moveTo>
                      <a:pt x="45336" y="108738"/>
                    </a:moveTo>
                    <a:cubicBezTo>
                      <a:pt x="55850" y="94569"/>
                      <a:pt x="67730" y="81491"/>
                      <a:pt x="80805" y="69705"/>
                    </a:cubicBezTo>
                    <a:lnTo>
                      <a:pt x="123442" y="38439"/>
                    </a:lnTo>
                    <a:lnTo>
                      <a:pt x="123442" y="38208"/>
                    </a:lnTo>
                    <a:cubicBezTo>
                      <a:pt x="139252" y="28380"/>
                      <a:pt x="156150" y="20191"/>
                      <a:pt x="174003" y="13912"/>
                    </a:cubicBezTo>
                    <a:lnTo>
                      <a:pt x="230101" y="1124"/>
                    </a:lnTo>
                    <a:lnTo>
                      <a:pt x="230102" y="1095"/>
                    </a:lnTo>
                    <a:lnTo>
                      <a:pt x="230251" y="1090"/>
                    </a:lnTo>
                    <a:lnTo>
                      <a:pt x="230289" y="1081"/>
                    </a:lnTo>
                    <a:lnTo>
                      <a:pt x="230289" y="1088"/>
                    </a:lnTo>
                    <a:lnTo>
                      <a:pt x="261723" y="0"/>
                    </a:lnTo>
                    <a:cubicBezTo>
                      <a:pt x="322239" y="-1"/>
                      <a:pt x="378462" y="20336"/>
                      <a:pt x="423492" y="54537"/>
                    </a:cubicBezTo>
                    <a:lnTo>
                      <a:pt x="464198" y="92806"/>
                    </a:lnTo>
                    <a:lnTo>
                      <a:pt x="464696" y="92806"/>
                    </a:lnTo>
                    <a:cubicBezTo>
                      <a:pt x="489773" y="122288"/>
                      <a:pt x="509397" y="157231"/>
                      <a:pt x="520300" y="195449"/>
                    </a:cubicBezTo>
                    <a:cubicBezTo>
                      <a:pt x="520300" y="195449"/>
                      <a:pt x="520300" y="195449"/>
                      <a:pt x="507216" y="195450"/>
                    </a:cubicBezTo>
                    <a:cubicBezTo>
                      <a:pt x="442891" y="153955"/>
                      <a:pt x="356760" y="128840"/>
                      <a:pt x="261906" y="128840"/>
                    </a:cubicBezTo>
                    <a:cubicBezTo>
                      <a:pt x="237376" y="128840"/>
                      <a:pt x="213390" y="130478"/>
                      <a:pt x="190221" y="133617"/>
                    </a:cubicBezTo>
                    <a:lnTo>
                      <a:pt x="123443" y="147404"/>
                    </a:lnTo>
                    <a:lnTo>
                      <a:pt x="123443" y="147429"/>
                    </a:lnTo>
                    <a:cubicBezTo>
                      <a:pt x="76469" y="160509"/>
                      <a:pt x="34957" y="180127"/>
                      <a:pt x="0" y="205195"/>
                    </a:cubicBezTo>
                    <a:cubicBezTo>
                      <a:pt x="8740" y="169773"/>
                      <a:pt x="24307" y="137076"/>
                      <a:pt x="45336" y="108738"/>
                    </a:cubicBezTo>
                    <a:close/>
                  </a:path>
                </a:pathLst>
              </a:custGeom>
              <a:solidFill>
                <a:srgbClr val="FAFAFA">
                  <a:alpha val="51000"/>
                </a:srgbClr>
              </a:solidFill>
              <a:ln>
                <a:noFill/>
              </a:ln>
              <a:extLst/>
            </p:spPr>
            <p:txBody>
              <a:bodyPr vert="horz" wrap="square" lIns="91427" tIns="45713" rIns="91427" bIns="45713" numCol="1" anchor="t" anchorCtr="0" compatLnSpc="1">
                <a:prstTxWarp prst="textNoShape">
                  <a:avLst/>
                </a:prstTxWarp>
                <a:noAutofit/>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ndParaRPr>
              </a:p>
            </p:txBody>
          </p:sp>
        </p:grpSp>
      </p:grpSp>
      <p:grpSp>
        <p:nvGrpSpPr>
          <p:cNvPr id="109" name="Group 108"/>
          <p:cNvGrpSpPr/>
          <p:nvPr/>
        </p:nvGrpSpPr>
        <p:grpSpPr>
          <a:xfrm>
            <a:off x="7035467" y="5743428"/>
            <a:ext cx="785799" cy="1072672"/>
            <a:chOff x="4760555" y="1572882"/>
            <a:chExt cx="982021" cy="1386883"/>
          </a:xfrm>
        </p:grpSpPr>
        <p:grpSp>
          <p:nvGrpSpPr>
            <p:cNvPr id="110" name="Group 109"/>
            <p:cNvGrpSpPr/>
            <p:nvPr/>
          </p:nvGrpSpPr>
          <p:grpSpPr>
            <a:xfrm>
              <a:off x="4870242" y="1761650"/>
              <a:ext cx="762645" cy="1126394"/>
              <a:chOff x="4870242" y="1761650"/>
              <a:chExt cx="762645" cy="1126394"/>
            </a:xfrm>
          </p:grpSpPr>
          <p:sp>
            <p:nvSpPr>
              <p:cNvPr id="122" name="Rounded Rectangle 121"/>
              <p:cNvSpPr/>
              <p:nvPr/>
            </p:nvSpPr>
            <p:spPr bwMode="auto">
              <a:xfrm rot="5400000">
                <a:off x="4688368" y="1943524"/>
                <a:ext cx="1126394" cy="762645"/>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ounded Rectangle 122"/>
              <p:cNvSpPr/>
              <p:nvPr/>
            </p:nvSpPr>
            <p:spPr bwMode="auto">
              <a:xfrm rot="5400000">
                <a:off x="4828427" y="2101804"/>
                <a:ext cx="846277" cy="473542"/>
              </a:xfrm>
              <a:prstGeom prst="roundRect">
                <a:avLst>
                  <a:gd name="adj" fmla="val 500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11" name="Rectangle 110"/>
            <p:cNvSpPr/>
            <p:nvPr/>
          </p:nvSpPr>
          <p:spPr bwMode="auto">
            <a:xfrm>
              <a:off x="4760555" y="2314234"/>
              <a:ext cx="982021" cy="64476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2" name="Group 111"/>
            <p:cNvGrpSpPr/>
            <p:nvPr/>
          </p:nvGrpSpPr>
          <p:grpSpPr>
            <a:xfrm>
              <a:off x="4760555" y="2314234"/>
              <a:ext cx="982021" cy="644766"/>
              <a:chOff x="5013702" y="1968649"/>
              <a:chExt cx="982021" cy="1280618"/>
            </a:xfrm>
            <a:solidFill>
              <a:schemeClr val="accent2"/>
            </a:solidFill>
          </p:grpSpPr>
          <p:sp>
            <p:nvSpPr>
              <p:cNvPr id="116" name="Rectangle 115"/>
              <p:cNvSpPr/>
              <p:nvPr/>
            </p:nvSpPr>
            <p:spPr bwMode="auto">
              <a:xfrm>
                <a:off x="5013702" y="1968649"/>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9" name="Rectangle 118"/>
              <p:cNvSpPr/>
              <p:nvPr/>
            </p:nvSpPr>
            <p:spPr bwMode="auto">
              <a:xfrm>
                <a:off x="5013702" y="2295117"/>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ectangle 119"/>
              <p:cNvSpPr/>
              <p:nvPr/>
            </p:nvSpPr>
            <p:spPr bwMode="auto">
              <a:xfrm>
                <a:off x="5013702" y="2621585"/>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Rectangle 120"/>
              <p:cNvSpPr/>
              <p:nvPr/>
            </p:nvSpPr>
            <p:spPr bwMode="auto">
              <a:xfrm>
                <a:off x="5013702" y="2948052"/>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13" name="Isosceles Triangle 112"/>
            <p:cNvSpPr/>
            <p:nvPr/>
          </p:nvSpPr>
          <p:spPr bwMode="auto">
            <a:xfrm flipV="1">
              <a:off x="4760555" y="2314398"/>
              <a:ext cx="798425" cy="645367"/>
            </a:xfrm>
            <a:prstGeom prst="triangle">
              <a:avLst>
                <a:gd name="adj" fmla="val 0"/>
              </a:avLst>
            </a:prstGeom>
            <a:solidFill>
              <a:srgbClr val="FFFFFF">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Isosceles Triangle 113"/>
            <p:cNvSpPr/>
            <p:nvPr/>
          </p:nvSpPr>
          <p:spPr bwMode="auto">
            <a:xfrm flipV="1">
              <a:off x="4870242" y="1572882"/>
              <a:ext cx="798425" cy="645367"/>
            </a:xfrm>
            <a:prstGeom prst="triangle">
              <a:avLst>
                <a:gd name="adj" fmla="val 0"/>
              </a:avLst>
            </a:prstGeom>
            <a:solidFill>
              <a:srgbClr val="FFFFFF">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339658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Azure Active Directory Identity Protection</a:t>
            </a:r>
          </a:p>
        </p:txBody>
      </p:sp>
      <p:sp>
        <p:nvSpPr>
          <p:cNvPr id="4" name="Text Placeholder 3"/>
          <p:cNvSpPr>
            <a:spLocks noGrp="1"/>
          </p:cNvSpPr>
          <p:nvPr>
            <p:ph type="body" sz="quarter" idx="10"/>
          </p:nvPr>
        </p:nvSpPr>
        <p:spPr/>
        <p:txBody>
          <a:bodyPr/>
          <a:lstStyle/>
          <a:p>
            <a:r>
              <a:rPr lang="en-US" dirty="0"/>
              <a:t>CLOUD-POWERED PROTECTION</a:t>
            </a:r>
          </a:p>
        </p:txBody>
      </p:sp>
      <p:sp>
        <p:nvSpPr>
          <p:cNvPr id="8" name="Text Placeholder 7"/>
          <p:cNvSpPr>
            <a:spLocks noGrp="1"/>
          </p:cNvSpPr>
          <p:nvPr>
            <p:ph type="body" sz="quarter" idx="11"/>
          </p:nvPr>
        </p:nvSpPr>
        <p:spPr>
          <a:xfrm>
            <a:off x="275481" y="1333208"/>
            <a:ext cx="11885514" cy="878930"/>
          </a:xfrm>
        </p:spPr>
        <p:txBody>
          <a:bodyPr/>
          <a:lstStyle/>
          <a:p>
            <a:r>
              <a:rPr lang="en-US" dirty="0"/>
              <a:t>Use the power of Identity Protection in </a:t>
            </a:r>
            <a:r>
              <a:rPr lang="en-US" dirty="0" err="1"/>
              <a:t>PowerBI</a:t>
            </a:r>
            <a:r>
              <a:rPr lang="en-US" dirty="0"/>
              <a:t>, SIEM and other monitoring tools</a:t>
            </a:r>
          </a:p>
          <a:p>
            <a:endParaRPr lang="en-US" dirty="0"/>
          </a:p>
        </p:txBody>
      </p:sp>
      <p:sp>
        <p:nvSpPr>
          <p:cNvPr id="110" name="TextBox 109"/>
          <p:cNvSpPr txBox="1"/>
          <p:nvPr/>
        </p:nvSpPr>
        <p:spPr>
          <a:xfrm>
            <a:off x="7635776" y="4175738"/>
            <a:ext cx="2452748" cy="345817"/>
          </a:xfrm>
          <a:prstGeom prst="rect">
            <a:avLst/>
          </a:prstGeom>
          <a:noFill/>
        </p:spPr>
        <p:txBody>
          <a:bodyPr wrap="square" lIns="0" tIns="0" rIns="0" bIns="0" rtlCol="0">
            <a:spAutoFit/>
          </a:bodyPr>
          <a:lstStyle/>
          <a:p>
            <a:pPr marL="0" marR="0" lvl="0" indent="0" algn="ctr"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chemeClr val="bg1"/>
                </a:solidFill>
                <a:effectLst/>
                <a:uLnTx/>
                <a:uFillTx/>
                <a:ea typeface="ＭＳ Ｐゴシック" charset="0"/>
                <a:cs typeface="Segoe UI Semibold" panose="020B0702040204020203" pitchFamily="34" charset="0"/>
              </a:rPr>
              <a:t>Security/Monitoring/Reporting SOLUTIONS</a:t>
            </a:r>
          </a:p>
        </p:txBody>
      </p:sp>
      <p:sp>
        <p:nvSpPr>
          <p:cNvPr id="23" name="TextBox 22"/>
          <p:cNvSpPr txBox="1"/>
          <p:nvPr/>
        </p:nvSpPr>
        <p:spPr>
          <a:xfrm>
            <a:off x="4879950" y="4325815"/>
            <a:ext cx="1139983"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chemeClr val="bg1"/>
                </a:solidFill>
                <a:effectLst/>
                <a:uLnTx/>
                <a:uFillTx/>
                <a:ea typeface="ＭＳ Ｐゴシック" charset="0"/>
                <a:cs typeface="Segoe UI Semibold" panose="020B0702040204020203" pitchFamily="34" charset="0"/>
              </a:rPr>
              <a:t>Events</a:t>
            </a:r>
          </a:p>
        </p:txBody>
      </p:sp>
      <p:grpSp>
        <p:nvGrpSpPr>
          <p:cNvPr id="9" name="Group 8"/>
          <p:cNvGrpSpPr/>
          <p:nvPr/>
        </p:nvGrpSpPr>
        <p:grpSpPr>
          <a:xfrm>
            <a:off x="4547413" y="4575664"/>
            <a:ext cx="2327407" cy="1160795"/>
            <a:chOff x="4042621" y="4041476"/>
            <a:chExt cx="1186369" cy="1138138"/>
          </a:xfrm>
        </p:grpSpPr>
        <p:cxnSp>
          <p:nvCxnSpPr>
            <p:cNvPr id="11" name="Straight Arrow Connector 10"/>
            <p:cNvCxnSpPr/>
            <p:nvPr/>
          </p:nvCxnSpPr>
          <p:spPr>
            <a:xfrm>
              <a:off x="4068386" y="4041476"/>
              <a:ext cx="1160604" cy="0"/>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68386" y="4610545"/>
              <a:ext cx="1160604" cy="0"/>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042621" y="5179614"/>
              <a:ext cx="1160604" cy="0"/>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879949" y="4892166"/>
            <a:ext cx="1944325"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chemeClr val="bg1"/>
                </a:solidFill>
                <a:effectLst/>
                <a:uLnTx/>
                <a:uFillTx/>
                <a:ea typeface="ＭＳ Ｐゴシック" charset="0"/>
                <a:cs typeface="Segoe UI Semibold" panose="020B0702040204020203" pitchFamily="34" charset="0"/>
              </a:rPr>
              <a:t>Query</a:t>
            </a:r>
          </a:p>
        </p:txBody>
      </p:sp>
      <p:sp>
        <p:nvSpPr>
          <p:cNvPr id="28" name="TextBox 27"/>
          <p:cNvSpPr txBox="1"/>
          <p:nvPr/>
        </p:nvSpPr>
        <p:spPr>
          <a:xfrm>
            <a:off x="4879950" y="5486610"/>
            <a:ext cx="1850014"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chemeClr val="bg1"/>
                </a:solidFill>
                <a:effectLst/>
                <a:uLnTx/>
                <a:uFillTx/>
                <a:ea typeface="ＭＳ Ｐゴシック" charset="0"/>
                <a:cs typeface="Segoe UI Semibold" panose="020B0702040204020203" pitchFamily="34" charset="0"/>
              </a:rPr>
              <a:t>Reporting API </a:t>
            </a:r>
          </a:p>
        </p:txBody>
      </p:sp>
      <p:sp>
        <p:nvSpPr>
          <p:cNvPr id="2" name="Oval 1"/>
          <p:cNvSpPr/>
          <p:nvPr/>
        </p:nvSpPr>
        <p:spPr bwMode="auto">
          <a:xfrm>
            <a:off x="7310791" y="4854271"/>
            <a:ext cx="646432" cy="64643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1224" b="0" i="0" u="none" strike="noStrike" kern="0" cap="none" spc="0" normalizeH="0" baseline="0" noProof="0" dirty="0" err="1">
                <a:ln>
                  <a:noFill/>
                </a:ln>
                <a:gradFill>
                  <a:gsLst>
                    <a:gs pos="0">
                      <a:srgbClr val="FFFFFF"/>
                    </a:gs>
                    <a:gs pos="100000">
                      <a:srgbClr val="FFFFFF"/>
                    </a:gs>
                  </a:gsLst>
                  <a:lin ang="5400000" scaled="0"/>
                </a:gradFill>
                <a:effectLst/>
                <a:uLnTx/>
                <a:uFillTx/>
              </a:rPr>
              <a:t>PowerBI</a:t>
            </a:r>
            <a:endParaRPr kumimoji="0" lang="en-US" sz="1224"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0" name="TextBox 29"/>
          <p:cNvSpPr txBox="1"/>
          <p:nvPr/>
        </p:nvSpPr>
        <p:spPr>
          <a:xfrm>
            <a:off x="7462360" y="6009730"/>
            <a:ext cx="2797810" cy="345817"/>
          </a:xfrm>
          <a:prstGeom prst="rect">
            <a:avLst/>
          </a:prstGeom>
          <a:noFill/>
        </p:spPr>
        <p:txBody>
          <a:bodyPr wrap="square" lIns="0" tIns="0" rIns="0" bIns="0" rtlCol="0">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chemeClr val="bg1"/>
                </a:solidFill>
                <a:effectLst/>
                <a:uLnTx/>
                <a:uFillTx/>
                <a:cs typeface="Segoe UI Light" panose="020B0502040204020203" pitchFamily="34" charset="0"/>
              </a:rPr>
              <a:t>Apply Microsoft learnings to your existing security tools</a:t>
            </a:r>
          </a:p>
        </p:txBody>
      </p:sp>
      <p:sp>
        <p:nvSpPr>
          <p:cNvPr id="31" name="Oval 30"/>
          <p:cNvSpPr/>
          <p:nvPr/>
        </p:nvSpPr>
        <p:spPr bwMode="auto">
          <a:xfrm>
            <a:off x="8538049" y="4854271"/>
            <a:ext cx="646432" cy="64643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1428" b="0" i="0" u="none" strike="noStrike" kern="0" cap="none" spc="0" normalizeH="0" baseline="0" noProof="0" dirty="0">
                <a:ln>
                  <a:noFill/>
                </a:ln>
                <a:gradFill>
                  <a:gsLst>
                    <a:gs pos="0">
                      <a:srgbClr val="FFFFFF"/>
                    </a:gs>
                    <a:gs pos="100000">
                      <a:srgbClr val="FFFFFF"/>
                    </a:gs>
                  </a:gsLst>
                  <a:lin ang="5400000" scaled="0"/>
                </a:gradFill>
                <a:effectLst/>
                <a:uLnTx/>
                <a:uFillTx/>
              </a:rPr>
              <a:t>SIEM</a:t>
            </a:r>
          </a:p>
        </p:txBody>
      </p:sp>
      <p:sp>
        <p:nvSpPr>
          <p:cNvPr id="32" name="Oval 31"/>
          <p:cNvSpPr/>
          <p:nvPr/>
        </p:nvSpPr>
        <p:spPr bwMode="auto">
          <a:xfrm>
            <a:off x="9765307" y="4854271"/>
            <a:ext cx="646432" cy="64643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r>
              <a:rPr kumimoji="0" lang="en-US" sz="918" b="0" i="0" u="none" strike="noStrike" kern="0" cap="none" spc="0" normalizeH="0" baseline="0" noProof="0" dirty="0">
                <a:ln>
                  <a:noFill/>
                </a:ln>
                <a:gradFill>
                  <a:gsLst>
                    <a:gs pos="0">
                      <a:srgbClr val="FFFFFF"/>
                    </a:gs>
                    <a:gs pos="100000">
                      <a:srgbClr val="FFFFFF"/>
                    </a:gs>
                  </a:gsLst>
                  <a:lin ang="5400000" scaled="0"/>
                </a:gradFill>
                <a:effectLst/>
                <a:uLnTx/>
                <a:uFillTx/>
              </a:rPr>
              <a:t>Monitor Tools</a:t>
            </a:r>
          </a:p>
        </p:txBody>
      </p:sp>
      <p:pic>
        <p:nvPicPr>
          <p:cNvPr id="29" name="Picture 28"/>
          <p:cNvPicPr>
            <a:picLocks noChangeAspect="1"/>
          </p:cNvPicPr>
          <p:nvPr/>
        </p:nvPicPr>
        <p:blipFill rotWithShape="1">
          <a:blip r:embed="rId3"/>
          <a:srcRect l="573" t="1276" r="762" b="3133"/>
          <a:stretch/>
        </p:blipFill>
        <p:spPr>
          <a:xfrm>
            <a:off x="631999" y="4108611"/>
            <a:ext cx="3915415" cy="2203703"/>
          </a:xfrm>
          <a:prstGeom prst="rect">
            <a:avLst/>
          </a:prstGeom>
          <a:ln>
            <a:solidFill>
              <a:schemeClr val="bg1">
                <a:lumMod val="75000"/>
              </a:schemeClr>
            </a:solidFill>
          </a:ln>
        </p:spPr>
      </p:pic>
      <p:sp>
        <p:nvSpPr>
          <p:cNvPr id="52" name="TextBox 51"/>
          <p:cNvSpPr txBox="1"/>
          <p:nvPr/>
        </p:nvSpPr>
        <p:spPr>
          <a:xfrm>
            <a:off x="590558" y="4065470"/>
            <a:ext cx="3931583" cy="2228478"/>
          </a:xfrm>
          <a:prstGeom prst="rect">
            <a:avLst/>
          </a:prstGeom>
          <a:noFill/>
          <a:ln w="19050">
            <a:solidFill>
              <a:schemeClr val="accent3"/>
            </a:solidFill>
          </a:ln>
        </p:spPr>
        <p:txBody>
          <a:bodyPr wrap="square" lIns="182854" tIns="146283" rIns="182854" bIns="146283" rtlCol="0">
            <a:noAutofit/>
          </a:bodyPr>
          <a:lstStyle/>
          <a:p>
            <a:pPr marL="0" marR="0" lvl="0" indent="0" algn="ctr" defTabSz="932597" eaLnBrk="1" fontAlgn="auto" latinLnBrk="0" hangingPunct="1">
              <a:lnSpc>
                <a:spcPct val="90000"/>
              </a:lnSpc>
              <a:spcBef>
                <a:spcPts val="0"/>
              </a:spcBef>
              <a:spcAft>
                <a:spcPts val="0"/>
              </a:spcAft>
              <a:buClrTx/>
              <a:buSzTx/>
              <a:buFontTx/>
              <a:buNone/>
              <a:tabLst/>
              <a:defRPr/>
            </a:pPr>
            <a:endParaRPr kumimoji="0" lang="en-US" sz="1800" b="0" i="0" u="none" strike="noStrike" kern="0" cap="none" spc="-50" normalizeH="0" baseline="0" noProof="0" dirty="0">
              <a:ln>
                <a:noFill/>
              </a:ln>
              <a:solidFill>
                <a:srgbClr val="FFFFFF"/>
              </a:solidFill>
              <a:effectLst/>
              <a:uLnTx/>
              <a:uFillTx/>
              <a:latin typeface="Segoe UI"/>
            </a:endParaRPr>
          </a:p>
        </p:txBody>
      </p:sp>
      <p:sp>
        <p:nvSpPr>
          <p:cNvPr id="53" name="Rectangle 52"/>
          <p:cNvSpPr/>
          <p:nvPr/>
        </p:nvSpPr>
        <p:spPr>
          <a:xfrm>
            <a:off x="590557" y="6337089"/>
            <a:ext cx="3931583" cy="348433"/>
          </a:xfrm>
          <a:prstGeom prst="rect">
            <a:avLst/>
          </a:prstGeom>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50" normalizeH="0" baseline="0" noProof="0" dirty="0">
                <a:ln>
                  <a:noFill/>
                </a:ln>
                <a:solidFill>
                  <a:srgbClr val="FFFFFF"/>
                </a:solidFill>
                <a:effectLst/>
                <a:uLnTx/>
                <a:uFillTx/>
                <a:latin typeface="Segoe UI"/>
              </a:rPr>
              <a:t>Microsoft Machine - learning Engine</a:t>
            </a:r>
          </a:p>
        </p:txBody>
      </p:sp>
      <p:grpSp>
        <p:nvGrpSpPr>
          <p:cNvPr id="54" name="Group 53"/>
          <p:cNvGrpSpPr/>
          <p:nvPr/>
        </p:nvGrpSpPr>
        <p:grpSpPr>
          <a:xfrm>
            <a:off x="2267071" y="5843145"/>
            <a:ext cx="538387" cy="533907"/>
            <a:chOff x="-3875087" y="3027362"/>
            <a:chExt cx="2098674" cy="2081213"/>
          </a:xfrm>
          <a:solidFill>
            <a:schemeClr val="accent3"/>
          </a:solidFill>
        </p:grpSpPr>
        <p:sp>
          <p:nvSpPr>
            <p:cNvPr id="55" name="Freeform 5"/>
            <p:cNvSpPr>
              <a:spLocks/>
            </p:cNvSpPr>
            <p:nvPr/>
          </p:nvSpPr>
          <p:spPr bwMode="auto">
            <a:xfrm>
              <a:off x="-3394075" y="3305175"/>
              <a:ext cx="812800" cy="1187450"/>
            </a:xfrm>
            <a:custGeom>
              <a:avLst/>
              <a:gdLst>
                <a:gd name="T0" fmla="*/ 459 w 512"/>
                <a:gd name="T1" fmla="*/ 0 h 748"/>
                <a:gd name="T2" fmla="*/ 239 w 512"/>
                <a:gd name="T3" fmla="*/ 0 h 748"/>
                <a:gd name="T4" fmla="*/ 0 w 512"/>
                <a:gd name="T5" fmla="*/ 407 h 748"/>
                <a:gd name="T6" fmla="*/ 231 w 512"/>
                <a:gd name="T7" fmla="*/ 407 h 748"/>
                <a:gd name="T8" fmla="*/ 67 w 512"/>
                <a:gd name="T9" fmla="*/ 748 h 748"/>
                <a:gd name="T10" fmla="*/ 512 w 512"/>
                <a:gd name="T11" fmla="*/ 292 h 748"/>
                <a:gd name="T12" fmla="*/ 241 w 512"/>
                <a:gd name="T13" fmla="*/ 292 h 748"/>
                <a:gd name="T14" fmla="*/ 459 w 512"/>
                <a:gd name="T15" fmla="*/ 0 h 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2" h="748">
                  <a:moveTo>
                    <a:pt x="459" y="0"/>
                  </a:moveTo>
                  <a:lnTo>
                    <a:pt x="239" y="0"/>
                  </a:lnTo>
                  <a:lnTo>
                    <a:pt x="0" y="407"/>
                  </a:lnTo>
                  <a:lnTo>
                    <a:pt x="231" y="407"/>
                  </a:lnTo>
                  <a:lnTo>
                    <a:pt x="67" y="748"/>
                  </a:lnTo>
                  <a:lnTo>
                    <a:pt x="512" y="292"/>
                  </a:lnTo>
                  <a:lnTo>
                    <a:pt x="241" y="292"/>
                  </a:lnTo>
                  <a:lnTo>
                    <a:pt x="4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6" name="Freeform 6"/>
            <p:cNvSpPr>
              <a:spLocks noEditPoints="1"/>
            </p:cNvSpPr>
            <p:nvPr/>
          </p:nvSpPr>
          <p:spPr bwMode="auto">
            <a:xfrm>
              <a:off x="-3875087" y="3027362"/>
              <a:ext cx="2098674" cy="2081213"/>
            </a:xfrm>
            <a:custGeom>
              <a:avLst/>
              <a:gdLst>
                <a:gd name="T0" fmla="*/ 479 w 493"/>
                <a:gd name="T1" fmla="*/ 414 h 489"/>
                <a:gd name="T2" fmla="*/ 374 w 493"/>
                <a:gd name="T3" fmla="*/ 309 h 489"/>
                <a:gd name="T4" fmla="*/ 358 w 493"/>
                <a:gd name="T5" fmla="*/ 310 h 489"/>
                <a:gd name="T6" fmla="*/ 364 w 493"/>
                <a:gd name="T7" fmla="*/ 300 h 489"/>
                <a:gd name="T8" fmla="*/ 364 w 493"/>
                <a:gd name="T9" fmla="*/ 300 h 489"/>
                <a:gd name="T10" fmla="*/ 394 w 493"/>
                <a:gd name="T11" fmla="*/ 197 h 489"/>
                <a:gd name="T12" fmla="*/ 197 w 493"/>
                <a:gd name="T13" fmla="*/ 0 h 489"/>
                <a:gd name="T14" fmla="*/ 0 w 493"/>
                <a:gd name="T15" fmla="*/ 197 h 489"/>
                <a:gd name="T16" fmla="*/ 197 w 493"/>
                <a:gd name="T17" fmla="*/ 394 h 489"/>
                <a:gd name="T18" fmla="*/ 305 w 493"/>
                <a:gd name="T19" fmla="*/ 361 h 489"/>
                <a:gd name="T20" fmla="*/ 305 w 493"/>
                <a:gd name="T21" fmla="*/ 361 h 489"/>
                <a:gd name="T22" fmla="*/ 314 w 493"/>
                <a:gd name="T23" fmla="*/ 355 h 489"/>
                <a:gd name="T24" fmla="*/ 314 w 493"/>
                <a:gd name="T25" fmla="*/ 371 h 489"/>
                <a:gd name="T26" fmla="*/ 419 w 493"/>
                <a:gd name="T27" fmla="*/ 475 h 489"/>
                <a:gd name="T28" fmla="*/ 470 w 493"/>
                <a:gd name="T29" fmla="*/ 475 h 489"/>
                <a:gd name="T30" fmla="*/ 479 w 493"/>
                <a:gd name="T31" fmla="*/ 466 h 489"/>
                <a:gd name="T32" fmla="*/ 479 w 493"/>
                <a:gd name="T33" fmla="*/ 414 h 489"/>
                <a:gd name="T34" fmla="*/ 41 w 493"/>
                <a:gd name="T35" fmla="*/ 197 h 489"/>
                <a:gd name="T36" fmla="*/ 197 w 493"/>
                <a:gd name="T37" fmla="*/ 41 h 489"/>
                <a:gd name="T38" fmla="*/ 353 w 493"/>
                <a:gd name="T39" fmla="*/ 197 h 489"/>
                <a:gd name="T40" fmla="*/ 197 w 493"/>
                <a:gd name="T41" fmla="*/ 353 h 489"/>
                <a:gd name="T42" fmla="*/ 41 w 493"/>
                <a:gd name="T43" fmla="*/ 19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89">
                  <a:moveTo>
                    <a:pt x="479" y="414"/>
                  </a:moveTo>
                  <a:cubicBezTo>
                    <a:pt x="374" y="309"/>
                    <a:pt x="374" y="309"/>
                    <a:pt x="374" y="309"/>
                  </a:cubicBezTo>
                  <a:cubicBezTo>
                    <a:pt x="358" y="310"/>
                    <a:pt x="358" y="310"/>
                    <a:pt x="358" y="310"/>
                  </a:cubicBezTo>
                  <a:cubicBezTo>
                    <a:pt x="358" y="310"/>
                    <a:pt x="361" y="306"/>
                    <a:pt x="364" y="300"/>
                  </a:cubicBezTo>
                  <a:cubicBezTo>
                    <a:pt x="364" y="300"/>
                    <a:pt x="364" y="300"/>
                    <a:pt x="364" y="300"/>
                  </a:cubicBezTo>
                  <a:cubicBezTo>
                    <a:pt x="383" y="270"/>
                    <a:pt x="394" y="235"/>
                    <a:pt x="394" y="197"/>
                  </a:cubicBezTo>
                  <a:cubicBezTo>
                    <a:pt x="394" y="88"/>
                    <a:pt x="306" y="0"/>
                    <a:pt x="197" y="0"/>
                  </a:cubicBezTo>
                  <a:cubicBezTo>
                    <a:pt x="88" y="0"/>
                    <a:pt x="0" y="88"/>
                    <a:pt x="0" y="197"/>
                  </a:cubicBezTo>
                  <a:cubicBezTo>
                    <a:pt x="0" y="305"/>
                    <a:pt x="88" y="394"/>
                    <a:pt x="197" y="394"/>
                  </a:cubicBezTo>
                  <a:cubicBezTo>
                    <a:pt x="237" y="394"/>
                    <a:pt x="274" y="382"/>
                    <a:pt x="305" y="361"/>
                  </a:cubicBezTo>
                  <a:cubicBezTo>
                    <a:pt x="305" y="361"/>
                    <a:pt x="305" y="361"/>
                    <a:pt x="305" y="361"/>
                  </a:cubicBezTo>
                  <a:cubicBezTo>
                    <a:pt x="311" y="358"/>
                    <a:pt x="314" y="355"/>
                    <a:pt x="314" y="355"/>
                  </a:cubicBezTo>
                  <a:cubicBezTo>
                    <a:pt x="314" y="371"/>
                    <a:pt x="314" y="371"/>
                    <a:pt x="314" y="371"/>
                  </a:cubicBezTo>
                  <a:cubicBezTo>
                    <a:pt x="419" y="475"/>
                    <a:pt x="419" y="475"/>
                    <a:pt x="419" y="475"/>
                  </a:cubicBezTo>
                  <a:cubicBezTo>
                    <a:pt x="433" y="489"/>
                    <a:pt x="456" y="489"/>
                    <a:pt x="470" y="475"/>
                  </a:cubicBezTo>
                  <a:cubicBezTo>
                    <a:pt x="479" y="466"/>
                    <a:pt x="479" y="466"/>
                    <a:pt x="479" y="466"/>
                  </a:cubicBezTo>
                  <a:cubicBezTo>
                    <a:pt x="493" y="451"/>
                    <a:pt x="493" y="428"/>
                    <a:pt x="479" y="414"/>
                  </a:cubicBezTo>
                  <a:close/>
                  <a:moveTo>
                    <a:pt x="41" y="197"/>
                  </a:moveTo>
                  <a:cubicBezTo>
                    <a:pt x="41" y="111"/>
                    <a:pt x="111" y="41"/>
                    <a:pt x="197" y="41"/>
                  </a:cubicBezTo>
                  <a:cubicBezTo>
                    <a:pt x="283" y="41"/>
                    <a:pt x="353" y="111"/>
                    <a:pt x="353" y="197"/>
                  </a:cubicBezTo>
                  <a:cubicBezTo>
                    <a:pt x="353" y="283"/>
                    <a:pt x="283" y="353"/>
                    <a:pt x="197" y="353"/>
                  </a:cubicBezTo>
                  <a:cubicBezTo>
                    <a:pt x="111" y="353"/>
                    <a:pt x="41" y="283"/>
                    <a:pt x="4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36" name="Rectangle 35"/>
          <p:cNvSpPr/>
          <p:nvPr/>
        </p:nvSpPr>
        <p:spPr>
          <a:xfrm>
            <a:off x="3130278" y="2168598"/>
            <a:ext cx="1305139"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Leaked credentials</a:t>
            </a:r>
          </a:p>
        </p:txBody>
      </p:sp>
      <p:sp>
        <p:nvSpPr>
          <p:cNvPr id="37" name="Rectangle 36"/>
          <p:cNvSpPr/>
          <p:nvPr/>
        </p:nvSpPr>
        <p:spPr>
          <a:xfrm>
            <a:off x="855768" y="2168598"/>
            <a:ext cx="1211911"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Infected devices</a:t>
            </a:r>
          </a:p>
        </p:txBody>
      </p:sp>
      <p:sp>
        <p:nvSpPr>
          <p:cNvPr id="40" name="Rectangle 39"/>
          <p:cNvSpPr/>
          <p:nvPr/>
        </p:nvSpPr>
        <p:spPr>
          <a:xfrm>
            <a:off x="1805461" y="2402605"/>
            <a:ext cx="1612669"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Configuration vulnerabilities </a:t>
            </a:r>
          </a:p>
        </p:txBody>
      </p:sp>
      <p:cxnSp>
        <p:nvCxnSpPr>
          <p:cNvPr id="41" name="Straight Arrow Connector 40"/>
          <p:cNvCxnSpPr/>
          <p:nvPr/>
        </p:nvCxnSpPr>
        <p:spPr>
          <a:xfrm>
            <a:off x="2590339" y="2959670"/>
            <a:ext cx="0" cy="882333"/>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664882" y="2571351"/>
            <a:ext cx="668035" cy="1268767"/>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2881913" y="2611272"/>
            <a:ext cx="647017" cy="1228846"/>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bwMode="auto">
          <a:xfrm>
            <a:off x="1013935" y="2746000"/>
            <a:ext cx="974099" cy="17911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5" name="Rectangle 44"/>
          <p:cNvSpPr/>
          <p:nvPr/>
        </p:nvSpPr>
        <p:spPr>
          <a:xfrm>
            <a:off x="855768" y="2693029"/>
            <a:ext cx="1411303"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Brute force attacks</a:t>
            </a:r>
          </a:p>
        </p:txBody>
      </p:sp>
      <p:cxnSp>
        <p:nvCxnSpPr>
          <p:cNvPr id="46" name="Straight Arrow Connector 45"/>
          <p:cNvCxnSpPr/>
          <p:nvPr/>
        </p:nvCxnSpPr>
        <p:spPr>
          <a:xfrm>
            <a:off x="1622889" y="3148500"/>
            <a:ext cx="365146" cy="693504"/>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bwMode="auto">
          <a:xfrm>
            <a:off x="3302066" y="2730785"/>
            <a:ext cx="961562" cy="18634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8" name="Rectangle 47"/>
          <p:cNvSpPr/>
          <p:nvPr/>
        </p:nvSpPr>
        <p:spPr>
          <a:xfrm>
            <a:off x="3200042" y="2693029"/>
            <a:ext cx="1491270" cy="439988"/>
          </a:xfrm>
          <a:prstGeom prst="rect">
            <a:avLst/>
          </a:prstGeom>
        </p:spPr>
        <p:txBody>
          <a:bodyPr wrap="square">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1" i="0" u="none" strike="noStrike" kern="0" cap="none" spc="0" normalizeH="0" baseline="0" noProof="0" dirty="0">
                <a:ln>
                  <a:noFill/>
                </a:ln>
                <a:solidFill>
                  <a:srgbClr val="DA3104"/>
                </a:solidFill>
                <a:effectLst/>
                <a:uLnTx/>
                <a:uFillTx/>
                <a:cs typeface="Segoe UI Light" panose="020B0502040204020203" pitchFamily="34" charset="0"/>
              </a:rPr>
              <a:t>Suspicious sign-in activities </a:t>
            </a:r>
          </a:p>
        </p:txBody>
      </p:sp>
      <p:cxnSp>
        <p:nvCxnSpPr>
          <p:cNvPr id="57" name="Straight Arrow Connector 56"/>
          <p:cNvCxnSpPr/>
          <p:nvPr/>
        </p:nvCxnSpPr>
        <p:spPr>
          <a:xfrm flipH="1">
            <a:off x="3205182" y="3146614"/>
            <a:ext cx="365146" cy="693504"/>
          </a:xfrm>
          <a:prstGeom prst="straightConnector1">
            <a:avLst/>
          </a:prstGeom>
          <a:ln w="28575" cap="rnd">
            <a:solidFill>
              <a:srgbClr val="FF0000"/>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76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377609033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Increased risk to administrative privileges</a:t>
            </a:r>
          </a:p>
        </p:txBody>
      </p:sp>
      <p:sp>
        <p:nvSpPr>
          <p:cNvPr id="23" name="Text Placeholder 2"/>
          <p:cNvSpPr txBox="1">
            <a:spLocks/>
          </p:cNvSpPr>
          <p:nvPr/>
        </p:nvSpPr>
        <p:spPr>
          <a:xfrm>
            <a:off x="465954" y="3748550"/>
            <a:ext cx="5577050" cy="2194249"/>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730330" tIns="91297" rIns="74489" bIns="91297" numCol="1" spcCol="0" rtlCol="0" fromWordArt="0" anchor="t" anchorCtr="0" forceAA="0" compatLnSpc="1">
            <a:prstTxWarp prst="textNoShape">
              <a:avLst/>
            </a:prstTxWarp>
            <a:noAutofit/>
          </a:bodyPr>
          <a:lstStyle>
            <a:defPPr>
              <a:defRPr lang="en-US"/>
            </a:defPPr>
            <a:lvl1pPr>
              <a:defRPr>
                <a:solidFill>
                  <a:schemeClr val="lt1"/>
                </a:solidFill>
              </a:defRPr>
            </a:lvl1pPr>
            <a:lvl2pPr marL="0" lvl="1" algn="ctr" defTabSz="951028" fontAlgn="base">
              <a:lnSpc>
                <a:spcPct val="90000"/>
              </a:lnSpc>
              <a:spcBef>
                <a:spcPct val="0"/>
              </a:spcBef>
              <a:spcAft>
                <a:spcPct val="0"/>
              </a:spcAft>
              <a:defRPr sz="2800">
                <a:gradFill>
                  <a:gsLst>
                    <a:gs pos="62000">
                      <a:schemeClr val="bg1"/>
                    </a:gs>
                    <a:gs pos="100000">
                      <a:schemeClr val="bg1"/>
                    </a:gs>
                  </a:gsLst>
                  <a:lin ang="5400000" scaled="1"/>
                </a:gradFill>
                <a:latin typeface="+mj-lt"/>
                <a:ea typeface="Segoe UI" pitchFamily="34" charset="0"/>
                <a:cs typeface="Segoe UI" pitchFamily="34" charset="0"/>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l" defTabSz="951028" eaLnBrk="1" fontAlgn="base" latinLnBrk="0" hangingPunct="1">
              <a:lnSpc>
                <a:spcPct val="90000"/>
              </a:lnSpc>
              <a:spcBef>
                <a:spcPct val="0"/>
              </a:spcBef>
              <a:spcAft>
                <a:spcPct val="0"/>
              </a:spcAft>
              <a:buClrTx/>
              <a:buSzTx/>
              <a:buFontTx/>
              <a:buNone/>
              <a:tabLst/>
              <a:defRPr/>
            </a:pPr>
            <a: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Administrator privileges will be compromised: </a:t>
            </a:r>
            <a:b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br>
            <a: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social engineering, bribery, private initiative</a:t>
            </a:r>
          </a:p>
        </p:txBody>
      </p:sp>
      <p:sp>
        <p:nvSpPr>
          <p:cNvPr id="24" name="Text Placeholder 2"/>
          <p:cNvSpPr txBox="1">
            <a:spLocks/>
          </p:cNvSpPr>
          <p:nvPr/>
        </p:nvSpPr>
        <p:spPr>
          <a:xfrm>
            <a:off x="6408711" y="3748550"/>
            <a:ext cx="5577050" cy="2194249"/>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730330" tIns="91297" rIns="74489" bIns="91297" numCol="1" spcCol="0" rtlCol="0" fromWordArt="0" anchor="t" anchorCtr="0" forceAA="0" compatLnSpc="1">
            <a:prstTxWarp prst="textNoShape">
              <a:avLst/>
            </a:prstTxWarp>
            <a:noAutofit/>
          </a:bodyPr>
          <a:lstStyle>
            <a:defPPr>
              <a:defRPr lang="en-US"/>
            </a:defPPr>
            <a:lvl2pPr marL="0" lvl="1" defTabSz="951028" fontAlgn="base">
              <a:lnSpc>
                <a:spcPct val="90000"/>
              </a:lnSpc>
              <a:spcBef>
                <a:spcPct val="0"/>
              </a:spcBef>
              <a:spcAft>
                <a:spcPct val="0"/>
              </a:spcAft>
              <a:defRPr sz="2800">
                <a:gradFill>
                  <a:gsLst>
                    <a:gs pos="62000">
                      <a:schemeClr val="bg1"/>
                    </a:gs>
                    <a:gs pos="100000">
                      <a:schemeClr val="bg1"/>
                    </a:gs>
                  </a:gsLst>
                  <a:lin ang="5400000" scaled="1"/>
                </a:gradFill>
                <a:latin typeface="+mj-lt"/>
                <a:ea typeface="Segoe UI" pitchFamily="34" charset="0"/>
                <a:cs typeface="Segoe UI" pitchFamily="34" charset="0"/>
              </a:defRPr>
            </a:lvl2pPr>
          </a:lstStyle>
          <a:p>
            <a:pPr marL="0" marR="0" lvl="1" indent="0" defTabSz="951028" eaLnBrk="1" fontAlgn="base" latinLnBrk="0" hangingPunct="1">
              <a:lnSpc>
                <a:spcPct val="90000"/>
              </a:lnSpc>
              <a:spcBef>
                <a:spcPct val="0"/>
              </a:spcBef>
              <a:spcAft>
                <a:spcPct val="0"/>
              </a:spcAft>
              <a:buClrTx/>
              <a:buSzTx/>
              <a:buFontTx/>
              <a:buNone/>
              <a:tabLst/>
              <a:defRPr/>
            </a:pPr>
            <a: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20 years ago we gave </a:t>
            </a:r>
            <a:b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br>
            <a: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the administrator </a:t>
            </a:r>
            <a:b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br>
            <a:r>
              <a:rPr kumimoji="0" lang="en-US" sz="35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the keys to the kingdom; we can’t just take it away</a:t>
            </a:r>
          </a:p>
        </p:txBody>
      </p:sp>
      <p:sp>
        <p:nvSpPr>
          <p:cNvPr id="25" name="Text Placeholder 2"/>
          <p:cNvSpPr txBox="1">
            <a:spLocks/>
          </p:cNvSpPr>
          <p:nvPr/>
        </p:nvSpPr>
        <p:spPr>
          <a:xfrm>
            <a:off x="465973" y="1213191"/>
            <a:ext cx="11519807" cy="2194249"/>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none" lIns="91297" tIns="91297" rIns="74489" bIns="91297" numCol="1" spcCol="0" rtlCol="0" fromWordArt="0" anchor="t" anchorCtr="0" forceAA="0" compatLnSpc="1">
            <a:prstTxWarp prst="textNoShape">
              <a:avLst/>
            </a:prstTxWarp>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1302" rtl="0" eaLnBrk="1" fontAlgn="auto" latinLnBrk="0" hangingPunct="1">
              <a:lnSpc>
                <a:spcPct val="90000"/>
              </a:lnSpc>
              <a:spcBef>
                <a:spcPct val="20000"/>
              </a:spcBef>
              <a:spcAft>
                <a:spcPts val="0"/>
              </a:spcAft>
              <a:buClrTx/>
              <a:buSzPct val="90000"/>
              <a:buFont typeface="Arial" pitchFamily="34" charset="0"/>
              <a:buNone/>
              <a:tabLst/>
              <a:defRPr/>
            </a:pPr>
            <a:r>
              <a:rPr kumimoji="0" lang="en-US" sz="3536" b="0" i="0" u="none" strike="noStrike" kern="1200" cap="none" spc="0" normalizeH="0" baseline="0" noProof="0">
                <a:ln>
                  <a:noFill/>
                </a:ln>
                <a:solidFill>
                  <a:srgbClr val="FFFFFF"/>
                </a:solidFill>
                <a:effectLst/>
                <a:uLnTx/>
                <a:uFillTx/>
                <a:latin typeface="Segoe UI Light"/>
                <a:ea typeface="Segoe UI" pitchFamily="34" charset="0"/>
                <a:cs typeface="Segoe UI" pitchFamily="34" charset="0"/>
              </a:rPr>
              <a:t>All the commonplace attacks exploit privileged accounts:</a:t>
            </a:r>
            <a:endParaRPr kumimoji="0" lang="en-US" sz="35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26" name="Group 25"/>
          <p:cNvGrpSpPr/>
          <p:nvPr/>
        </p:nvGrpSpPr>
        <p:grpSpPr>
          <a:xfrm>
            <a:off x="1338332" y="2150262"/>
            <a:ext cx="9727534" cy="753411"/>
            <a:chOff x="1361535" y="2023819"/>
            <a:chExt cx="9728912" cy="753518"/>
          </a:xfrm>
          <a:noFill/>
        </p:grpSpPr>
        <p:sp>
          <p:nvSpPr>
            <p:cNvPr id="27" name="Rectangle 26"/>
            <p:cNvSpPr/>
            <p:nvPr/>
          </p:nvSpPr>
          <p:spPr bwMode="auto">
            <a:xfrm>
              <a:off x="1361535" y="2023819"/>
              <a:ext cx="1920670" cy="75351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1" indent="0" algn="ctr" defTabSz="949561" eaLnBrk="1" fontAlgn="auto" latinLnBrk="0" hangingPunct="1">
                <a:lnSpc>
                  <a:spcPct val="90000"/>
                </a:lnSpc>
                <a:spcBef>
                  <a:spcPts val="0"/>
                </a:spcBef>
                <a:spcAft>
                  <a:spcPts val="0"/>
                </a:spcAft>
                <a:buClrTx/>
                <a:buSzTx/>
                <a:buFontTx/>
                <a:buNone/>
                <a:tabLst/>
                <a:defRPr/>
              </a:pPr>
              <a: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Stolen admin</a:t>
              </a:r>
              <a:b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br>
              <a: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credentials</a:t>
              </a:r>
            </a:p>
          </p:txBody>
        </p:sp>
        <p:sp>
          <p:nvSpPr>
            <p:cNvPr id="28" name="Rectangle 27"/>
            <p:cNvSpPr/>
            <p:nvPr/>
          </p:nvSpPr>
          <p:spPr bwMode="auto">
            <a:xfrm>
              <a:off x="5604039" y="2212202"/>
              <a:ext cx="1103215" cy="37676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1" indent="0" algn="ctr" defTabSz="949561" eaLnBrk="1" fontAlgn="auto" latinLnBrk="0" hangingPunct="1">
                <a:lnSpc>
                  <a:spcPct val="90000"/>
                </a:lnSpc>
                <a:spcBef>
                  <a:spcPts val="0"/>
                </a:spcBef>
                <a:spcAft>
                  <a:spcPts val="0"/>
                </a:spcAft>
                <a:buClrTx/>
                <a:buSzTx/>
                <a:buFontTx/>
                <a:buNone/>
                <a:tabLst/>
                <a:defRPr/>
              </a:pPr>
              <a: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Insiders</a:t>
              </a:r>
            </a:p>
          </p:txBody>
        </p:sp>
        <p:sp>
          <p:nvSpPr>
            <p:cNvPr id="29" name="Rectangle 28"/>
            <p:cNvSpPr/>
            <p:nvPr/>
          </p:nvSpPr>
          <p:spPr bwMode="auto">
            <a:xfrm>
              <a:off x="8627437" y="2023819"/>
              <a:ext cx="2463010" cy="75351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49561" eaLnBrk="1" fontAlgn="auto" latinLnBrk="0" hangingPunct="1">
                <a:lnSpc>
                  <a:spcPct val="90000"/>
                </a:lnSpc>
                <a:spcBef>
                  <a:spcPts val="0"/>
                </a:spcBef>
                <a:spcAft>
                  <a:spcPts val="0"/>
                </a:spcAft>
                <a:buClrTx/>
                <a:buSzTx/>
                <a:buFontTx/>
                <a:buNone/>
                <a:tabLst/>
                <a:defRPr/>
              </a:pPr>
              <a: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Malicious service</a:t>
              </a:r>
              <a:b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br>
              <a:r>
                <a:rPr kumimoji="0" lang="en-US" sz="272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provider staff</a:t>
              </a:r>
            </a:p>
          </p:txBody>
        </p:sp>
      </p:grpSp>
      <p:sp>
        <p:nvSpPr>
          <p:cNvPr id="30" name="TextBox 29"/>
          <p:cNvSpPr txBox="1"/>
          <p:nvPr/>
        </p:nvSpPr>
        <p:spPr>
          <a:xfrm>
            <a:off x="6448465" y="3748212"/>
            <a:ext cx="621965" cy="753411"/>
          </a:xfrm>
          <a:prstGeom prst="rect">
            <a:avLst/>
          </a:prstGeom>
          <a:noFill/>
        </p:spPr>
        <p:txBody>
          <a:bodyPr wrap="none" lIns="0" tIns="0" rIns="0" bIns="0" rtlCol="0">
            <a:spAutoFit/>
          </a:bodyPr>
          <a:lstStyle/>
          <a:p>
            <a:pPr marL="0" marR="0" lvl="0" indent="0" defTabSz="931302" eaLnBrk="1" fontAlgn="auto" latinLnBrk="0" hangingPunct="1">
              <a:lnSpc>
                <a:spcPct val="90000"/>
              </a:lnSpc>
              <a:spcBef>
                <a:spcPts val="0"/>
              </a:spcBef>
              <a:spcAft>
                <a:spcPts val="600"/>
              </a:spcAft>
              <a:buClrTx/>
              <a:buSzTx/>
              <a:buFontTx/>
              <a:buNone/>
              <a:tabLst/>
              <a:defRPr/>
            </a:pPr>
            <a:r>
              <a:rPr kumimoji="0" lang="en-US" sz="5440" b="0" i="0" u="none" strike="noStrike" kern="0" cap="none" spc="0" normalizeH="0" baseline="0" noProof="0" dirty="0">
                <a:ln>
                  <a:noFill/>
                </a:ln>
                <a:solidFill>
                  <a:srgbClr val="FFFFFF"/>
                </a:solidFill>
                <a:effectLst/>
                <a:uLnTx/>
                <a:uFillTx/>
                <a:sym typeface="Wingdings" panose="05000000000000000000" pitchFamily="2" charset="2"/>
              </a:rPr>
              <a:t></a:t>
            </a:r>
            <a:endParaRPr kumimoji="0" lang="en-US" sz="5440" b="0" i="0" u="none" strike="noStrike" kern="0" cap="none" spc="0" normalizeH="0" baseline="0" noProof="0" dirty="0">
              <a:ln>
                <a:noFill/>
              </a:ln>
              <a:solidFill>
                <a:srgbClr val="FFFFFF"/>
              </a:solidFill>
              <a:effectLst/>
              <a:uLnTx/>
              <a:uFillTx/>
            </a:endParaRPr>
          </a:p>
        </p:txBody>
      </p:sp>
      <p:sp>
        <p:nvSpPr>
          <p:cNvPr id="31" name="TextBox 30"/>
          <p:cNvSpPr txBox="1"/>
          <p:nvPr/>
        </p:nvSpPr>
        <p:spPr>
          <a:xfrm>
            <a:off x="505705" y="3748216"/>
            <a:ext cx="621965" cy="753411"/>
          </a:xfrm>
          <a:prstGeom prst="rect">
            <a:avLst/>
          </a:prstGeom>
          <a:noFill/>
        </p:spPr>
        <p:txBody>
          <a:bodyPr wrap="none" lIns="0" tIns="0" rIns="0" bIns="0" rtlCol="0">
            <a:spAutoFit/>
          </a:bodyPr>
          <a:lstStyle/>
          <a:p>
            <a:pPr marL="0" marR="0" lvl="0" indent="0" defTabSz="931302" eaLnBrk="1" fontAlgn="auto" latinLnBrk="0" hangingPunct="1">
              <a:lnSpc>
                <a:spcPct val="90000"/>
              </a:lnSpc>
              <a:spcBef>
                <a:spcPts val="0"/>
              </a:spcBef>
              <a:spcAft>
                <a:spcPts val="600"/>
              </a:spcAft>
              <a:buClrTx/>
              <a:buSzTx/>
              <a:buFontTx/>
              <a:buNone/>
              <a:tabLst/>
              <a:defRPr/>
            </a:pPr>
            <a:r>
              <a:rPr kumimoji="0" lang="en-US" sz="5440" b="0" i="0" u="none" strike="noStrike" kern="0" cap="none" spc="0" normalizeH="0" baseline="0" noProof="0" dirty="0">
                <a:ln>
                  <a:noFill/>
                </a:ln>
                <a:solidFill>
                  <a:srgbClr val="FFFFFF"/>
                </a:solidFill>
                <a:effectLst/>
                <a:uLnTx/>
                <a:uFillTx/>
                <a:sym typeface="Wingdings" panose="05000000000000000000" pitchFamily="2" charset="2"/>
              </a:rPr>
              <a:t></a:t>
            </a:r>
            <a:endParaRPr kumimoji="0" lang="en-US" sz="544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543421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Admin accounts historically on-premises</a:t>
            </a:r>
          </a:p>
        </p:txBody>
      </p:sp>
      <p:sp>
        <p:nvSpPr>
          <p:cNvPr id="18" name="Text Placeholder 17"/>
          <p:cNvSpPr>
            <a:spLocks noGrp="1"/>
          </p:cNvSpPr>
          <p:nvPr>
            <p:ph type="body" sz="quarter" idx="10"/>
          </p:nvPr>
        </p:nvSpPr>
        <p:spPr>
          <a:xfrm>
            <a:off x="274638" y="1212850"/>
            <a:ext cx="5577843" cy="3231334"/>
          </a:xfrm>
        </p:spPr>
        <p:txBody>
          <a:bodyPr/>
          <a:lstStyle/>
          <a:p>
            <a:pPr>
              <a:lnSpc>
                <a:spcPct val="100000"/>
              </a:lnSpc>
            </a:pPr>
            <a:r>
              <a:rPr lang="en-US" sz="2800" dirty="0"/>
              <a:t>Joe needs permissions to manage Exchange</a:t>
            </a:r>
          </a:p>
          <a:p>
            <a:pPr>
              <a:lnSpc>
                <a:spcPct val="100000"/>
              </a:lnSpc>
            </a:pPr>
            <a:r>
              <a:rPr lang="en-US" sz="2448" dirty="0"/>
              <a:t>Someone adds Joe’s account to the “Domain Admins” group in AD</a:t>
            </a:r>
          </a:p>
          <a:p>
            <a:pPr>
              <a:lnSpc>
                <a:spcPct val="100000"/>
              </a:lnSpc>
            </a:pPr>
            <a:r>
              <a:rPr lang="en-US" sz="2448" dirty="0"/>
              <a:t>Joe logs in, is a “Domain Admins”</a:t>
            </a:r>
          </a:p>
          <a:p>
            <a:pPr>
              <a:lnSpc>
                <a:spcPct val="100000"/>
              </a:lnSpc>
            </a:pPr>
            <a:r>
              <a:rPr lang="en-US" sz="2448" dirty="0"/>
              <a:t>Joe completes task </a:t>
            </a:r>
          </a:p>
          <a:p>
            <a:pPr>
              <a:lnSpc>
                <a:spcPct val="100000"/>
              </a:lnSpc>
            </a:pPr>
            <a:endParaRPr lang="en-US" sz="2448" dirty="0"/>
          </a:p>
        </p:txBody>
      </p:sp>
      <p:sp>
        <p:nvSpPr>
          <p:cNvPr id="2" name="TextBox 1"/>
          <p:cNvSpPr txBox="1"/>
          <p:nvPr/>
        </p:nvSpPr>
        <p:spPr>
          <a:xfrm>
            <a:off x="183263" y="4050183"/>
            <a:ext cx="5577779"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Joe’s account remains in “Domain Admins” group indefinitely. </a:t>
            </a:r>
          </a:p>
        </p:txBody>
      </p:sp>
    </p:spTree>
    <p:extLst>
      <p:ext uri="{BB962C8B-B14F-4D97-AF65-F5344CB8AC3E}">
        <p14:creationId xmlns:p14="http://schemas.microsoft.com/office/powerpoint/2010/main" val="4046519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about in the cloud?</a:t>
            </a:r>
          </a:p>
        </p:txBody>
      </p:sp>
      <p:sp>
        <p:nvSpPr>
          <p:cNvPr id="18" name="Text Placeholder 17"/>
          <p:cNvSpPr>
            <a:spLocks noGrp="1"/>
          </p:cNvSpPr>
          <p:nvPr>
            <p:ph type="body" sz="quarter" idx="10"/>
          </p:nvPr>
        </p:nvSpPr>
        <p:spPr>
          <a:xfrm>
            <a:off x="274638" y="1212850"/>
            <a:ext cx="5577843" cy="3231334"/>
          </a:xfrm>
        </p:spPr>
        <p:txBody>
          <a:bodyPr/>
          <a:lstStyle/>
          <a:p>
            <a:pPr>
              <a:lnSpc>
                <a:spcPct val="100000"/>
              </a:lnSpc>
            </a:pPr>
            <a:r>
              <a:rPr lang="en-US" sz="2800" dirty="0"/>
              <a:t>Joe needs permissions to manage Exchange</a:t>
            </a:r>
          </a:p>
          <a:p>
            <a:pPr>
              <a:lnSpc>
                <a:spcPct val="100000"/>
              </a:lnSpc>
            </a:pPr>
            <a:r>
              <a:rPr lang="en-US" sz="2448" dirty="0"/>
              <a:t>Someone adds Joe’s account to the “Domain Admins” group in AD</a:t>
            </a:r>
          </a:p>
          <a:p>
            <a:pPr>
              <a:lnSpc>
                <a:spcPct val="100000"/>
              </a:lnSpc>
            </a:pPr>
            <a:r>
              <a:rPr lang="en-US" sz="2448" dirty="0"/>
              <a:t>Joe logs in, is a “Domain Admins”</a:t>
            </a:r>
          </a:p>
          <a:p>
            <a:pPr>
              <a:lnSpc>
                <a:spcPct val="100000"/>
              </a:lnSpc>
            </a:pPr>
            <a:r>
              <a:rPr lang="en-US" sz="2448" dirty="0"/>
              <a:t>Joe completes task </a:t>
            </a:r>
          </a:p>
          <a:p>
            <a:pPr>
              <a:lnSpc>
                <a:spcPct val="100000"/>
              </a:lnSpc>
            </a:pPr>
            <a:endParaRPr lang="en-US" sz="2448" dirty="0"/>
          </a:p>
        </p:txBody>
      </p:sp>
      <p:sp>
        <p:nvSpPr>
          <p:cNvPr id="2" name="TextBox 1"/>
          <p:cNvSpPr txBox="1"/>
          <p:nvPr/>
        </p:nvSpPr>
        <p:spPr>
          <a:xfrm>
            <a:off x="183263" y="4050183"/>
            <a:ext cx="5577779"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Joe’s account remains in “Domain Admins” group indefinitely. </a:t>
            </a:r>
          </a:p>
        </p:txBody>
      </p:sp>
      <p:sp>
        <p:nvSpPr>
          <p:cNvPr id="5" name="Text Placeholder 17"/>
          <p:cNvSpPr txBox="1">
            <a:spLocks/>
          </p:cNvSpPr>
          <p:nvPr/>
        </p:nvSpPr>
        <p:spPr>
          <a:xfrm>
            <a:off x="6218238" y="1212850"/>
            <a:ext cx="5945966" cy="2779287"/>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Joe needs permissions to manage Exchange Online</a:t>
            </a:r>
          </a:p>
          <a:p>
            <a:pPr marL="0" marR="0" lvl="0" indent="0" algn="l" defTabSz="932742" rtl="0" eaLnBrk="1" fontAlgn="auto" latinLnBrk="0" hangingPunct="1">
              <a:lnSpc>
                <a:spcPct val="100000"/>
              </a:lnSpc>
              <a:spcBef>
                <a:spcPct val="20000"/>
              </a:spcBef>
              <a:spcAft>
                <a:spcPts val="0"/>
              </a:spcAft>
              <a:buClrTx/>
              <a:buSzPct val="90000"/>
              <a:buFont typeface="Arial" pitchFamily="34" charset="0"/>
              <a:buNone/>
              <a:tabLst/>
              <a:defRPr/>
            </a:pPr>
            <a:r>
              <a:rPr kumimoji="0" lang="en-US" sz="2448"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Someone adds Joe’s account to the </a:t>
            </a:r>
            <a:br>
              <a:rPr kumimoji="0" lang="en-US" sz="2448"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br>
            <a:r>
              <a:rPr kumimoji="0" lang="en-US" sz="2448"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“Global Administrator” role in Azure AD</a:t>
            </a:r>
          </a:p>
          <a:p>
            <a:pPr marL="0" marR="0" lvl="0" indent="0" algn="l" defTabSz="932742" rtl="0" eaLnBrk="1" fontAlgn="auto" latinLnBrk="0" hangingPunct="1">
              <a:lnSpc>
                <a:spcPct val="100000"/>
              </a:lnSpc>
              <a:spcBef>
                <a:spcPct val="20000"/>
              </a:spcBef>
              <a:spcAft>
                <a:spcPts val="0"/>
              </a:spcAft>
              <a:buClrTx/>
              <a:buSzPct val="90000"/>
              <a:buFont typeface="Arial" pitchFamily="34" charset="0"/>
              <a:buNone/>
              <a:tabLst/>
              <a:defRPr/>
            </a:pPr>
            <a:r>
              <a:rPr kumimoji="0" lang="en-US" sz="2448"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Joe logs in, is a “Global Administrator”</a:t>
            </a:r>
          </a:p>
          <a:p>
            <a:pPr marL="0" marR="0" lvl="0" indent="0" algn="l" defTabSz="932742" rtl="0" eaLnBrk="1" fontAlgn="auto" latinLnBrk="0" hangingPunct="1">
              <a:lnSpc>
                <a:spcPct val="100000"/>
              </a:lnSpc>
              <a:spcBef>
                <a:spcPct val="20000"/>
              </a:spcBef>
              <a:spcAft>
                <a:spcPts val="0"/>
              </a:spcAft>
              <a:buClrTx/>
              <a:buSzPct val="90000"/>
              <a:buFont typeface="Arial" pitchFamily="34" charset="0"/>
              <a:buNone/>
              <a:tabLst/>
              <a:defRPr/>
            </a:pPr>
            <a:r>
              <a:rPr kumimoji="0" lang="en-US" sz="2448"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Joe completes task</a:t>
            </a:r>
          </a:p>
        </p:txBody>
      </p:sp>
      <p:sp>
        <p:nvSpPr>
          <p:cNvPr id="6" name="TextBox 5"/>
          <p:cNvSpPr txBox="1"/>
          <p:nvPr/>
        </p:nvSpPr>
        <p:spPr>
          <a:xfrm>
            <a:off x="6126798" y="3992137"/>
            <a:ext cx="6448259"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Joe’s account remains in “Global Administrator” role indefinitely. </a:t>
            </a:r>
          </a:p>
        </p:txBody>
      </p:sp>
    </p:spTree>
    <p:extLst>
      <p:ext uri="{BB962C8B-B14F-4D97-AF65-F5344CB8AC3E}">
        <p14:creationId xmlns:p14="http://schemas.microsoft.com/office/powerpoint/2010/main" val="3786292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759921"/>
            <a:ext cx="12527528" cy="5234604"/>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11" name="Text Placeholder 7"/>
          <p:cNvSpPr txBox="1">
            <a:spLocks/>
          </p:cNvSpPr>
          <p:nvPr/>
        </p:nvSpPr>
        <p:spPr>
          <a:xfrm>
            <a:off x="274639" y="1333209"/>
            <a:ext cx="11887200" cy="499107"/>
          </a:xfrm>
          <a:prstGeom prst="rect">
            <a:avLst/>
          </a:prstGeom>
        </p:spPr>
        <p:txBody>
          <a:bodyPr vert="horz" wrap="square" lIns="146304" tIns="91440" rIns="146304" bIns="91440" rtlCol="0">
            <a:spAutoFit/>
          </a:bodyPr>
          <a:lstStyle>
            <a:lvl1pPr marL="0" indent="0" algn="l" defTabSz="931684" rtl="0" fontAlgn="base">
              <a:lnSpc>
                <a:spcPct val="90000"/>
              </a:lnSpc>
              <a:spcBef>
                <a:spcPct val="20000"/>
              </a:spcBef>
              <a:spcAft>
                <a:spcPct val="0"/>
              </a:spcAft>
              <a:buSzPct val="90000"/>
              <a:buFont typeface="Arial" charset="0"/>
              <a:buNone/>
              <a:defRPr sz="2244" b="0" kern="1200">
                <a:solidFill>
                  <a:schemeClr val="accent2"/>
                </a:solidFill>
                <a:latin typeface="+mn-lt"/>
                <a:ea typeface="ＭＳ Ｐゴシック" charset="0"/>
                <a:cs typeface="ＭＳ Ｐゴシック" charset="0"/>
              </a:defRPr>
            </a:lvl1pPr>
            <a:lvl2pPr marL="342834" indent="0" algn="l" defTabSz="931684" rtl="0" fontAlgn="base">
              <a:lnSpc>
                <a:spcPct val="90000"/>
              </a:lnSpc>
              <a:spcBef>
                <a:spcPct val="20000"/>
              </a:spcBef>
              <a:spcAft>
                <a:spcPct val="0"/>
              </a:spcAft>
              <a:buSzPct val="90000"/>
              <a:buFont typeface="Arial" charset="0"/>
              <a:buNone/>
              <a:defRPr sz="2400" kern="1200">
                <a:gradFill>
                  <a:gsLst>
                    <a:gs pos="1250">
                      <a:schemeClr val="tx1"/>
                    </a:gs>
                    <a:gs pos="100000">
                      <a:schemeClr val="tx1"/>
                    </a:gs>
                  </a:gsLst>
                  <a:lin ang="5400000" scaled="0"/>
                </a:gradFill>
                <a:latin typeface="+mn-lt"/>
                <a:ea typeface="ＭＳ Ｐゴシック" charset="0"/>
                <a:cs typeface="+mn-cs"/>
              </a:defRPr>
            </a:lvl2pPr>
            <a:lvl3pPr marL="571390" indent="0" algn="l" defTabSz="931684" rtl="0" fontAlgn="base">
              <a:lnSpc>
                <a:spcPct val="90000"/>
              </a:lnSpc>
              <a:spcBef>
                <a:spcPct val="20000"/>
              </a:spcBef>
              <a:spcAft>
                <a:spcPct val="0"/>
              </a:spcAft>
              <a:buSzPct val="90000"/>
              <a:buFont typeface="Arial" charset="0"/>
              <a:buNone/>
              <a:defRPr sz="2000" kern="1200">
                <a:gradFill>
                  <a:gsLst>
                    <a:gs pos="1250">
                      <a:schemeClr val="tx1"/>
                    </a:gs>
                    <a:gs pos="100000">
                      <a:schemeClr val="tx1"/>
                    </a:gs>
                  </a:gsLst>
                  <a:lin ang="5400000" scaled="0"/>
                </a:gradFill>
                <a:latin typeface="+mn-lt"/>
                <a:ea typeface="ＭＳ Ｐゴシック" charset="0"/>
                <a:cs typeface="+mn-cs"/>
              </a:defRPr>
            </a:lvl3pPr>
            <a:lvl4pPr marL="799946" indent="0" algn="l" defTabSz="931684"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1028502" indent="0" algn="l" defTabSz="931684"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1684" rtl="0" eaLnBrk="1" fontAlgn="base" latinLnBrk="0" hangingPunct="1">
              <a:lnSpc>
                <a:spcPct val="90000"/>
              </a:lnSpc>
              <a:spcBef>
                <a:spcPct val="20000"/>
              </a:spcBef>
              <a:spcAft>
                <a:spcPct val="0"/>
              </a:spcAft>
              <a:buClrTx/>
              <a:buSzPct val="90000"/>
              <a:buFont typeface="Arial" charset="0"/>
              <a:buNone/>
              <a:tabLst/>
              <a:defRPr/>
            </a:pPr>
            <a:r>
              <a:rPr kumimoji="0" lang="en-US" sz="2244" b="0" i="0" u="none" strike="noStrike" kern="1200" cap="none" spc="0" normalizeH="0" baseline="0" noProof="0">
                <a:ln>
                  <a:noFill/>
                </a:ln>
                <a:solidFill>
                  <a:srgbClr val="0078D7"/>
                </a:solidFill>
                <a:effectLst/>
                <a:uLnTx/>
                <a:uFillTx/>
                <a:latin typeface="Segoe UI"/>
                <a:ea typeface="ＭＳ Ｐゴシック" charset="0"/>
                <a:cs typeface="ＭＳ Ｐゴシック" charset="0"/>
              </a:rPr>
              <a:t>How time-limited activation of privileged roles works</a:t>
            </a:r>
            <a:endParaRPr kumimoji="0" lang="en-US" sz="2244" b="0" i="0" u="none" strike="noStrike" kern="1200" cap="none" spc="0" normalizeH="0" baseline="0" noProof="0" dirty="0">
              <a:ln>
                <a:noFill/>
              </a:ln>
              <a:solidFill>
                <a:srgbClr val="0078D7"/>
              </a:solidFill>
              <a:effectLst/>
              <a:uLnTx/>
              <a:uFillTx/>
              <a:latin typeface="Segoe UI"/>
              <a:ea typeface="ＭＳ Ｐゴシック" charset="0"/>
              <a:cs typeface="ＭＳ Ｐゴシック" charset="0"/>
            </a:endParaRPr>
          </a:p>
        </p:txBody>
      </p:sp>
      <p:sp>
        <p:nvSpPr>
          <p:cNvPr id="212" name="Rectangle 211"/>
          <p:cNvSpPr/>
          <p:nvPr/>
        </p:nvSpPr>
        <p:spPr>
          <a:xfrm>
            <a:off x="455530" y="3369223"/>
            <a:ext cx="4237227" cy="479058"/>
          </a:xfrm>
          <a:prstGeom prst="rect">
            <a:avLst/>
          </a:prstGeom>
        </p:spPr>
        <p:txBody>
          <a:bodyPr wrap="square" lIns="182854" tIns="146283" rIns="182854" bIns="146283">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326" b="0" i="0" u="none" strike="noStrike" kern="0" cap="none" spc="0" normalizeH="0" baseline="0" noProof="0" dirty="0">
                <a:ln>
                  <a:noFill/>
                </a:ln>
                <a:solidFill>
                  <a:srgbClr val="FFFFFF"/>
                </a:solidFill>
                <a:effectLst/>
                <a:uLnTx/>
                <a:uFillTx/>
              </a:rPr>
              <a:t>MFA is enforced during the activation process</a:t>
            </a:r>
          </a:p>
        </p:txBody>
      </p:sp>
      <p:sp>
        <p:nvSpPr>
          <p:cNvPr id="213" name="Rectangle 212"/>
          <p:cNvSpPr/>
          <p:nvPr/>
        </p:nvSpPr>
        <p:spPr>
          <a:xfrm>
            <a:off x="455529" y="4041281"/>
            <a:ext cx="4857482" cy="479058"/>
          </a:xfrm>
          <a:prstGeom prst="rect">
            <a:avLst/>
          </a:prstGeom>
        </p:spPr>
        <p:txBody>
          <a:bodyPr wrap="square" lIns="182854" tIns="146283" rIns="182854" bIns="146283">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326" b="0" i="0" u="none" strike="noStrike" kern="0" cap="none" spc="0" normalizeH="0" baseline="0" noProof="0" dirty="0">
                <a:ln>
                  <a:noFill/>
                </a:ln>
                <a:solidFill>
                  <a:srgbClr val="FFFFFF"/>
                </a:solidFill>
                <a:effectLst/>
                <a:uLnTx/>
                <a:uFillTx/>
              </a:rPr>
              <a:t>Alerts inform administrators about out-of-band changes</a:t>
            </a:r>
          </a:p>
        </p:txBody>
      </p:sp>
      <p:sp>
        <p:nvSpPr>
          <p:cNvPr id="214" name="Rectangle 213"/>
          <p:cNvSpPr/>
          <p:nvPr/>
        </p:nvSpPr>
        <p:spPr>
          <a:xfrm>
            <a:off x="455532" y="2579669"/>
            <a:ext cx="4882919" cy="479058"/>
          </a:xfrm>
          <a:prstGeom prst="rect">
            <a:avLst/>
          </a:prstGeom>
        </p:spPr>
        <p:txBody>
          <a:bodyPr wrap="square" lIns="182854" tIns="146283" rIns="182854" bIns="146283">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326" b="0" i="0" u="none" strike="noStrike" kern="0" cap="none" spc="0" normalizeH="0" baseline="0" noProof="0" dirty="0">
                <a:ln>
                  <a:noFill/>
                </a:ln>
                <a:solidFill>
                  <a:srgbClr val="FFFFFF"/>
                </a:solidFill>
                <a:effectLst/>
                <a:uLnTx/>
                <a:uFillTx/>
              </a:rPr>
              <a:t>Users need to activate their privileges to perform a task</a:t>
            </a:r>
          </a:p>
        </p:txBody>
      </p:sp>
      <p:grpSp>
        <p:nvGrpSpPr>
          <p:cNvPr id="215" name="Group 214"/>
          <p:cNvGrpSpPr/>
          <p:nvPr/>
        </p:nvGrpSpPr>
        <p:grpSpPr>
          <a:xfrm>
            <a:off x="156315" y="2703105"/>
            <a:ext cx="288895" cy="288897"/>
            <a:chOff x="5372581" y="1617831"/>
            <a:chExt cx="498112" cy="498112"/>
          </a:xfrm>
          <a:solidFill>
            <a:srgbClr val="FFFFFF"/>
          </a:solidFill>
        </p:grpSpPr>
        <p:sp>
          <p:nvSpPr>
            <p:cNvPr id="216" name="Oval 215"/>
            <p:cNvSpPr/>
            <p:nvPr/>
          </p:nvSpPr>
          <p:spPr bwMode="auto">
            <a:xfrm>
              <a:off x="5372581" y="1617831"/>
              <a:ext cx="498112" cy="498112"/>
            </a:xfrm>
            <a:prstGeom prst="ellipse">
              <a:avLst/>
            </a:prstGeom>
            <a:grp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17" name="Isosceles Triangle 216"/>
            <p:cNvSpPr/>
            <p:nvPr/>
          </p:nvSpPr>
          <p:spPr bwMode="auto">
            <a:xfrm rot="5400000">
              <a:off x="5559440" y="1802229"/>
              <a:ext cx="181888" cy="130330"/>
            </a:xfrm>
            <a:prstGeom prst="triangl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218" name="Group 217"/>
          <p:cNvGrpSpPr/>
          <p:nvPr/>
        </p:nvGrpSpPr>
        <p:grpSpPr>
          <a:xfrm>
            <a:off x="156315" y="4121472"/>
            <a:ext cx="288895" cy="288897"/>
            <a:chOff x="5372581" y="1617831"/>
            <a:chExt cx="498112" cy="498112"/>
          </a:xfrm>
          <a:solidFill>
            <a:srgbClr val="FFFFFF"/>
          </a:solidFill>
        </p:grpSpPr>
        <p:sp>
          <p:nvSpPr>
            <p:cNvPr id="219" name="Oval 218"/>
            <p:cNvSpPr/>
            <p:nvPr/>
          </p:nvSpPr>
          <p:spPr bwMode="auto">
            <a:xfrm>
              <a:off x="5372581" y="1617831"/>
              <a:ext cx="498112" cy="498112"/>
            </a:xfrm>
            <a:prstGeom prst="ellipse">
              <a:avLst/>
            </a:prstGeom>
            <a:grp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0" name="Isosceles Triangle 42"/>
            <p:cNvSpPr/>
            <p:nvPr/>
          </p:nvSpPr>
          <p:spPr bwMode="auto">
            <a:xfrm rot="5400000">
              <a:off x="5559440" y="1802229"/>
              <a:ext cx="181888" cy="130330"/>
            </a:xfrm>
            <a:prstGeom prst="triangl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221" name="Group 220"/>
          <p:cNvGrpSpPr/>
          <p:nvPr/>
        </p:nvGrpSpPr>
        <p:grpSpPr>
          <a:xfrm>
            <a:off x="156315" y="3493227"/>
            <a:ext cx="288895" cy="288897"/>
            <a:chOff x="5372581" y="1617831"/>
            <a:chExt cx="498112" cy="498112"/>
          </a:xfrm>
          <a:solidFill>
            <a:srgbClr val="FFFFFF"/>
          </a:solidFill>
        </p:grpSpPr>
        <p:sp>
          <p:nvSpPr>
            <p:cNvPr id="222" name="Oval 221"/>
            <p:cNvSpPr/>
            <p:nvPr/>
          </p:nvSpPr>
          <p:spPr bwMode="auto">
            <a:xfrm>
              <a:off x="5372581" y="1617831"/>
              <a:ext cx="498112" cy="498112"/>
            </a:xfrm>
            <a:prstGeom prst="ellipse">
              <a:avLst/>
            </a:prstGeom>
            <a:grp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3" name="Isosceles Triangle 42"/>
            <p:cNvSpPr/>
            <p:nvPr/>
          </p:nvSpPr>
          <p:spPr bwMode="auto">
            <a:xfrm rot="5400000">
              <a:off x="5559440" y="1802229"/>
              <a:ext cx="181888" cy="130330"/>
            </a:xfrm>
            <a:prstGeom prst="triangl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sp>
        <p:nvSpPr>
          <p:cNvPr id="224" name="Rectangle 223"/>
          <p:cNvSpPr/>
          <p:nvPr/>
        </p:nvSpPr>
        <p:spPr>
          <a:xfrm>
            <a:off x="461818" y="4703972"/>
            <a:ext cx="4125801" cy="670015"/>
          </a:xfrm>
          <a:prstGeom prst="rect">
            <a:avLst/>
          </a:prstGeom>
        </p:spPr>
        <p:txBody>
          <a:bodyPr wrap="square" lIns="182854" tIns="146283" rIns="182854" bIns="146283">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326" b="0" i="0" u="none" strike="noStrike" kern="0" cap="none" spc="0" normalizeH="0" baseline="0" noProof="0" dirty="0">
                <a:ln>
                  <a:noFill/>
                </a:ln>
                <a:solidFill>
                  <a:srgbClr val="FFFFFF"/>
                </a:solidFill>
                <a:effectLst/>
                <a:uLnTx/>
                <a:uFillTx/>
              </a:rPr>
              <a:t>Users will retain their privileges for a pre-configured amount of time</a:t>
            </a:r>
          </a:p>
        </p:txBody>
      </p:sp>
      <p:grpSp>
        <p:nvGrpSpPr>
          <p:cNvPr id="225" name="Group 224"/>
          <p:cNvGrpSpPr/>
          <p:nvPr/>
        </p:nvGrpSpPr>
        <p:grpSpPr>
          <a:xfrm>
            <a:off x="162605" y="4784163"/>
            <a:ext cx="288895" cy="288897"/>
            <a:chOff x="5372581" y="1617831"/>
            <a:chExt cx="498112" cy="498112"/>
          </a:xfrm>
          <a:solidFill>
            <a:srgbClr val="FFFFFF"/>
          </a:solidFill>
        </p:grpSpPr>
        <p:sp>
          <p:nvSpPr>
            <p:cNvPr id="226" name="Oval 225"/>
            <p:cNvSpPr/>
            <p:nvPr/>
          </p:nvSpPr>
          <p:spPr bwMode="auto">
            <a:xfrm>
              <a:off x="5372581" y="1617831"/>
              <a:ext cx="498112" cy="498112"/>
            </a:xfrm>
            <a:prstGeom prst="ellipse">
              <a:avLst/>
            </a:prstGeom>
            <a:grp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7" name="Isosceles Triangle 42"/>
            <p:cNvSpPr/>
            <p:nvPr/>
          </p:nvSpPr>
          <p:spPr bwMode="auto">
            <a:xfrm rot="5400000">
              <a:off x="5559440" y="1802229"/>
              <a:ext cx="181888" cy="130330"/>
            </a:xfrm>
            <a:prstGeom prst="triangl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sp>
        <p:nvSpPr>
          <p:cNvPr id="228" name="Rectangle 227"/>
          <p:cNvSpPr/>
          <p:nvPr/>
        </p:nvSpPr>
        <p:spPr>
          <a:xfrm>
            <a:off x="455529" y="5437220"/>
            <a:ext cx="4125801" cy="857311"/>
          </a:xfrm>
          <a:prstGeom prst="rect">
            <a:avLst/>
          </a:prstGeom>
        </p:spPr>
        <p:txBody>
          <a:bodyPr wrap="square" lIns="182854" tIns="146283" rIns="182854" bIns="146283">
            <a:spAutoFit/>
          </a:bodyPr>
          <a:lstStyle/>
          <a:p>
            <a:pPr marL="0" marR="0" lvl="0" indent="0" defTabSz="913923" eaLnBrk="1" fontAlgn="base" latinLnBrk="0" hangingPunct="1">
              <a:lnSpc>
                <a:spcPct val="90000"/>
              </a:lnSpc>
              <a:spcBef>
                <a:spcPts val="600"/>
              </a:spcBef>
              <a:spcAft>
                <a:spcPct val="0"/>
              </a:spcAft>
              <a:buClrTx/>
              <a:buSzTx/>
              <a:buFontTx/>
              <a:buNone/>
              <a:tabLst/>
              <a:defRPr/>
            </a:pPr>
            <a:r>
              <a:rPr kumimoji="0" lang="en-US" sz="1326" b="0" i="0" u="none" strike="noStrike" kern="0" cap="none" spc="0" normalizeH="0" baseline="0" noProof="0" dirty="0">
                <a:ln>
                  <a:noFill/>
                </a:ln>
                <a:solidFill>
                  <a:srgbClr val="FFFFFF"/>
                </a:solidFill>
                <a:effectLst/>
                <a:uLnTx/>
                <a:uFillTx/>
              </a:rPr>
              <a:t>Security admins can discover all privileged identities, view audit reports and review everyone who has is eligible to activate via access reviews</a:t>
            </a:r>
          </a:p>
        </p:txBody>
      </p:sp>
      <p:grpSp>
        <p:nvGrpSpPr>
          <p:cNvPr id="229" name="Group 228"/>
          <p:cNvGrpSpPr/>
          <p:nvPr/>
        </p:nvGrpSpPr>
        <p:grpSpPr>
          <a:xfrm>
            <a:off x="156315" y="5517411"/>
            <a:ext cx="288895" cy="288897"/>
            <a:chOff x="5372581" y="1617831"/>
            <a:chExt cx="498112" cy="498112"/>
          </a:xfrm>
          <a:solidFill>
            <a:srgbClr val="FFFFFF"/>
          </a:solidFill>
        </p:grpSpPr>
        <p:sp>
          <p:nvSpPr>
            <p:cNvPr id="230" name="Oval 229"/>
            <p:cNvSpPr/>
            <p:nvPr/>
          </p:nvSpPr>
          <p:spPr bwMode="auto">
            <a:xfrm>
              <a:off x="5372581" y="1617831"/>
              <a:ext cx="498112" cy="498112"/>
            </a:xfrm>
            <a:prstGeom prst="ellipse">
              <a:avLst/>
            </a:prstGeom>
            <a:grp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31" name="Isosceles Triangle 42"/>
            <p:cNvSpPr/>
            <p:nvPr/>
          </p:nvSpPr>
          <p:spPr bwMode="auto">
            <a:xfrm rot="5400000">
              <a:off x="5559440" y="1802229"/>
              <a:ext cx="181888" cy="130330"/>
            </a:xfrm>
            <a:prstGeom prst="triangl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sp>
        <p:nvSpPr>
          <p:cNvPr id="232" name="TextBox 231"/>
          <p:cNvSpPr txBox="1"/>
          <p:nvPr/>
        </p:nvSpPr>
        <p:spPr>
          <a:xfrm>
            <a:off x="10824732" y="4910610"/>
            <a:ext cx="491058"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Audit</a:t>
            </a:r>
          </a:p>
        </p:txBody>
      </p:sp>
      <p:sp>
        <p:nvSpPr>
          <p:cNvPr id="233" name="TextBox 232"/>
          <p:cNvSpPr txBox="1"/>
          <p:nvPr/>
        </p:nvSpPr>
        <p:spPr>
          <a:xfrm>
            <a:off x="8889578" y="2205095"/>
            <a:ext cx="778027" cy="345817"/>
          </a:xfrm>
          <a:prstGeom prst="rect">
            <a:avLst/>
          </a:prstGeom>
        </p:spPr>
        <p:txBody>
          <a:bodyPr wrap="square" lIns="0" tIns="0" rIns="0" bIns="0" rtlCol="0">
            <a:spAutoFit/>
          </a:bodyPr>
          <a:lstStyle/>
          <a:p>
            <a:pPr marL="0" marR="0" lvl="0" indent="0" algn="ctr"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rgbClr val="FFFFFF"/>
                </a:solidFill>
                <a:effectLst/>
                <a:uLnTx/>
                <a:uFillTx/>
                <a:ea typeface="ＭＳ Ｐゴシック" charset="0"/>
                <a:cs typeface="Segoe UI Semibold" panose="020B0702040204020203" pitchFamily="34" charset="0"/>
              </a:rPr>
              <a:t>SECURITY ADMIN</a:t>
            </a:r>
          </a:p>
        </p:txBody>
      </p:sp>
      <p:sp>
        <p:nvSpPr>
          <p:cNvPr id="234" name="Rectangle 233"/>
          <p:cNvSpPr/>
          <p:nvPr/>
        </p:nvSpPr>
        <p:spPr bwMode="auto">
          <a:xfrm>
            <a:off x="6074791" y="3680848"/>
            <a:ext cx="6049934" cy="2526180"/>
          </a:xfrm>
          <a:prstGeom prst="rect">
            <a:avLst/>
          </a:prstGeom>
          <a:noFill/>
          <a:ln w="28575" cap="rnd" cmpd="sng" algn="ctr">
            <a:solidFill>
              <a:srgbClr val="00B294"/>
            </a:solidFill>
            <a:prstDash val="sysDot"/>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35" name="Group 234"/>
          <p:cNvGrpSpPr/>
          <p:nvPr/>
        </p:nvGrpSpPr>
        <p:grpSpPr>
          <a:xfrm>
            <a:off x="9027959" y="2689783"/>
            <a:ext cx="551387" cy="681693"/>
            <a:chOff x="12251162" y="-145458"/>
            <a:chExt cx="6442076" cy="7964488"/>
          </a:xfrm>
          <a:solidFill>
            <a:srgbClr val="FFFFFF"/>
          </a:solidFill>
        </p:grpSpPr>
        <p:sp>
          <p:nvSpPr>
            <p:cNvPr id="236" name="Freeform 5"/>
            <p:cNvSpPr>
              <a:spLocks noEditPoints="1"/>
            </p:cNvSpPr>
            <p:nvPr/>
          </p:nvSpPr>
          <p:spPr bwMode="auto">
            <a:xfrm>
              <a:off x="15608725" y="4736105"/>
              <a:ext cx="3084513" cy="3082925"/>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37" name="Freeform 6"/>
            <p:cNvSpPr>
              <a:spLocks/>
            </p:cNvSpPr>
            <p:nvPr/>
          </p:nvSpPr>
          <p:spPr bwMode="auto">
            <a:xfrm>
              <a:off x="12251162" y="-145458"/>
              <a:ext cx="5251450" cy="6669088"/>
            </a:xfrm>
            <a:custGeom>
              <a:avLst/>
              <a:gdLst>
                <a:gd name="T0" fmla="*/ 872 w 1398"/>
                <a:gd name="T1" fmla="*/ 1776 h 1776"/>
                <a:gd name="T2" fmla="*/ 867 w 1398"/>
                <a:gd name="T3" fmla="*/ 1711 h 1776"/>
                <a:gd name="T4" fmla="*/ 1304 w 1398"/>
                <a:gd name="T5" fmla="*/ 1273 h 1776"/>
                <a:gd name="T6" fmla="*/ 1398 w 1398"/>
                <a:gd name="T7" fmla="*/ 1284 h 1776"/>
                <a:gd name="T8" fmla="*/ 1192 w 1398"/>
                <a:gd name="T9" fmla="*/ 1174 h 1776"/>
                <a:gd name="T10" fmla="*/ 982 w 1398"/>
                <a:gd name="T11" fmla="*/ 1073 h 1776"/>
                <a:gd name="T12" fmla="*/ 982 w 1398"/>
                <a:gd name="T13" fmla="*/ 1000 h 1776"/>
                <a:gd name="T14" fmla="*/ 1238 w 1398"/>
                <a:gd name="T15" fmla="*/ 502 h 1776"/>
                <a:gd name="T16" fmla="*/ 819 w 1398"/>
                <a:gd name="T17" fmla="*/ 0 h 1776"/>
                <a:gd name="T18" fmla="*/ 400 w 1398"/>
                <a:gd name="T19" fmla="*/ 502 h 1776"/>
                <a:gd name="T20" fmla="*/ 655 w 1398"/>
                <a:gd name="T21" fmla="*/ 1000 h 1776"/>
                <a:gd name="T22" fmla="*/ 655 w 1398"/>
                <a:gd name="T23" fmla="*/ 1073 h 1776"/>
                <a:gd name="T24" fmla="*/ 446 w 1398"/>
                <a:gd name="T25" fmla="*/ 1174 h 1776"/>
                <a:gd name="T26" fmla="*/ 0 w 1398"/>
                <a:gd name="T27" fmla="*/ 1519 h 1776"/>
                <a:gd name="T28" fmla="*/ 0 w 1398"/>
                <a:gd name="T29" fmla="*/ 1776 h 1776"/>
                <a:gd name="T30" fmla="*/ 774 w 1398"/>
                <a:gd name="T31" fmla="*/ 1776 h 1776"/>
                <a:gd name="T32" fmla="*/ 774 w 1398"/>
                <a:gd name="T33" fmla="*/ 1776 h 1776"/>
                <a:gd name="T34" fmla="*/ 872 w 1398"/>
                <a:gd name="T3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8" h="1776">
                  <a:moveTo>
                    <a:pt x="872" y="1776"/>
                  </a:moveTo>
                  <a:cubicBezTo>
                    <a:pt x="869" y="1755"/>
                    <a:pt x="867" y="1733"/>
                    <a:pt x="867" y="1711"/>
                  </a:cubicBezTo>
                  <a:cubicBezTo>
                    <a:pt x="867" y="1469"/>
                    <a:pt x="1063" y="1273"/>
                    <a:pt x="1304" y="1273"/>
                  </a:cubicBezTo>
                  <a:cubicBezTo>
                    <a:pt x="1336" y="1273"/>
                    <a:pt x="1368" y="1277"/>
                    <a:pt x="1398" y="1284"/>
                  </a:cubicBezTo>
                  <a:cubicBezTo>
                    <a:pt x="1326" y="1242"/>
                    <a:pt x="1251" y="1204"/>
                    <a:pt x="1192" y="1174"/>
                  </a:cubicBezTo>
                  <a:cubicBezTo>
                    <a:pt x="1029" y="1093"/>
                    <a:pt x="982" y="1073"/>
                    <a:pt x="982" y="1073"/>
                  </a:cubicBezTo>
                  <a:cubicBezTo>
                    <a:pt x="982" y="1000"/>
                    <a:pt x="982" y="1000"/>
                    <a:pt x="982" y="1000"/>
                  </a:cubicBezTo>
                  <a:cubicBezTo>
                    <a:pt x="1132" y="918"/>
                    <a:pt x="1238" y="726"/>
                    <a:pt x="1238" y="502"/>
                  </a:cubicBezTo>
                  <a:cubicBezTo>
                    <a:pt x="1238" y="203"/>
                    <a:pt x="1050" y="0"/>
                    <a:pt x="819" y="0"/>
                  </a:cubicBezTo>
                  <a:cubicBezTo>
                    <a:pt x="587" y="0"/>
                    <a:pt x="400" y="203"/>
                    <a:pt x="400" y="502"/>
                  </a:cubicBezTo>
                  <a:cubicBezTo>
                    <a:pt x="400" y="726"/>
                    <a:pt x="505" y="918"/>
                    <a:pt x="655" y="1000"/>
                  </a:cubicBezTo>
                  <a:cubicBezTo>
                    <a:pt x="655" y="1073"/>
                    <a:pt x="655" y="1073"/>
                    <a:pt x="655" y="1073"/>
                  </a:cubicBezTo>
                  <a:cubicBezTo>
                    <a:pt x="655" y="1073"/>
                    <a:pt x="608" y="1093"/>
                    <a:pt x="446" y="1174"/>
                  </a:cubicBezTo>
                  <a:cubicBezTo>
                    <a:pt x="284" y="1256"/>
                    <a:pt x="0" y="1397"/>
                    <a:pt x="0" y="1519"/>
                  </a:cubicBezTo>
                  <a:cubicBezTo>
                    <a:pt x="0" y="1641"/>
                    <a:pt x="0" y="1776"/>
                    <a:pt x="0" y="1776"/>
                  </a:cubicBezTo>
                  <a:cubicBezTo>
                    <a:pt x="774" y="1776"/>
                    <a:pt x="774" y="1776"/>
                    <a:pt x="774" y="1776"/>
                  </a:cubicBezTo>
                  <a:cubicBezTo>
                    <a:pt x="774" y="1776"/>
                    <a:pt x="774" y="1776"/>
                    <a:pt x="774" y="1776"/>
                  </a:cubicBezTo>
                  <a:lnTo>
                    <a:pt x="872" y="1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238" name="Freeform 10"/>
          <p:cNvSpPr>
            <a:spLocks/>
          </p:cNvSpPr>
          <p:nvPr/>
        </p:nvSpPr>
        <p:spPr bwMode="auto">
          <a:xfrm>
            <a:off x="5305794" y="4452781"/>
            <a:ext cx="533351" cy="570818"/>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39" name="TextBox 238"/>
          <p:cNvSpPr txBox="1"/>
          <p:nvPr/>
        </p:nvSpPr>
        <p:spPr>
          <a:xfrm>
            <a:off x="8433688" y="3492506"/>
            <a:ext cx="1748543" cy="384271"/>
          </a:xfrm>
          <a:prstGeom prst="rect">
            <a:avLst/>
          </a:prstGeom>
          <a:solidFill>
            <a:srgbClr val="002050"/>
          </a:solidFill>
        </p:spPr>
        <p:txBody>
          <a:bodyPr wrap="square" lIns="0" tIns="0" rIns="0" bIns="0" rtlCol="0">
            <a:spAutoFit/>
          </a:bodyPr>
          <a:lstStyle/>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Configure Privileged </a:t>
            </a:r>
          </a:p>
          <a:p>
            <a:pPr marL="0" marR="0" lvl="0" indent="0" algn="ctr" defTabSz="1242799"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Identity Management</a:t>
            </a:r>
          </a:p>
        </p:txBody>
      </p:sp>
      <p:sp>
        <p:nvSpPr>
          <p:cNvPr id="240" name="TextBox 239"/>
          <p:cNvSpPr txBox="1"/>
          <p:nvPr/>
        </p:nvSpPr>
        <p:spPr>
          <a:xfrm>
            <a:off x="5358144" y="5208066"/>
            <a:ext cx="422713" cy="172909"/>
          </a:xfrm>
          <a:prstGeom prst="rect">
            <a:avLst/>
          </a:prstGeom>
        </p:spPr>
        <p:txBody>
          <a:bodyPr wrap="square" lIns="0" tIns="0" rIns="0" bIns="0" rtlCol="0">
            <a:spAutoFit/>
          </a:bodyPr>
          <a:lstStyle/>
          <a:p>
            <a:pPr marL="0" marR="0" lvl="0" indent="0"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rgbClr val="FFFFFF"/>
                </a:solidFill>
                <a:effectLst/>
                <a:uLnTx/>
                <a:uFillTx/>
                <a:ea typeface="ＭＳ Ｐゴシック" charset="0"/>
                <a:cs typeface="Segoe UI Semibold" panose="020B0702040204020203" pitchFamily="34" charset="0"/>
              </a:rPr>
              <a:t>USER</a:t>
            </a:r>
          </a:p>
        </p:txBody>
      </p:sp>
      <p:sp>
        <p:nvSpPr>
          <p:cNvPr id="241" name="Rectangle 240"/>
          <p:cNvSpPr/>
          <p:nvPr/>
        </p:nvSpPr>
        <p:spPr>
          <a:xfrm>
            <a:off x="6074791" y="6371557"/>
            <a:ext cx="6049934" cy="267080"/>
          </a:xfrm>
          <a:prstGeom prst="rect">
            <a:avLst/>
          </a:prstGeom>
        </p:spPr>
        <p:txBody>
          <a:bodyPr wrap="square">
            <a:spAutoFit/>
          </a:bodyPr>
          <a:lstStyle/>
          <a:p>
            <a:pPr marL="0" marR="0" lvl="0" indent="0" algn="ctr"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rgbClr val="FFFFFF"/>
                </a:solidFill>
                <a:effectLst/>
                <a:uLnTx/>
                <a:uFillTx/>
                <a:ea typeface="ＭＳ Ｐゴシック" charset="0"/>
                <a:cs typeface="Segoe UI Semibold" panose="020B0702040204020203" pitchFamily="34" charset="0"/>
              </a:rPr>
              <a:t>PRIVILEGED IDENTITY MANAGEMENT</a:t>
            </a:r>
          </a:p>
        </p:txBody>
      </p:sp>
      <p:grpSp>
        <p:nvGrpSpPr>
          <p:cNvPr id="242" name="Group 241"/>
          <p:cNvGrpSpPr/>
          <p:nvPr/>
        </p:nvGrpSpPr>
        <p:grpSpPr>
          <a:xfrm>
            <a:off x="5908178" y="4870740"/>
            <a:ext cx="407975" cy="155434"/>
            <a:chOff x="2819400" y="4695828"/>
            <a:chExt cx="400012" cy="152400"/>
          </a:xfrm>
        </p:grpSpPr>
        <p:sp>
          <p:nvSpPr>
            <p:cNvPr id="243" name="Rectangle 242"/>
            <p:cNvSpPr/>
            <p:nvPr/>
          </p:nvSpPr>
          <p:spPr bwMode="auto">
            <a:xfrm>
              <a:off x="2877332" y="4695828"/>
              <a:ext cx="170668" cy="152400"/>
            </a:xfrm>
            <a:prstGeom prst="rect">
              <a:avLst/>
            </a:prstGeom>
            <a:solidFill>
              <a:srgbClr val="002050"/>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244" name="Straight Arrow Connector 243"/>
            <p:cNvCxnSpPr/>
            <p:nvPr/>
          </p:nvCxnSpPr>
          <p:spPr>
            <a:xfrm>
              <a:off x="2819400" y="4774924"/>
              <a:ext cx="400012" cy="0"/>
            </a:xfrm>
            <a:prstGeom prst="straightConnector1">
              <a:avLst/>
            </a:prstGeom>
            <a:noFill/>
            <a:ln w="28575" cap="rnd" cmpd="sng" algn="ctr">
              <a:solidFill>
                <a:srgbClr val="00B294"/>
              </a:solidFill>
              <a:prstDash val="sysDot"/>
              <a:headEnd type="none" w="med" len="sm"/>
              <a:tailEnd type="triangle" w="med" len="sm"/>
            </a:ln>
            <a:effectLst/>
          </p:spPr>
        </p:cxnSp>
      </p:grpSp>
      <p:grpSp>
        <p:nvGrpSpPr>
          <p:cNvPr id="245" name="Group 244"/>
          <p:cNvGrpSpPr/>
          <p:nvPr/>
        </p:nvGrpSpPr>
        <p:grpSpPr>
          <a:xfrm>
            <a:off x="6504271" y="4781573"/>
            <a:ext cx="606223" cy="283344"/>
            <a:chOff x="3276600" y="5696578"/>
            <a:chExt cx="613065" cy="286542"/>
          </a:xfrm>
        </p:grpSpPr>
        <p:sp>
          <p:nvSpPr>
            <p:cNvPr id="246" name="Freeform 10"/>
            <p:cNvSpPr>
              <a:spLocks/>
            </p:cNvSpPr>
            <p:nvPr/>
          </p:nvSpPr>
          <p:spPr bwMode="auto">
            <a:xfrm>
              <a:off x="3719073" y="5867170"/>
              <a:ext cx="61307" cy="31986"/>
            </a:xfrm>
            <a:custGeom>
              <a:avLst/>
              <a:gdLst>
                <a:gd name="T0" fmla="*/ 24 w 46"/>
                <a:gd name="T1" fmla="*/ 24 h 24"/>
                <a:gd name="T2" fmla="*/ 46 w 46"/>
                <a:gd name="T3" fmla="*/ 0 h 24"/>
                <a:gd name="T4" fmla="*/ 0 w 46"/>
                <a:gd name="T5" fmla="*/ 0 h 24"/>
                <a:gd name="T6" fmla="*/ 24 w 46"/>
                <a:gd name="T7" fmla="*/ 24 h 24"/>
              </a:gdLst>
              <a:ahLst/>
              <a:cxnLst>
                <a:cxn ang="0">
                  <a:pos x="T0" y="T1"/>
                </a:cxn>
                <a:cxn ang="0">
                  <a:pos x="T2" y="T3"/>
                </a:cxn>
                <a:cxn ang="0">
                  <a:pos x="T4" y="T5"/>
                </a:cxn>
                <a:cxn ang="0">
                  <a:pos x="T6" y="T7"/>
                </a:cxn>
              </a:cxnLst>
              <a:rect l="0" t="0" r="r" b="b"/>
              <a:pathLst>
                <a:path w="46" h="24">
                  <a:moveTo>
                    <a:pt x="24" y="24"/>
                  </a:moveTo>
                  <a:lnTo>
                    <a:pt x="46" y="0"/>
                  </a:lnTo>
                  <a:lnTo>
                    <a:pt x="0" y="0"/>
                  </a:lnTo>
                  <a:lnTo>
                    <a:pt x="2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247" name="Freeform 11"/>
            <p:cNvSpPr>
              <a:spLocks/>
            </p:cNvSpPr>
            <p:nvPr/>
          </p:nvSpPr>
          <p:spPr bwMode="auto">
            <a:xfrm>
              <a:off x="3649770" y="5867170"/>
              <a:ext cx="61307" cy="31986"/>
            </a:xfrm>
            <a:custGeom>
              <a:avLst/>
              <a:gdLst>
                <a:gd name="T0" fmla="*/ 24 w 46"/>
                <a:gd name="T1" fmla="*/ 24 h 24"/>
                <a:gd name="T2" fmla="*/ 46 w 46"/>
                <a:gd name="T3" fmla="*/ 0 h 24"/>
                <a:gd name="T4" fmla="*/ 0 w 46"/>
                <a:gd name="T5" fmla="*/ 0 h 24"/>
                <a:gd name="T6" fmla="*/ 24 w 46"/>
                <a:gd name="T7" fmla="*/ 24 h 24"/>
              </a:gdLst>
              <a:ahLst/>
              <a:cxnLst>
                <a:cxn ang="0">
                  <a:pos x="T0" y="T1"/>
                </a:cxn>
                <a:cxn ang="0">
                  <a:pos x="T2" y="T3"/>
                </a:cxn>
                <a:cxn ang="0">
                  <a:pos x="T4" y="T5"/>
                </a:cxn>
                <a:cxn ang="0">
                  <a:pos x="T6" y="T7"/>
                </a:cxn>
              </a:cxnLst>
              <a:rect l="0" t="0" r="r" b="b"/>
              <a:pathLst>
                <a:path w="46" h="24">
                  <a:moveTo>
                    <a:pt x="24" y="24"/>
                  </a:moveTo>
                  <a:lnTo>
                    <a:pt x="46" y="0"/>
                  </a:lnTo>
                  <a:lnTo>
                    <a:pt x="0" y="0"/>
                  </a:lnTo>
                  <a:lnTo>
                    <a:pt x="2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248" name="Freeform 16"/>
            <p:cNvSpPr>
              <a:spLocks noEditPoints="1"/>
            </p:cNvSpPr>
            <p:nvPr/>
          </p:nvSpPr>
          <p:spPr bwMode="auto">
            <a:xfrm>
              <a:off x="3276600" y="5696578"/>
              <a:ext cx="613065" cy="286542"/>
            </a:xfrm>
            <a:custGeom>
              <a:avLst/>
              <a:gdLst>
                <a:gd name="T0" fmla="*/ 559 w 566"/>
                <a:gd name="T1" fmla="*/ 112 h 265"/>
                <a:gd name="T2" fmla="*/ 515 w 566"/>
                <a:gd name="T3" fmla="*/ 67 h 265"/>
                <a:gd name="T4" fmla="*/ 514 w 566"/>
                <a:gd name="T5" fmla="*/ 67 h 265"/>
                <a:gd name="T6" fmla="*/ 248 w 566"/>
                <a:gd name="T7" fmla="*/ 67 h 265"/>
                <a:gd name="T8" fmla="*/ 170 w 566"/>
                <a:gd name="T9" fmla="*/ 5 h 265"/>
                <a:gd name="T10" fmla="*/ 133 w 566"/>
                <a:gd name="T11" fmla="*/ 0 h 265"/>
                <a:gd name="T12" fmla="*/ 0 w 566"/>
                <a:gd name="T13" fmla="*/ 132 h 265"/>
                <a:gd name="T14" fmla="*/ 133 w 566"/>
                <a:gd name="T15" fmla="*/ 265 h 265"/>
                <a:gd name="T16" fmla="*/ 249 w 566"/>
                <a:gd name="T17" fmla="*/ 197 h 265"/>
                <a:gd name="T18" fmla="*/ 301 w 566"/>
                <a:gd name="T19" fmla="*/ 197 h 265"/>
                <a:gd name="T20" fmla="*/ 339 w 566"/>
                <a:gd name="T21" fmla="*/ 158 h 265"/>
                <a:gd name="T22" fmla="*/ 342 w 566"/>
                <a:gd name="T23" fmla="*/ 155 h 265"/>
                <a:gd name="T24" fmla="*/ 345 w 566"/>
                <a:gd name="T25" fmla="*/ 158 h 265"/>
                <a:gd name="T26" fmla="*/ 402 w 566"/>
                <a:gd name="T27" fmla="*/ 158 h 265"/>
                <a:gd name="T28" fmla="*/ 406 w 566"/>
                <a:gd name="T29" fmla="*/ 155 h 265"/>
                <a:gd name="T30" fmla="*/ 409 w 566"/>
                <a:gd name="T31" fmla="*/ 158 h 265"/>
                <a:gd name="T32" fmla="*/ 466 w 566"/>
                <a:gd name="T33" fmla="*/ 158 h 265"/>
                <a:gd name="T34" fmla="*/ 470 w 566"/>
                <a:gd name="T35" fmla="*/ 155 h 265"/>
                <a:gd name="T36" fmla="*/ 474 w 566"/>
                <a:gd name="T37" fmla="*/ 158 h 265"/>
                <a:gd name="T38" fmla="*/ 503 w 566"/>
                <a:gd name="T39" fmla="*/ 188 h 265"/>
                <a:gd name="T40" fmla="*/ 504 w 566"/>
                <a:gd name="T41" fmla="*/ 188 h 265"/>
                <a:gd name="T42" fmla="*/ 559 w 566"/>
                <a:gd name="T43" fmla="*/ 132 h 265"/>
                <a:gd name="T44" fmla="*/ 559 w 566"/>
                <a:gd name="T45" fmla="*/ 112 h 265"/>
                <a:gd name="T46" fmla="*/ 74 w 566"/>
                <a:gd name="T47" fmla="*/ 166 h 265"/>
                <a:gd name="T48" fmla="*/ 39 w 566"/>
                <a:gd name="T49" fmla="*/ 130 h 265"/>
                <a:gd name="T50" fmla="*/ 71 w 566"/>
                <a:gd name="T51" fmla="*/ 95 h 265"/>
                <a:gd name="T52" fmla="*/ 74 w 566"/>
                <a:gd name="T53" fmla="*/ 95 h 265"/>
                <a:gd name="T54" fmla="*/ 110 w 566"/>
                <a:gd name="T55" fmla="*/ 130 h 265"/>
                <a:gd name="T56" fmla="*/ 96 w 566"/>
                <a:gd name="T57" fmla="*/ 158 h 265"/>
                <a:gd name="T58" fmla="*/ 74 w 566"/>
                <a:gd name="T59" fmla="*/ 16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265">
                  <a:moveTo>
                    <a:pt x="559" y="112"/>
                  </a:moveTo>
                  <a:cubicBezTo>
                    <a:pt x="515" y="67"/>
                    <a:pt x="515" y="67"/>
                    <a:pt x="515" y="67"/>
                  </a:cubicBezTo>
                  <a:cubicBezTo>
                    <a:pt x="514" y="67"/>
                    <a:pt x="514" y="67"/>
                    <a:pt x="514" y="67"/>
                  </a:cubicBezTo>
                  <a:cubicBezTo>
                    <a:pt x="248" y="67"/>
                    <a:pt x="248" y="67"/>
                    <a:pt x="248" y="67"/>
                  </a:cubicBezTo>
                  <a:cubicBezTo>
                    <a:pt x="231" y="37"/>
                    <a:pt x="203" y="15"/>
                    <a:pt x="170" y="5"/>
                  </a:cubicBezTo>
                  <a:cubicBezTo>
                    <a:pt x="158" y="2"/>
                    <a:pt x="146" y="0"/>
                    <a:pt x="133" y="0"/>
                  </a:cubicBezTo>
                  <a:cubicBezTo>
                    <a:pt x="59" y="0"/>
                    <a:pt x="0" y="59"/>
                    <a:pt x="0" y="132"/>
                  </a:cubicBezTo>
                  <a:cubicBezTo>
                    <a:pt x="0" y="206"/>
                    <a:pt x="59" y="265"/>
                    <a:pt x="133" y="265"/>
                  </a:cubicBezTo>
                  <a:cubicBezTo>
                    <a:pt x="183" y="265"/>
                    <a:pt x="226" y="238"/>
                    <a:pt x="249" y="197"/>
                  </a:cubicBezTo>
                  <a:cubicBezTo>
                    <a:pt x="301" y="197"/>
                    <a:pt x="301" y="197"/>
                    <a:pt x="301" y="197"/>
                  </a:cubicBezTo>
                  <a:cubicBezTo>
                    <a:pt x="339" y="158"/>
                    <a:pt x="339" y="158"/>
                    <a:pt x="339" y="158"/>
                  </a:cubicBezTo>
                  <a:cubicBezTo>
                    <a:pt x="342" y="155"/>
                    <a:pt x="342" y="155"/>
                    <a:pt x="342" y="155"/>
                  </a:cubicBezTo>
                  <a:cubicBezTo>
                    <a:pt x="345" y="158"/>
                    <a:pt x="345" y="158"/>
                    <a:pt x="345" y="158"/>
                  </a:cubicBezTo>
                  <a:cubicBezTo>
                    <a:pt x="402" y="158"/>
                    <a:pt x="402" y="158"/>
                    <a:pt x="402" y="158"/>
                  </a:cubicBezTo>
                  <a:cubicBezTo>
                    <a:pt x="406" y="155"/>
                    <a:pt x="406" y="155"/>
                    <a:pt x="406" y="155"/>
                  </a:cubicBezTo>
                  <a:cubicBezTo>
                    <a:pt x="409" y="158"/>
                    <a:pt x="409" y="158"/>
                    <a:pt x="409" y="158"/>
                  </a:cubicBezTo>
                  <a:cubicBezTo>
                    <a:pt x="466" y="158"/>
                    <a:pt x="466" y="158"/>
                    <a:pt x="466" y="158"/>
                  </a:cubicBezTo>
                  <a:cubicBezTo>
                    <a:pt x="470" y="155"/>
                    <a:pt x="470" y="155"/>
                    <a:pt x="470" y="155"/>
                  </a:cubicBezTo>
                  <a:cubicBezTo>
                    <a:pt x="474" y="158"/>
                    <a:pt x="474" y="158"/>
                    <a:pt x="474" y="158"/>
                  </a:cubicBezTo>
                  <a:cubicBezTo>
                    <a:pt x="503" y="188"/>
                    <a:pt x="503" y="188"/>
                    <a:pt x="503" y="188"/>
                  </a:cubicBezTo>
                  <a:cubicBezTo>
                    <a:pt x="504" y="188"/>
                    <a:pt x="504" y="188"/>
                    <a:pt x="504" y="188"/>
                  </a:cubicBezTo>
                  <a:cubicBezTo>
                    <a:pt x="559" y="132"/>
                    <a:pt x="559" y="132"/>
                    <a:pt x="559" y="132"/>
                  </a:cubicBezTo>
                  <a:cubicBezTo>
                    <a:pt x="566" y="125"/>
                    <a:pt x="566" y="119"/>
                    <a:pt x="559" y="112"/>
                  </a:cubicBezTo>
                  <a:close/>
                  <a:moveTo>
                    <a:pt x="74" y="166"/>
                  </a:moveTo>
                  <a:cubicBezTo>
                    <a:pt x="55" y="166"/>
                    <a:pt x="39" y="150"/>
                    <a:pt x="39" y="130"/>
                  </a:cubicBezTo>
                  <a:cubicBezTo>
                    <a:pt x="39" y="112"/>
                    <a:pt x="53" y="97"/>
                    <a:pt x="71" y="95"/>
                  </a:cubicBezTo>
                  <a:cubicBezTo>
                    <a:pt x="72" y="95"/>
                    <a:pt x="73" y="95"/>
                    <a:pt x="74" y="95"/>
                  </a:cubicBezTo>
                  <a:cubicBezTo>
                    <a:pt x="94" y="95"/>
                    <a:pt x="110" y="111"/>
                    <a:pt x="110" y="130"/>
                  </a:cubicBezTo>
                  <a:cubicBezTo>
                    <a:pt x="110" y="142"/>
                    <a:pt x="105" y="152"/>
                    <a:pt x="96" y="158"/>
                  </a:cubicBezTo>
                  <a:cubicBezTo>
                    <a:pt x="90" y="163"/>
                    <a:pt x="83" y="166"/>
                    <a:pt x="74" y="1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grpSp>
      <p:sp>
        <p:nvSpPr>
          <p:cNvPr id="249" name="TextBox 248"/>
          <p:cNvSpPr txBox="1"/>
          <p:nvPr/>
        </p:nvSpPr>
        <p:spPr>
          <a:xfrm>
            <a:off x="6428343" y="4342914"/>
            <a:ext cx="878903" cy="37677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ctr" defTabSz="1267774"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Identity</a:t>
            </a:r>
          </a:p>
          <a:p>
            <a:pPr marL="0" marR="0" lvl="0" indent="0" algn="ctr" defTabSz="1267774"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verification</a:t>
            </a:r>
          </a:p>
        </p:txBody>
      </p:sp>
      <p:sp>
        <p:nvSpPr>
          <p:cNvPr id="250" name="Rectangle 249"/>
          <p:cNvSpPr/>
          <p:nvPr/>
        </p:nvSpPr>
        <p:spPr bwMode="auto">
          <a:xfrm>
            <a:off x="6074792" y="4200041"/>
            <a:ext cx="3709565" cy="1473296"/>
          </a:xfrm>
          <a:prstGeom prst="rect">
            <a:avLst/>
          </a:prstGeom>
          <a:noFill/>
          <a:ln w="28575" cap="rnd" cmpd="sng" algn="ctr">
            <a:solidFill>
              <a:srgbClr val="00B294"/>
            </a:solidFill>
            <a:prstDash val="sysDot"/>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51" name="Group 250"/>
          <p:cNvGrpSpPr/>
          <p:nvPr/>
        </p:nvGrpSpPr>
        <p:grpSpPr>
          <a:xfrm>
            <a:off x="7295813" y="4870740"/>
            <a:ext cx="407975" cy="155434"/>
            <a:chOff x="2819400" y="4695828"/>
            <a:chExt cx="400012" cy="152400"/>
          </a:xfrm>
        </p:grpSpPr>
        <p:sp>
          <p:nvSpPr>
            <p:cNvPr id="252" name="Rectangle 251"/>
            <p:cNvSpPr/>
            <p:nvPr/>
          </p:nvSpPr>
          <p:spPr bwMode="auto">
            <a:xfrm>
              <a:off x="2877331" y="4695828"/>
              <a:ext cx="321099" cy="152400"/>
            </a:xfrm>
            <a:prstGeom prst="rect">
              <a:avLst/>
            </a:prstGeom>
            <a:solidFill>
              <a:srgbClr val="002050"/>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253" name="Straight Arrow Connector 252"/>
            <p:cNvCxnSpPr/>
            <p:nvPr/>
          </p:nvCxnSpPr>
          <p:spPr>
            <a:xfrm>
              <a:off x="2819400" y="4774924"/>
              <a:ext cx="400012" cy="0"/>
            </a:xfrm>
            <a:prstGeom prst="straightConnector1">
              <a:avLst/>
            </a:prstGeom>
            <a:noFill/>
            <a:ln w="28575" cap="rnd" cmpd="sng" algn="ctr">
              <a:solidFill>
                <a:srgbClr val="00B294"/>
              </a:solidFill>
              <a:prstDash val="sysDot"/>
              <a:headEnd type="none" w="med" len="sm"/>
              <a:tailEnd type="triangle" w="med" len="sm"/>
            </a:ln>
            <a:effectLst/>
          </p:spPr>
        </p:cxnSp>
      </p:grpSp>
      <p:sp>
        <p:nvSpPr>
          <p:cNvPr id="254" name="TextBox 253"/>
          <p:cNvSpPr txBox="1"/>
          <p:nvPr/>
        </p:nvSpPr>
        <p:spPr>
          <a:xfrm>
            <a:off x="10824732" y="4444734"/>
            <a:ext cx="646492"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Monitor</a:t>
            </a:r>
          </a:p>
        </p:txBody>
      </p:sp>
      <p:sp>
        <p:nvSpPr>
          <p:cNvPr id="255" name="TextBox 254"/>
          <p:cNvSpPr txBox="1"/>
          <p:nvPr/>
        </p:nvSpPr>
        <p:spPr>
          <a:xfrm>
            <a:off x="10824732" y="5376485"/>
            <a:ext cx="1112794"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Access reports</a:t>
            </a:r>
          </a:p>
        </p:txBody>
      </p:sp>
      <p:pic>
        <p:nvPicPr>
          <p:cNvPr id="256" name="Picture 2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6965" y="4095402"/>
            <a:ext cx="428134" cy="366360"/>
          </a:xfrm>
          <a:prstGeom prst="rect">
            <a:avLst/>
          </a:prstGeom>
        </p:spPr>
      </p:pic>
      <p:sp>
        <p:nvSpPr>
          <p:cNvPr id="257" name="Freeform 5"/>
          <p:cNvSpPr>
            <a:spLocks noEditPoints="1"/>
          </p:cNvSpPr>
          <p:nvPr/>
        </p:nvSpPr>
        <p:spPr bwMode="auto">
          <a:xfrm>
            <a:off x="10415105" y="4413462"/>
            <a:ext cx="232172" cy="232052"/>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258" name="Freeform 5"/>
          <p:cNvSpPr>
            <a:spLocks noEditPoints="1"/>
          </p:cNvSpPr>
          <p:nvPr/>
        </p:nvSpPr>
        <p:spPr bwMode="auto">
          <a:xfrm>
            <a:off x="10415105" y="4876476"/>
            <a:ext cx="232172" cy="232052"/>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259" name="Freeform 5"/>
          <p:cNvSpPr>
            <a:spLocks noEditPoints="1"/>
          </p:cNvSpPr>
          <p:nvPr/>
        </p:nvSpPr>
        <p:spPr bwMode="auto">
          <a:xfrm>
            <a:off x="10415105" y="5343923"/>
            <a:ext cx="232172" cy="232052"/>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260" name="TextBox 259"/>
          <p:cNvSpPr txBox="1"/>
          <p:nvPr/>
        </p:nvSpPr>
        <p:spPr>
          <a:xfrm>
            <a:off x="6423310" y="5174057"/>
            <a:ext cx="752790" cy="17290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ctr" defTabSz="1267774"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cs typeface="Segoe UI Light" panose="020B0502040204020203" pitchFamily="34" charset="0"/>
              </a:rPr>
              <a:t>MFA</a:t>
            </a:r>
          </a:p>
        </p:txBody>
      </p:sp>
      <p:cxnSp>
        <p:nvCxnSpPr>
          <p:cNvPr id="261" name="Straight Connector 260"/>
          <p:cNvCxnSpPr/>
          <p:nvPr/>
        </p:nvCxnSpPr>
        <p:spPr>
          <a:xfrm>
            <a:off x="6781685" y="3058727"/>
            <a:ext cx="0" cy="1141581"/>
          </a:xfrm>
          <a:prstGeom prst="line">
            <a:avLst/>
          </a:prstGeom>
          <a:noFill/>
          <a:ln w="19050" cap="flat" cmpd="sng" algn="ctr">
            <a:solidFill>
              <a:srgbClr val="00B294"/>
            </a:solidFill>
            <a:prstDash val="solid"/>
            <a:headEnd type="none" w="sm" len="sm"/>
            <a:tailEnd type="oval"/>
          </a:ln>
          <a:effectLst/>
        </p:spPr>
      </p:cxnSp>
      <p:cxnSp>
        <p:nvCxnSpPr>
          <p:cNvPr id="262" name="Straight Connector 261"/>
          <p:cNvCxnSpPr/>
          <p:nvPr/>
        </p:nvCxnSpPr>
        <p:spPr>
          <a:xfrm flipH="1">
            <a:off x="6781685" y="3058726"/>
            <a:ext cx="2001211" cy="0"/>
          </a:xfrm>
          <a:prstGeom prst="line">
            <a:avLst/>
          </a:prstGeom>
          <a:noFill/>
          <a:ln w="19050" cap="flat" cmpd="sng" algn="ctr">
            <a:solidFill>
              <a:srgbClr val="00B294"/>
            </a:solidFill>
            <a:prstDash val="solid"/>
            <a:headEnd type="triangle" w="med" len="med"/>
            <a:tailEnd type="none"/>
          </a:ln>
          <a:effectLst/>
        </p:spPr>
      </p:cxnSp>
      <p:sp>
        <p:nvSpPr>
          <p:cNvPr id="263" name="TextBox 262"/>
          <p:cNvSpPr txBox="1"/>
          <p:nvPr/>
        </p:nvSpPr>
        <p:spPr>
          <a:xfrm>
            <a:off x="7176899" y="2973040"/>
            <a:ext cx="538247" cy="172909"/>
          </a:xfrm>
          <a:prstGeom prst="rect">
            <a:avLst/>
          </a:prstGeom>
          <a:solidFill>
            <a:srgbClr val="002050"/>
          </a:solidFill>
        </p:spPr>
        <p:txBody>
          <a:bodyPr wrap="square" lIns="0" tIns="0" rIns="0" bIns="0" rtlCol="0">
            <a:spAutoFit/>
          </a:bodyPr>
          <a:lstStyle/>
          <a:p>
            <a:pPr marL="0" marR="0" lvl="0" indent="0" algn="ctr" defTabSz="913748" eaLnBrk="1" fontAlgn="base" latinLnBrk="0" hangingPunct="1">
              <a:lnSpc>
                <a:spcPct val="90000"/>
              </a:lnSpc>
              <a:spcBef>
                <a:spcPct val="0"/>
              </a:spcBef>
              <a:spcAft>
                <a:spcPct val="0"/>
              </a:spcAft>
              <a:buClrTx/>
              <a:buSzPct val="80000"/>
              <a:buFontTx/>
              <a:buNone/>
              <a:tabLst/>
              <a:defRPr/>
            </a:pPr>
            <a:r>
              <a:rPr kumimoji="0" lang="en-US" sz="1224" b="1" i="0" u="none" strike="noStrike" kern="0" cap="none" spc="0" normalizeH="0" baseline="0" noProof="0" dirty="0">
                <a:ln>
                  <a:noFill/>
                </a:ln>
                <a:solidFill>
                  <a:srgbClr val="FFFFFF"/>
                </a:solidFill>
                <a:effectLst/>
                <a:uLnTx/>
                <a:uFillTx/>
                <a:ea typeface="ＭＳ Ｐゴシック" charset="0"/>
                <a:cs typeface="Segoe UI Semibold" panose="020B0702040204020203" pitchFamily="34" charset="0"/>
              </a:rPr>
              <a:t>ALERT</a:t>
            </a:r>
          </a:p>
        </p:txBody>
      </p:sp>
      <p:grpSp>
        <p:nvGrpSpPr>
          <p:cNvPr id="264" name="Group 263"/>
          <p:cNvGrpSpPr/>
          <p:nvPr/>
        </p:nvGrpSpPr>
        <p:grpSpPr>
          <a:xfrm>
            <a:off x="7913100" y="4438615"/>
            <a:ext cx="1426070" cy="937291"/>
            <a:chOff x="6973710" y="4278370"/>
            <a:chExt cx="1398235" cy="918996"/>
          </a:xfrm>
        </p:grpSpPr>
        <p:grpSp>
          <p:nvGrpSpPr>
            <p:cNvPr id="265" name="Group 264"/>
            <p:cNvGrpSpPr/>
            <p:nvPr/>
          </p:nvGrpSpPr>
          <p:grpSpPr>
            <a:xfrm>
              <a:off x="6973710" y="4278370"/>
              <a:ext cx="1398235" cy="918996"/>
              <a:chOff x="6831365" y="4280799"/>
              <a:chExt cx="1398235" cy="918996"/>
            </a:xfrm>
          </p:grpSpPr>
          <p:sp>
            <p:nvSpPr>
              <p:cNvPr id="267" name="Rectangle 266"/>
              <p:cNvSpPr/>
              <p:nvPr/>
            </p:nvSpPr>
            <p:spPr bwMode="auto">
              <a:xfrm>
                <a:off x="6903704" y="4562793"/>
                <a:ext cx="1120930" cy="119424"/>
              </a:xfrm>
              <a:prstGeom prst="rect">
                <a:avLst/>
              </a:prstGeom>
              <a:solidFill>
                <a:srgbClr val="FFFFFF"/>
              </a:solidFill>
              <a:ln w="10795" cap="flat" cmpd="sng" algn="ctr">
                <a:noFill/>
                <a:prstDash val="solid"/>
                <a:headEnd type="none" w="med" len="med"/>
                <a:tailEnd type="none" w="med" len="med"/>
              </a:ln>
              <a:effectLst/>
            </p:spPr>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endParaRPr>
              </a:p>
            </p:txBody>
          </p:sp>
          <p:sp>
            <p:nvSpPr>
              <p:cNvPr id="268" name="Rectangle 267"/>
              <p:cNvSpPr/>
              <p:nvPr/>
            </p:nvSpPr>
            <p:spPr bwMode="auto">
              <a:xfrm>
                <a:off x="6903704" y="4735319"/>
                <a:ext cx="1120930" cy="119424"/>
              </a:xfrm>
              <a:prstGeom prst="rect">
                <a:avLst/>
              </a:prstGeom>
              <a:solidFill>
                <a:srgbClr val="FFFFFF"/>
              </a:solidFill>
              <a:ln w="10795" cap="flat" cmpd="sng" algn="ctr">
                <a:noFill/>
                <a:prstDash val="solid"/>
                <a:headEnd type="none" w="med" len="med"/>
                <a:tailEnd type="none" w="med" len="med"/>
              </a:ln>
              <a:effectLst/>
            </p:spPr>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endParaRPr>
              </a:p>
            </p:txBody>
          </p:sp>
          <p:sp>
            <p:nvSpPr>
              <p:cNvPr id="269" name="Rectangle 268"/>
              <p:cNvSpPr/>
              <p:nvPr/>
            </p:nvSpPr>
            <p:spPr bwMode="auto">
              <a:xfrm>
                <a:off x="6903704" y="4907845"/>
                <a:ext cx="1120930" cy="119424"/>
              </a:xfrm>
              <a:prstGeom prst="rect">
                <a:avLst/>
              </a:prstGeom>
              <a:solidFill>
                <a:srgbClr val="00B294"/>
              </a:solidFill>
              <a:ln w="10795" cap="flat" cmpd="sng" algn="ctr">
                <a:noFill/>
                <a:prstDash val="solid"/>
                <a:headEnd type="none" w="med" len="med"/>
                <a:tailEnd type="none" w="med" len="med"/>
              </a:ln>
              <a:effectLst/>
            </p:spPr>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endParaRPr>
              </a:p>
            </p:txBody>
          </p:sp>
          <p:sp>
            <p:nvSpPr>
              <p:cNvPr id="270" name="Rectangle 269"/>
              <p:cNvSpPr/>
              <p:nvPr/>
            </p:nvSpPr>
            <p:spPr bwMode="auto">
              <a:xfrm>
                <a:off x="6903704" y="5080371"/>
                <a:ext cx="1120930" cy="119424"/>
              </a:xfrm>
              <a:prstGeom prst="rect">
                <a:avLst/>
              </a:prstGeom>
              <a:solidFill>
                <a:srgbClr val="FFFFFF"/>
              </a:solidFill>
              <a:ln w="10795" cap="flat" cmpd="sng" algn="ctr">
                <a:noFill/>
                <a:prstDash val="solid"/>
                <a:headEnd type="none" w="med" len="med"/>
                <a:tailEnd type="none" w="med" len="med"/>
              </a:ln>
              <a:effectLst/>
            </p:spPr>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endParaRPr>
              </a:p>
            </p:txBody>
          </p:sp>
          <p:grpSp>
            <p:nvGrpSpPr>
              <p:cNvPr id="271" name="Group 270"/>
              <p:cNvGrpSpPr/>
              <p:nvPr/>
            </p:nvGrpSpPr>
            <p:grpSpPr>
              <a:xfrm>
                <a:off x="6831365" y="4280799"/>
                <a:ext cx="1398235" cy="209789"/>
                <a:chOff x="6831365" y="4280799"/>
                <a:chExt cx="1398235" cy="209789"/>
              </a:xfrm>
            </p:grpSpPr>
            <p:sp>
              <p:nvSpPr>
                <p:cNvPr id="278" name="Rectangle 277"/>
                <p:cNvSpPr/>
                <p:nvPr/>
              </p:nvSpPr>
              <p:spPr bwMode="auto">
                <a:xfrm>
                  <a:off x="6831365" y="4283891"/>
                  <a:ext cx="1398235" cy="206697"/>
                </a:xfrm>
                <a:prstGeom prst="rect">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marL="0" marR="0" lvl="0" indent="0" defTabSz="913923" eaLnBrk="1" fontAlgn="base" latinLnBrk="0" hangingPunct="1">
                    <a:lnSpc>
                      <a:spcPct val="90000"/>
                    </a:lnSpc>
                    <a:spcBef>
                      <a:spcPct val="0"/>
                    </a:spcBef>
                    <a:spcAft>
                      <a:spcPct val="0"/>
                    </a:spcAft>
                    <a:buClrTx/>
                    <a:buSzTx/>
                    <a:buFontTx/>
                    <a:buNone/>
                    <a:tabLst/>
                    <a:defRPr/>
                  </a:pPr>
                  <a:endPar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endParaRPr>
                </a:p>
              </p:txBody>
            </p:sp>
            <p:cxnSp>
              <p:nvCxnSpPr>
                <p:cNvPr id="279" name="Straight Connector 278"/>
                <p:cNvCxnSpPr/>
                <p:nvPr/>
              </p:nvCxnSpPr>
              <p:spPr>
                <a:xfrm>
                  <a:off x="8018386" y="4280799"/>
                  <a:ext cx="0" cy="209789"/>
                </a:xfrm>
                <a:prstGeom prst="line">
                  <a:avLst/>
                </a:prstGeom>
                <a:noFill/>
                <a:ln w="12700" cap="flat" cmpd="sng" algn="ctr">
                  <a:solidFill>
                    <a:srgbClr val="002050"/>
                  </a:solidFill>
                  <a:prstDash val="solid"/>
                  <a:headEnd type="none"/>
                  <a:tailEnd type="none"/>
                </a:ln>
                <a:effectLst/>
              </p:spPr>
            </p:cxnSp>
            <p:sp>
              <p:nvSpPr>
                <p:cNvPr id="280" name="Isosceles Triangle 279"/>
                <p:cNvSpPr/>
                <p:nvPr/>
              </p:nvSpPr>
              <p:spPr bwMode="auto">
                <a:xfrm rot="10800000">
                  <a:off x="8073957" y="4369898"/>
                  <a:ext cx="94953" cy="66268"/>
                </a:xfrm>
                <a:prstGeom prst="triangle">
                  <a:avLst/>
                </a:prstGeom>
                <a:solidFill>
                  <a:srgbClr val="002050"/>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272" name="TextBox 271"/>
              <p:cNvSpPr txBox="1"/>
              <p:nvPr/>
            </p:nvSpPr>
            <p:spPr>
              <a:xfrm>
                <a:off x="6952509" y="4916469"/>
                <a:ext cx="738096" cy="11298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816" b="0" i="0" u="none" strike="noStrike" kern="0" cap="none" spc="0" normalizeH="0" baseline="0" noProof="0" dirty="0">
                    <a:ln>
                      <a:noFill/>
                    </a:ln>
                    <a:solidFill>
                      <a:srgbClr val="FFFFFF"/>
                    </a:solidFill>
                    <a:effectLst/>
                    <a:uLnTx/>
                    <a:uFillTx/>
                    <a:cs typeface="Segoe UI Light" panose="020B0502040204020203" pitchFamily="34" charset="0"/>
                  </a:rPr>
                  <a:t>Security Reader</a:t>
                </a:r>
              </a:p>
            </p:txBody>
          </p:sp>
          <p:grpSp>
            <p:nvGrpSpPr>
              <p:cNvPr id="273" name="Group 272"/>
              <p:cNvGrpSpPr/>
              <p:nvPr/>
            </p:nvGrpSpPr>
            <p:grpSpPr>
              <a:xfrm>
                <a:off x="8071354" y="4561628"/>
                <a:ext cx="98623" cy="638167"/>
                <a:chOff x="8005929" y="4561628"/>
                <a:chExt cx="98623" cy="638167"/>
              </a:xfrm>
            </p:grpSpPr>
            <p:sp>
              <p:nvSpPr>
                <p:cNvPr id="274" name="Rectangle 273"/>
                <p:cNvSpPr/>
                <p:nvPr/>
              </p:nvSpPr>
              <p:spPr bwMode="auto">
                <a:xfrm>
                  <a:off x="8005929" y="4561628"/>
                  <a:ext cx="98623" cy="638167"/>
                </a:xfrm>
                <a:prstGeom prst="rect">
                  <a:avLst/>
                </a:prstGeom>
                <a:solidFill>
                  <a:srgbClr val="FFFFFF"/>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75" name="Isosceles Triangle 274"/>
                <p:cNvSpPr/>
                <p:nvPr/>
              </p:nvSpPr>
              <p:spPr bwMode="auto">
                <a:xfrm>
                  <a:off x="8022486" y="4582466"/>
                  <a:ext cx="65509" cy="45719"/>
                </a:xfrm>
                <a:prstGeom prst="triangle">
                  <a:avLst/>
                </a:prstGeom>
                <a:solidFill>
                  <a:srgbClr val="002050"/>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76" name="Isosceles Triangle 275"/>
                <p:cNvSpPr/>
                <p:nvPr/>
              </p:nvSpPr>
              <p:spPr bwMode="auto">
                <a:xfrm rot="10800000">
                  <a:off x="8022486" y="5133119"/>
                  <a:ext cx="65509" cy="45719"/>
                </a:xfrm>
                <a:prstGeom prst="triangle">
                  <a:avLst/>
                </a:prstGeom>
                <a:solidFill>
                  <a:srgbClr val="002050"/>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77" name="Rectangle 276"/>
                <p:cNvSpPr/>
                <p:nvPr/>
              </p:nvSpPr>
              <p:spPr bwMode="auto">
                <a:xfrm>
                  <a:off x="8005929" y="4885124"/>
                  <a:ext cx="98623" cy="173356"/>
                </a:xfrm>
                <a:prstGeom prst="rect">
                  <a:avLst/>
                </a:prstGeom>
                <a:solidFill>
                  <a:srgbClr val="505050">
                    <a:lumMod val="20000"/>
                    <a:lumOff val="80000"/>
                  </a:srgbClr>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sp>
          <p:nvSpPr>
            <p:cNvPr id="266" name="TextBox 265"/>
            <p:cNvSpPr txBox="1"/>
            <p:nvPr/>
          </p:nvSpPr>
          <p:spPr>
            <a:xfrm>
              <a:off x="6973710" y="4326233"/>
              <a:ext cx="1184640" cy="141257"/>
            </a:xfrm>
            <a:prstGeom prst="rect">
              <a:avLst/>
            </a:prstGeom>
          </p:spPr>
          <p:txBody>
            <a:bodyPr wrap="square" lIns="0" tIns="0" rIns="0" bIns="0" rtlCol="0">
              <a:spAutoFit/>
            </a:bodyPr>
            <a:lstStyle/>
            <a:p>
              <a:pPr marL="0" marR="0" lvl="0" indent="0" algn="ctr" defTabSz="913748" eaLnBrk="1" fontAlgn="base" latinLnBrk="0" hangingPunct="1">
                <a:lnSpc>
                  <a:spcPct val="90000"/>
                </a:lnSpc>
                <a:spcBef>
                  <a:spcPct val="0"/>
                </a:spcBef>
                <a:spcAft>
                  <a:spcPct val="0"/>
                </a:spcAft>
                <a:buClrTx/>
                <a:buSzPct val="80000"/>
                <a:buFontTx/>
                <a:buNone/>
                <a:tabLst/>
                <a:defRPr/>
              </a:pPr>
              <a:r>
                <a:rPr kumimoji="0" lang="en-US" sz="1020" b="1" i="0" u="none" strike="noStrike" kern="0" cap="none" spc="0" normalizeH="0" baseline="0" noProof="0" dirty="0">
                  <a:ln>
                    <a:noFill/>
                  </a:ln>
                  <a:solidFill>
                    <a:srgbClr val="002050"/>
                  </a:solidFill>
                  <a:effectLst/>
                  <a:uLnTx/>
                  <a:uFillTx/>
                  <a:ea typeface="ＭＳ Ｐゴシック" charset="0"/>
                  <a:cs typeface="Segoe UI Semibold" panose="020B0702040204020203" pitchFamily="34" charset="0"/>
                </a:rPr>
                <a:t>ADMIN PROFILES</a:t>
              </a:r>
            </a:p>
          </p:txBody>
        </p:sp>
      </p:grpSp>
      <p:sp>
        <p:nvSpPr>
          <p:cNvPr id="281" name="TextBox 280"/>
          <p:cNvSpPr txBox="1"/>
          <p:nvPr/>
        </p:nvSpPr>
        <p:spPr>
          <a:xfrm>
            <a:off x="8035402" y="4735995"/>
            <a:ext cx="752790" cy="11522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816" b="0" i="0" u="none" strike="noStrike" kern="0" cap="none" spc="0" normalizeH="0" baseline="0" noProof="0" dirty="0">
                <a:ln>
                  <a:noFill/>
                </a:ln>
                <a:solidFill>
                  <a:srgbClr val="002050"/>
                </a:solidFill>
                <a:effectLst/>
                <a:uLnTx/>
                <a:uFillTx/>
                <a:cs typeface="Segoe UI Light" panose="020B0502040204020203" pitchFamily="34" charset="0"/>
              </a:rPr>
              <a:t>Billing Admin</a:t>
            </a:r>
          </a:p>
        </p:txBody>
      </p:sp>
      <p:sp>
        <p:nvSpPr>
          <p:cNvPr id="282" name="TextBox 281"/>
          <p:cNvSpPr txBox="1"/>
          <p:nvPr/>
        </p:nvSpPr>
        <p:spPr>
          <a:xfrm>
            <a:off x="8035402" y="4908345"/>
            <a:ext cx="752790" cy="11522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816" b="0" i="0" u="none" strike="noStrike" kern="0" cap="none" spc="0" normalizeH="0" baseline="0" noProof="0" dirty="0">
                <a:ln>
                  <a:noFill/>
                </a:ln>
                <a:solidFill>
                  <a:srgbClr val="002050"/>
                </a:solidFill>
                <a:effectLst/>
                <a:uLnTx/>
                <a:uFillTx/>
                <a:cs typeface="Segoe UI Light" panose="020B0502040204020203" pitchFamily="34" charset="0"/>
              </a:rPr>
              <a:t>Global Admin</a:t>
            </a:r>
          </a:p>
        </p:txBody>
      </p:sp>
      <p:sp>
        <p:nvSpPr>
          <p:cNvPr id="283" name="TextBox 282"/>
          <p:cNvSpPr txBox="1"/>
          <p:nvPr/>
        </p:nvSpPr>
        <p:spPr>
          <a:xfrm>
            <a:off x="8035402" y="5259700"/>
            <a:ext cx="752790" cy="11522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67774" eaLnBrk="1" fontAlgn="auto" latinLnBrk="0" hangingPunct="1">
              <a:lnSpc>
                <a:spcPct val="90000"/>
              </a:lnSpc>
              <a:spcBef>
                <a:spcPct val="20000"/>
              </a:spcBef>
              <a:spcAft>
                <a:spcPts val="0"/>
              </a:spcAft>
              <a:buClrTx/>
              <a:buSzPct val="80000"/>
              <a:buFontTx/>
              <a:buNone/>
              <a:tabLst/>
              <a:defRPr/>
            </a:pPr>
            <a:r>
              <a:rPr kumimoji="0" lang="en-US" sz="816" b="0" i="0" u="none" strike="noStrike" kern="0" cap="none" spc="0" normalizeH="0" baseline="0" noProof="0" dirty="0">
                <a:ln>
                  <a:noFill/>
                </a:ln>
                <a:solidFill>
                  <a:srgbClr val="002050"/>
                </a:solidFill>
                <a:effectLst/>
                <a:uLnTx/>
                <a:uFillTx/>
                <a:cs typeface="Segoe UI Light" panose="020B0502040204020203" pitchFamily="34" charset="0"/>
              </a:rPr>
              <a:t>Service Admin</a:t>
            </a:r>
          </a:p>
        </p:txBody>
      </p:sp>
      <p:sp>
        <p:nvSpPr>
          <p:cNvPr id="285" name="Title 1"/>
          <p:cNvSpPr>
            <a:spLocks noGrp="1"/>
          </p:cNvSpPr>
          <p:nvPr>
            <p:ph type="title"/>
          </p:nvPr>
        </p:nvSpPr>
        <p:spPr/>
        <p:txBody>
          <a:bodyPr/>
          <a:lstStyle/>
          <a:p>
            <a:r>
              <a:rPr lang="en-US" dirty="0"/>
              <a:t>Privileged Identity Management</a:t>
            </a:r>
          </a:p>
        </p:txBody>
      </p:sp>
      <p:pic>
        <p:nvPicPr>
          <p:cNvPr id="77" name="Picture 76"/>
          <p:cNvPicPr>
            <a:picLocks noChangeAspect="1"/>
          </p:cNvPicPr>
          <p:nvPr/>
        </p:nvPicPr>
        <p:blipFill rotWithShape="1">
          <a:blip r:embed="rId4"/>
          <a:srcRect l="-1" r="-426" b="38767"/>
          <a:stretch/>
        </p:blipFill>
        <p:spPr>
          <a:xfrm>
            <a:off x="5305794" y="2674630"/>
            <a:ext cx="7036496" cy="3543572"/>
          </a:xfrm>
          <a:prstGeom prst="rect">
            <a:avLst/>
          </a:prstGeom>
        </p:spPr>
      </p:pic>
    </p:spTree>
    <p:extLst>
      <p:ext uri="{BB962C8B-B14F-4D97-AF65-F5344CB8AC3E}">
        <p14:creationId xmlns:p14="http://schemas.microsoft.com/office/powerpoint/2010/main" val="5439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9892464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Privileged Identity Management</a:t>
            </a:r>
          </a:p>
        </p:txBody>
      </p:sp>
      <p:pic>
        <p:nvPicPr>
          <p:cNvPr id="4" name="Picture 3"/>
          <p:cNvPicPr>
            <a:picLocks noChangeAspect="1"/>
          </p:cNvPicPr>
          <p:nvPr/>
        </p:nvPicPr>
        <p:blipFill rotWithShape="1">
          <a:blip r:embed="rId2"/>
          <a:srcRect t="9923" r="2036"/>
          <a:stretch/>
        </p:blipFill>
        <p:spPr>
          <a:xfrm>
            <a:off x="10261990" y="54600"/>
            <a:ext cx="2144297" cy="7027502"/>
          </a:xfrm>
          <a:prstGeom prst="rect">
            <a:avLst/>
          </a:prstGeom>
        </p:spPr>
      </p:pic>
      <p:sp>
        <p:nvSpPr>
          <p:cNvPr id="5" name="TextBox 4"/>
          <p:cNvSpPr txBox="1"/>
          <p:nvPr/>
        </p:nvSpPr>
        <p:spPr>
          <a:xfrm>
            <a:off x="282172" y="1222860"/>
            <a:ext cx="9511231" cy="245913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dirty="0">
                <a:ln>
                  <a:noFill/>
                </a:ln>
                <a:gradFill>
                  <a:gsLst>
                    <a:gs pos="2917">
                      <a:schemeClr val="tx1"/>
                    </a:gs>
                    <a:gs pos="30000">
                      <a:schemeClr val="tx1"/>
                    </a:gs>
                  </a:gsLst>
                  <a:lin ang="5400000" scaled="0"/>
                </a:gradFill>
                <a:effectLst/>
                <a:uLnTx/>
                <a:uFillTx/>
                <a:latin typeface="+mj-lt"/>
              </a:rPr>
              <a:t>Enabling “just in time” activation</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Require MFA for login, or if can’t for all apps, at least for role activation </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Ask users to provide justification – why are they using this role?</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err="1">
                <a:ln>
                  <a:noFill/>
                </a:ln>
                <a:gradFill>
                  <a:gsLst>
                    <a:gs pos="2917">
                      <a:schemeClr val="tx1"/>
                    </a:gs>
                    <a:gs pos="30000">
                      <a:schemeClr val="tx1"/>
                    </a:gs>
                  </a:gsLst>
                  <a:lin ang="5400000" scaled="0"/>
                </a:gradFill>
                <a:effectLst/>
                <a:uLnTx/>
                <a:uFillTx/>
              </a:rPr>
              <a:t>Remov</a:t>
            </a: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e users from roles if they’re not needing them</a:t>
            </a:r>
          </a:p>
          <a:p>
            <a:pPr marL="285750" marR="0" lvl="0" indent="-285750" defTabSz="914400" eaLnBrk="1" fontAlgn="auto" latinLnBrk="0" hangingPunct="1">
              <a:lnSpc>
                <a:spcPct val="90000"/>
              </a:lnSpc>
              <a:spcBef>
                <a:spcPts val="0"/>
              </a:spcBef>
              <a:spcAft>
                <a:spcPts val="600"/>
              </a:spcAft>
              <a:buClrTx/>
              <a:buSzTx/>
              <a:buFont typeface="Wingdings" panose="05000000000000000000" pitchFamily="2" charset="2"/>
              <a:buChar char="à"/>
              <a:tabLst/>
              <a:defRPr/>
            </a:pPr>
            <a:r>
              <a:rPr kumimoji="0" lang="en-US" sz="4000" b="0" i="0" u="none" strike="noStrike" kern="0" cap="none" spc="0" normalizeH="0" baseline="0" noProof="0" dirty="0">
                <a:ln>
                  <a:noFill/>
                </a:ln>
                <a:gradFill>
                  <a:gsLst>
                    <a:gs pos="2917">
                      <a:schemeClr val="tx1"/>
                    </a:gs>
                    <a:gs pos="30000">
                      <a:schemeClr val="tx1"/>
                    </a:gs>
                  </a:gsLst>
                  <a:lin ang="5400000" scaled="0"/>
                </a:gradFill>
                <a:effectLst/>
                <a:uLnTx/>
                <a:uFillTx/>
                <a:latin typeface="+mj-lt"/>
                <a:sym typeface="Wingdings" panose="05000000000000000000" pitchFamily="2" charset="2"/>
              </a:rPr>
              <a:t>Fewer permanent privileged admins</a:t>
            </a:r>
          </a:p>
        </p:txBody>
      </p:sp>
      <p:pic>
        <p:nvPicPr>
          <p:cNvPr id="7" name="Picture 6"/>
          <p:cNvPicPr>
            <a:picLocks noChangeAspect="1"/>
          </p:cNvPicPr>
          <p:nvPr/>
        </p:nvPicPr>
        <p:blipFill>
          <a:blip r:embed="rId3"/>
          <a:stretch>
            <a:fillRect/>
          </a:stretch>
        </p:blipFill>
        <p:spPr>
          <a:xfrm>
            <a:off x="823336" y="3681995"/>
            <a:ext cx="8050437" cy="2232377"/>
          </a:xfrm>
          <a:prstGeom prst="rect">
            <a:avLst/>
          </a:prstGeom>
        </p:spPr>
      </p:pic>
    </p:spTree>
    <p:extLst>
      <p:ext uri="{BB962C8B-B14F-4D97-AF65-F5344CB8AC3E}">
        <p14:creationId xmlns:p14="http://schemas.microsoft.com/office/powerpoint/2010/main" val="2310888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19186" y="1165069"/>
            <a:ext cx="10998107" cy="4581746"/>
            <a:chOff x="644650" y="1211262"/>
            <a:chExt cx="11001227" cy="4583046"/>
          </a:xfrm>
        </p:grpSpPr>
        <p:grpSp>
          <p:nvGrpSpPr>
            <p:cNvPr id="10" name="Group 9"/>
            <p:cNvGrpSpPr/>
            <p:nvPr/>
          </p:nvGrpSpPr>
          <p:grpSpPr>
            <a:xfrm>
              <a:off x="644650" y="1211262"/>
              <a:ext cx="11001227" cy="4583046"/>
              <a:chOff x="655637" y="1211262"/>
              <a:chExt cx="11001227" cy="4583046"/>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55291" y="1211265"/>
                <a:ext cx="2749826" cy="4583043"/>
              </a:xfrm>
              <a:prstGeom prst="rect">
                <a:avLst/>
              </a:prstGeom>
              <a:ln w="38100" cap="sq">
                <a:solidFill>
                  <a:schemeClr val="bg2"/>
                </a:solidFill>
                <a:prstDash val="solid"/>
                <a:miter lim="800000"/>
              </a:ln>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05465" y="1211265"/>
                <a:ext cx="2749826" cy="4583043"/>
              </a:xfrm>
              <a:prstGeom prst="rect">
                <a:avLst/>
              </a:prstGeom>
              <a:ln w="38100" cap="sq">
                <a:solidFill>
                  <a:schemeClr val="bg2"/>
                </a:solidFill>
                <a:prstDash val="solid"/>
                <a:miter lim="800000"/>
              </a:ln>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5637" y="1211262"/>
                <a:ext cx="2749828" cy="4583046"/>
              </a:xfrm>
              <a:prstGeom prst="rect">
                <a:avLst/>
              </a:prstGeom>
              <a:ln w="38100" cap="sq">
                <a:solidFill>
                  <a:schemeClr val="bg2"/>
                </a:solidFill>
                <a:prstDash val="solid"/>
                <a:miter lim="800000"/>
              </a:ln>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908178" y="1213164"/>
                <a:ext cx="2748686" cy="4581144"/>
              </a:xfrm>
              <a:prstGeom prst="rect">
                <a:avLst/>
              </a:prstGeom>
              <a:ln w="38100" cap="sq">
                <a:solidFill>
                  <a:schemeClr val="bg2"/>
                </a:solidFill>
                <a:prstDash val="solid"/>
                <a:miter lim="800000"/>
              </a:ln>
              <a:effectLst/>
            </p:spPr>
          </p:pic>
        </p:grpSp>
        <p:sp>
          <p:nvSpPr>
            <p:cNvPr id="11" name="Rectangle 10"/>
            <p:cNvSpPr/>
            <p:nvPr/>
          </p:nvSpPr>
          <p:spPr>
            <a:xfrm>
              <a:off x="6148583"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Easy access</a:t>
              </a:r>
              <a:br>
                <a:rPr kumimoji="0" lang="en-US" sz="2400" b="0" i="0" u="none" strike="noStrike" kern="0" cap="none" spc="0" normalizeH="0" baseline="0" noProof="0" dirty="0">
                  <a:ln>
                    <a:noFill/>
                  </a:ln>
                  <a:solidFill>
                    <a:srgbClr val="FFFFFF"/>
                  </a:solidFill>
                  <a:effectLst/>
                  <a:uLnTx/>
                  <a:uFillTx/>
                  <a:latin typeface="Segoe UI"/>
                </a:rPr>
              </a:br>
              <a:r>
                <a:rPr kumimoji="0" lang="en-US" sz="2400" b="1" i="0" u="none" strike="noStrike" kern="0" cap="none" spc="0" normalizeH="0" baseline="0" noProof="0" dirty="0">
                  <a:ln>
                    <a:noFill/>
                  </a:ln>
                  <a:solidFill>
                    <a:srgbClr val="FFFFFF"/>
                  </a:solidFill>
                  <a:effectLst/>
                  <a:uLnTx/>
                  <a:uFillTx/>
                  <a:latin typeface="Segoe UI"/>
                </a:rPr>
                <a:t>24x7 connectivity</a:t>
              </a:r>
            </a:p>
          </p:txBody>
        </p:sp>
        <p:sp>
          <p:nvSpPr>
            <p:cNvPr id="12" name="Rectangle 11"/>
            <p:cNvSpPr/>
            <p:nvPr/>
          </p:nvSpPr>
          <p:spPr>
            <a:xfrm>
              <a:off x="3403633"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Flexibility</a:t>
              </a:r>
            </a:p>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Segoe UI"/>
                </a:rPr>
                <a:t>Global reach</a:t>
              </a:r>
            </a:p>
          </p:txBody>
        </p:sp>
        <p:sp>
          <p:nvSpPr>
            <p:cNvPr id="13" name="Rectangle 12"/>
            <p:cNvSpPr/>
            <p:nvPr/>
          </p:nvSpPr>
          <p:spPr>
            <a:xfrm>
              <a:off x="8893533"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Seamless </a:t>
              </a:r>
              <a:r>
                <a:rPr kumimoji="0" lang="en-US" sz="2400" b="1" i="0" u="none" strike="noStrike" kern="0" cap="none" spc="0" normalizeH="0" baseline="0" noProof="0" dirty="0">
                  <a:ln>
                    <a:noFill/>
                  </a:ln>
                  <a:solidFill>
                    <a:srgbClr val="FFFFFF"/>
                  </a:solidFill>
                  <a:effectLst/>
                  <a:uLnTx/>
                  <a:uFillTx/>
                  <a:latin typeface="Segoe UI"/>
                </a:rPr>
                <a:t>collaboration</a:t>
              </a:r>
            </a:p>
          </p:txBody>
        </p:sp>
        <p:sp>
          <p:nvSpPr>
            <p:cNvPr id="14" name="Rectangle 13"/>
            <p:cNvSpPr/>
            <p:nvPr/>
          </p:nvSpPr>
          <p:spPr>
            <a:xfrm>
              <a:off x="644650"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Segoe UI"/>
                </a:rPr>
                <a:t>Agility</a:t>
              </a:r>
            </a:p>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Reduced friction </a:t>
              </a:r>
            </a:p>
          </p:txBody>
        </p:sp>
      </p:grpSp>
      <p:sp>
        <p:nvSpPr>
          <p:cNvPr id="16" name="TextBox 15"/>
          <p:cNvSpPr txBox="1"/>
          <p:nvPr/>
        </p:nvSpPr>
        <p:spPr>
          <a:xfrm>
            <a:off x="904662" y="6196166"/>
            <a:ext cx="10812631" cy="502317"/>
          </a:xfrm>
          <a:prstGeom prst="rect">
            <a:avLst/>
          </a:prstGeom>
          <a:noFill/>
        </p:spPr>
        <p:txBody>
          <a:bodyPr wrap="square" lIns="0" tIns="0" rIns="0" bIns="0" rtlCol="0">
            <a:spAutoFit/>
          </a:bodyPr>
          <a:lstStyle/>
          <a:p>
            <a:pPr marL="0" marR="0" lvl="0" indent="0" defTabSz="931326" eaLnBrk="1" fontAlgn="auto" latinLnBrk="0" hangingPunct="1">
              <a:lnSpc>
                <a:spcPct val="100000"/>
              </a:lnSpc>
              <a:spcBef>
                <a:spcPts val="0"/>
              </a:spcBef>
              <a:spcAft>
                <a:spcPts val="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Light" pitchFamily="34" charset="0"/>
              </a:rPr>
              <a:t>But what about Auditing? Security? Compliance &amp; Assurance?</a:t>
            </a:r>
          </a:p>
        </p:txBody>
      </p:sp>
      <p:sp>
        <p:nvSpPr>
          <p:cNvPr id="17" name="TextBox 16"/>
          <p:cNvSpPr txBox="1"/>
          <p:nvPr/>
        </p:nvSpPr>
        <p:spPr>
          <a:xfrm>
            <a:off x="705911" y="5917924"/>
            <a:ext cx="11029447" cy="832498"/>
          </a:xfrm>
          <a:prstGeom prst="rect">
            <a:avLst/>
          </a:prstGeom>
          <a:noFill/>
        </p:spPr>
        <p:txBody>
          <a:bodyPr wrap="square" lIns="0" tIns="0" rIns="0" bIns="0" rtlCol="0">
            <a:spAutoFit/>
          </a:bodyPr>
          <a:lstStyle/>
          <a:p>
            <a:pPr marL="0" marR="0" lvl="0" indent="0" algn="ctr" defTabSz="950043" eaLnBrk="1" fontAlgn="auto" latinLnBrk="0" hangingPunct="1">
              <a:lnSpc>
                <a:spcPct val="100000"/>
              </a:lnSpc>
              <a:spcBef>
                <a:spcPts val="0"/>
              </a:spcBef>
              <a:spcAft>
                <a:spcPts val="0"/>
              </a:spcAft>
              <a:buClrTx/>
              <a:buSzTx/>
              <a:buFontTx/>
              <a:buNone/>
              <a:tabLst/>
              <a:defRPr/>
            </a:pPr>
            <a:r>
              <a:rPr kumimoji="0" lang="en-US" sz="3264" b="0" i="0" u="none" strike="noStrike" kern="0" cap="none" spc="0" normalizeH="0" baseline="0" noProof="0" dirty="0">
                <a:ln>
                  <a:noFill/>
                </a:ln>
                <a:solidFill>
                  <a:srgbClr val="505050"/>
                </a:solidFill>
                <a:effectLst/>
                <a:uLnTx/>
                <a:uFillTx/>
                <a:latin typeface="Segoe UI Light" pitchFamily="34" charset="0"/>
              </a:rPr>
              <a:t>23% greater productivity, 100% higher employee satisfaction</a:t>
            </a:r>
          </a:p>
          <a:p>
            <a:pPr marL="0" marR="0" lvl="0" indent="0" algn="ctr" defTabSz="950043" eaLnBrk="1" fontAlgn="auto" latinLnBrk="0" hangingPunct="1">
              <a:lnSpc>
                <a:spcPct val="100000"/>
              </a:lnSpc>
              <a:spcBef>
                <a:spcPts val="0"/>
              </a:spcBef>
              <a:spcAft>
                <a:spcPts val="0"/>
              </a:spcAft>
              <a:buClrTx/>
              <a:buSzTx/>
              <a:buFontTx/>
              <a:buNone/>
              <a:tabLst/>
              <a:defRPr/>
            </a:pPr>
            <a:r>
              <a:rPr kumimoji="0" lang="en-US" sz="2040" b="0" i="1" u="none" strike="noStrike" kern="0" cap="none" spc="0" normalizeH="0" baseline="0" noProof="0" dirty="0">
                <a:ln>
                  <a:noFill/>
                </a:ln>
                <a:solidFill>
                  <a:srgbClr val="505050"/>
                </a:solidFill>
                <a:effectLst/>
                <a:uLnTx/>
                <a:uFillTx/>
                <a:latin typeface="Segoe UI Light" pitchFamily="34" charset="0"/>
              </a:rPr>
              <a:t> Is mobility the answer to better employee productivity?, Forbes Magazine, 3.29.2016 </a:t>
            </a:r>
          </a:p>
        </p:txBody>
      </p:sp>
      <p:sp>
        <p:nvSpPr>
          <p:cNvPr id="19" name="Title 2"/>
          <p:cNvSpPr txBox="1">
            <a:spLocks/>
          </p:cNvSpPr>
          <p:nvPr/>
        </p:nvSpPr>
        <p:spPr>
          <a:xfrm>
            <a:off x="276326" y="295731"/>
            <a:ext cx="11885414" cy="917444"/>
          </a:xfrm>
          <a:prstGeom prst="rect">
            <a:avLst/>
          </a:prstGeom>
        </p:spPr>
        <p:txBody>
          <a:bodyPr vert="horz" wrap="square" lIns="149196" tIns="93247" rIns="149196" bIns="93247"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The Cloud &amp; Mobile Promise</a:t>
            </a:r>
          </a:p>
        </p:txBody>
      </p:sp>
    </p:spTree>
    <p:extLst>
      <p:ext uri="{BB962C8B-B14F-4D97-AF65-F5344CB8AC3E}">
        <p14:creationId xmlns:p14="http://schemas.microsoft.com/office/powerpoint/2010/main" val="262924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Microsoft Cloud App Security</a:t>
            </a:r>
            <a:endParaRPr lang="en-US" dirty="0"/>
          </a:p>
        </p:txBody>
      </p:sp>
      <p:sp>
        <p:nvSpPr>
          <p:cNvPr id="27" name="Text Placeholder 11"/>
          <p:cNvSpPr>
            <a:spLocks noGrp="1"/>
          </p:cNvSpPr>
          <p:nvPr>
            <p:ph type="body" sz="quarter" idx="10"/>
          </p:nvPr>
        </p:nvSpPr>
        <p:spPr/>
        <p:txBody>
          <a:bodyPr/>
          <a:lstStyle/>
          <a:p>
            <a:r>
              <a:rPr lang="en-US" dirty="0"/>
              <a:t>Secure the Enterprise</a:t>
            </a:r>
          </a:p>
        </p:txBody>
      </p:sp>
      <p:sp>
        <p:nvSpPr>
          <p:cNvPr id="4" name="TextBox 3"/>
          <p:cNvSpPr txBox="1"/>
          <p:nvPr/>
        </p:nvSpPr>
        <p:spPr>
          <a:xfrm>
            <a:off x="943787" y="1589633"/>
            <a:ext cx="5440186" cy="5049139"/>
          </a:xfrm>
          <a:prstGeom prst="rect">
            <a:avLst/>
          </a:prstGeom>
          <a:noFill/>
        </p:spPr>
        <p:txBody>
          <a:bodyPr wrap="square" lIns="186521" tIns="149217" rIns="186521" bIns="149217" rtlCol="0">
            <a:spAutoFit/>
          </a:bodyPr>
          <a:lstStyle/>
          <a:p>
            <a:pPr marL="0" marR="0" lvl="0" indent="0" defTabSz="932597" eaLnBrk="1" fontAlgn="auto" latinLnBrk="0" hangingPunct="1">
              <a:lnSpc>
                <a:spcPts val="3508"/>
              </a:lnSpc>
              <a:spcBef>
                <a:spcPts val="0"/>
              </a:spcBef>
              <a:spcAft>
                <a:spcPts val="1224"/>
              </a:spcAft>
              <a:buClrTx/>
              <a:buSzTx/>
              <a:buFontTx/>
              <a:buNone/>
              <a:tabLst/>
              <a:defRPr/>
            </a:pPr>
            <a:r>
              <a:rPr kumimoji="0" lang="en-US" sz="2448" b="0" i="0" u="none" strike="noStrike" kern="0" cap="none" spc="0" normalizeH="0" baseline="0" noProof="0" dirty="0">
                <a:ln>
                  <a:noFill/>
                </a:ln>
                <a:solidFill>
                  <a:srgbClr val="505050"/>
                </a:solidFill>
                <a:effectLst/>
                <a:uLnTx/>
                <a:uFillTx/>
                <a:latin typeface="Segoe UI Light"/>
              </a:rPr>
              <a:t>Extending visibility and control to cloud apps</a:t>
            </a:r>
          </a:p>
          <a:p>
            <a:pPr marL="0" marR="0" lvl="0" indent="0" defTabSz="932597" eaLnBrk="1" fontAlgn="auto" latinLnBrk="0" hangingPunct="1">
              <a:lnSpc>
                <a:spcPts val="3508"/>
              </a:lnSpc>
              <a:spcBef>
                <a:spcPts val="0"/>
              </a:spcBef>
              <a:spcAft>
                <a:spcPts val="1224"/>
              </a:spcAft>
              <a:buClrTx/>
              <a:buSzTx/>
              <a:buFontTx/>
              <a:buNone/>
              <a:tabLst/>
              <a:defRPr/>
            </a:pPr>
            <a:r>
              <a:rPr kumimoji="0" lang="en-US" sz="2448" b="0" i="0" u="none" strike="noStrike" kern="0" cap="none" spc="0" normalizeH="0" baseline="0" noProof="0" dirty="0">
                <a:ln>
                  <a:noFill/>
                </a:ln>
                <a:solidFill>
                  <a:srgbClr val="505050"/>
                </a:solidFill>
                <a:effectLst/>
                <a:uLnTx/>
                <a:uFillTx/>
                <a:latin typeface="Segoe UI Light"/>
              </a:rPr>
              <a:t>Create policies for access, activities, and data sharing</a:t>
            </a:r>
          </a:p>
          <a:p>
            <a:pPr marL="0" marR="0" lvl="0" indent="0" defTabSz="932597" eaLnBrk="1" fontAlgn="auto" latinLnBrk="0" hangingPunct="1">
              <a:lnSpc>
                <a:spcPts val="3508"/>
              </a:lnSpc>
              <a:spcBef>
                <a:spcPts val="0"/>
              </a:spcBef>
              <a:spcAft>
                <a:spcPts val="1224"/>
              </a:spcAft>
              <a:buClrTx/>
              <a:buSzTx/>
              <a:buFontTx/>
              <a:buNone/>
              <a:tabLst/>
              <a:defRPr/>
            </a:pPr>
            <a:r>
              <a:rPr kumimoji="0" lang="en-US" sz="2448" b="0" i="0" u="none" strike="noStrike" kern="0" cap="none" spc="0" normalizeH="0" baseline="0" noProof="0" dirty="0">
                <a:ln>
                  <a:noFill/>
                </a:ln>
                <a:solidFill>
                  <a:srgbClr val="505050"/>
                </a:solidFill>
                <a:effectLst/>
                <a:uLnTx/>
                <a:uFillTx/>
                <a:latin typeface="Segoe UI Light"/>
              </a:rPr>
              <a:t>Automatically identify risky activities, abnormal behaviors, and threats</a:t>
            </a:r>
          </a:p>
          <a:p>
            <a:pPr marL="0" marR="0" lvl="0" indent="0" defTabSz="932597" eaLnBrk="1" fontAlgn="auto" latinLnBrk="0" hangingPunct="1">
              <a:lnSpc>
                <a:spcPts val="3508"/>
              </a:lnSpc>
              <a:spcBef>
                <a:spcPts val="0"/>
              </a:spcBef>
              <a:spcAft>
                <a:spcPts val="1224"/>
              </a:spcAft>
              <a:buClrTx/>
              <a:buSzTx/>
              <a:buFontTx/>
              <a:buNone/>
              <a:tabLst/>
              <a:defRPr/>
            </a:pPr>
            <a:r>
              <a:rPr kumimoji="0" lang="en-US" sz="2448" b="0" i="0" u="none" strike="noStrike" kern="0" cap="none" spc="0" normalizeH="0" baseline="0" noProof="0" dirty="0">
                <a:ln>
                  <a:noFill/>
                </a:ln>
                <a:solidFill>
                  <a:srgbClr val="505050"/>
                </a:solidFill>
                <a:effectLst/>
                <a:uLnTx/>
                <a:uFillTx/>
                <a:latin typeface="Segoe UI Light"/>
              </a:rPr>
              <a:t>Prevent data leakage (DLP)</a:t>
            </a:r>
          </a:p>
          <a:p>
            <a:pPr marL="0" marR="0" lvl="0" indent="0" defTabSz="932597" eaLnBrk="1" fontAlgn="auto" latinLnBrk="0" hangingPunct="1">
              <a:lnSpc>
                <a:spcPts val="3508"/>
              </a:lnSpc>
              <a:spcBef>
                <a:spcPts val="0"/>
              </a:spcBef>
              <a:spcAft>
                <a:spcPts val="1224"/>
              </a:spcAft>
              <a:buClrTx/>
              <a:buSzTx/>
              <a:buFontTx/>
              <a:buNone/>
              <a:tabLst/>
              <a:defRPr/>
            </a:pPr>
            <a:r>
              <a:rPr kumimoji="0" lang="en-US" sz="2448" b="0" i="0" u="none" strike="noStrike" kern="0" cap="none" spc="0" normalizeH="0" baseline="0" noProof="0" dirty="0">
                <a:ln>
                  <a:noFill/>
                </a:ln>
                <a:solidFill>
                  <a:srgbClr val="505050"/>
                </a:solidFill>
                <a:effectLst/>
                <a:uLnTx/>
                <a:uFillTx/>
                <a:latin typeface="Segoe UI Light"/>
              </a:rPr>
              <a:t>Minimize risk and automated threat prevention and policy enforcement</a:t>
            </a:r>
          </a:p>
        </p:txBody>
      </p:sp>
      <p:sp>
        <p:nvSpPr>
          <p:cNvPr id="6" name="Freeform 9"/>
          <p:cNvSpPr>
            <a:spLocks noEditPoints="1"/>
          </p:cNvSpPr>
          <p:nvPr/>
        </p:nvSpPr>
        <p:spPr bwMode="black">
          <a:xfrm>
            <a:off x="481626" y="1907231"/>
            <a:ext cx="334071" cy="3354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7" name="Freeform 9"/>
          <p:cNvSpPr>
            <a:spLocks noEditPoints="1"/>
          </p:cNvSpPr>
          <p:nvPr/>
        </p:nvSpPr>
        <p:spPr bwMode="black">
          <a:xfrm>
            <a:off x="472407" y="2961047"/>
            <a:ext cx="334071" cy="3354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8" name="Freeform 9"/>
          <p:cNvSpPr>
            <a:spLocks noEditPoints="1"/>
          </p:cNvSpPr>
          <p:nvPr/>
        </p:nvSpPr>
        <p:spPr bwMode="black">
          <a:xfrm>
            <a:off x="481626" y="4053386"/>
            <a:ext cx="334071" cy="3354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9" name="Freeform 9"/>
          <p:cNvSpPr>
            <a:spLocks noEditPoints="1"/>
          </p:cNvSpPr>
          <p:nvPr/>
        </p:nvSpPr>
        <p:spPr bwMode="black">
          <a:xfrm>
            <a:off x="472407" y="4870320"/>
            <a:ext cx="334071" cy="3354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sp>
        <p:nvSpPr>
          <p:cNvPr id="26" name="Freeform 9"/>
          <p:cNvSpPr>
            <a:spLocks noEditPoints="1"/>
          </p:cNvSpPr>
          <p:nvPr/>
        </p:nvSpPr>
        <p:spPr bwMode="black">
          <a:xfrm>
            <a:off x="484060" y="5687253"/>
            <a:ext cx="334071" cy="33542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ndParaRPr>
          </a:p>
        </p:txBody>
      </p:sp>
      <p:grpSp>
        <p:nvGrpSpPr>
          <p:cNvPr id="29" name="Group 28"/>
          <p:cNvGrpSpPr/>
          <p:nvPr/>
        </p:nvGrpSpPr>
        <p:grpSpPr>
          <a:xfrm>
            <a:off x="7676154" y="1955182"/>
            <a:ext cx="3377295" cy="2220757"/>
            <a:chOff x="5203545" y="2943948"/>
            <a:chExt cx="3024477" cy="1988761"/>
          </a:xfrm>
        </p:grpSpPr>
        <p:sp>
          <p:nvSpPr>
            <p:cNvPr id="30" name="Freeform 38"/>
            <p:cNvSpPr>
              <a:spLocks/>
            </p:cNvSpPr>
            <p:nvPr/>
          </p:nvSpPr>
          <p:spPr bwMode="auto">
            <a:xfrm>
              <a:off x="5203545" y="2943948"/>
              <a:ext cx="3024477" cy="19887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grpSp>
          <p:nvGrpSpPr>
            <p:cNvPr id="35" name="Group 34"/>
            <p:cNvGrpSpPr/>
            <p:nvPr/>
          </p:nvGrpSpPr>
          <p:grpSpPr>
            <a:xfrm>
              <a:off x="6096779" y="3954483"/>
              <a:ext cx="518072" cy="517894"/>
              <a:chOff x="11396943" y="5179516"/>
              <a:chExt cx="221661" cy="221585"/>
            </a:xfrm>
          </p:grpSpPr>
          <p:sp>
            <p:nvSpPr>
              <p:cNvPr id="41" name="Freeform 9"/>
              <p:cNvSpPr>
                <a:spLocks/>
              </p:cNvSpPr>
              <p:nvPr/>
            </p:nvSpPr>
            <p:spPr bwMode="auto">
              <a:xfrm>
                <a:off x="11449957" y="5235122"/>
                <a:ext cx="62161" cy="62123"/>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42" name="Freeform 10"/>
              <p:cNvSpPr>
                <a:spLocks noEditPoints="1"/>
              </p:cNvSpPr>
              <p:nvPr/>
            </p:nvSpPr>
            <p:spPr bwMode="auto">
              <a:xfrm>
                <a:off x="11396943" y="5179516"/>
                <a:ext cx="221661" cy="22158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grpSp>
        <p:grpSp>
          <p:nvGrpSpPr>
            <p:cNvPr id="38" name="Group 37"/>
            <p:cNvGrpSpPr/>
            <p:nvPr/>
          </p:nvGrpSpPr>
          <p:grpSpPr>
            <a:xfrm>
              <a:off x="6770897" y="3954483"/>
              <a:ext cx="518072" cy="517894"/>
              <a:chOff x="11396943" y="5179516"/>
              <a:chExt cx="221661" cy="221585"/>
            </a:xfrm>
          </p:grpSpPr>
          <p:sp>
            <p:nvSpPr>
              <p:cNvPr id="39" name="Freeform 9"/>
              <p:cNvSpPr>
                <a:spLocks/>
              </p:cNvSpPr>
              <p:nvPr/>
            </p:nvSpPr>
            <p:spPr bwMode="auto">
              <a:xfrm>
                <a:off x="11449957" y="5235122"/>
                <a:ext cx="62161" cy="62123"/>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sp>
            <p:nvSpPr>
              <p:cNvPr id="40" name="Freeform 10"/>
              <p:cNvSpPr>
                <a:spLocks noEditPoints="1"/>
              </p:cNvSpPr>
              <p:nvPr/>
            </p:nvSpPr>
            <p:spPr bwMode="auto">
              <a:xfrm>
                <a:off x="11396943" y="5179516"/>
                <a:ext cx="221661" cy="22158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endParaRPr>
              </a:p>
            </p:txBody>
          </p:sp>
        </p:grpSp>
      </p:grpSp>
      <p:pic>
        <p:nvPicPr>
          <p:cNvPr id="43" name="Picture 4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0154" y="3615814"/>
            <a:ext cx="6240078" cy="3383422"/>
          </a:xfrm>
          <a:prstGeom prst="rect">
            <a:avLst/>
          </a:prstGeom>
        </p:spPr>
      </p:pic>
      <p:pic>
        <p:nvPicPr>
          <p:cNvPr id="44" name="Picture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1593" y="1487817"/>
            <a:ext cx="776751" cy="1322785"/>
          </a:xfrm>
          <a:prstGeom prst="rect">
            <a:avLst/>
          </a:prstGeom>
        </p:spPr>
      </p:pic>
      <p:pic>
        <p:nvPicPr>
          <p:cNvPr id="45" name="Picture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2177" y="1760108"/>
            <a:ext cx="612787" cy="612787"/>
          </a:xfrm>
          <a:prstGeom prst="rect">
            <a:avLst/>
          </a:prstGeom>
        </p:spPr>
      </p:pic>
      <p:pic>
        <p:nvPicPr>
          <p:cNvPr id="46"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4049" y="1376759"/>
            <a:ext cx="635194" cy="635194"/>
          </a:xfrm>
          <a:prstGeom prst="rect">
            <a:avLst/>
          </a:prstGeom>
        </p:spPr>
      </p:pic>
      <p:pic>
        <p:nvPicPr>
          <p:cNvPr id="47" name="Picture 4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31782" y="989541"/>
            <a:ext cx="949860" cy="949860"/>
          </a:xfrm>
          <a:prstGeom prst="rect">
            <a:avLst/>
          </a:prstGeom>
          <a:noFill/>
        </p:spPr>
      </p:pic>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4850" y="1182791"/>
            <a:ext cx="612787" cy="612787"/>
          </a:xfrm>
          <a:prstGeom prst="rect">
            <a:avLst/>
          </a:prstGeom>
        </p:spPr>
      </p:pic>
      <p:pic>
        <p:nvPicPr>
          <p:cNvPr id="49" name="Picture 4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76818" y="2342074"/>
            <a:ext cx="612787" cy="612787"/>
          </a:xfrm>
          <a:prstGeom prst="rect">
            <a:avLst/>
          </a:prstGeom>
        </p:spPr>
      </p:pic>
      <p:pic>
        <p:nvPicPr>
          <p:cNvPr id="50"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5571" y="2776660"/>
            <a:ext cx="587602" cy="581898"/>
          </a:xfrm>
          <a:prstGeom prst="rect">
            <a:avLst/>
          </a:prstGeom>
        </p:spPr>
      </p:pic>
      <p:pic>
        <p:nvPicPr>
          <p:cNvPr id="51" name="Picture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78622" y="1494678"/>
            <a:ext cx="1034551" cy="1034551"/>
          </a:xfrm>
          <a:prstGeom prst="rect">
            <a:avLst/>
          </a:prstGeom>
        </p:spPr>
      </p:pic>
    </p:spTree>
    <p:extLst>
      <p:ext uri="{BB962C8B-B14F-4D97-AF65-F5344CB8AC3E}">
        <p14:creationId xmlns:p14="http://schemas.microsoft.com/office/powerpoint/2010/main" val="713881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z="4799" dirty="0"/>
              <a:t>Microsoft Advanced Threat Analytics</a:t>
            </a:r>
          </a:p>
        </p:txBody>
      </p:sp>
      <p:sp>
        <p:nvSpPr>
          <p:cNvPr id="29" name="Rectangle 28"/>
          <p:cNvSpPr>
            <a:spLocks noChangeAspect="1"/>
          </p:cNvSpPr>
          <p:nvPr/>
        </p:nvSpPr>
        <p:spPr>
          <a:xfrm>
            <a:off x="275481" y="3524668"/>
            <a:ext cx="2817625" cy="1401596"/>
          </a:xfrm>
          <a:prstGeom prst="rect">
            <a:avLst/>
          </a:prstGeom>
          <a:noFill/>
        </p:spPr>
        <p:txBody>
          <a:bodyPr wrap="square" lIns="186494" tIns="139871" rIns="186494" bIns="47555">
            <a:noAutofit/>
          </a:bodyPr>
          <a:lstStyle/>
          <a:p>
            <a:pPr marL="0" marR="0" lvl="0" indent="0" algn="ctr" defTabSz="932418" eaLnBrk="1" fontAlgn="auto" latinLnBrk="0" hangingPunct="1">
              <a:lnSpc>
                <a:spcPts val="2528"/>
              </a:lnSpc>
              <a:spcBef>
                <a:spcPts val="0"/>
              </a:spcBef>
              <a:spcAft>
                <a:spcPts val="0"/>
              </a:spcAft>
              <a:buClrTx/>
              <a:buSzTx/>
              <a:buFontTx/>
              <a:buNone/>
              <a:tabLst/>
              <a:defRPr/>
            </a:pPr>
            <a:r>
              <a:rPr kumimoji="0" lang="en-US" sz="2040" b="0" i="0" u="none" strike="noStrike" kern="0" cap="none" spc="0" normalizeH="0" baseline="0" noProof="0" dirty="0">
                <a:ln>
                  <a:noFill/>
                </a:ln>
                <a:solidFill>
                  <a:srgbClr val="0078D7"/>
                </a:solidFill>
                <a:effectLst/>
                <a:uLnTx/>
                <a:uFillTx/>
                <a:latin typeface="Segoe UI Light"/>
              </a:rPr>
              <a:t>Detect threats fast with behavioral analytics</a:t>
            </a: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a typeface="Calibri" panose="020F0502020204030204" pitchFamily="34" charset="0"/>
              <a:cs typeface="Times New Roman" panose="02020603050405020304" pitchFamily="18" charset="0"/>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a typeface="Calibri" panose="020F0502020204030204" pitchFamily="34" charset="0"/>
              <a:cs typeface="Times New Roman" panose="02020603050405020304" pitchFamily="18" charset="0"/>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a typeface="Calibri" panose="020F0502020204030204" pitchFamily="34" charset="0"/>
              <a:cs typeface="Times New Roman" panose="02020603050405020304" pitchFamily="18" charset="0"/>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a typeface="Calibri" panose="020F0502020204030204" pitchFamily="34" charset="0"/>
              <a:cs typeface="Times New Roman" panose="02020603050405020304" pitchFamily="18" charset="0"/>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p:txBody>
      </p:sp>
      <p:sp>
        <p:nvSpPr>
          <p:cNvPr id="36" name="Rectangle 35"/>
          <p:cNvSpPr>
            <a:spLocks noChangeAspect="1"/>
          </p:cNvSpPr>
          <p:nvPr/>
        </p:nvSpPr>
        <p:spPr>
          <a:xfrm>
            <a:off x="3530724" y="3524668"/>
            <a:ext cx="2298928" cy="1401596"/>
          </a:xfrm>
          <a:prstGeom prst="rect">
            <a:avLst/>
          </a:prstGeom>
          <a:noFill/>
        </p:spPr>
        <p:txBody>
          <a:bodyPr wrap="square" lIns="186494" tIns="139871" rIns="186494" bIns="47555">
            <a:noAutofit/>
          </a:bodyPr>
          <a:lstStyle/>
          <a:p>
            <a:pPr marL="0" marR="0" lvl="0" indent="0" algn="ctr" defTabSz="932418" eaLnBrk="1" fontAlgn="auto" latinLnBrk="0" hangingPunct="1">
              <a:lnSpc>
                <a:spcPts val="2528"/>
              </a:lnSpc>
              <a:spcBef>
                <a:spcPts val="0"/>
              </a:spcBef>
              <a:spcAft>
                <a:spcPts val="0"/>
              </a:spcAft>
              <a:buClrTx/>
              <a:buSzTx/>
              <a:buFontTx/>
              <a:buNone/>
              <a:tabLst/>
              <a:defRPr/>
            </a:pPr>
            <a:r>
              <a:rPr kumimoji="0" lang="en-US" sz="2040" b="0" i="0" u="none" strike="noStrike" kern="0" cap="none" spc="0" normalizeH="0" baseline="0" noProof="0" dirty="0">
                <a:ln>
                  <a:noFill/>
                </a:ln>
                <a:solidFill>
                  <a:srgbClr val="0078D7"/>
                </a:solidFill>
                <a:effectLst/>
                <a:uLnTx/>
                <a:uFillTx/>
                <a:latin typeface="Segoe UI Light"/>
              </a:rPr>
              <a:t>Adapt as fast as your enemies</a:t>
            </a: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a typeface="Calibri" panose="020F0502020204030204" pitchFamily="34" charset="0"/>
              <a:cs typeface="Times New Roman" panose="02020603050405020304" pitchFamily="18" charset="0"/>
            </a:endParaRPr>
          </a:p>
        </p:txBody>
      </p:sp>
      <p:sp>
        <p:nvSpPr>
          <p:cNvPr id="37" name="Rectangle 36"/>
          <p:cNvSpPr>
            <a:spLocks noChangeAspect="1"/>
          </p:cNvSpPr>
          <p:nvPr/>
        </p:nvSpPr>
        <p:spPr>
          <a:xfrm>
            <a:off x="6105685" y="3524668"/>
            <a:ext cx="3013877" cy="1401596"/>
          </a:xfrm>
          <a:prstGeom prst="rect">
            <a:avLst/>
          </a:prstGeom>
          <a:noFill/>
        </p:spPr>
        <p:txBody>
          <a:bodyPr wrap="square" lIns="186494" tIns="139871" rIns="186494" bIns="47555">
            <a:noAutofit/>
          </a:bodyPr>
          <a:lstStyle/>
          <a:p>
            <a:pPr marL="0" marR="0" lvl="0" indent="0" algn="ctr" defTabSz="932418" eaLnBrk="1" fontAlgn="auto" latinLnBrk="0" hangingPunct="1">
              <a:lnSpc>
                <a:spcPts val="2528"/>
              </a:lnSpc>
              <a:spcBef>
                <a:spcPts val="0"/>
              </a:spcBef>
              <a:spcAft>
                <a:spcPts val="624"/>
              </a:spcAft>
              <a:buClrTx/>
              <a:buSzTx/>
              <a:buFontTx/>
              <a:buNone/>
              <a:tabLst/>
              <a:defRPr/>
            </a:pPr>
            <a:r>
              <a:rPr kumimoji="0" lang="en-US" sz="2040" b="0" i="0" u="none" strike="noStrike" kern="0" cap="none" spc="0" normalizeH="0" baseline="0" noProof="0" dirty="0">
                <a:ln>
                  <a:noFill/>
                </a:ln>
                <a:solidFill>
                  <a:srgbClr val="0078D7"/>
                </a:solidFill>
                <a:effectLst/>
                <a:uLnTx/>
                <a:uFillTx/>
                <a:latin typeface="Segoe UI Light"/>
              </a:rPr>
              <a:t>Focus on what is important fast using the simple attack timeline</a:t>
            </a: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624"/>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p:txBody>
      </p:sp>
      <p:sp>
        <p:nvSpPr>
          <p:cNvPr id="38" name="Rectangle 37"/>
          <p:cNvSpPr>
            <a:spLocks noChangeAspect="1"/>
          </p:cNvSpPr>
          <p:nvPr/>
        </p:nvSpPr>
        <p:spPr>
          <a:xfrm>
            <a:off x="9265123" y="3524668"/>
            <a:ext cx="2608617" cy="1401596"/>
          </a:xfrm>
          <a:prstGeom prst="rect">
            <a:avLst/>
          </a:prstGeom>
          <a:noFill/>
        </p:spPr>
        <p:txBody>
          <a:bodyPr wrap="square" lIns="186494" tIns="139871" rIns="186494" bIns="47555">
            <a:noAutofit/>
          </a:bodyPr>
          <a:lstStyle/>
          <a:p>
            <a:pPr marL="0" marR="0" lvl="0" indent="0" algn="ctr" defTabSz="932418" eaLnBrk="1" fontAlgn="auto" latinLnBrk="0" hangingPunct="1">
              <a:lnSpc>
                <a:spcPts val="2528"/>
              </a:lnSpc>
              <a:spcBef>
                <a:spcPts val="0"/>
              </a:spcBef>
              <a:spcAft>
                <a:spcPts val="624"/>
              </a:spcAft>
              <a:buClrTx/>
              <a:buSzTx/>
              <a:buFontTx/>
              <a:buNone/>
              <a:tabLst/>
              <a:defRPr/>
            </a:pPr>
            <a:r>
              <a:rPr kumimoji="0" lang="en-US" sz="2040" b="0" i="0" u="none" strike="noStrike" kern="0" cap="none" spc="0" normalizeH="0" baseline="0" noProof="0" dirty="0">
                <a:ln>
                  <a:noFill/>
                </a:ln>
                <a:solidFill>
                  <a:srgbClr val="0078D7"/>
                </a:solidFill>
                <a:effectLst/>
                <a:uLnTx/>
                <a:uFillTx/>
                <a:latin typeface="Segoe UI Light"/>
              </a:rPr>
              <a:t>Reduce the fatigue of false positives</a:t>
            </a: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ndParaRPr>
          </a:p>
          <a:p>
            <a:pPr marL="0" marR="0" lvl="0" indent="0" defTabSz="932418" eaLnBrk="1" fontAlgn="auto" latinLnBrk="0" hangingPunct="1">
              <a:lnSpc>
                <a:spcPts val="2528"/>
              </a:lnSpc>
              <a:spcBef>
                <a:spcPts val="0"/>
              </a:spcBef>
              <a:spcAft>
                <a:spcPts val="0"/>
              </a:spcAft>
              <a:buClrTx/>
              <a:buSzTx/>
              <a:buFontTx/>
              <a:buNone/>
              <a:tabLst/>
              <a:defRPr/>
            </a:pPr>
            <a:endParaRPr kumimoji="0" lang="en-US" sz="2040" b="0" i="0" u="none" strike="noStrike" kern="0" cap="none" spc="0" normalizeH="0" baseline="0" noProof="0" dirty="0">
              <a:ln>
                <a:noFill/>
              </a:ln>
              <a:solidFill>
                <a:srgbClr val="0078D7"/>
              </a:solidFill>
              <a:effectLst/>
              <a:uLnTx/>
              <a:uFillTx/>
              <a:latin typeface="Segoe UI Light"/>
              <a:ea typeface="Calibri" panose="020F0502020204030204" pitchFamily="34" charset="0"/>
              <a:cs typeface="Times New Roman" panose="02020603050405020304" pitchFamily="18" charset="0"/>
            </a:endParaRPr>
          </a:p>
        </p:txBody>
      </p:sp>
      <p:sp>
        <p:nvSpPr>
          <p:cNvPr id="39" name="icon GEARS"/>
          <p:cNvSpPr>
            <a:spLocks noEditPoints="1"/>
          </p:cNvSpPr>
          <p:nvPr/>
        </p:nvSpPr>
        <p:spPr bwMode="auto">
          <a:xfrm>
            <a:off x="4082128" y="2080611"/>
            <a:ext cx="1229411" cy="1005113"/>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002050"/>
          </a:solidFill>
          <a:ln>
            <a:noFill/>
          </a:ln>
          <a:extLst/>
        </p:spPr>
        <p:txBody>
          <a:bodyPr lIns="95112" tIns="47555" rIns="95112" bIns="47555"/>
          <a:lstStyle/>
          <a:p>
            <a:pPr marL="0" marR="0" lvl="0" indent="0" defTabSz="932418"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rgbClr val="000000"/>
              </a:solidFill>
              <a:effectLst/>
              <a:uLnTx/>
              <a:uFillTx/>
            </a:endParaRPr>
          </a:p>
        </p:txBody>
      </p:sp>
      <p:sp>
        <p:nvSpPr>
          <p:cNvPr id="40" name="Rectangle 39"/>
          <p:cNvSpPr/>
          <p:nvPr/>
        </p:nvSpPr>
        <p:spPr>
          <a:xfrm>
            <a:off x="526975" y="4855122"/>
            <a:ext cx="2489525" cy="936385"/>
          </a:xfrm>
          <a:prstGeom prst="rect">
            <a:avLst/>
          </a:prstGeom>
        </p:spPr>
        <p:txBody>
          <a:bodyPr wrap="square" lIns="95112" tIns="47555" rIns="95112" bIns="47555">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rgbClr val="505050"/>
                </a:solidFill>
                <a:effectLst/>
                <a:uLnTx/>
                <a:uFillTx/>
                <a:ea typeface="Calibri" panose="020F0502020204030204" pitchFamily="34" charset="0"/>
                <a:cs typeface="Times New Roman" panose="02020603050405020304" pitchFamily="18" charset="0"/>
              </a:rPr>
              <a:t>No need to create rules or policies, deploy agents, or monitor a flood of security reports. The intelligence needed is ready to analyze and is continuously learning.</a:t>
            </a:r>
          </a:p>
        </p:txBody>
      </p:sp>
      <p:sp>
        <p:nvSpPr>
          <p:cNvPr id="41" name="Rectangle 40"/>
          <p:cNvSpPr/>
          <p:nvPr/>
        </p:nvSpPr>
        <p:spPr>
          <a:xfrm>
            <a:off x="3530723" y="4855122"/>
            <a:ext cx="2551242" cy="936385"/>
          </a:xfrm>
          <a:prstGeom prst="rect">
            <a:avLst/>
          </a:prstGeom>
        </p:spPr>
        <p:txBody>
          <a:bodyPr wrap="square" lIns="95112" tIns="47555" rIns="95112" bIns="47555">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rgbClr val="505050"/>
                </a:solidFill>
                <a:effectLst/>
                <a:uLnTx/>
                <a:uFillTx/>
                <a:ea typeface="Calibri" panose="020F0502020204030204" pitchFamily="34" charset="0"/>
                <a:cs typeface="Times New Roman" panose="02020603050405020304" pitchFamily="18" charset="0"/>
              </a:rPr>
              <a:t>ATA continuously learns from the organizational entity behavior (users, devices, and resources) and adjusts itself to reflect the changes in your rapidly evolving enterprise.</a:t>
            </a:r>
            <a:endParaRPr kumimoji="0" lang="en-US" sz="1071" b="0" i="0" u="none" strike="noStrike" kern="0" cap="none" spc="0" normalizeH="0" baseline="0" noProof="0" dirty="0">
              <a:ln>
                <a:noFill/>
              </a:ln>
              <a:solidFill>
                <a:srgbClr val="505050"/>
              </a:solidFill>
              <a:effectLst/>
              <a:uLnTx/>
              <a:uFillTx/>
            </a:endParaRPr>
          </a:p>
        </p:txBody>
      </p:sp>
      <p:sp>
        <p:nvSpPr>
          <p:cNvPr id="42" name="Rectangle 41"/>
          <p:cNvSpPr/>
          <p:nvPr/>
        </p:nvSpPr>
        <p:spPr>
          <a:xfrm>
            <a:off x="6488195" y="4855124"/>
            <a:ext cx="2485559" cy="1249560"/>
          </a:xfrm>
          <a:prstGeom prst="rect">
            <a:avLst/>
          </a:prstGeom>
        </p:spPr>
        <p:txBody>
          <a:bodyPr wrap="square" lIns="95112" tIns="47555" rIns="95112" bIns="47555">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rgbClr val="505050"/>
                </a:solidFill>
                <a:effectLst/>
                <a:uLnTx/>
                <a:uFillTx/>
                <a:ea typeface="Calibri" panose="020F0502020204030204" pitchFamily="34" charset="0"/>
                <a:cs typeface="Times New Roman" panose="02020603050405020304" pitchFamily="18" charset="0"/>
              </a:rPr>
              <a:t>The attack timeline is a clear, efficient, and convenient feed that surfaces the right things on a timeline, giving you the power of perspective on the “who, what, when, and how” of your enterprise. It also provides recommendations for next steps.</a:t>
            </a:r>
          </a:p>
        </p:txBody>
      </p:sp>
      <p:sp>
        <p:nvSpPr>
          <p:cNvPr id="43" name="Rectangle 42"/>
          <p:cNvSpPr/>
          <p:nvPr/>
        </p:nvSpPr>
        <p:spPr>
          <a:xfrm>
            <a:off x="9429625" y="4855124"/>
            <a:ext cx="2444114" cy="1104455"/>
          </a:xfrm>
          <a:prstGeom prst="rect">
            <a:avLst/>
          </a:prstGeom>
        </p:spPr>
        <p:txBody>
          <a:bodyPr wrap="square" lIns="95112" tIns="47555" rIns="95112" bIns="47555">
            <a:spAutoFit/>
          </a:bodyPr>
          <a:lstStyle/>
          <a:p>
            <a:pPr marL="0" marR="0" lvl="0" indent="0" defTabSz="932418" eaLnBrk="1" fontAlgn="auto" latinLnBrk="0" hangingPunct="1">
              <a:lnSpc>
                <a:spcPct val="100000"/>
              </a:lnSpc>
              <a:spcBef>
                <a:spcPts val="0"/>
              </a:spcBef>
              <a:spcAft>
                <a:spcPts val="624"/>
              </a:spcAft>
              <a:buClrTx/>
              <a:buSzTx/>
              <a:buFontTx/>
              <a:buNone/>
              <a:tabLst/>
              <a:defRPr/>
            </a:pPr>
            <a:r>
              <a:rPr kumimoji="0" lang="en-US" sz="1071" b="0" i="0" u="none" strike="noStrike" kern="0" cap="none" spc="0" normalizeH="0" baseline="0" noProof="0" dirty="0">
                <a:ln>
                  <a:noFill/>
                </a:ln>
                <a:solidFill>
                  <a:srgbClr val="505050"/>
                </a:solidFill>
                <a:effectLst/>
                <a:uLnTx/>
                <a:uFillTx/>
                <a:ea typeface="Calibri" panose="020F0502020204030204" pitchFamily="34" charset="0"/>
                <a:cs typeface="Times New Roman" panose="02020603050405020304" pitchFamily="18" charset="0"/>
              </a:rPr>
              <a:t>Alerts only happen once suspicious activities are contextually aggregated; not only comparing the entity’s behavior to its own behavior, but also to the profiles of other entities in its interaction path.</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348" y="1985222"/>
            <a:ext cx="1195892" cy="1195892"/>
          </a:xfrm>
          <a:prstGeom prst="rect">
            <a:avLst/>
          </a:prstGeom>
        </p:spPr>
      </p:pic>
      <p:grpSp>
        <p:nvGrpSpPr>
          <p:cNvPr id="45" name="Group 44"/>
          <p:cNvGrpSpPr/>
          <p:nvPr/>
        </p:nvGrpSpPr>
        <p:grpSpPr>
          <a:xfrm>
            <a:off x="9981469" y="2065650"/>
            <a:ext cx="1200639" cy="1035035"/>
            <a:chOff x="3565769" y="1963615"/>
            <a:chExt cx="468923" cy="404244"/>
          </a:xfrm>
          <a:solidFill>
            <a:srgbClr val="002050"/>
          </a:solidFill>
        </p:grpSpPr>
        <p:sp>
          <p:nvSpPr>
            <p:cNvPr id="46" name="Isosceles Triangle 12"/>
            <p:cNvSpPr/>
            <p:nvPr/>
          </p:nvSpPr>
          <p:spPr bwMode="auto">
            <a:xfrm>
              <a:off x="3565769" y="1963615"/>
              <a:ext cx="468923" cy="404244"/>
            </a:xfrm>
            <a:prstGeom prst="triangle">
              <a:avLst/>
            </a:prstGeom>
            <a:grp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47" name="Group 46"/>
            <p:cNvGrpSpPr/>
            <p:nvPr/>
          </p:nvGrpSpPr>
          <p:grpSpPr>
            <a:xfrm>
              <a:off x="3770012" y="2076996"/>
              <a:ext cx="64895" cy="243803"/>
              <a:chOff x="10598124" y="3656455"/>
              <a:chExt cx="66623" cy="250294"/>
            </a:xfrm>
            <a:grpFill/>
          </p:grpSpPr>
          <p:sp>
            <p:nvSpPr>
              <p:cNvPr id="48" name="Freeform 102"/>
              <p:cNvSpPr>
                <a:spLocks/>
              </p:cNvSpPr>
              <p:nvPr/>
            </p:nvSpPr>
            <p:spPr bwMode="black">
              <a:xfrm>
                <a:off x="10601630" y="3656455"/>
                <a:ext cx="59610" cy="167564"/>
              </a:xfrm>
              <a:custGeom>
                <a:avLst/>
                <a:gdLst>
                  <a:gd name="T0" fmla="*/ 64 w 85"/>
                  <a:gd name="T1" fmla="*/ 239 h 239"/>
                  <a:gd name="T2" fmla="*/ 85 w 85"/>
                  <a:gd name="T3" fmla="*/ 90 h 239"/>
                  <a:gd name="T4" fmla="*/ 85 w 85"/>
                  <a:gd name="T5" fmla="*/ 0 h 239"/>
                  <a:gd name="T6" fmla="*/ 0 w 85"/>
                  <a:gd name="T7" fmla="*/ 0 h 239"/>
                  <a:gd name="T8" fmla="*/ 0 w 85"/>
                  <a:gd name="T9" fmla="*/ 90 h 239"/>
                  <a:gd name="T10" fmla="*/ 21 w 85"/>
                  <a:gd name="T11" fmla="*/ 239 h 239"/>
                  <a:gd name="T12" fmla="*/ 64 w 8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85" h="239">
                    <a:moveTo>
                      <a:pt x="64" y="239"/>
                    </a:moveTo>
                    <a:lnTo>
                      <a:pt x="85" y="90"/>
                    </a:lnTo>
                    <a:lnTo>
                      <a:pt x="85" y="0"/>
                    </a:lnTo>
                    <a:lnTo>
                      <a:pt x="0" y="0"/>
                    </a:lnTo>
                    <a:lnTo>
                      <a:pt x="0" y="90"/>
                    </a:lnTo>
                    <a:lnTo>
                      <a:pt x="21" y="239"/>
                    </a:lnTo>
                    <a:lnTo>
                      <a:pt x="64" y="239"/>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505050"/>
                  </a:solidFill>
                  <a:effectLst/>
                  <a:uLnTx/>
                  <a:uFillTx/>
                </a:endParaRPr>
              </a:p>
            </p:txBody>
          </p:sp>
          <p:sp>
            <p:nvSpPr>
              <p:cNvPr id="49" name="Rectangle 103"/>
              <p:cNvSpPr>
                <a:spLocks noChangeArrowheads="1"/>
              </p:cNvSpPr>
              <p:nvPr/>
            </p:nvSpPr>
            <p:spPr bwMode="black">
              <a:xfrm>
                <a:off x="10598124" y="3842248"/>
                <a:ext cx="66623" cy="64501"/>
              </a:xfrm>
              <a:prstGeom prst="rect">
                <a:avLst/>
              </a:pr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505050"/>
                  </a:solidFill>
                  <a:effectLst/>
                  <a:uLnTx/>
                  <a:uFillTx/>
                </a:endParaRPr>
              </a:p>
            </p:txBody>
          </p:sp>
        </p:grpSp>
      </p:gr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644" y="2057698"/>
            <a:ext cx="1100139" cy="1050939"/>
          </a:xfrm>
          <a:prstGeom prst="rect">
            <a:avLst/>
          </a:prstGeom>
        </p:spPr>
      </p:pic>
    </p:spTree>
    <p:extLst>
      <p:ext uri="{BB962C8B-B14F-4D97-AF65-F5344CB8AC3E}">
        <p14:creationId xmlns:p14="http://schemas.microsoft.com/office/powerpoint/2010/main" val="427721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90" dirty="0"/>
              <a:t>Microsoft Advanced Threat Analytics detection</a:t>
            </a:r>
          </a:p>
        </p:txBody>
      </p:sp>
      <p:sp>
        <p:nvSpPr>
          <p:cNvPr id="16" name="Rectangle 15"/>
          <p:cNvSpPr/>
          <p:nvPr/>
        </p:nvSpPr>
        <p:spPr bwMode="auto">
          <a:xfrm>
            <a:off x="3428771" y="3880634"/>
            <a:ext cx="2472369" cy="11770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076" rIns="152121" bIns="95076" numCol="1" spcCol="0" rtlCol="0" fromWordArt="0" anchor="t" anchorCtr="0" forceAA="0" compatLnSpc="1">
            <a:prstTxWarp prst="textNoShape">
              <a:avLst/>
            </a:prstTxWarp>
            <a:noAutofit/>
          </a:bodyPr>
          <a:lstStyle/>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Golden Ticket</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Skeleton key malware</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Reconnaissance</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Brute force</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7285" y="1335918"/>
            <a:ext cx="6251878" cy="1605399"/>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67285" y="3120736"/>
            <a:ext cx="6251878" cy="1517578"/>
          </a:xfrm>
          <a:prstGeom prst="rect">
            <a:avLst/>
          </a:prstGeom>
        </p:spPr>
      </p:pic>
      <p:sp>
        <p:nvSpPr>
          <p:cNvPr id="19" name="Rectangle 18"/>
          <p:cNvSpPr/>
          <p:nvPr/>
        </p:nvSpPr>
        <p:spPr bwMode="auto">
          <a:xfrm>
            <a:off x="645143" y="5080794"/>
            <a:ext cx="4452889" cy="4183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81" tIns="0" rIns="190152" bIns="0" numCol="1" spcCol="0" rtlCol="0" fromWordArt="0" anchor="ctr" anchorCtr="0" forceAA="0" compatLnSpc="1">
            <a:prstTxWarp prst="textNoShape">
              <a:avLst/>
            </a:prstTxWarp>
            <a:noAutofit/>
          </a:bodyPr>
          <a:lstStyle/>
          <a:p>
            <a:pPr marL="0" marR="0" lvl="0" indent="0" algn="l" defTabSz="950678"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tx1"/>
                </a:solidFill>
                <a:effectLst/>
                <a:uLnTx/>
                <a:uFillTx/>
                <a:latin typeface="Segoe UI Light"/>
                <a:ea typeface="+mn-ea"/>
                <a:cs typeface="+mn-cs"/>
              </a:rPr>
              <a:t>Abnormal Behavior</a:t>
            </a:r>
          </a:p>
        </p:txBody>
      </p:sp>
      <p:sp>
        <p:nvSpPr>
          <p:cNvPr id="20" name="Rectangle 19"/>
          <p:cNvSpPr/>
          <p:nvPr/>
        </p:nvSpPr>
        <p:spPr bwMode="auto">
          <a:xfrm>
            <a:off x="1107599" y="5499143"/>
            <a:ext cx="2061198" cy="8110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076" rIns="152121" bIns="95076" numCol="1" spcCol="0" rtlCol="0" fromWordArt="0" anchor="t" anchorCtr="0" forceAA="0" compatLnSpc="1">
            <a:prstTxWarp prst="textNoShape">
              <a:avLst/>
            </a:prstTxWarp>
            <a:noAutofit/>
          </a:bodyPr>
          <a:lstStyle/>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Anomalous logins</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Remote execution</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Suspicious activity</a:t>
            </a:r>
          </a:p>
        </p:txBody>
      </p:sp>
      <p:sp>
        <p:nvSpPr>
          <p:cNvPr id="21" name="Rectangle 20"/>
          <p:cNvSpPr/>
          <p:nvPr/>
        </p:nvSpPr>
        <p:spPr bwMode="auto">
          <a:xfrm>
            <a:off x="645143" y="1901457"/>
            <a:ext cx="4564907" cy="4869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81" tIns="0" rIns="190152" bIns="0" numCol="1" spcCol="0" rtlCol="0" fromWordArt="0" anchor="ctr" anchorCtr="0" forceAA="0" compatLnSpc="1">
            <a:prstTxWarp prst="textNoShape">
              <a:avLst/>
            </a:prstTxWarp>
            <a:noAutofit/>
          </a:bodyPr>
          <a:lstStyle/>
          <a:p>
            <a:pPr marL="0" marR="0" lvl="0" indent="0" algn="l" defTabSz="950678"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tx1"/>
                </a:solidFill>
                <a:effectLst/>
                <a:uLnTx/>
                <a:uFillTx/>
                <a:latin typeface="Segoe UI Light"/>
                <a:ea typeface="+mn-ea"/>
                <a:cs typeface="+mn-cs"/>
              </a:rPr>
              <a:t>Security issues and risks</a:t>
            </a:r>
          </a:p>
        </p:txBody>
      </p:sp>
      <p:sp>
        <p:nvSpPr>
          <p:cNvPr id="27" name="Rectangle 26"/>
          <p:cNvSpPr/>
          <p:nvPr/>
        </p:nvSpPr>
        <p:spPr bwMode="auto">
          <a:xfrm>
            <a:off x="1107602" y="2353423"/>
            <a:ext cx="2984602" cy="8110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076" rIns="152121" bIns="95076" numCol="1" spcCol="0" rtlCol="0" fromWordArt="0" anchor="t" anchorCtr="0" forceAA="0" compatLnSpc="1">
            <a:prstTxWarp prst="textNoShape">
              <a:avLst/>
            </a:prstTxWarp>
            <a:noAutofit/>
          </a:bodyPr>
          <a:lstStyle/>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Broken trust</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Weak protocols</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Known protocol vulnerabilities</a:t>
            </a:r>
          </a:p>
        </p:txBody>
      </p:sp>
      <p:sp>
        <p:nvSpPr>
          <p:cNvPr id="28" name="Rectangle 27"/>
          <p:cNvSpPr/>
          <p:nvPr/>
        </p:nvSpPr>
        <p:spPr bwMode="auto">
          <a:xfrm>
            <a:off x="645142" y="3428668"/>
            <a:ext cx="4244935" cy="5515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381" tIns="0" rIns="190152" bIns="0" numCol="1" spcCol="0" rtlCol="0" fromWordArt="0" anchor="ctr" anchorCtr="0" forceAA="0" compatLnSpc="1">
            <a:prstTxWarp prst="textNoShape">
              <a:avLst/>
            </a:prstTxWarp>
            <a:noAutofit/>
          </a:bodyPr>
          <a:lstStyle/>
          <a:p>
            <a:pPr marL="0" marR="0" lvl="0" indent="0" algn="l" defTabSz="950678"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tx1"/>
                </a:solidFill>
                <a:effectLst/>
                <a:uLnTx/>
                <a:uFillTx/>
                <a:latin typeface="Segoe UI Light"/>
                <a:ea typeface="+mn-ea"/>
                <a:cs typeface="+mn-cs"/>
              </a:rPr>
              <a:t>Malicious attacks</a:t>
            </a:r>
          </a:p>
        </p:txBody>
      </p:sp>
      <p:sp>
        <p:nvSpPr>
          <p:cNvPr id="33" name="Rectangle 32"/>
          <p:cNvSpPr/>
          <p:nvPr/>
        </p:nvSpPr>
        <p:spPr bwMode="auto">
          <a:xfrm>
            <a:off x="1107601" y="3880634"/>
            <a:ext cx="2480147" cy="11770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076" rIns="152121" bIns="95076" numCol="1" spcCol="0" rtlCol="0" fromWordArt="0" anchor="t" anchorCtr="0" forceAA="0" compatLnSpc="1">
            <a:prstTxWarp prst="textNoShape">
              <a:avLst/>
            </a:prstTxWarp>
            <a:noAutofit/>
          </a:bodyPr>
          <a:lstStyle/>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Pass-the-Ticket (</a:t>
            </a:r>
            <a:r>
              <a:rPr kumimoji="0" lang="en-US" sz="1500" b="0" i="0" u="none" strike="noStrike" kern="1200" cap="none" spc="0" normalizeH="0" baseline="0" noProof="0" dirty="0" err="1">
                <a:ln>
                  <a:noFill/>
                </a:ln>
                <a:solidFill>
                  <a:schemeClr val="tx1"/>
                </a:solidFill>
                <a:effectLst/>
                <a:uLnTx/>
                <a:uFillTx/>
                <a:latin typeface="Segoe UI Light"/>
                <a:ea typeface="+mn-ea"/>
                <a:cs typeface="+mn-cs"/>
              </a:rPr>
              <a:t>PtT</a:t>
            </a:r>
            <a:r>
              <a:rPr kumimoji="0" lang="en-US" sz="1500" b="0" i="0" u="none" strike="noStrike" kern="1200" cap="none" spc="0" normalizeH="0" baseline="0" noProof="0" dirty="0">
                <a:ln>
                  <a:noFill/>
                </a:ln>
                <a:solidFill>
                  <a:schemeClr val="tx1"/>
                </a:solidFill>
                <a:effectLst/>
                <a:uLnTx/>
                <a:uFillTx/>
                <a:latin typeface="Segoe UI Light"/>
                <a:ea typeface="+mn-ea"/>
                <a:cs typeface="+mn-cs"/>
              </a:rPr>
              <a:t>)</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Pass-the-Hash (</a:t>
            </a:r>
            <a:r>
              <a:rPr kumimoji="0" lang="en-US" sz="1500" b="0" i="0" u="none" strike="noStrike" kern="1200" cap="none" spc="0" normalizeH="0" baseline="0" noProof="0" dirty="0" err="1">
                <a:ln>
                  <a:noFill/>
                </a:ln>
                <a:solidFill>
                  <a:schemeClr val="tx1"/>
                </a:solidFill>
                <a:effectLst/>
                <a:uLnTx/>
                <a:uFillTx/>
                <a:latin typeface="Segoe UI Light"/>
                <a:ea typeface="+mn-ea"/>
                <a:cs typeface="+mn-cs"/>
              </a:rPr>
              <a:t>PtH</a:t>
            </a:r>
            <a:r>
              <a:rPr kumimoji="0" lang="en-US" sz="1500" b="0" i="0" u="none" strike="noStrike" kern="1200" cap="none" spc="0" normalizeH="0" baseline="0" noProof="0" dirty="0">
                <a:ln>
                  <a:noFill/>
                </a:ln>
                <a:solidFill>
                  <a:schemeClr val="tx1"/>
                </a:solidFill>
                <a:effectLst/>
                <a:uLnTx/>
                <a:uFillTx/>
                <a:latin typeface="Segoe UI Light"/>
                <a:ea typeface="+mn-ea"/>
                <a:cs typeface="+mn-cs"/>
              </a:rPr>
              <a:t>)</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Overpass-the-Hash</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Forged PAC (MS14-068)</a:t>
            </a:r>
          </a:p>
        </p:txBody>
      </p:sp>
      <p:sp>
        <p:nvSpPr>
          <p:cNvPr id="36" name="Rectangle 35"/>
          <p:cNvSpPr/>
          <p:nvPr/>
        </p:nvSpPr>
        <p:spPr bwMode="auto">
          <a:xfrm>
            <a:off x="3428771" y="5499143"/>
            <a:ext cx="2169613" cy="8110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076" rIns="152121" bIns="95076" numCol="1" spcCol="0" rtlCol="0" fromWordArt="0" anchor="t" anchorCtr="0" forceAA="0" compatLnSpc="1">
            <a:prstTxWarp prst="textNoShape">
              <a:avLst/>
            </a:prstTxWarp>
            <a:noAutofit/>
          </a:bodyPr>
          <a:lstStyle/>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Unknown threats</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Password sharing</a:t>
            </a:r>
          </a:p>
          <a:p>
            <a:pPr marL="139848" marR="0" lvl="0" indent="-139848" algn="l" defTabSz="950678" rtl="0" eaLnBrk="1" fontAlgn="auto" latinLnBrk="0" hangingPunct="1">
              <a:lnSpc>
                <a:spcPts val="1673"/>
              </a:lnSpc>
              <a:spcBef>
                <a:spcPts val="0"/>
              </a:spcBef>
              <a:spcAft>
                <a:spcPts val="0"/>
              </a:spcAft>
              <a:buClrTx/>
              <a:buSzPct val="70000"/>
              <a:buFont typeface="Wingdings" charset="2"/>
              <a:buChar char="§"/>
              <a:tabLst/>
              <a:defRPr/>
            </a:pPr>
            <a:r>
              <a:rPr kumimoji="0" lang="en-US" sz="1500" b="0" i="0" u="none" strike="noStrike" kern="1200" cap="none" spc="0" normalizeH="0" baseline="0" noProof="0" dirty="0">
                <a:ln>
                  <a:noFill/>
                </a:ln>
                <a:solidFill>
                  <a:schemeClr val="tx1"/>
                </a:solidFill>
                <a:effectLst/>
                <a:uLnTx/>
                <a:uFillTx/>
                <a:latin typeface="Segoe UI Light"/>
                <a:ea typeface="+mn-ea"/>
                <a:cs typeface="+mn-cs"/>
              </a:rPr>
              <a:t>Lateral movement</a:t>
            </a:r>
          </a:p>
        </p:txBody>
      </p:sp>
      <p:pic>
        <p:nvPicPr>
          <p:cNvPr id="37" name="Picture 36"/>
          <p:cNvPicPr>
            <a:picLocks noChangeAspect="1"/>
          </p:cNvPicPr>
          <p:nvPr/>
        </p:nvPicPr>
        <p:blipFill>
          <a:blip r:embed="rId5"/>
          <a:stretch>
            <a:fillRect/>
          </a:stretch>
        </p:blipFill>
        <p:spPr>
          <a:xfrm>
            <a:off x="5964498" y="4757054"/>
            <a:ext cx="6196535" cy="2174794"/>
          </a:xfrm>
          <a:prstGeom prst="rect">
            <a:avLst/>
          </a:prstGeom>
        </p:spPr>
      </p:pic>
    </p:spTree>
    <p:extLst>
      <p:ext uri="{BB962C8B-B14F-4D97-AF65-F5344CB8AC3E}">
        <p14:creationId xmlns:p14="http://schemas.microsoft.com/office/powerpoint/2010/main" val="1915876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Privileged Access Management for AD DS</a:t>
            </a:r>
          </a:p>
        </p:txBody>
      </p:sp>
      <p:sp>
        <p:nvSpPr>
          <p:cNvPr id="13" name="Text Placeholder 17"/>
          <p:cNvSpPr txBox="1">
            <a:spLocks/>
          </p:cNvSpPr>
          <p:nvPr/>
        </p:nvSpPr>
        <p:spPr>
          <a:xfrm>
            <a:off x="339054" y="1401499"/>
            <a:ext cx="6062061" cy="4561250"/>
          </a:xfrm>
          <a:prstGeom prst="rect">
            <a:avLst/>
          </a:prstGeom>
        </p:spPr>
        <p:txBody>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100000">
                      <a:schemeClr val="tx1"/>
                    </a:gs>
                  </a:gsLst>
                  <a:lin ang="5400000" scaled="0"/>
                </a:gradFill>
                <a:latin typeface="+mj-lt"/>
                <a:ea typeface="+mn-ea"/>
                <a:cs typeface="+mn-cs"/>
              </a:defRPr>
            </a:lvl1pPr>
            <a:lvl2pPr marL="3429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1"/>
                    </a:gs>
                    <a:gs pos="100000">
                      <a:schemeClr val="tx1"/>
                    </a:gs>
                  </a:gsLst>
                  <a:lin ang="5400000" scaled="0"/>
                </a:gradFill>
                <a:latin typeface="+mn-lt"/>
                <a:ea typeface="+mn-ea"/>
                <a:cs typeface="+mn-cs"/>
              </a:defRPr>
            </a:lvl2pPr>
            <a:lvl3pPr marL="5715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7735" marR="0" lvl="0" indent="-757735" algn="l" defTabSz="951304" rtl="0" eaLnBrk="1" fontAlgn="auto" latinLnBrk="0" hangingPunct="1">
              <a:lnSpc>
                <a:spcPct val="100000"/>
              </a:lnSpc>
              <a:spcBef>
                <a:spcPct val="20000"/>
              </a:spcBef>
              <a:spcAft>
                <a:spcPts val="0"/>
              </a:spcAft>
              <a:buClrTx/>
              <a:buSzPct val="90000"/>
              <a:buFont typeface="Arial" pitchFamily="34" charset="0"/>
              <a:buAutoNum type="arabicPeriod"/>
              <a:tabLst/>
              <a:defRPr/>
            </a:pPr>
            <a:r>
              <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Joe requests to have Domain Admin rights on his admin account for 1 hour</a:t>
            </a:r>
          </a:p>
          <a:p>
            <a:pPr marL="757735" marR="0" lvl="0" indent="-757735" algn="l" defTabSz="951304" rtl="0" eaLnBrk="1" fontAlgn="auto" latinLnBrk="0" hangingPunct="1">
              <a:lnSpc>
                <a:spcPct val="100000"/>
              </a:lnSpc>
              <a:spcBef>
                <a:spcPct val="20000"/>
              </a:spcBef>
              <a:spcAft>
                <a:spcPts val="0"/>
              </a:spcAft>
              <a:buClrTx/>
              <a:buSzPct val="90000"/>
              <a:buFont typeface="Arial" pitchFamily="34" charset="0"/>
              <a:buAutoNum type="arabicPeriod"/>
              <a:tabLst/>
              <a:defRPr/>
            </a:pPr>
            <a:r>
              <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Approver approves the request</a:t>
            </a:r>
          </a:p>
          <a:p>
            <a:pPr marL="757735" marR="0" lvl="0" indent="-757735" algn="l" defTabSz="951304" rtl="0" eaLnBrk="1" fontAlgn="auto" latinLnBrk="0" hangingPunct="1">
              <a:lnSpc>
                <a:spcPct val="100000"/>
              </a:lnSpc>
              <a:spcBef>
                <a:spcPct val="20000"/>
              </a:spcBef>
              <a:spcAft>
                <a:spcPts val="0"/>
              </a:spcAft>
              <a:buClrTx/>
              <a:buSzPct val="90000"/>
              <a:buFont typeface="Arial" pitchFamily="34" charset="0"/>
              <a:buAutoNum type="arabicPeriod"/>
              <a:tabLst/>
              <a:defRPr/>
            </a:pPr>
            <a:r>
              <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Joe can manage through the “Domain Admins” </a:t>
            </a:r>
            <a:r>
              <a:rPr kumimoji="0" lang="en-US" sz="2448"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shadow principal</a:t>
            </a:r>
            <a:r>
              <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group for 1 hour</a:t>
            </a:r>
          </a:p>
          <a:p>
            <a:pPr marL="757735" marR="0" lvl="0" indent="-757735" algn="l" defTabSz="951304" rtl="0" eaLnBrk="1" fontAlgn="auto" latinLnBrk="0" hangingPunct="1">
              <a:lnSpc>
                <a:spcPct val="100000"/>
              </a:lnSpc>
              <a:spcBef>
                <a:spcPct val="20000"/>
              </a:spcBef>
              <a:spcAft>
                <a:spcPts val="0"/>
              </a:spcAft>
              <a:buClrTx/>
              <a:buSzPct val="90000"/>
              <a:buFont typeface="Arial" pitchFamily="34" charset="0"/>
              <a:buAutoNum type="arabicPeriod"/>
              <a:tabLst/>
              <a:defRPr/>
            </a:pPr>
            <a:r>
              <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An hour later, p</a:t>
            </a:r>
            <a:r>
              <a:rPr kumimoji="0" lang="en-US" sz="244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rivileged</a:t>
            </a:r>
            <a:r>
              <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admin right expires, shadow membership removed, tickets expire</a:t>
            </a:r>
          </a:p>
          <a:p>
            <a:pPr marL="0" marR="0" lvl="0" indent="0" algn="l" defTabSz="951304"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2448"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p:txBody>
      </p:sp>
      <p:pic>
        <p:nvPicPr>
          <p:cNvPr id="31" name="Picture 30"/>
          <p:cNvPicPr>
            <a:picLocks noChangeAspect="1"/>
          </p:cNvPicPr>
          <p:nvPr/>
        </p:nvPicPr>
        <p:blipFill>
          <a:blip r:embed="rId3"/>
          <a:stretch>
            <a:fillRect/>
          </a:stretch>
        </p:blipFill>
        <p:spPr>
          <a:xfrm>
            <a:off x="6975421" y="4541500"/>
            <a:ext cx="922188" cy="932603"/>
          </a:xfrm>
          <a:prstGeom prst="rect">
            <a:avLst/>
          </a:prstGeom>
        </p:spPr>
      </p:pic>
      <p:pic>
        <p:nvPicPr>
          <p:cNvPr id="33" name="Picture 32"/>
          <p:cNvPicPr>
            <a:picLocks noChangeAspect="1"/>
          </p:cNvPicPr>
          <p:nvPr/>
        </p:nvPicPr>
        <p:blipFill>
          <a:blip r:embed="rId4"/>
          <a:stretch>
            <a:fillRect/>
          </a:stretch>
        </p:blipFill>
        <p:spPr>
          <a:xfrm>
            <a:off x="10006160" y="4541500"/>
            <a:ext cx="1149448" cy="932603"/>
          </a:xfrm>
          <a:prstGeom prst="rect">
            <a:avLst/>
          </a:prstGeom>
        </p:spPr>
      </p:pic>
      <p:sp>
        <p:nvSpPr>
          <p:cNvPr id="34" name="TextBox 33"/>
          <p:cNvSpPr txBox="1"/>
          <p:nvPr/>
        </p:nvSpPr>
        <p:spPr>
          <a:xfrm>
            <a:off x="6823418" y="5302300"/>
            <a:ext cx="1074794" cy="560645"/>
          </a:xfrm>
          <a:prstGeom prst="rect">
            <a:avLst/>
          </a:prstGeom>
          <a:noFill/>
        </p:spPr>
        <p:txBody>
          <a:bodyPr wrap="none" lIns="186521" tIns="149217" rIns="186521" bIns="149217" rtlCol="0">
            <a:spAutoFit/>
          </a:bodyPr>
          <a:lstStyle/>
          <a:p>
            <a:pPr marL="0" marR="0" lvl="0" indent="0" algn="ctr" defTabSz="951304" eaLnBrk="1" fontAlgn="auto" latinLnBrk="0" hangingPunct="1">
              <a:lnSpc>
                <a:spcPct val="90000"/>
              </a:lnSpc>
              <a:spcBef>
                <a:spcPts val="0"/>
              </a:spcBef>
              <a:spcAft>
                <a:spcPts val="612"/>
              </a:spcAft>
              <a:buClrTx/>
              <a:buSzTx/>
              <a:buFontTx/>
              <a:buNone/>
              <a:tabLst/>
              <a:defRPr/>
            </a:pPr>
            <a:r>
              <a:rPr kumimoji="0" lang="en-US" sz="1836"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Admin</a:t>
            </a:r>
            <a:endParaRPr kumimoji="0" lang="en-US" sz="2448"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ndParaRPr>
          </a:p>
        </p:txBody>
      </p:sp>
      <p:sp>
        <p:nvSpPr>
          <p:cNvPr id="35" name="TextBox 34"/>
          <p:cNvSpPr txBox="1"/>
          <p:nvPr/>
        </p:nvSpPr>
        <p:spPr>
          <a:xfrm>
            <a:off x="9414370" y="5407139"/>
            <a:ext cx="2552437" cy="555585"/>
          </a:xfrm>
          <a:prstGeom prst="rect">
            <a:avLst/>
          </a:prstGeom>
          <a:noFill/>
        </p:spPr>
        <p:txBody>
          <a:bodyPr wrap="square" lIns="186521" tIns="149217" rIns="186521" bIns="149217" rtlCol="0">
            <a:spAutoFit/>
          </a:bodyPr>
          <a:lstStyle/>
          <a:p>
            <a:pPr marL="0" marR="0" lvl="0" indent="0" algn="ctr" defTabSz="951304" eaLnBrk="1" fontAlgn="auto" latinLnBrk="0" hangingPunct="1">
              <a:lnSpc>
                <a:spcPct val="90000"/>
              </a:lnSpc>
              <a:spcBef>
                <a:spcPts val="0"/>
              </a:spcBef>
              <a:spcAft>
                <a:spcPts val="612"/>
              </a:spcAft>
              <a:buClrTx/>
              <a:buSzTx/>
              <a:buFontTx/>
              <a:buNone/>
              <a:tabLst/>
              <a:defRPr/>
            </a:pPr>
            <a:r>
              <a:rPr kumimoji="0" lang="en-US" sz="1836"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MIM PAM Portal</a:t>
            </a:r>
            <a:endParaRPr kumimoji="0" lang="en-US" sz="2448"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ndParaRPr>
          </a:p>
        </p:txBody>
      </p:sp>
      <p:cxnSp>
        <p:nvCxnSpPr>
          <p:cNvPr id="36" name="Straight Arrow Connector 35"/>
          <p:cNvCxnSpPr/>
          <p:nvPr/>
        </p:nvCxnSpPr>
        <p:spPr>
          <a:xfrm>
            <a:off x="8225751" y="5043601"/>
            <a:ext cx="1593197"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5"/>
          <a:stretch>
            <a:fillRect/>
          </a:stretch>
        </p:blipFill>
        <p:spPr>
          <a:xfrm>
            <a:off x="10197507" y="1992724"/>
            <a:ext cx="958101" cy="932603"/>
          </a:xfrm>
          <a:prstGeom prst="rect">
            <a:avLst/>
          </a:prstGeom>
        </p:spPr>
      </p:pic>
      <p:sp>
        <p:nvSpPr>
          <p:cNvPr id="38" name="TextBox 37"/>
          <p:cNvSpPr txBox="1"/>
          <p:nvPr/>
        </p:nvSpPr>
        <p:spPr>
          <a:xfrm>
            <a:off x="9902721" y="1557118"/>
            <a:ext cx="1356325" cy="560645"/>
          </a:xfrm>
          <a:prstGeom prst="rect">
            <a:avLst/>
          </a:prstGeom>
          <a:noFill/>
        </p:spPr>
        <p:txBody>
          <a:bodyPr wrap="none" lIns="186521" tIns="149217" rIns="186521" bIns="149217" rtlCol="0">
            <a:spAutoFit/>
          </a:bodyPr>
          <a:lstStyle/>
          <a:p>
            <a:pPr marL="0" marR="0" lvl="0" indent="0" algn="ctr" defTabSz="951304" eaLnBrk="1" fontAlgn="auto" latinLnBrk="0" hangingPunct="1">
              <a:lnSpc>
                <a:spcPct val="90000"/>
              </a:lnSpc>
              <a:spcBef>
                <a:spcPts val="0"/>
              </a:spcBef>
              <a:spcAft>
                <a:spcPts val="612"/>
              </a:spcAft>
              <a:buClrTx/>
              <a:buSzTx/>
              <a:buFontTx/>
              <a:buNone/>
              <a:tabLst/>
              <a:defRPr/>
            </a:pPr>
            <a:r>
              <a:rPr kumimoji="0" lang="en-US" sz="1836"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Approver</a:t>
            </a:r>
            <a:endParaRPr kumimoji="0" lang="en-US" sz="2448"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ndParaRPr>
          </a:p>
        </p:txBody>
      </p:sp>
      <p:pic>
        <p:nvPicPr>
          <p:cNvPr id="39" name="Picture 38"/>
          <p:cNvPicPr>
            <a:picLocks noChangeAspect="1"/>
          </p:cNvPicPr>
          <p:nvPr/>
        </p:nvPicPr>
        <p:blipFill>
          <a:blip r:embed="rId6"/>
          <a:stretch>
            <a:fillRect/>
          </a:stretch>
        </p:blipFill>
        <p:spPr>
          <a:xfrm>
            <a:off x="6975421" y="1992724"/>
            <a:ext cx="999629" cy="932603"/>
          </a:xfrm>
          <a:prstGeom prst="rect">
            <a:avLst/>
          </a:prstGeom>
        </p:spPr>
      </p:pic>
      <p:sp>
        <p:nvSpPr>
          <p:cNvPr id="40" name="TextBox 39"/>
          <p:cNvSpPr txBox="1"/>
          <p:nvPr/>
        </p:nvSpPr>
        <p:spPr>
          <a:xfrm>
            <a:off x="6575159" y="1606072"/>
            <a:ext cx="1800152" cy="555585"/>
          </a:xfrm>
          <a:prstGeom prst="rect">
            <a:avLst/>
          </a:prstGeom>
          <a:noFill/>
        </p:spPr>
        <p:txBody>
          <a:bodyPr wrap="none" lIns="186521" tIns="149217" rIns="186521" bIns="149217" rtlCol="0">
            <a:spAutoFit/>
          </a:bodyPr>
          <a:lstStyle/>
          <a:p>
            <a:pPr marL="0" marR="0" lvl="0" indent="0" algn="ctr" defTabSz="951304" eaLnBrk="1" fontAlgn="auto" latinLnBrk="0" hangingPunct="1">
              <a:lnSpc>
                <a:spcPct val="90000"/>
              </a:lnSpc>
              <a:spcBef>
                <a:spcPts val="0"/>
              </a:spcBef>
              <a:spcAft>
                <a:spcPts val="612"/>
              </a:spcAft>
              <a:buClrTx/>
              <a:buSzTx/>
              <a:buFontTx/>
              <a:buNone/>
              <a:tabLst/>
              <a:defRPr/>
            </a:pPr>
            <a:r>
              <a:rPr kumimoji="0" lang="en-US" sz="1836"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Bastion forest</a:t>
            </a:r>
            <a:endParaRPr kumimoji="0" lang="en-US" sz="2448"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ndParaRPr>
          </a:p>
        </p:txBody>
      </p:sp>
      <p:pic>
        <p:nvPicPr>
          <p:cNvPr id="41" name="Picture 40"/>
          <p:cNvPicPr>
            <a:picLocks noChangeAspect="1"/>
          </p:cNvPicPr>
          <p:nvPr/>
        </p:nvPicPr>
        <p:blipFill>
          <a:blip r:embed="rId7"/>
          <a:stretch>
            <a:fillRect/>
          </a:stretch>
        </p:blipFill>
        <p:spPr>
          <a:xfrm>
            <a:off x="8069737" y="2158918"/>
            <a:ext cx="577026" cy="600216"/>
          </a:xfrm>
          <a:prstGeom prst="rect">
            <a:avLst/>
          </a:prstGeom>
        </p:spPr>
      </p:pic>
      <p:pic>
        <p:nvPicPr>
          <p:cNvPr id="42" name="Picture 41"/>
          <p:cNvPicPr>
            <a:picLocks noChangeAspect="1"/>
          </p:cNvPicPr>
          <p:nvPr/>
        </p:nvPicPr>
        <p:blipFill>
          <a:blip r:embed="rId8"/>
          <a:stretch>
            <a:fillRect/>
          </a:stretch>
        </p:blipFill>
        <p:spPr>
          <a:xfrm>
            <a:off x="7610258" y="4328163"/>
            <a:ext cx="474563" cy="532902"/>
          </a:xfrm>
          <a:prstGeom prst="rect">
            <a:avLst/>
          </a:prstGeom>
        </p:spPr>
      </p:pic>
      <p:pic>
        <p:nvPicPr>
          <p:cNvPr id="43" name="Picture 42"/>
          <p:cNvPicPr>
            <a:picLocks noChangeAspect="1"/>
          </p:cNvPicPr>
          <p:nvPr/>
        </p:nvPicPr>
        <p:blipFill>
          <a:blip r:embed="rId8"/>
          <a:stretch>
            <a:fillRect/>
          </a:stretch>
        </p:blipFill>
        <p:spPr>
          <a:xfrm>
            <a:off x="6945559" y="4494357"/>
            <a:ext cx="830509" cy="932603"/>
          </a:xfrm>
          <a:prstGeom prst="rect">
            <a:avLst/>
          </a:prstGeom>
        </p:spPr>
      </p:pic>
      <p:pic>
        <p:nvPicPr>
          <p:cNvPr id="44" name="Picture 43"/>
          <p:cNvPicPr>
            <a:picLocks noChangeAspect="1"/>
          </p:cNvPicPr>
          <p:nvPr/>
        </p:nvPicPr>
        <p:blipFill>
          <a:blip r:embed="rId9"/>
          <a:stretch>
            <a:fillRect/>
          </a:stretch>
        </p:blipFill>
        <p:spPr>
          <a:xfrm>
            <a:off x="10020360" y="4509950"/>
            <a:ext cx="1149448" cy="932603"/>
          </a:xfrm>
          <a:prstGeom prst="rect">
            <a:avLst/>
          </a:prstGeom>
        </p:spPr>
      </p:pic>
      <p:cxnSp>
        <p:nvCxnSpPr>
          <p:cNvPr id="45" name="Straight Arrow Connector 44"/>
          <p:cNvCxnSpPr/>
          <p:nvPr/>
        </p:nvCxnSpPr>
        <p:spPr>
          <a:xfrm>
            <a:off x="8225751" y="5048135"/>
            <a:ext cx="1593197"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0"/>
          <a:stretch>
            <a:fillRect/>
          </a:stretch>
        </p:blipFill>
        <p:spPr>
          <a:xfrm>
            <a:off x="8517799" y="4577299"/>
            <a:ext cx="896571" cy="932603"/>
          </a:xfrm>
          <a:prstGeom prst="rect">
            <a:avLst/>
          </a:prstGeom>
        </p:spPr>
      </p:pic>
    </p:spTree>
    <p:extLst>
      <p:ext uri="{BB962C8B-B14F-4D97-AF65-F5344CB8AC3E}">
        <p14:creationId xmlns:p14="http://schemas.microsoft.com/office/powerpoint/2010/main" val="2279841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Securing privileged access on-premises</a:t>
            </a:r>
          </a:p>
        </p:txBody>
      </p:sp>
      <p:cxnSp>
        <p:nvCxnSpPr>
          <p:cNvPr id="190" name="Straight Connector 189"/>
          <p:cNvCxnSpPr/>
          <p:nvPr/>
        </p:nvCxnSpPr>
        <p:spPr>
          <a:xfrm>
            <a:off x="5793772" y="4557641"/>
            <a:ext cx="2651384"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192" name="Group 191"/>
          <p:cNvGrpSpPr/>
          <p:nvPr/>
        </p:nvGrpSpPr>
        <p:grpSpPr>
          <a:xfrm>
            <a:off x="11007253" y="2637333"/>
            <a:ext cx="718299" cy="739793"/>
            <a:chOff x="11235603" y="2100340"/>
            <a:chExt cx="964417" cy="993276"/>
          </a:xfrm>
        </p:grpSpPr>
        <p:pic>
          <p:nvPicPr>
            <p:cNvPr id="193" name="Picture 192"/>
            <p:cNvPicPr>
              <a:picLocks noChangeAspect="1"/>
            </p:cNvPicPr>
            <p:nvPr/>
          </p:nvPicPr>
          <p:blipFill>
            <a:blip r:embed="rId3"/>
            <a:stretch>
              <a:fillRect/>
            </a:stretch>
          </p:blipFill>
          <p:spPr>
            <a:xfrm>
              <a:off x="11235603" y="2207686"/>
              <a:ext cx="964417" cy="885930"/>
            </a:xfrm>
            <a:prstGeom prst="rect">
              <a:avLst/>
            </a:prstGeom>
          </p:spPr>
        </p:pic>
        <p:pic>
          <p:nvPicPr>
            <p:cNvPr id="194" name="Picture 193"/>
            <p:cNvPicPr>
              <a:picLocks noChangeAspect="1"/>
            </p:cNvPicPr>
            <p:nvPr/>
          </p:nvPicPr>
          <p:blipFill>
            <a:blip r:embed="rId4"/>
            <a:stretch>
              <a:fillRect/>
            </a:stretch>
          </p:blipFill>
          <p:spPr>
            <a:xfrm>
              <a:off x="11478577" y="2100340"/>
              <a:ext cx="478470" cy="469022"/>
            </a:xfrm>
            <a:prstGeom prst="rect">
              <a:avLst/>
            </a:prstGeom>
          </p:spPr>
        </p:pic>
      </p:grpSp>
      <p:pic>
        <p:nvPicPr>
          <p:cNvPr id="222" name="Picture 221"/>
          <p:cNvPicPr>
            <a:picLocks noChangeAspect="1"/>
          </p:cNvPicPr>
          <p:nvPr/>
        </p:nvPicPr>
        <p:blipFill>
          <a:blip r:embed="rId3"/>
          <a:stretch>
            <a:fillRect/>
          </a:stretch>
        </p:blipFill>
        <p:spPr>
          <a:xfrm>
            <a:off x="10275746" y="3471887"/>
            <a:ext cx="884413" cy="812436"/>
          </a:xfrm>
          <a:prstGeom prst="rect">
            <a:avLst/>
          </a:prstGeom>
        </p:spPr>
      </p:pic>
      <p:pic>
        <p:nvPicPr>
          <p:cNvPr id="231" name="Picture 230"/>
          <p:cNvPicPr>
            <a:picLocks noChangeAspect="1"/>
          </p:cNvPicPr>
          <p:nvPr/>
        </p:nvPicPr>
        <p:blipFill>
          <a:blip r:embed="rId3"/>
          <a:stretch>
            <a:fillRect/>
          </a:stretch>
        </p:blipFill>
        <p:spPr>
          <a:xfrm>
            <a:off x="10556993" y="3471887"/>
            <a:ext cx="884413" cy="812436"/>
          </a:xfrm>
          <a:prstGeom prst="rect">
            <a:avLst/>
          </a:prstGeom>
        </p:spPr>
      </p:pic>
      <p:sp>
        <p:nvSpPr>
          <p:cNvPr id="233" name="Title 1"/>
          <p:cNvSpPr txBox="1">
            <a:spLocks/>
          </p:cNvSpPr>
          <p:nvPr/>
        </p:nvSpPr>
        <p:spPr>
          <a:xfrm>
            <a:off x="274321" y="296898"/>
            <a:ext cx="11889564" cy="752093"/>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102" normalizeH="0" baseline="0" noProof="0" dirty="0">
              <a:ln w="3175">
                <a:noFill/>
              </a:ln>
              <a:solidFill>
                <a:schemeClr val="bg2">
                  <a:lumMod val="50000"/>
                </a:schemeClr>
              </a:solidFill>
              <a:effectLst/>
              <a:uLnTx/>
              <a:uFillTx/>
              <a:latin typeface="+mj-lt"/>
              <a:ea typeface="+mn-ea"/>
              <a:cs typeface="Segoe UI" pitchFamily="34" charset="0"/>
            </a:endParaRPr>
          </a:p>
        </p:txBody>
      </p:sp>
      <p:grpSp>
        <p:nvGrpSpPr>
          <p:cNvPr id="234" name="Group 4"/>
          <p:cNvGrpSpPr>
            <a:grpSpLocks noChangeAspect="1"/>
          </p:cNvGrpSpPr>
          <p:nvPr/>
        </p:nvGrpSpPr>
        <p:grpSpPr bwMode="auto">
          <a:xfrm>
            <a:off x="3027375" y="3345656"/>
            <a:ext cx="712014" cy="439979"/>
            <a:chOff x="912" y="2039"/>
            <a:chExt cx="814" cy="503"/>
          </a:xfrm>
        </p:grpSpPr>
        <p:sp>
          <p:nvSpPr>
            <p:cNvPr id="239"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0"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1"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2"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3"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4"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5"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6"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7"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48"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55"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sp>
        <p:nvSpPr>
          <p:cNvPr id="257" name="AutoShape 23"/>
          <p:cNvSpPr>
            <a:spLocks noChangeAspect="1" noChangeArrowheads="1" noTextEdit="1"/>
          </p:cNvSpPr>
          <p:nvPr/>
        </p:nvSpPr>
        <p:spPr bwMode="auto">
          <a:xfrm>
            <a:off x="4682673" y="3328620"/>
            <a:ext cx="902448" cy="51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58" name="Rectangle 25"/>
          <p:cNvSpPr>
            <a:spLocks noChangeArrowheads="1"/>
          </p:cNvSpPr>
          <p:nvPr/>
        </p:nvSpPr>
        <p:spPr bwMode="auto">
          <a:xfrm>
            <a:off x="4795173" y="3323729"/>
            <a:ext cx="688454" cy="47445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59" name="Oval 26"/>
          <p:cNvSpPr>
            <a:spLocks noChangeArrowheads="1"/>
          </p:cNvSpPr>
          <p:nvPr/>
        </p:nvSpPr>
        <p:spPr bwMode="auto">
          <a:xfrm>
            <a:off x="5131452" y="3333512"/>
            <a:ext cx="15896" cy="158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60" name="Rectangle 27"/>
          <p:cNvSpPr>
            <a:spLocks noChangeArrowheads="1"/>
          </p:cNvSpPr>
          <p:nvPr/>
        </p:nvSpPr>
        <p:spPr bwMode="auto">
          <a:xfrm>
            <a:off x="4820853" y="3359191"/>
            <a:ext cx="641985" cy="418208"/>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61" name="Freeform 28"/>
          <p:cNvSpPr>
            <a:spLocks/>
          </p:cNvSpPr>
          <p:nvPr/>
        </p:nvSpPr>
        <p:spPr bwMode="auto">
          <a:xfrm>
            <a:off x="4687564" y="3803078"/>
            <a:ext cx="892666" cy="36685"/>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cxnSp>
        <p:nvCxnSpPr>
          <p:cNvPr id="262" name="Straight Connector 261"/>
          <p:cNvCxnSpPr/>
          <p:nvPr/>
        </p:nvCxnSpPr>
        <p:spPr>
          <a:xfrm flipH="1">
            <a:off x="5793774" y="2858843"/>
            <a:ext cx="506913" cy="416099"/>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263" name="Group 4"/>
          <p:cNvGrpSpPr>
            <a:grpSpLocks noChangeAspect="1"/>
          </p:cNvGrpSpPr>
          <p:nvPr/>
        </p:nvGrpSpPr>
        <p:grpSpPr bwMode="auto">
          <a:xfrm>
            <a:off x="3013586" y="4328469"/>
            <a:ext cx="712014" cy="439979"/>
            <a:chOff x="912" y="2039"/>
            <a:chExt cx="814" cy="503"/>
          </a:xfrm>
        </p:grpSpPr>
        <p:sp>
          <p:nvSpPr>
            <p:cNvPr id="264"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65"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66"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267"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3"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4"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5"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6"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7"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8"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29"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cxnSp>
        <p:nvCxnSpPr>
          <p:cNvPr id="330" name="Straight Connector 329"/>
          <p:cNvCxnSpPr/>
          <p:nvPr/>
        </p:nvCxnSpPr>
        <p:spPr>
          <a:xfrm flipH="1">
            <a:off x="5793772" y="3580120"/>
            <a:ext cx="265138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3900798" y="3563923"/>
            <a:ext cx="673039" cy="0"/>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3885041" y="4566389"/>
            <a:ext cx="673039"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sp>
        <p:nvSpPr>
          <p:cNvPr id="333" name="Freeform 332"/>
          <p:cNvSpPr>
            <a:spLocks noChangeAspect="1" noEditPoints="1"/>
          </p:cNvSpPr>
          <p:nvPr/>
        </p:nvSpPr>
        <p:spPr bwMode="black">
          <a:xfrm>
            <a:off x="5061683" y="3491581"/>
            <a:ext cx="168600" cy="201736"/>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9606" tIns="44804" rIns="89606" bIns="44804"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ysClr val="windowText" lastClr="000000"/>
              </a:solidFill>
              <a:effectLst/>
              <a:uLnTx/>
              <a:uFillTx/>
              <a:latin typeface="Segoe UI"/>
            </a:endParaRPr>
          </a:p>
        </p:txBody>
      </p:sp>
      <p:sp>
        <p:nvSpPr>
          <p:cNvPr id="334" name="Freeform 333"/>
          <p:cNvSpPr>
            <a:spLocks noChangeAspect="1" noEditPoints="1"/>
          </p:cNvSpPr>
          <p:nvPr/>
        </p:nvSpPr>
        <p:spPr bwMode="black">
          <a:xfrm>
            <a:off x="5247829" y="3491581"/>
            <a:ext cx="168600" cy="201736"/>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9606" tIns="44804" rIns="89606" bIns="44804"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ysClr val="windowText" lastClr="000000"/>
              </a:solidFill>
              <a:effectLst/>
              <a:uLnTx/>
              <a:uFillTx/>
              <a:latin typeface="Segoe UI"/>
            </a:endParaRPr>
          </a:p>
        </p:txBody>
      </p:sp>
      <p:grpSp>
        <p:nvGrpSpPr>
          <p:cNvPr id="335" name="Group 334"/>
          <p:cNvGrpSpPr/>
          <p:nvPr/>
        </p:nvGrpSpPr>
        <p:grpSpPr>
          <a:xfrm>
            <a:off x="10862007" y="4399975"/>
            <a:ext cx="863543" cy="397422"/>
            <a:chOff x="10794044" y="4278657"/>
            <a:chExt cx="1367794" cy="629491"/>
          </a:xfrm>
        </p:grpSpPr>
        <p:sp>
          <p:nvSpPr>
            <p:cNvPr id="336" name="Rectangle 335"/>
            <p:cNvSpPr/>
            <p:nvPr/>
          </p:nvSpPr>
          <p:spPr bwMode="auto">
            <a:xfrm>
              <a:off x="10794044" y="4278657"/>
              <a:ext cx="1367794" cy="629491"/>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pic>
          <p:nvPicPr>
            <p:cNvPr id="337" name="Picture 3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0383" y="4322781"/>
              <a:ext cx="1115117" cy="523229"/>
            </a:xfrm>
            <a:prstGeom prst="rect">
              <a:avLst/>
            </a:prstGeom>
          </p:spPr>
        </p:pic>
      </p:grpSp>
      <p:grpSp>
        <p:nvGrpSpPr>
          <p:cNvPr id="338" name="Group 4"/>
          <p:cNvGrpSpPr>
            <a:grpSpLocks noChangeAspect="1"/>
          </p:cNvGrpSpPr>
          <p:nvPr/>
        </p:nvGrpSpPr>
        <p:grpSpPr bwMode="auto">
          <a:xfrm>
            <a:off x="6500145" y="2113324"/>
            <a:ext cx="1278201" cy="931335"/>
            <a:chOff x="4423" y="993"/>
            <a:chExt cx="737" cy="537"/>
          </a:xfrm>
        </p:grpSpPr>
        <p:sp>
          <p:nvSpPr>
            <p:cNvPr id="339" name="AutoShape 3"/>
            <p:cNvSpPr>
              <a:spLocks noChangeAspect="1" noChangeArrowheads="1" noTextEdit="1"/>
            </p:cNvSpPr>
            <p:nvPr/>
          </p:nvSpPr>
          <p:spPr bwMode="auto">
            <a:xfrm>
              <a:off x="4423" y="993"/>
              <a:ext cx="737"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0" name="Freeform 5"/>
            <p:cNvSpPr>
              <a:spLocks/>
            </p:cNvSpPr>
            <p:nvPr/>
          </p:nvSpPr>
          <p:spPr bwMode="auto">
            <a:xfrm>
              <a:off x="4423" y="994"/>
              <a:ext cx="737" cy="536"/>
            </a:xfrm>
            <a:custGeom>
              <a:avLst/>
              <a:gdLst>
                <a:gd name="T0" fmla="*/ 762 w 792"/>
                <a:gd name="T1" fmla="*/ 0 h 578"/>
                <a:gd name="T2" fmla="*/ 30 w 792"/>
                <a:gd name="T3" fmla="*/ 0 h 578"/>
                <a:gd name="T4" fmla="*/ 0 w 792"/>
                <a:gd name="T5" fmla="*/ 30 h 578"/>
                <a:gd name="T6" fmla="*/ 0 w 792"/>
                <a:gd name="T7" fmla="*/ 548 h 578"/>
                <a:gd name="T8" fmla="*/ 30 w 792"/>
                <a:gd name="T9" fmla="*/ 578 h 578"/>
                <a:gd name="T10" fmla="*/ 762 w 792"/>
                <a:gd name="T11" fmla="*/ 578 h 578"/>
                <a:gd name="T12" fmla="*/ 792 w 792"/>
                <a:gd name="T13" fmla="*/ 548 h 578"/>
                <a:gd name="T14" fmla="*/ 792 w 792"/>
                <a:gd name="T15" fmla="*/ 30 h 578"/>
                <a:gd name="T16" fmla="*/ 762 w 792"/>
                <a:gd name="T1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578">
                  <a:moveTo>
                    <a:pt x="762" y="0"/>
                  </a:moveTo>
                  <a:cubicBezTo>
                    <a:pt x="30" y="0"/>
                    <a:pt x="30" y="0"/>
                    <a:pt x="30" y="0"/>
                  </a:cubicBezTo>
                  <a:cubicBezTo>
                    <a:pt x="5" y="0"/>
                    <a:pt x="0" y="5"/>
                    <a:pt x="0" y="30"/>
                  </a:cubicBezTo>
                  <a:cubicBezTo>
                    <a:pt x="0" y="548"/>
                    <a:pt x="0" y="548"/>
                    <a:pt x="0" y="548"/>
                  </a:cubicBezTo>
                  <a:cubicBezTo>
                    <a:pt x="0" y="573"/>
                    <a:pt x="5" y="578"/>
                    <a:pt x="30" y="578"/>
                  </a:cubicBezTo>
                  <a:cubicBezTo>
                    <a:pt x="762" y="578"/>
                    <a:pt x="762" y="578"/>
                    <a:pt x="762" y="578"/>
                  </a:cubicBezTo>
                  <a:cubicBezTo>
                    <a:pt x="787" y="578"/>
                    <a:pt x="792" y="573"/>
                    <a:pt x="792" y="548"/>
                  </a:cubicBezTo>
                  <a:cubicBezTo>
                    <a:pt x="792" y="30"/>
                    <a:pt x="792" y="30"/>
                    <a:pt x="792" y="30"/>
                  </a:cubicBezTo>
                  <a:cubicBezTo>
                    <a:pt x="792" y="5"/>
                    <a:pt x="787" y="0"/>
                    <a:pt x="762" y="0"/>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1" name="Oval 6"/>
            <p:cNvSpPr>
              <a:spLocks noChangeArrowheads="1"/>
            </p:cNvSpPr>
            <p:nvPr/>
          </p:nvSpPr>
          <p:spPr bwMode="auto">
            <a:xfrm>
              <a:off x="4443" y="1008"/>
              <a:ext cx="74" cy="73"/>
            </a:xfrm>
            <a:prstGeom prst="ellipse">
              <a:avLst/>
            </a:pr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2" name="Freeform 7"/>
            <p:cNvSpPr>
              <a:spLocks/>
            </p:cNvSpPr>
            <p:nvPr/>
          </p:nvSpPr>
          <p:spPr bwMode="auto">
            <a:xfrm>
              <a:off x="4458" y="1029"/>
              <a:ext cx="44" cy="32"/>
            </a:xfrm>
            <a:custGeom>
              <a:avLst/>
              <a:gdLst>
                <a:gd name="T0" fmla="*/ 15 w 44"/>
                <a:gd name="T1" fmla="*/ 11 h 32"/>
                <a:gd name="T2" fmla="*/ 27 w 44"/>
                <a:gd name="T3" fmla="*/ 0 h 32"/>
                <a:gd name="T4" fmla="*/ 17 w 44"/>
                <a:gd name="T5" fmla="*/ 0 h 32"/>
                <a:gd name="T6" fmla="*/ 0 w 44"/>
                <a:gd name="T7" fmla="*/ 16 h 32"/>
                <a:gd name="T8" fmla="*/ 17 w 44"/>
                <a:gd name="T9" fmla="*/ 32 h 32"/>
                <a:gd name="T10" fmla="*/ 27 w 44"/>
                <a:gd name="T11" fmla="*/ 32 h 32"/>
                <a:gd name="T12" fmla="*/ 15 w 44"/>
                <a:gd name="T13" fmla="*/ 20 h 32"/>
                <a:gd name="T14" fmla="*/ 44 w 44"/>
                <a:gd name="T15" fmla="*/ 20 h 32"/>
                <a:gd name="T16" fmla="*/ 44 w 44"/>
                <a:gd name="T17" fmla="*/ 11 h 32"/>
                <a:gd name="T18" fmla="*/ 15 w 44"/>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2">
                  <a:moveTo>
                    <a:pt x="15" y="11"/>
                  </a:moveTo>
                  <a:lnTo>
                    <a:pt x="27" y="0"/>
                  </a:lnTo>
                  <a:lnTo>
                    <a:pt x="17" y="0"/>
                  </a:lnTo>
                  <a:lnTo>
                    <a:pt x="0" y="16"/>
                  </a:lnTo>
                  <a:lnTo>
                    <a:pt x="17" y="32"/>
                  </a:lnTo>
                  <a:lnTo>
                    <a:pt x="27" y="32"/>
                  </a:lnTo>
                  <a:lnTo>
                    <a:pt x="15" y="20"/>
                  </a:lnTo>
                  <a:lnTo>
                    <a:pt x="44" y="20"/>
                  </a:lnTo>
                  <a:lnTo>
                    <a:pt x="44" y="11"/>
                  </a:lnTo>
                  <a:lnTo>
                    <a:pt x="1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3" name="Rectangle 8"/>
            <p:cNvSpPr>
              <a:spLocks noChangeArrowheads="1"/>
            </p:cNvSpPr>
            <p:nvPr/>
          </p:nvSpPr>
          <p:spPr bwMode="auto">
            <a:xfrm>
              <a:off x="4441" y="1095"/>
              <a:ext cx="701" cy="410"/>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4" name="Rectangle 9"/>
            <p:cNvSpPr>
              <a:spLocks noChangeArrowheads="1"/>
            </p:cNvSpPr>
            <p:nvPr/>
          </p:nvSpPr>
          <p:spPr bwMode="auto">
            <a:xfrm>
              <a:off x="4528" y="1021"/>
              <a:ext cx="61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5" name="Freeform 10"/>
            <p:cNvSpPr>
              <a:spLocks noEditPoints="1"/>
            </p:cNvSpPr>
            <p:nvPr/>
          </p:nvSpPr>
          <p:spPr bwMode="auto">
            <a:xfrm>
              <a:off x="4692" y="1238"/>
              <a:ext cx="28" cy="135"/>
            </a:xfrm>
            <a:custGeom>
              <a:avLst/>
              <a:gdLst>
                <a:gd name="T0" fmla="*/ 15 w 30"/>
                <a:gd name="T1" fmla="*/ 30 h 146"/>
                <a:gd name="T2" fmla="*/ 4 w 30"/>
                <a:gd name="T3" fmla="*/ 26 h 146"/>
                <a:gd name="T4" fmla="*/ 0 w 30"/>
                <a:gd name="T5" fmla="*/ 15 h 146"/>
                <a:gd name="T6" fmla="*/ 4 w 30"/>
                <a:gd name="T7" fmla="*/ 4 h 146"/>
                <a:gd name="T8" fmla="*/ 15 w 30"/>
                <a:gd name="T9" fmla="*/ 0 h 146"/>
                <a:gd name="T10" fmla="*/ 26 w 30"/>
                <a:gd name="T11" fmla="*/ 4 h 146"/>
                <a:gd name="T12" fmla="*/ 30 w 30"/>
                <a:gd name="T13" fmla="*/ 15 h 146"/>
                <a:gd name="T14" fmla="*/ 26 w 30"/>
                <a:gd name="T15" fmla="*/ 26 h 146"/>
                <a:gd name="T16" fmla="*/ 15 w 30"/>
                <a:gd name="T17" fmla="*/ 30 h 146"/>
                <a:gd name="T18" fmla="*/ 15 w 30"/>
                <a:gd name="T19" fmla="*/ 146 h 146"/>
                <a:gd name="T20" fmla="*/ 4 w 30"/>
                <a:gd name="T21" fmla="*/ 142 h 146"/>
                <a:gd name="T22" fmla="*/ 0 w 30"/>
                <a:gd name="T23" fmla="*/ 131 h 146"/>
                <a:gd name="T24" fmla="*/ 4 w 30"/>
                <a:gd name="T25" fmla="*/ 120 h 146"/>
                <a:gd name="T26" fmla="*/ 15 w 30"/>
                <a:gd name="T27" fmla="*/ 115 h 146"/>
                <a:gd name="T28" fmla="*/ 26 w 30"/>
                <a:gd name="T29" fmla="*/ 120 h 146"/>
                <a:gd name="T30" fmla="*/ 30 w 30"/>
                <a:gd name="T31" fmla="*/ 131 h 146"/>
                <a:gd name="T32" fmla="*/ 26 w 30"/>
                <a:gd name="T33" fmla="*/ 142 h 146"/>
                <a:gd name="T34" fmla="*/ 15 w 30"/>
                <a:gd name="T3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6">
                  <a:moveTo>
                    <a:pt x="15" y="30"/>
                  </a:moveTo>
                  <a:cubicBezTo>
                    <a:pt x="11" y="30"/>
                    <a:pt x="7" y="29"/>
                    <a:pt x="4" y="26"/>
                  </a:cubicBezTo>
                  <a:cubicBezTo>
                    <a:pt x="1" y="23"/>
                    <a:pt x="0" y="19"/>
                    <a:pt x="0" y="15"/>
                  </a:cubicBezTo>
                  <a:cubicBezTo>
                    <a:pt x="0" y="11"/>
                    <a:pt x="1" y="7"/>
                    <a:pt x="4" y="4"/>
                  </a:cubicBezTo>
                  <a:cubicBezTo>
                    <a:pt x="7" y="1"/>
                    <a:pt x="11" y="0"/>
                    <a:pt x="15" y="0"/>
                  </a:cubicBezTo>
                  <a:cubicBezTo>
                    <a:pt x="19" y="0"/>
                    <a:pt x="23" y="1"/>
                    <a:pt x="26" y="4"/>
                  </a:cubicBezTo>
                  <a:cubicBezTo>
                    <a:pt x="29" y="7"/>
                    <a:pt x="30" y="11"/>
                    <a:pt x="30" y="15"/>
                  </a:cubicBezTo>
                  <a:cubicBezTo>
                    <a:pt x="30" y="19"/>
                    <a:pt x="29" y="23"/>
                    <a:pt x="26" y="26"/>
                  </a:cubicBezTo>
                  <a:cubicBezTo>
                    <a:pt x="23" y="29"/>
                    <a:pt x="19" y="30"/>
                    <a:pt x="15" y="30"/>
                  </a:cubicBezTo>
                  <a:close/>
                  <a:moveTo>
                    <a:pt x="15" y="146"/>
                  </a:moveTo>
                  <a:cubicBezTo>
                    <a:pt x="11" y="146"/>
                    <a:pt x="7" y="145"/>
                    <a:pt x="4" y="142"/>
                  </a:cubicBezTo>
                  <a:cubicBezTo>
                    <a:pt x="1" y="139"/>
                    <a:pt x="0" y="135"/>
                    <a:pt x="0" y="131"/>
                  </a:cubicBezTo>
                  <a:cubicBezTo>
                    <a:pt x="0" y="127"/>
                    <a:pt x="1" y="123"/>
                    <a:pt x="4" y="120"/>
                  </a:cubicBezTo>
                  <a:cubicBezTo>
                    <a:pt x="7" y="117"/>
                    <a:pt x="11" y="115"/>
                    <a:pt x="15" y="115"/>
                  </a:cubicBezTo>
                  <a:cubicBezTo>
                    <a:pt x="19" y="115"/>
                    <a:pt x="23" y="117"/>
                    <a:pt x="26" y="120"/>
                  </a:cubicBezTo>
                  <a:cubicBezTo>
                    <a:pt x="29" y="123"/>
                    <a:pt x="30" y="127"/>
                    <a:pt x="30" y="131"/>
                  </a:cubicBezTo>
                  <a:cubicBezTo>
                    <a:pt x="30" y="135"/>
                    <a:pt x="29" y="139"/>
                    <a:pt x="26" y="142"/>
                  </a:cubicBezTo>
                  <a:cubicBezTo>
                    <a:pt x="23" y="145"/>
                    <a:pt x="19" y="146"/>
                    <a:pt x="15" y="1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6" name="Rectangle 11"/>
            <p:cNvSpPr>
              <a:spLocks noChangeArrowheads="1"/>
            </p:cNvSpPr>
            <p:nvPr/>
          </p:nvSpPr>
          <p:spPr bwMode="auto">
            <a:xfrm>
              <a:off x="4759" y="1290"/>
              <a:ext cx="70"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47" name="Freeform 12"/>
            <p:cNvSpPr>
              <a:spLocks/>
            </p:cNvSpPr>
            <p:nvPr/>
          </p:nvSpPr>
          <p:spPr bwMode="auto">
            <a:xfrm>
              <a:off x="4854" y="1189"/>
              <a:ext cx="58" cy="223"/>
            </a:xfrm>
            <a:custGeom>
              <a:avLst/>
              <a:gdLst>
                <a:gd name="T0" fmla="*/ 21 w 63"/>
                <a:gd name="T1" fmla="*/ 241 h 241"/>
                <a:gd name="T2" fmla="*/ 1 w 63"/>
                <a:gd name="T3" fmla="*/ 241 h 241"/>
                <a:gd name="T4" fmla="*/ 43 w 63"/>
                <a:gd name="T5" fmla="*/ 121 h 241"/>
                <a:gd name="T6" fmla="*/ 0 w 63"/>
                <a:gd name="T7" fmla="*/ 0 h 241"/>
                <a:gd name="T8" fmla="*/ 21 w 63"/>
                <a:gd name="T9" fmla="*/ 0 h 241"/>
                <a:gd name="T10" fmla="*/ 63 w 63"/>
                <a:gd name="T11" fmla="*/ 121 h 241"/>
                <a:gd name="T12" fmla="*/ 21 w 63"/>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3" h="241">
                  <a:moveTo>
                    <a:pt x="21" y="241"/>
                  </a:moveTo>
                  <a:cubicBezTo>
                    <a:pt x="1" y="241"/>
                    <a:pt x="1" y="241"/>
                    <a:pt x="1" y="241"/>
                  </a:cubicBezTo>
                  <a:cubicBezTo>
                    <a:pt x="29" y="207"/>
                    <a:pt x="43" y="167"/>
                    <a:pt x="43" y="121"/>
                  </a:cubicBezTo>
                  <a:cubicBezTo>
                    <a:pt x="43" y="75"/>
                    <a:pt x="29" y="34"/>
                    <a:pt x="0" y="0"/>
                  </a:cubicBezTo>
                  <a:cubicBezTo>
                    <a:pt x="21" y="0"/>
                    <a:pt x="21" y="0"/>
                    <a:pt x="21" y="0"/>
                  </a:cubicBezTo>
                  <a:cubicBezTo>
                    <a:pt x="49" y="33"/>
                    <a:pt x="63" y="74"/>
                    <a:pt x="63" y="121"/>
                  </a:cubicBezTo>
                  <a:cubicBezTo>
                    <a:pt x="63" y="169"/>
                    <a:pt x="49" y="208"/>
                    <a:pt x="2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nvGrpSpPr>
          <p:cNvPr id="348" name="Group 347"/>
          <p:cNvGrpSpPr/>
          <p:nvPr/>
        </p:nvGrpSpPr>
        <p:grpSpPr>
          <a:xfrm>
            <a:off x="8534985" y="3058899"/>
            <a:ext cx="973847" cy="914270"/>
            <a:chOff x="8870197" y="4479210"/>
            <a:chExt cx="973986" cy="914400"/>
          </a:xfrm>
        </p:grpSpPr>
        <p:sp>
          <p:nvSpPr>
            <p:cNvPr id="349" name="Oval 348"/>
            <p:cNvSpPr/>
            <p:nvPr/>
          </p:nvSpPr>
          <p:spPr>
            <a:xfrm>
              <a:off x="8899990" y="4479210"/>
              <a:ext cx="914400" cy="914400"/>
            </a:xfrm>
            <a:prstGeom prst="ellipse">
              <a:avLst/>
            </a:prstGeom>
            <a:solidFill>
              <a:srgbClr val="0072C6"/>
            </a:solidFill>
            <a:ln w="10795" cap="flat" cmpd="sng" algn="ctr">
              <a:noFill/>
              <a:prstDash val="solid"/>
            </a:ln>
            <a:effectLst/>
          </p:spPr>
          <p:txBody>
            <a:bodyPr rtlCol="0" anchor="ctr"/>
            <a:lstStyle/>
            <a:p>
              <a:pPr marL="0" marR="0" lvl="0" indent="0" algn="ctr" defTabSz="12184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Segoe UI"/>
              </a:endParaRPr>
            </a:p>
          </p:txBody>
        </p:sp>
        <p:pic>
          <p:nvPicPr>
            <p:cNvPr id="350" name="Picture 3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4990" y="4566665"/>
              <a:ext cx="464400" cy="310366"/>
            </a:xfrm>
            <a:prstGeom prst="rect">
              <a:avLst/>
            </a:prstGeom>
          </p:spPr>
        </p:pic>
        <p:sp>
          <p:nvSpPr>
            <p:cNvPr id="351" name="Rectangle 350"/>
            <p:cNvSpPr/>
            <p:nvPr/>
          </p:nvSpPr>
          <p:spPr bwMode="auto">
            <a:xfrm>
              <a:off x="8870197" y="4833213"/>
              <a:ext cx="973986" cy="438125"/>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838506"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solidFill>
                      <a:srgbClr val="FFFFFF">
                        <a:alpha val="0"/>
                      </a:srgbClr>
                    </a:solidFill>
                  </a:ln>
                  <a:solidFill>
                    <a:schemeClr val="tx1"/>
                  </a:solidFill>
                  <a:effectLst/>
                  <a:uLnTx/>
                  <a:uFillTx/>
                  <a:latin typeface="Segoe"/>
                </a:rPr>
                <a:t>Active</a:t>
              </a:r>
              <a:br>
                <a:rPr kumimoji="0" lang="en-US" sz="1000" b="0" i="0" u="none" strike="noStrike" kern="0" cap="none" spc="0" normalizeH="0" baseline="0" noProof="0" dirty="0">
                  <a:ln>
                    <a:solidFill>
                      <a:srgbClr val="FFFFFF">
                        <a:alpha val="0"/>
                      </a:srgbClr>
                    </a:solidFill>
                  </a:ln>
                  <a:solidFill>
                    <a:schemeClr val="tx1"/>
                  </a:solidFill>
                  <a:effectLst/>
                  <a:uLnTx/>
                  <a:uFillTx/>
                  <a:latin typeface="Segoe"/>
                </a:rPr>
              </a:br>
              <a:r>
                <a:rPr kumimoji="0" lang="en-US" sz="1000" b="0" i="0" u="none" strike="noStrike" kern="0" cap="none" spc="0" normalizeH="0" baseline="0" noProof="0" dirty="0">
                  <a:ln>
                    <a:solidFill>
                      <a:srgbClr val="FFFFFF">
                        <a:alpha val="0"/>
                      </a:srgbClr>
                    </a:solidFill>
                  </a:ln>
                  <a:solidFill>
                    <a:schemeClr val="tx1"/>
                  </a:solidFill>
                  <a:effectLst/>
                  <a:uLnTx/>
                  <a:uFillTx/>
                  <a:latin typeface="Segoe"/>
                </a:rPr>
                <a:t>Directory</a:t>
              </a:r>
            </a:p>
          </p:txBody>
        </p:sp>
      </p:grpSp>
      <p:grpSp>
        <p:nvGrpSpPr>
          <p:cNvPr id="352" name="Group 351"/>
          <p:cNvGrpSpPr/>
          <p:nvPr/>
        </p:nvGrpSpPr>
        <p:grpSpPr>
          <a:xfrm>
            <a:off x="9267320" y="3377617"/>
            <a:ext cx="914270" cy="914270"/>
            <a:chOff x="3453439" y="3767154"/>
            <a:chExt cx="914400" cy="914400"/>
          </a:xfrm>
        </p:grpSpPr>
        <p:sp>
          <p:nvSpPr>
            <p:cNvPr id="353" name="Oval 352"/>
            <p:cNvSpPr/>
            <p:nvPr/>
          </p:nvSpPr>
          <p:spPr>
            <a:xfrm>
              <a:off x="3453439" y="3767154"/>
              <a:ext cx="914400" cy="914400"/>
            </a:xfrm>
            <a:prstGeom prst="ellipse">
              <a:avLst/>
            </a:prstGeom>
            <a:solidFill>
              <a:srgbClr val="289FD7"/>
            </a:solidFill>
            <a:ln w="10795" cap="flat" cmpd="sng" algn="ctr">
              <a:noFill/>
              <a:prstDash val="solid"/>
            </a:ln>
            <a:effectLst/>
          </p:spPr>
          <p:txBody>
            <a:bodyPr rtlCol="0" anchor="ctr"/>
            <a:lstStyle/>
            <a:p>
              <a:pPr marL="0" marR="0" lvl="0" indent="0" algn="ctr" defTabSz="121847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Segoe UI"/>
              </a:endParaRPr>
            </a:p>
          </p:txBody>
        </p:sp>
        <p:grpSp>
          <p:nvGrpSpPr>
            <p:cNvPr id="354" name="Group 353"/>
            <p:cNvGrpSpPr/>
            <p:nvPr/>
          </p:nvGrpSpPr>
          <p:grpSpPr>
            <a:xfrm>
              <a:off x="3718527" y="3842550"/>
              <a:ext cx="384225" cy="381804"/>
              <a:chOff x="3725592" y="3854779"/>
              <a:chExt cx="348223" cy="346029"/>
            </a:xfrm>
          </p:grpSpPr>
          <p:sp>
            <p:nvSpPr>
              <p:cNvPr id="356" name="Freeform 5"/>
              <p:cNvSpPr>
                <a:spLocks/>
              </p:cNvSpPr>
              <p:nvPr/>
            </p:nvSpPr>
            <p:spPr bwMode="auto">
              <a:xfrm>
                <a:off x="3904973" y="3984540"/>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marL="0" marR="0" lvl="0" indent="0" defTabSz="684936" eaLnBrk="1" fontAlgn="base" latinLnBrk="0" hangingPunct="1">
                  <a:lnSpc>
                    <a:spcPct val="100000"/>
                  </a:lnSpc>
                  <a:spcBef>
                    <a:spcPct val="0"/>
                  </a:spcBef>
                  <a:spcAft>
                    <a:spcPct val="0"/>
                  </a:spcAft>
                  <a:buClrTx/>
                  <a:buSzTx/>
                  <a:buFontTx/>
                  <a:buNone/>
                  <a:tabLst/>
                  <a:defRPr/>
                </a:pPr>
                <a:endParaRPr kumimoji="0" lang="en-US" sz="1324" b="0" i="0" u="none" strike="noStrike" kern="0" cap="none" spc="0" normalizeH="0" baseline="0" noProof="0">
                  <a:ln>
                    <a:noFill/>
                  </a:ln>
                  <a:solidFill>
                    <a:sysClr val="windowText" lastClr="000000"/>
                  </a:solidFill>
                  <a:effectLst/>
                  <a:uLnTx/>
                  <a:uFillTx/>
                  <a:latin typeface="Segoe UI"/>
                  <a:ea typeface="ＭＳ Ｐゴシック" charset="0"/>
                </a:endParaRPr>
              </a:p>
            </p:txBody>
          </p:sp>
          <p:sp>
            <p:nvSpPr>
              <p:cNvPr id="357" name="Freeform 6"/>
              <p:cNvSpPr>
                <a:spLocks/>
              </p:cNvSpPr>
              <p:nvPr/>
            </p:nvSpPr>
            <p:spPr bwMode="auto">
              <a:xfrm>
                <a:off x="3829883" y="3986077"/>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marL="0" marR="0" lvl="0" indent="0" defTabSz="684936" eaLnBrk="1" fontAlgn="base" latinLnBrk="0" hangingPunct="1">
                  <a:lnSpc>
                    <a:spcPct val="100000"/>
                  </a:lnSpc>
                  <a:spcBef>
                    <a:spcPct val="0"/>
                  </a:spcBef>
                  <a:spcAft>
                    <a:spcPct val="0"/>
                  </a:spcAft>
                  <a:buClrTx/>
                  <a:buSzTx/>
                  <a:buFontTx/>
                  <a:buNone/>
                  <a:tabLst/>
                  <a:defRPr/>
                </a:pPr>
                <a:endParaRPr kumimoji="0" lang="en-US" sz="1324" b="0" i="0" u="none" strike="noStrike" kern="0" cap="none" spc="0" normalizeH="0" baseline="0" noProof="0">
                  <a:ln>
                    <a:noFill/>
                  </a:ln>
                  <a:solidFill>
                    <a:sysClr val="windowText" lastClr="000000"/>
                  </a:solidFill>
                  <a:effectLst/>
                  <a:uLnTx/>
                  <a:uFillTx/>
                  <a:latin typeface="Segoe UI"/>
                  <a:ea typeface="ＭＳ Ｐゴシック" charset="0"/>
                </a:endParaRPr>
              </a:p>
            </p:txBody>
          </p:sp>
          <p:sp>
            <p:nvSpPr>
              <p:cNvPr id="358" name="Freeform 7"/>
              <p:cNvSpPr>
                <a:spLocks noEditPoints="1"/>
              </p:cNvSpPr>
              <p:nvPr/>
            </p:nvSpPr>
            <p:spPr bwMode="auto">
              <a:xfrm>
                <a:off x="3725592" y="3854779"/>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marL="0" marR="0" lvl="0" indent="0" defTabSz="684936" eaLnBrk="1" fontAlgn="base" latinLnBrk="0" hangingPunct="1">
                  <a:lnSpc>
                    <a:spcPct val="100000"/>
                  </a:lnSpc>
                  <a:spcBef>
                    <a:spcPct val="0"/>
                  </a:spcBef>
                  <a:spcAft>
                    <a:spcPct val="0"/>
                  </a:spcAft>
                  <a:buClrTx/>
                  <a:buSzTx/>
                  <a:buFontTx/>
                  <a:buNone/>
                  <a:tabLst/>
                  <a:defRPr/>
                </a:pPr>
                <a:endParaRPr kumimoji="0" lang="en-US" sz="1324" b="0" i="0" u="none" strike="noStrike" kern="0" cap="none" spc="0" normalizeH="0" baseline="0" noProof="0">
                  <a:ln>
                    <a:noFill/>
                  </a:ln>
                  <a:solidFill>
                    <a:sysClr val="windowText" lastClr="000000"/>
                  </a:solidFill>
                  <a:effectLst/>
                  <a:uLnTx/>
                  <a:uFillTx/>
                  <a:latin typeface="Segoe UI"/>
                  <a:ea typeface="ＭＳ Ｐゴシック" charset="0"/>
                </a:endParaRPr>
              </a:p>
            </p:txBody>
          </p:sp>
        </p:grpSp>
        <p:sp>
          <p:nvSpPr>
            <p:cNvPr id="355" name="Rectangle 354"/>
            <p:cNvSpPr/>
            <p:nvPr/>
          </p:nvSpPr>
          <p:spPr>
            <a:xfrm>
              <a:off x="3499990" y="4225331"/>
              <a:ext cx="821299" cy="313949"/>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838506"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solidFill>
                      <a:srgbClr val="FFFFFF">
                        <a:alpha val="0"/>
                      </a:srgbClr>
                    </a:solidFill>
                  </a:ln>
                  <a:solidFill>
                    <a:schemeClr val="tx1"/>
                  </a:solidFill>
                  <a:effectLst/>
                  <a:uLnTx/>
                  <a:uFillTx/>
                  <a:latin typeface="Segoe"/>
                  <a:ea typeface="+mn-ea"/>
                  <a:cs typeface="+mn-cs"/>
                </a:rPr>
                <a:t>Azure Active Directory</a:t>
              </a:r>
            </a:p>
          </p:txBody>
        </p:sp>
      </p:grpSp>
      <p:sp>
        <p:nvSpPr>
          <p:cNvPr id="359" name="Line Callout 2 358"/>
          <p:cNvSpPr/>
          <p:nvPr/>
        </p:nvSpPr>
        <p:spPr bwMode="auto">
          <a:xfrm>
            <a:off x="493474" y="1897290"/>
            <a:ext cx="5300298" cy="1092065"/>
          </a:xfrm>
          <a:prstGeom prst="borderCallout2">
            <a:avLst>
              <a:gd name="adj1" fmla="val 9089"/>
              <a:gd name="adj2" fmla="val 52303"/>
              <a:gd name="adj3" fmla="val 49671"/>
              <a:gd name="adj4" fmla="val 41657"/>
              <a:gd name="adj5" fmla="val 186705"/>
              <a:gd name="adj6" fmla="val 41572"/>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a:rPr>
              <a:t>2. Time-bound privileges (no permanent admins)</a:t>
            </a:r>
          </a:p>
          <a:p>
            <a:pPr marL="0" marR="0" lvl="0" indent="0" defTabSz="914224" eaLnBrk="1" fontAlgn="auto" latinLnBrk="0" hangingPunct="1">
              <a:lnSpc>
                <a:spcPct val="100000"/>
              </a:lnSpc>
              <a:spcBef>
                <a:spcPts val="0"/>
              </a:spcBef>
              <a:spcAft>
                <a:spcPts val="0"/>
              </a:spcAft>
              <a:buClrTx/>
              <a:buSzTx/>
              <a:buFontTx/>
              <a:buNone/>
              <a:tabLst>
                <a:tab pos="2802987" algn="l"/>
              </a:tabLst>
              <a:defRPr/>
            </a:pPr>
            <a:r>
              <a:rPr kumimoji="0" lang="en-US" sz="1399" b="0" i="0" u="none" strike="noStrike" kern="0" cap="none" spc="0" normalizeH="0" baseline="0" noProof="0" dirty="0">
                <a:ln>
                  <a:noFill/>
                </a:ln>
                <a:solidFill>
                  <a:schemeClr val="tx1"/>
                </a:solidFill>
                <a:effectLst/>
                <a:uLnTx/>
                <a:uFillTx/>
                <a:hlinkClick r:id="rId7"/>
              </a:rPr>
              <a:t>http://aka.ms/PAM</a:t>
            </a:r>
            <a:r>
              <a:rPr kumimoji="0" lang="en-US" sz="1399" b="0" i="0" u="none" strike="noStrike" kern="0" cap="none" spc="0" normalizeH="0" baseline="0" noProof="0" dirty="0">
                <a:ln>
                  <a:noFill/>
                </a:ln>
                <a:solidFill>
                  <a:schemeClr val="tx1"/>
                </a:solidFill>
                <a:effectLst/>
                <a:uLnTx/>
                <a:uFillTx/>
              </a:rPr>
              <a:t>	</a:t>
            </a:r>
            <a:r>
              <a:rPr kumimoji="0" lang="en-US" sz="1399" b="0" i="0" u="none" strike="noStrike" kern="0" cap="none" spc="0" normalizeH="0" baseline="0" noProof="0" dirty="0">
                <a:ln>
                  <a:noFill/>
                </a:ln>
                <a:solidFill>
                  <a:schemeClr val="tx1"/>
                </a:solidFill>
                <a:effectLst/>
                <a:uLnTx/>
                <a:uFillTx/>
                <a:hlinkClick r:id="rId8"/>
              </a:rPr>
              <a:t>http://aka.ms/AzurePIM</a:t>
            </a:r>
            <a:r>
              <a:rPr kumimoji="0" lang="en-US" sz="1399" b="0" i="0" u="none" strike="noStrike" kern="0" cap="none" spc="0" normalizeH="0" baseline="0" noProof="0" dirty="0">
                <a:ln>
                  <a:noFill/>
                </a:ln>
                <a:solidFill>
                  <a:schemeClr val="tx1"/>
                </a:solidFill>
                <a:effectLst/>
                <a:uLnTx/>
                <a:uFillTx/>
              </a:rPr>
              <a:t>   </a:t>
            </a:r>
          </a:p>
        </p:txBody>
      </p:sp>
      <p:sp>
        <p:nvSpPr>
          <p:cNvPr id="360" name="Line Callout 2 359"/>
          <p:cNvSpPr/>
          <p:nvPr/>
        </p:nvSpPr>
        <p:spPr bwMode="auto">
          <a:xfrm>
            <a:off x="493474" y="5453292"/>
            <a:ext cx="5496195" cy="1243916"/>
          </a:xfrm>
          <a:prstGeom prst="borderCallout2">
            <a:avLst>
              <a:gd name="adj1" fmla="val 11162"/>
              <a:gd name="adj2" fmla="val 33997"/>
              <a:gd name="adj3" fmla="val 16585"/>
              <a:gd name="adj4" fmla="val 80367"/>
              <a:gd name="adj5" fmla="val -39906"/>
              <a:gd name="adj6" fmla="val 80527"/>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a:rPr>
              <a:t>1</a:t>
            </a:r>
            <a:r>
              <a:rPr kumimoji="0" lang="en-US" sz="1800" b="0" i="0" u="none" strike="noStrike" kern="0" cap="none" spc="0" normalizeH="0" baseline="0" noProof="0" dirty="0">
                <a:ln>
                  <a:noFill/>
                </a:ln>
                <a:solidFill>
                  <a:srgbClr val="505050"/>
                </a:solidFill>
                <a:effectLst/>
                <a:uLnTx/>
                <a:uFillTx/>
              </a:rPr>
              <a:t>. Privileged Access Workstations (PAWs) </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599" b="0" i="1" u="none" strike="noStrike" kern="0" cap="none" spc="0" normalizeH="0" baseline="0" noProof="0" dirty="0">
                <a:ln>
                  <a:noFill/>
                </a:ln>
                <a:solidFill>
                  <a:srgbClr val="505050"/>
                </a:solidFill>
                <a:effectLst/>
                <a:uLnTx/>
                <a:uFillTx/>
                <a:latin typeface="Segoe UI"/>
              </a:rPr>
              <a:t>Phases 2 and 3 –All Admins and additional hardening (Credential Guard, RDP Restricted Admin, etc.)</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rgbClr val="FFFFFF"/>
                </a:solidFill>
                <a:effectLst/>
                <a:uLnTx/>
                <a:uFillTx/>
                <a:hlinkClick r:id="rId9"/>
              </a:rPr>
              <a:t>http://aka.ms/CyberPAW</a:t>
            </a:r>
            <a:r>
              <a:rPr kumimoji="0" lang="en-US" sz="1399" b="0" i="0" u="none" strike="noStrike" kern="0" cap="none" spc="0" normalizeH="0" baseline="0" noProof="0" dirty="0">
                <a:ln>
                  <a:noFill/>
                </a:ln>
                <a:solidFill>
                  <a:srgbClr val="FFFFFF"/>
                </a:solidFill>
                <a:effectLst/>
                <a:uLnTx/>
                <a:uFillTx/>
              </a:rPr>
              <a:t> </a:t>
            </a:r>
          </a:p>
        </p:txBody>
      </p:sp>
      <p:sp>
        <p:nvSpPr>
          <p:cNvPr id="361" name="Line Callout 2 360"/>
          <p:cNvSpPr/>
          <p:nvPr/>
        </p:nvSpPr>
        <p:spPr bwMode="auto">
          <a:xfrm>
            <a:off x="6218237" y="5453293"/>
            <a:ext cx="3095627" cy="1015348"/>
          </a:xfrm>
          <a:prstGeom prst="borderCallout2">
            <a:avLst>
              <a:gd name="adj1" fmla="val 20821"/>
              <a:gd name="adj2" fmla="val 61786"/>
              <a:gd name="adj3" fmla="val 8267"/>
              <a:gd name="adj4" fmla="val 14035"/>
              <a:gd name="adj5" fmla="val -46952"/>
              <a:gd name="adj6" fmla="val 23124"/>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a:rPr>
              <a:t>4. Just Enough Admin (JEA) for DC Maintenance</a:t>
            </a:r>
          </a:p>
          <a:p>
            <a:pPr marL="0" marR="0" lvl="0" indent="0" defTabSz="93256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chemeClr val="tx1"/>
                </a:solidFill>
                <a:effectLst/>
                <a:uLnTx/>
                <a:uFillTx/>
                <a:latin typeface="Segoe UI"/>
                <a:hlinkClick r:id="rId10"/>
              </a:rPr>
              <a:t>http://aka.ms/JEA</a:t>
            </a:r>
            <a:r>
              <a:rPr kumimoji="0" lang="en-US" sz="1399" b="0" i="0" u="none" strike="noStrike" kern="0" cap="none" spc="0" normalizeH="0" baseline="0" noProof="0" dirty="0">
                <a:ln>
                  <a:noFill/>
                </a:ln>
                <a:solidFill>
                  <a:schemeClr val="tx1"/>
                </a:solidFill>
                <a:effectLst/>
                <a:uLnTx/>
                <a:uFillTx/>
                <a:latin typeface="Segoe UI"/>
              </a:rPr>
              <a:t> </a:t>
            </a:r>
          </a:p>
        </p:txBody>
      </p:sp>
      <p:pic>
        <p:nvPicPr>
          <p:cNvPr id="362" name="Picture 361"/>
          <p:cNvPicPr>
            <a:picLocks noChangeAspect="1"/>
          </p:cNvPicPr>
          <p:nvPr/>
        </p:nvPicPr>
        <p:blipFill>
          <a:blip r:embed="rId11"/>
          <a:stretch>
            <a:fillRect/>
          </a:stretch>
        </p:blipFill>
        <p:spPr>
          <a:xfrm>
            <a:off x="486602" y="3441713"/>
            <a:ext cx="626960" cy="1086502"/>
          </a:xfrm>
          <a:prstGeom prst="rect">
            <a:avLst/>
          </a:prstGeom>
        </p:spPr>
      </p:pic>
      <p:grpSp>
        <p:nvGrpSpPr>
          <p:cNvPr id="363" name="Group 362"/>
          <p:cNvGrpSpPr/>
          <p:nvPr/>
        </p:nvGrpSpPr>
        <p:grpSpPr>
          <a:xfrm>
            <a:off x="2129211" y="3962585"/>
            <a:ext cx="771535" cy="572147"/>
            <a:chOff x="2128630" y="3674766"/>
            <a:chExt cx="771645" cy="572228"/>
          </a:xfrm>
        </p:grpSpPr>
        <p:cxnSp>
          <p:nvCxnSpPr>
            <p:cNvPr id="364" name="Straight Connector 363"/>
            <p:cNvCxnSpPr/>
            <p:nvPr/>
          </p:nvCxnSpPr>
          <p:spPr>
            <a:xfrm flipH="1" flipV="1">
              <a:off x="2128630" y="3674766"/>
              <a:ext cx="223797" cy="16660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flipV="1">
              <a:off x="2711731" y="4106636"/>
              <a:ext cx="188544" cy="140358"/>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366" name="Group 4"/>
            <p:cNvGrpSpPr>
              <a:grpSpLocks noChangeAspect="1"/>
            </p:cNvGrpSpPr>
            <p:nvPr/>
          </p:nvGrpSpPr>
          <p:grpSpPr bwMode="auto">
            <a:xfrm>
              <a:off x="2359307" y="3803353"/>
              <a:ext cx="342900" cy="341313"/>
              <a:chOff x="1439" y="2428"/>
              <a:chExt cx="216" cy="215"/>
            </a:xfrm>
          </p:grpSpPr>
          <p:sp>
            <p:nvSpPr>
              <p:cNvPr id="367" name="AutoShape 3"/>
              <p:cNvSpPr>
                <a:spLocks noChangeAspect="1" noChangeArrowheads="1" noTextEdit="1"/>
              </p:cNvSpPr>
              <p:nvPr/>
            </p:nvSpPr>
            <p:spPr bwMode="auto">
              <a:xfrm>
                <a:off x="1439" y="2428"/>
                <a:ext cx="21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68" name="Freeform 5"/>
              <p:cNvSpPr>
                <a:spLocks noEditPoints="1"/>
              </p:cNvSpPr>
              <p:nvPr/>
            </p:nvSpPr>
            <p:spPr bwMode="auto">
              <a:xfrm>
                <a:off x="1440" y="2428"/>
                <a:ext cx="215" cy="214"/>
              </a:xfrm>
              <a:custGeom>
                <a:avLst/>
                <a:gdLst>
                  <a:gd name="T0" fmla="*/ 133 w 266"/>
                  <a:gd name="T1" fmla="*/ 266 h 266"/>
                  <a:gd name="T2" fmla="*/ 0 w 266"/>
                  <a:gd name="T3" fmla="*/ 133 h 266"/>
                  <a:gd name="T4" fmla="*/ 133 w 266"/>
                  <a:gd name="T5" fmla="*/ 0 h 266"/>
                  <a:gd name="T6" fmla="*/ 266 w 266"/>
                  <a:gd name="T7" fmla="*/ 133 h 266"/>
                  <a:gd name="T8" fmla="*/ 133 w 266"/>
                  <a:gd name="T9" fmla="*/ 266 h 266"/>
                  <a:gd name="T10" fmla="*/ 133 w 266"/>
                  <a:gd name="T11" fmla="*/ 20 h 266"/>
                  <a:gd name="T12" fmla="*/ 20 w 266"/>
                  <a:gd name="T13" fmla="*/ 133 h 266"/>
                  <a:gd name="T14" fmla="*/ 133 w 266"/>
                  <a:gd name="T15" fmla="*/ 246 h 266"/>
                  <a:gd name="T16" fmla="*/ 246 w 266"/>
                  <a:gd name="T17" fmla="*/ 133 h 266"/>
                  <a:gd name="T18" fmla="*/ 133 w 266"/>
                  <a:gd name="T19" fmla="*/ 2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66">
                    <a:moveTo>
                      <a:pt x="133" y="266"/>
                    </a:moveTo>
                    <a:cubicBezTo>
                      <a:pt x="60" y="266"/>
                      <a:pt x="0" y="206"/>
                      <a:pt x="0" y="133"/>
                    </a:cubicBezTo>
                    <a:cubicBezTo>
                      <a:pt x="0" y="59"/>
                      <a:pt x="60" y="0"/>
                      <a:pt x="133" y="0"/>
                    </a:cubicBezTo>
                    <a:cubicBezTo>
                      <a:pt x="206" y="0"/>
                      <a:pt x="266" y="59"/>
                      <a:pt x="266" y="133"/>
                    </a:cubicBezTo>
                    <a:cubicBezTo>
                      <a:pt x="266" y="206"/>
                      <a:pt x="206" y="266"/>
                      <a:pt x="133" y="266"/>
                    </a:cubicBezTo>
                    <a:close/>
                    <a:moveTo>
                      <a:pt x="133" y="20"/>
                    </a:moveTo>
                    <a:cubicBezTo>
                      <a:pt x="71" y="20"/>
                      <a:pt x="20" y="70"/>
                      <a:pt x="20" y="133"/>
                    </a:cubicBezTo>
                    <a:cubicBezTo>
                      <a:pt x="20" y="195"/>
                      <a:pt x="71" y="246"/>
                      <a:pt x="133" y="246"/>
                    </a:cubicBezTo>
                    <a:cubicBezTo>
                      <a:pt x="195" y="246"/>
                      <a:pt x="246" y="195"/>
                      <a:pt x="246" y="133"/>
                    </a:cubicBezTo>
                    <a:cubicBezTo>
                      <a:pt x="246" y="70"/>
                      <a:pt x="195" y="20"/>
                      <a:pt x="133" y="2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69" name="Freeform 6"/>
              <p:cNvSpPr>
                <a:spLocks/>
              </p:cNvSpPr>
              <p:nvPr/>
            </p:nvSpPr>
            <p:spPr bwMode="auto">
              <a:xfrm>
                <a:off x="1540" y="2455"/>
                <a:ext cx="75" cy="87"/>
              </a:xfrm>
              <a:custGeom>
                <a:avLst/>
                <a:gdLst>
                  <a:gd name="T0" fmla="*/ 75 w 75"/>
                  <a:gd name="T1" fmla="*/ 87 h 87"/>
                  <a:gd name="T2" fmla="*/ 0 w 75"/>
                  <a:gd name="T3" fmla="*/ 87 h 87"/>
                  <a:gd name="T4" fmla="*/ 0 w 75"/>
                  <a:gd name="T5" fmla="*/ 0 h 87"/>
                  <a:gd name="T6" fmla="*/ 16 w 75"/>
                  <a:gd name="T7" fmla="*/ 0 h 87"/>
                  <a:gd name="T8" fmla="*/ 16 w 75"/>
                  <a:gd name="T9" fmla="*/ 71 h 87"/>
                  <a:gd name="T10" fmla="*/ 75 w 75"/>
                  <a:gd name="T11" fmla="*/ 71 h 87"/>
                  <a:gd name="T12" fmla="*/ 75 w 75"/>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75" h="87">
                    <a:moveTo>
                      <a:pt x="75" y="87"/>
                    </a:moveTo>
                    <a:lnTo>
                      <a:pt x="0" y="87"/>
                    </a:lnTo>
                    <a:lnTo>
                      <a:pt x="0" y="0"/>
                    </a:lnTo>
                    <a:lnTo>
                      <a:pt x="16" y="0"/>
                    </a:lnTo>
                    <a:lnTo>
                      <a:pt x="16" y="71"/>
                    </a:lnTo>
                    <a:lnTo>
                      <a:pt x="75" y="71"/>
                    </a:lnTo>
                    <a:lnTo>
                      <a:pt x="75" y="8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70" name="Freeform 7"/>
              <p:cNvSpPr>
                <a:spLocks/>
              </p:cNvSpPr>
              <p:nvPr/>
            </p:nvSpPr>
            <p:spPr bwMode="auto">
              <a:xfrm>
                <a:off x="1525" y="2526"/>
                <a:ext cx="30" cy="30"/>
              </a:xfrm>
              <a:custGeom>
                <a:avLst/>
                <a:gdLst>
                  <a:gd name="T0" fmla="*/ 30 w 30"/>
                  <a:gd name="T1" fmla="*/ 30 h 30"/>
                  <a:gd name="T2" fmla="*/ 14 w 30"/>
                  <a:gd name="T3" fmla="*/ 30 h 30"/>
                  <a:gd name="T4" fmla="*/ 14 w 30"/>
                  <a:gd name="T5" fmla="*/ 16 h 30"/>
                  <a:gd name="T6" fmla="*/ 0 w 30"/>
                  <a:gd name="T7" fmla="*/ 16 h 30"/>
                  <a:gd name="T8" fmla="*/ 0 w 30"/>
                  <a:gd name="T9" fmla="*/ 0 h 30"/>
                  <a:gd name="T10" fmla="*/ 30 w 30"/>
                  <a:gd name="T11" fmla="*/ 0 h 30"/>
                  <a:gd name="T12" fmla="*/ 30 w 3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30"/>
                    </a:moveTo>
                    <a:lnTo>
                      <a:pt x="14" y="30"/>
                    </a:lnTo>
                    <a:lnTo>
                      <a:pt x="14" y="16"/>
                    </a:lnTo>
                    <a:lnTo>
                      <a:pt x="0" y="16"/>
                    </a:lnTo>
                    <a:lnTo>
                      <a:pt x="0" y="0"/>
                    </a:lnTo>
                    <a:lnTo>
                      <a:pt x="30" y="0"/>
                    </a:lnTo>
                    <a:lnTo>
                      <a:pt x="30" y="3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cxnSp>
        <p:nvCxnSpPr>
          <p:cNvPr id="371" name="Straight Connector 370"/>
          <p:cNvCxnSpPr/>
          <p:nvPr/>
        </p:nvCxnSpPr>
        <p:spPr>
          <a:xfrm>
            <a:off x="1189751" y="3946024"/>
            <a:ext cx="304756"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372" name="Group 16"/>
          <p:cNvGrpSpPr>
            <a:grpSpLocks noChangeAspect="1"/>
          </p:cNvGrpSpPr>
          <p:nvPr/>
        </p:nvGrpSpPr>
        <p:grpSpPr bwMode="auto">
          <a:xfrm>
            <a:off x="4861333" y="3486199"/>
            <a:ext cx="210498" cy="204183"/>
            <a:chOff x="3654" y="2101"/>
            <a:chExt cx="200" cy="194"/>
          </a:xfrm>
        </p:grpSpPr>
        <p:sp>
          <p:nvSpPr>
            <p:cNvPr id="373"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74"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75"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76"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sp>
        <p:nvSpPr>
          <p:cNvPr id="377" name="Rectangle 376"/>
          <p:cNvSpPr/>
          <p:nvPr/>
        </p:nvSpPr>
        <p:spPr bwMode="auto">
          <a:xfrm>
            <a:off x="5069727" y="3481673"/>
            <a:ext cx="45712" cy="222084"/>
          </a:xfrm>
          <a:prstGeom prst="rect">
            <a:avLst/>
          </a:prstGeom>
          <a:solidFill>
            <a:srgbClr val="0056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sp>
        <p:nvSpPr>
          <p:cNvPr id="378" name="Rectangle 377"/>
          <p:cNvSpPr/>
          <p:nvPr/>
        </p:nvSpPr>
        <p:spPr>
          <a:xfrm>
            <a:off x="602142" y="3643511"/>
            <a:ext cx="389840" cy="1388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400" b="1" i="0" u="none" strike="noStrike" kern="0" cap="none" spc="0" normalizeH="0" baseline="0" noProof="0" dirty="0">
                <a:ln>
                  <a:noFill/>
                </a:ln>
                <a:solidFill>
                  <a:schemeClr val="tx1"/>
                </a:solidFill>
                <a:effectLst/>
                <a:uLnTx/>
                <a:uFillTx/>
                <a:latin typeface="Segoe UI"/>
              </a:rPr>
              <a:t>9872521</a:t>
            </a:r>
          </a:p>
        </p:txBody>
      </p:sp>
      <p:sp>
        <p:nvSpPr>
          <p:cNvPr id="379" name="Line Callout 2 378"/>
          <p:cNvSpPr/>
          <p:nvPr/>
        </p:nvSpPr>
        <p:spPr bwMode="auto">
          <a:xfrm>
            <a:off x="9961840" y="1478520"/>
            <a:ext cx="2351533" cy="768349"/>
          </a:xfrm>
          <a:prstGeom prst="borderCallout2">
            <a:avLst>
              <a:gd name="adj1" fmla="val 96933"/>
              <a:gd name="adj2" fmla="val 10998"/>
              <a:gd name="adj3" fmla="val 121907"/>
              <a:gd name="adj4" fmla="val 11108"/>
              <a:gd name="adj5" fmla="val 181748"/>
              <a:gd name="adj6" fmla="val -13714"/>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a:rPr>
              <a:t>6. Attack Detection</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chemeClr val="tx1"/>
                </a:solidFill>
                <a:effectLst/>
                <a:uLnTx/>
                <a:uFillTx/>
                <a:hlinkClick r:id="rId12"/>
              </a:rPr>
              <a:t>http://aka.ms/ata</a:t>
            </a:r>
            <a:r>
              <a:rPr kumimoji="0" lang="en-US" sz="1399" b="0" i="0" u="none" strike="noStrike" kern="0" cap="none" spc="0" normalizeH="0" baseline="0" noProof="0" dirty="0">
                <a:ln>
                  <a:noFill/>
                </a:ln>
                <a:solidFill>
                  <a:schemeClr val="tx1"/>
                </a:solidFill>
                <a:effectLst/>
                <a:uLnTx/>
                <a:uFillTx/>
              </a:rPr>
              <a:t> </a:t>
            </a:r>
            <a:endParaRPr kumimoji="0" lang="en-US" sz="1399" b="0" i="0" u="none" strike="noStrike" kern="0" cap="none" spc="0" normalizeH="0" baseline="0" noProof="0" dirty="0">
              <a:ln>
                <a:noFill/>
              </a:ln>
              <a:solidFill>
                <a:schemeClr val="tx1"/>
              </a:solidFill>
              <a:effectLst/>
              <a:uLnTx/>
              <a:uFillTx/>
              <a:latin typeface="Segoe UI"/>
            </a:endParaRPr>
          </a:p>
        </p:txBody>
      </p:sp>
      <p:sp>
        <p:nvSpPr>
          <p:cNvPr id="380" name="Line Callout 2 379"/>
          <p:cNvSpPr/>
          <p:nvPr/>
        </p:nvSpPr>
        <p:spPr bwMode="auto">
          <a:xfrm>
            <a:off x="9532371" y="5455116"/>
            <a:ext cx="2781003" cy="1013525"/>
          </a:xfrm>
          <a:prstGeom prst="borderCallout2">
            <a:avLst>
              <a:gd name="adj1" fmla="val 43246"/>
              <a:gd name="adj2" fmla="val 44806"/>
              <a:gd name="adj3" fmla="val 6144"/>
              <a:gd name="adj4" fmla="val 38435"/>
              <a:gd name="adj5" fmla="val -107421"/>
              <a:gd name="adj6" fmla="val 38591"/>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a:rPr>
              <a:t>5. Lower attack surface of Domain and DCs </a:t>
            </a:r>
            <a:r>
              <a:rPr kumimoji="0" lang="en-US" sz="1399" b="0" i="0" u="none" strike="noStrike" kern="0" cap="none" spc="0" normalizeH="0" baseline="0" noProof="0" dirty="0">
                <a:ln>
                  <a:noFill/>
                </a:ln>
                <a:solidFill>
                  <a:schemeClr val="tx1"/>
                </a:solidFill>
                <a:effectLst/>
                <a:uLnTx/>
                <a:uFillTx/>
                <a:latin typeface="Segoe UI"/>
                <a:hlinkClick r:id="rId13"/>
              </a:rPr>
              <a:t>http://aka.ms/HardenAD</a:t>
            </a:r>
            <a:r>
              <a:rPr kumimoji="0" lang="en-US" sz="1399" b="0" i="0" u="none" strike="noStrike" kern="0" cap="none" spc="0" normalizeH="0" baseline="0" noProof="0" dirty="0">
                <a:ln>
                  <a:noFill/>
                </a:ln>
                <a:solidFill>
                  <a:schemeClr val="tx1"/>
                </a:solidFill>
                <a:effectLst/>
                <a:uLnTx/>
                <a:uFillTx/>
                <a:latin typeface="Segoe UI"/>
              </a:rPr>
              <a:t> </a:t>
            </a:r>
          </a:p>
        </p:txBody>
      </p:sp>
      <p:sp>
        <p:nvSpPr>
          <p:cNvPr id="382" name="TextBox 381"/>
          <p:cNvSpPr txBox="1"/>
          <p:nvPr/>
        </p:nvSpPr>
        <p:spPr>
          <a:xfrm>
            <a:off x="359824" y="1156186"/>
            <a:ext cx="9648416" cy="345163"/>
          </a:xfrm>
          <a:prstGeom prst="rect">
            <a:avLst/>
          </a:prstGeom>
          <a:noFill/>
        </p:spPr>
        <p:txBody>
          <a:bodyPr wrap="none"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latin typeface="Segoe UI"/>
              </a:rPr>
              <a:t>Build visibility and control of administrator activity, increase protection against typical follow-up attacks</a:t>
            </a:r>
          </a:p>
        </p:txBody>
      </p:sp>
      <p:grpSp>
        <p:nvGrpSpPr>
          <p:cNvPr id="383" name="Group 382"/>
          <p:cNvGrpSpPr/>
          <p:nvPr/>
        </p:nvGrpSpPr>
        <p:grpSpPr>
          <a:xfrm>
            <a:off x="4677782" y="4272645"/>
            <a:ext cx="902448" cy="511143"/>
            <a:chOff x="4368890" y="3984870"/>
            <a:chExt cx="902576" cy="511215"/>
          </a:xfrm>
        </p:grpSpPr>
        <p:grpSp>
          <p:nvGrpSpPr>
            <p:cNvPr id="384" name="Group 24"/>
            <p:cNvGrpSpPr>
              <a:grpSpLocks noChangeAspect="1"/>
            </p:cNvGrpSpPr>
            <p:nvPr/>
          </p:nvGrpSpPr>
          <p:grpSpPr bwMode="auto">
            <a:xfrm>
              <a:off x="4368890" y="3984870"/>
              <a:ext cx="902576" cy="511215"/>
              <a:chOff x="1577" y="2835"/>
              <a:chExt cx="738" cy="418"/>
            </a:xfrm>
          </p:grpSpPr>
          <p:sp>
            <p:nvSpPr>
              <p:cNvPr id="401" name="AutoShape 23"/>
              <p:cNvSpPr>
                <a:spLocks noChangeAspect="1" noChangeArrowheads="1" noTextEdit="1"/>
              </p:cNvSpPr>
              <p:nvPr/>
            </p:nvSpPr>
            <p:spPr bwMode="auto">
              <a:xfrm>
                <a:off x="1577" y="2835"/>
                <a:ext cx="73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02" name="Rectangle 25"/>
              <p:cNvSpPr>
                <a:spLocks noChangeArrowheads="1"/>
              </p:cNvSpPr>
              <p:nvPr/>
            </p:nvSpPr>
            <p:spPr bwMode="auto">
              <a:xfrm>
                <a:off x="1669" y="2831"/>
                <a:ext cx="563" cy="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03" name="Oval 26"/>
              <p:cNvSpPr>
                <a:spLocks noChangeArrowheads="1"/>
              </p:cNvSpPr>
              <p:nvPr/>
            </p:nvSpPr>
            <p:spPr bwMode="auto">
              <a:xfrm>
                <a:off x="1944" y="2839"/>
                <a:ext cx="13" cy="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04" name="Rectangle 27"/>
              <p:cNvSpPr>
                <a:spLocks noChangeArrowheads="1"/>
              </p:cNvSpPr>
              <p:nvPr/>
            </p:nvSpPr>
            <p:spPr bwMode="auto">
              <a:xfrm>
                <a:off x="1690" y="2860"/>
                <a:ext cx="525" cy="34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05" name="Freeform 28"/>
              <p:cNvSpPr>
                <a:spLocks/>
              </p:cNvSpPr>
              <p:nvPr/>
            </p:nvSpPr>
            <p:spPr bwMode="auto">
              <a:xfrm>
                <a:off x="1581" y="3223"/>
                <a:ext cx="730" cy="30"/>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nvGrpSpPr>
            <p:cNvPr id="385" name="Group 15"/>
            <p:cNvGrpSpPr>
              <a:grpSpLocks noChangeAspect="1"/>
            </p:cNvGrpSpPr>
            <p:nvPr/>
          </p:nvGrpSpPr>
          <p:grpSpPr bwMode="auto">
            <a:xfrm>
              <a:off x="4668838" y="4087813"/>
              <a:ext cx="387350" cy="301625"/>
              <a:chOff x="2941" y="2575"/>
              <a:chExt cx="244" cy="190"/>
            </a:xfrm>
          </p:grpSpPr>
          <p:sp>
            <p:nvSpPr>
              <p:cNvPr id="386" name="AutoShape 14"/>
              <p:cNvSpPr>
                <a:spLocks noChangeAspect="1" noChangeArrowheads="1" noTextEdit="1"/>
              </p:cNvSpPr>
              <p:nvPr/>
            </p:nvSpPr>
            <p:spPr bwMode="auto">
              <a:xfrm>
                <a:off x="2941" y="2575"/>
                <a:ext cx="24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87" name="Rectangle 16"/>
              <p:cNvSpPr>
                <a:spLocks noChangeArrowheads="1"/>
              </p:cNvSpPr>
              <p:nvPr/>
            </p:nvSpPr>
            <p:spPr bwMode="auto">
              <a:xfrm>
                <a:off x="3000" y="2604"/>
                <a:ext cx="148" cy="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88" name="Freeform 17"/>
              <p:cNvSpPr>
                <a:spLocks noEditPoints="1"/>
              </p:cNvSpPr>
              <p:nvPr/>
            </p:nvSpPr>
            <p:spPr bwMode="auto">
              <a:xfrm>
                <a:off x="2940" y="2575"/>
                <a:ext cx="213" cy="169"/>
              </a:xfrm>
              <a:custGeom>
                <a:avLst/>
                <a:gdLst>
                  <a:gd name="T0" fmla="*/ 392 w 392"/>
                  <a:gd name="T1" fmla="*/ 14 h 313"/>
                  <a:gd name="T2" fmla="*/ 392 w 392"/>
                  <a:gd name="T3" fmla="*/ 298 h 313"/>
                  <a:gd name="T4" fmla="*/ 378 w 392"/>
                  <a:gd name="T5" fmla="*/ 313 h 313"/>
                  <a:gd name="T6" fmla="*/ 15 w 392"/>
                  <a:gd name="T7" fmla="*/ 313 h 313"/>
                  <a:gd name="T8" fmla="*/ 0 w 392"/>
                  <a:gd name="T9" fmla="*/ 298 h 313"/>
                  <a:gd name="T10" fmla="*/ 0 w 392"/>
                  <a:gd name="T11" fmla="*/ 14 h 313"/>
                  <a:gd name="T12" fmla="*/ 15 w 392"/>
                  <a:gd name="T13" fmla="*/ 0 h 313"/>
                  <a:gd name="T14" fmla="*/ 378 w 392"/>
                  <a:gd name="T15" fmla="*/ 0 h 313"/>
                  <a:gd name="T16" fmla="*/ 392 w 392"/>
                  <a:gd name="T17" fmla="*/ 14 h 313"/>
                  <a:gd name="T18" fmla="*/ 383 w 392"/>
                  <a:gd name="T19" fmla="*/ 53 h 313"/>
                  <a:gd name="T20" fmla="*/ 10 w 392"/>
                  <a:gd name="T21" fmla="*/ 53 h 313"/>
                  <a:gd name="T22" fmla="*/ 10 w 392"/>
                  <a:gd name="T23" fmla="*/ 299 h 313"/>
                  <a:gd name="T24" fmla="*/ 383 w 392"/>
                  <a:gd name="T25" fmla="*/ 299 h 313"/>
                  <a:gd name="T26" fmla="*/ 383 w 392"/>
                  <a:gd name="T27" fmla="*/ 5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 h="313">
                    <a:moveTo>
                      <a:pt x="392" y="14"/>
                    </a:moveTo>
                    <a:cubicBezTo>
                      <a:pt x="392" y="298"/>
                      <a:pt x="392" y="298"/>
                      <a:pt x="392" y="298"/>
                    </a:cubicBezTo>
                    <a:cubicBezTo>
                      <a:pt x="392" y="310"/>
                      <a:pt x="390" y="313"/>
                      <a:pt x="378" y="313"/>
                    </a:cubicBezTo>
                    <a:cubicBezTo>
                      <a:pt x="15" y="313"/>
                      <a:pt x="15" y="313"/>
                      <a:pt x="15" y="313"/>
                    </a:cubicBezTo>
                    <a:cubicBezTo>
                      <a:pt x="3" y="313"/>
                      <a:pt x="0" y="310"/>
                      <a:pt x="0" y="298"/>
                    </a:cubicBezTo>
                    <a:cubicBezTo>
                      <a:pt x="0" y="14"/>
                      <a:pt x="0" y="14"/>
                      <a:pt x="0" y="14"/>
                    </a:cubicBezTo>
                    <a:cubicBezTo>
                      <a:pt x="0" y="2"/>
                      <a:pt x="3" y="0"/>
                      <a:pt x="15" y="0"/>
                    </a:cubicBezTo>
                    <a:cubicBezTo>
                      <a:pt x="378" y="0"/>
                      <a:pt x="378" y="0"/>
                      <a:pt x="378" y="0"/>
                    </a:cubicBezTo>
                    <a:cubicBezTo>
                      <a:pt x="390" y="0"/>
                      <a:pt x="392" y="2"/>
                      <a:pt x="392" y="14"/>
                    </a:cubicBezTo>
                    <a:moveTo>
                      <a:pt x="383" y="53"/>
                    </a:moveTo>
                    <a:cubicBezTo>
                      <a:pt x="10" y="53"/>
                      <a:pt x="10" y="53"/>
                      <a:pt x="10" y="53"/>
                    </a:cubicBezTo>
                    <a:cubicBezTo>
                      <a:pt x="10" y="299"/>
                      <a:pt x="10" y="299"/>
                      <a:pt x="10" y="299"/>
                    </a:cubicBezTo>
                    <a:cubicBezTo>
                      <a:pt x="383" y="299"/>
                      <a:pt x="383" y="299"/>
                      <a:pt x="383" y="299"/>
                    </a:cubicBezTo>
                    <a:lnTo>
                      <a:pt x="383" y="53"/>
                    </a:ln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89" name="Rectangle 18"/>
              <p:cNvSpPr>
                <a:spLocks noChangeArrowheads="1"/>
              </p:cNvSpPr>
              <p:nvPr/>
            </p:nvSpPr>
            <p:spPr bwMode="auto">
              <a:xfrm>
                <a:off x="2946" y="2583"/>
                <a:ext cx="203" cy="10"/>
              </a:xfrm>
              <a:prstGeom prst="rect">
                <a:avLst/>
              </a:prstGeom>
              <a:solidFill>
                <a:srgbClr val="DB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0" name="Rectangle 19"/>
              <p:cNvSpPr>
                <a:spLocks noChangeArrowheads="1"/>
              </p:cNvSpPr>
              <p:nvPr/>
            </p:nvSpPr>
            <p:spPr bwMode="auto">
              <a:xfrm>
                <a:off x="2946" y="2604"/>
                <a:ext cx="54" cy="132"/>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1" name="Freeform 20"/>
              <p:cNvSpPr>
                <a:spLocks/>
              </p:cNvSpPr>
              <p:nvPr/>
            </p:nvSpPr>
            <p:spPr bwMode="auto">
              <a:xfrm>
                <a:off x="2954" y="2619"/>
                <a:ext cx="35" cy="4"/>
              </a:xfrm>
              <a:custGeom>
                <a:avLst/>
                <a:gdLst>
                  <a:gd name="T0" fmla="*/ 60 w 64"/>
                  <a:gd name="T1" fmla="*/ 7 h 7"/>
                  <a:gd name="T2" fmla="*/ 3 w 64"/>
                  <a:gd name="T3" fmla="*/ 7 h 7"/>
                  <a:gd name="T4" fmla="*/ 0 w 64"/>
                  <a:gd name="T5" fmla="*/ 3 h 7"/>
                  <a:gd name="T6" fmla="*/ 3 w 64"/>
                  <a:gd name="T7" fmla="*/ 0 h 7"/>
                  <a:gd name="T8" fmla="*/ 60 w 64"/>
                  <a:gd name="T9" fmla="*/ 0 h 7"/>
                  <a:gd name="T10" fmla="*/ 64 w 64"/>
                  <a:gd name="T11" fmla="*/ 3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3"/>
                    </a:cubicBezTo>
                    <a:cubicBezTo>
                      <a:pt x="0" y="1"/>
                      <a:pt x="2" y="0"/>
                      <a:pt x="3" y="0"/>
                    </a:cubicBezTo>
                    <a:cubicBezTo>
                      <a:pt x="60" y="0"/>
                      <a:pt x="60" y="0"/>
                      <a:pt x="60" y="0"/>
                    </a:cubicBezTo>
                    <a:cubicBezTo>
                      <a:pt x="62" y="0"/>
                      <a:pt x="64" y="1"/>
                      <a:pt x="64" y="3"/>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2" name="Freeform 21"/>
              <p:cNvSpPr>
                <a:spLocks/>
              </p:cNvSpPr>
              <p:nvPr/>
            </p:nvSpPr>
            <p:spPr bwMode="auto">
              <a:xfrm>
                <a:off x="2954" y="2632"/>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3" name="Freeform 22"/>
              <p:cNvSpPr>
                <a:spLocks/>
              </p:cNvSpPr>
              <p:nvPr/>
            </p:nvSpPr>
            <p:spPr bwMode="auto">
              <a:xfrm>
                <a:off x="2954" y="2644"/>
                <a:ext cx="30" cy="4"/>
              </a:xfrm>
              <a:custGeom>
                <a:avLst/>
                <a:gdLst>
                  <a:gd name="T0" fmla="*/ 53 w 56"/>
                  <a:gd name="T1" fmla="*/ 7 h 7"/>
                  <a:gd name="T2" fmla="*/ 3 w 56"/>
                  <a:gd name="T3" fmla="*/ 7 h 7"/>
                  <a:gd name="T4" fmla="*/ 0 w 56"/>
                  <a:gd name="T5" fmla="*/ 4 h 7"/>
                  <a:gd name="T6" fmla="*/ 3 w 56"/>
                  <a:gd name="T7" fmla="*/ 0 h 7"/>
                  <a:gd name="T8" fmla="*/ 53 w 56"/>
                  <a:gd name="T9" fmla="*/ 0 h 7"/>
                  <a:gd name="T10" fmla="*/ 56 w 56"/>
                  <a:gd name="T11" fmla="*/ 4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6"/>
                      <a:pt x="0" y="4"/>
                    </a:cubicBezTo>
                    <a:cubicBezTo>
                      <a:pt x="0" y="2"/>
                      <a:pt x="2" y="0"/>
                      <a:pt x="3" y="0"/>
                    </a:cubicBezTo>
                    <a:cubicBezTo>
                      <a:pt x="53" y="0"/>
                      <a:pt x="53" y="0"/>
                      <a:pt x="53" y="0"/>
                    </a:cubicBezTo>
                    <a:cubicBezTo>
                      <a:pt x="55" y="0"/>
                      <a:pt x="56" y="2"/>
                      <a:pt x="56" y="4"/>
                    </a:cubicBezTo>
                    <a:cubicBezTo>
                      <a:pt x="56" y="6"/>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4" name="Freeform 23"/>
              <p:cNvSpPr>
                <a:spLocks/>
              </p:cNvSpPr>
              <p:nvPr/>
            </p:nvSpPr>
            <p:spPr bwMode="auto">
              <a:xfrm>
                <a:off x="2954" y="2658"/>
                <a:ext cx="35" cy="4"/>
              </a:xfrm>
              <a:custGeom>
                <a:avLst/>
                <a:gdLst>
                  <a:gd name="T0" fmla="*/ 60 w 64"/>
                  <a:gd name="T1" fmla="*/ 7 h 7"/>
                  <a:gd name="T2" fmla="*/ 3 w 64"/>
                  <a:gd name="T3" fmla="*/ 7 h 7"/>
                  <a:gd name="T4" fmla="*/ 0 w 64"/>
                  <a:gd name="T5" fmla="*/ 4 h 7"/>
                  <a:gd name="T6" fmla="*/ 3 w 64"/>
                  <a:gd name="T7" fmla="*/ 0 h 7"/>
                  <a:gd name="T8" fmla="*/ 60 w 64"/>
                  <a:gd name="T9" fmla="*/ 0 h 7"/>
                  <a:gd name="T10" fmla="*/ 64 w 64"/>
                  <a:gd name="T11" fmla="*/ 4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4"/>
                    </a:cubicBezTo>
                    <a:cubicBezTo>
                      <a:pt x="0" y="2"/>
                      <a:pt x="2" y="0"/>
                      <a:pt x="3" y="0"/>
                    </a:cubicBezTo>
                    <a:cubicBezTo>
                      <a:pt x="60" y="0"/>
                      <a:pt x="60" y="0"/>
                      <a:pt x="60" y="0"/>
                    </a:cubicBezTo>
                    <a:cubicBezTo>
                      <a:pt x="62" y="0"/>
                      <a:pt x="64" y="2"/>
                      <a:pt x="64" y="4"/>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5" name="Freeform 24"/>
              <p:cNvSpPr>
                <a:spLocks/>
              </p:cNvSpPr>
              <p:nvPr/>
            </p:nvSpPr>
            <p:spPr bwMode="auto">
              <a:xfrm>
                <a:off x="2954" y="2670"/>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6" name="Freeform 25"/>
              <p:cNvSpPr>
                <a:spLocks/>
              </p:cNvSpPr>
              <p:nvPr/>
            </p:nvSpPr>
            <p:spPr bwMode="auto">
              <a:xfrm>
                <a:off x="2954" y="2683"/>
                <a:ext cx="30" cy="4"/>
              </a:xfrm>
              <a:custGeom>
                <a:avLst/>
                <a:gdLst>
                  <a:gd name="T0" fmla="*/ 53 w 56"/>
                  <a:gd name="T1" fmla="*/ 7 h 7"/>
                  <a:gd name="T2" fmla="*/ 3 w 56"/>
                  <a:gd name="T3" fmla="*/ 7 h 7"/>
                  <a:gd name="T4" fmla="*/ 0 w 56"/>
                  <a:gd name="T5" fmla="*/ 3 h 7"/>
                  <a:gd name="T6" fmla="*/ 3 w 56"/>
                  <a:gd name="T7" fmla="*/ 0 h 7"/>
                  <a:gd name="T8" fmla="*/ 53 w 56"/>
                  <a:gd name="T9" fmla="*/ 0 h 7"/>
                  <a:gd name="T10" fmla="*/ 56 w 56"/>
                  <a:gd name="T11" fmla="*/ 3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5"/>
                      <a:pt x="0" y="3"/>
                    </a:cubicBezTo>
                    <a:cubicBezTo>
                      <a:pt x="0" y="1"/>
                      <a:pt x="2" y="0"/>
                      <a:pt x="3" y="0"/>
                    </a:cubicBezTo>
                    <a:cubicBezTo>
                      <a:pt x="53" y="0"/>
                      <a:pt x="53" y="0"/>
                      <a:pt x="53" y="0"/>
                    </a:cubicBezTo>
                    <a:cubicBezTo>
                      <a:pt x="55" y="0"/>
                      <a:pt x="56" y="1"/>
                      <a:pt x="56" y="3"/>
                    </a:cubicBezTo>
                    <a:cubicBezTo>
                      <a:pt x="56" y="5"/>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7" name="Freeform 26"/>
              <p:cNvSpPr>
                <a:spLocks/>
              </p:cNvSpPr>
              <p:nvPr/>
            </p:nvSpPr>
            <p:spPr bwMode="auto">
              <a:xfrm>
                <a:off x="3033" y="2656"/>
                <a:ext cx="151" cy="109"/>
              </a:xfrm>
              <a:custGeom>
                <a:avLst/>
                <a:gdLst>
                  <a:gd name="T0" fmla="*/ 280 w 280"/>
                  <a:gd name="T1" fmla="*/ 190 h 200"/>
                  <a:gd name="T2" fmla="*/ 270 w 280"/>
                  <a:gd name="T3" fmla="*/ 200 h 200"/>
                  <a:gd name="T4" fmla="*/ 10 w 280"/>
                  <a:gd name="T5" fmla="*/ 200 h 200"/>
                  <a:gd name="T6" fmla="*/ 0 w 280"/>
                  <a:gd name="T7" fmla="*/ 190 h 200"/>
                  <a:gd name="T8" fmla="*/ 0 w 280"/>
                  <a:gd name="T9" fmla="*/ 10 h 200"/>
                  <a:gd name="T10" fmla="*/ 10 w 280"/>
                  <a:gd name="T11" fmla="*/ 0 h 200"/>
                  <a:gd name="T12" fmla="*/ 270 w 280"/>
                  <a:gd name="T13" fmla="*/ 0 h 200"/>
                  <a:gd name="T14" fmla="*/ 280 w 280"/>
                  <a:gd name="T15" fmla="*/ 10 h 200"/>
                  <a:gd name="T16" fmla="*/ 280 w 280"/>
                  <a:gd name="T17" fmla="*/ 19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00">
                    <a:moveTo>
                      <a:pt x="280" y="190"/>
                    </a:moveTo>
                    <a:cubicBezTo>
                      <a:pt x="280" y="196"/>
                      <a:pt x="276" y="200"/>
                      <a:pt x="270" y="200"/>
                    </a:cubicBezTo>
                    <a:cubicBezTo>
                      <a:pt x="10" y="200"/>
                      <a:pt x="10" y="200"/>
                      <a:pt x="10" y="200"/>
                    </a:cubicBezTo>
                    <a:cubicBezTo>
                      <a:pt x="4" y="200"/>
                      <a:pt x="0" y="196"/>
                      <a:pt x="0" y="190"/>
                    </a:cubicBezTo>
                    <a:cubicBezTo>
                      <a:pt x="0" y="10"/>
                      <a:pt x="0" y="10"/>
                      <a:pt x="0" y="10"/>
                    </a:cubicBezTo>
                    <a:cubicBezTo>
                      <a:pt x="0" y="4"/>
                      <a:pt x="4" y="0"/>
                      <a:pt x="10" y="0"/>
                    </a:cubicBezTo>
                    <a:cubicBezTo>
                      <a:pt x="270" y="0"/>
                      <a:pt x="270" y="0"/>
                      <a:pt x="270" y="0"/>
                    </a:cubicBezTo>
                    <a:cubicBezTo>
                      <a:pt x="276" y="0"/>
                      <a:pt x="280" y="4"/>
                      <a:pt x="280" y="10"/>
                    </a:cubicBezTo>
                    <a:lnTo>
                      <a:pt x="280" y="19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8" name="Freeform 27"/>
              <p:cNvSpPr>
                <a:spLocks/>
              </p:cNvSpPr>
              <p:nvPr/>
            </p:nvSpPr>
            <p:spPr bwMode="auto">
              <a:xfrm>
                <a:off x="3033" y="2703"/>
                <a:ext cx="76" cy="19"/>
              </a:xfrm>
              <a:custGeom>
                <a:avLst/>
                <a:gdLst>
                  <a:gd name="T0" fmla="*/ 0 w 76"/>
                  <a:gd name="T1" fmla="*/ 0 h 19"/>
                  <a:gd name="T2" fmla="*/ 21 w 76"/>
                  <a:gd name="T3" fmla="*/ 0 h 19"/>
                  <a:gd name="T4" fmla="*/ 22 w 76"/>
                  <a:gd name="T5" fmla="*/ 0 h 19"/>
                  <a:gd name="T6" fmla="*/ 22 w 76"/>
                  <a:gd name="T7" fmla="*/ 1 h 19"/>
                  <a:gd name="T8" fmla="*/ 22 w 76"/>
                  <a:gd name="T9" fmla="*/ 19 h 19"/>
                  <a:gd name="T10" fmla="*/ 51 w 76"/>
                  <a:gd name="T11" fmla="*/ 19 h 19"/>
                  <a:gd name="T12" fmla="*/ 51 w 76"/>
                  <a:gd name="T13" fmla="*/ 1 h 19"/>
                  <a:gd name="T14" fmla="*/ 51 w 76"/>
                  <a:gd name="T15" fmla="*/ 0 h 19"/>
                  <a:gd name="T16" fmla="*/ 76 w 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9">
                    <a:moveTo>
                      <a:pt x="0" y="0"/>
                    </a:moveTo>
                    <a:lnTo>
                      <a:pt x="21" y="0"/>
                    </a:lnTo>
                    <a:lnTo>
                      <a:pt x="22" y="0"/>
                    </a:lnTo>
                    <a:lnTo>
                      <a:pt x="22" y="1"/>
                    </a:lnTo>
                    <a:lnTo>
                      <a:pt x="22" y="19"/>
                    </a:lnTo>
                    <a:lnTo>
                      <a:pt x="51" y="19"/>
                    </a:lnTo>
                    <a:lnTo>
                      <a:pt x="51" y="1"/>
                    </a:lnTo>
                    <a:lnTo>
                      <a:pt x="51" y="0"/>
                    </a:lnTo>
                    <a:lnTo>
                      <a:pt x="76"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399" name="Freeform 28"/>
              <p:cNvSpPr>
                <a:spLocks/>
              </p:cNvSpPr>
              <p:nvPr/>
            </p:nvSpPr>
            <p:spPr bwMode="auto">
              <a:xfrm>
                <a:off x="3109" y="2703"/>
                <a:ext cx="75" cy="19"/>
              </a:xfrm>
              <a:custGeom>
                <a:avLst/>
                <a:gdLst>
                  <a:gd name="T0" fmla="*/ 75 w 75"/>
                  <a:gd name="T1" fmla="*/ 0 h 19"/>
                  <a:gd name="T2" fmla="*/ 54 w 75"/>
                  <a:gd name="T3" fmla="*/ 0 h 19"/>
                  <a:gd name="T4" fmla="*/ 53 w 75"/>
                  <a:gd name="T5" fmla="*/ 0 h 19"/>
                  <a:gd name="T6" fmla="*/ 53 w 75"/>
                  <a:gd name="T7" fmla="*/ 1 h 19"/>
                  <a:gd name="T8" fmla="*/ 53 w 75"/>
                  <a:gd name="T9" fmla="*/ 19 h 19"/>
                  <a:gd name="T10" fmla="*/ 24 w 75"/>
                  <a:gd name="T11" fmla="*/ 19 h 19"/>
                  <a:gd name="T12" fmla="*/ 24 w 75"/>
                  <a:gd name="T13" fmla="*/ 1 h 19"/>
                  <a:gd name="T14" fmla="*/ 24 w 75"/>
                  <a:gd name="T15" fmla="*/ 0 h 19"/>
                  <a:gd name="T16" fmla="*/ 0 w 7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
                    <a:moveTo>
                      <a:pt x="75" y="0"/>
                    </a:moveTo>
                    <a:lnTo>
                      <a:pt x="54" y="0"/>
                    </a:lnTo>
                    <a:lnTo>
                      <a:pt x="53" y="0"/>
                    </a:lnTo>
                    <a:lnTo>
                      <a:pt x="53" y="1"/>
                    </a:lnTo>
                    <a:lnTo>
                      <a:pt x="53" y="19"/>
                    </a:lnTo>
                    <a:lnTo>
                      <a:pt x="24" y="19"/>
                    </a:lnTo>
                    <a:lnTo>
                      <a:pt x="24" y="1"/>
                    </a:lnTo>
                    <a:lnTo>
                      <a:pt x="24" y="0"/>
                    </a:lnTo>
                    <a:lnTo>
                      <a:pt x="0"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00" name="Freeform 29"/>
              <p:cNvSpPr>
                <a:spLocks/>
              </p:cNvSpPr>
              <p:nvPr/>
            </p:nvSpPr>
            <p:spPr bwMode="auto">
              <a:xfrm>
                <a:off x="3087" y="2637"/>
                <a:ext cx="45" cy="30"/>
              </a:xfrm>
              <a:custGeom>
                <a:avLst/>
                <a:gdLst>
                  <a:gd name="T0" fmla="*/ 84 w 84"/>
                  <a:gd name="T1" fmla="*/ 45 h 56"/>
                  <a:gd name="T2" fmla="*/ 74 w 84"/>
                  <a:gd name="T3" fmla="*/ 56 h 56"/>
                  <a:gd name="T4" fmla="*/ 11 w 84"/>
                  <a:gd name="T5" fmla="*/ 56 h 56"/>
                  <a:gd name="T6" fmla="*/ 0 w 84"/>
                  <a:gd name="T7" fmla="*/ 45 h 56"/>
                  <a:gd name="T8" fmla="*/ 0 w 84"/>
                  <a:gd name="T9" fmla="*/ 10 h 56"/>
                  <a:gd name="T10" fmla="*/ 11 w 84"/>
                  <a:gd name="T11" fmla="*/ 0 h 56"/>
                  <a:gd name="T12" fmla="*/ 74 w 84"/>
                  <a:gd name="T13" fmla="*/ 0 h 56"/>
                  <a:gd name="T14" fmla="*/ 84 w 84"/>
                  <a:gd name="T15" fmla="*/ 10 h 56"/>
                  <a:gd name="T16" fmla="*/ 84 w 84"/>
                  <a:gd name="T1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6">
                    <a:moveTo>
                      <a:pt x="84" y="45"/>
                    </a:moveTo>
                    <a:cubicBezTo>
                      <a:pt x="84" y="50"/>
                      <a:pt x="81" y="56"/>
                      <a:pt x="74" y="56"/>
                    </a:cubicBezTo>
                    <a:cubicBezTo>
                      <a:pt x="11" y="56"/>
                      <a:pt x="11" y="56"/>
                      <a:pt x="11" y="56"/>
                    </a:cubicBezTo>
                    <a:cubicBezTo>
                      <a:pt x="4" y="56"/>
                      <a:pt x="0" y="50"/>
                      <a:pt x="0" y="45"/>
                    </a:cubicBezTo>
                    <a:cubicBezTo>
                      <a:pt x="0" y="10"/>
                      <a:pt x="0" y="10"/>
                      <a:pt x="0" y="10"/>
                    </a:cubicBezTo>
                    <a:cubicBezTo>
                      <a:pt x="0" y="4"/>
                      <a:pt x="4" y="0"/>
                      <a:pt x="11" y="0"/>
                    </a:cubicBezTo>
                    <a:cubicBezTo>
                      <a:pt x="74" y="0"/>
                      <a:pt x="74" y="0"/>
                      <a:pt x="74" y="0"/>
                    </a:cubicBezTo>
                    <a:cubicBezTo>
                      <a:pt x="81" y="0"/>
                      <a:pt x="84" y="4"/>
                      <a:pt x="84" y="10"/>
                    </a:cubicBezTo>
                    <a:lnTo>
                      <a:pt x="84" y="45"/>
                    </a:lnTo>
                    <a:close/>
                  </a:path>
                </a:pathLst>
              </a:custGeom>
              <a:noFill/>
              <a:ln w="14288" cap="flat">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grpSp>
        <p:nvGrpSpPr>
          <p:cNvPr id="406" name="Group 405"/>
          <p:cNvGrpSpPr/>
          <p:nvPr/>
        </p:nvGrpSpPr>
        <p:grpSpPr>
          <a:xfrm>
            <a:off x="4462209" y="4086383"/>
            <a:ext cx="563185" cy="502844"/>
            <a:chOff x="4461960" y="4086466"/>
            <a:chExt cx="563265" cy="502915"/>
          </a:xfrm>
        </p:grpSpPr>
        <p:pic>
          <p:nvPicPr>
            <p:cNvPr id="407" name="Picture 406"/>
            <p:cNvPicPr>
              <a:picLocks noChangeAspect="1"/>
            </p:cNvPicPr>
            <p:nvPr/>
          </p:nvPicPr>
          <p:blipFill>
            <a:blip r:embed="rId14">
              <a:duotone>
                <a:prstClr val="black"/>
                <a:schemeClr val="tx1">
                  <a:tint val="45000"/>
                  <a:satMod val="400000"/>
                </a:schemeClr>
              </a:duotone>
            </a:blip>
            <a:stretch>
              <a:fillRect/>
            </a:stretch>
          </p:blipFill>
          <p:spPr>
            <a:xfrm>
              <a:off x="4461960" y="4086466"/>
              <a:ext cx="563265" cy="502915"/>
            </a:xfrm>
            <a:prstGeom prst="rect">
              <a:avLst/>
            </a:prstGeom>
          </p:spPr>
        </p:pic>
        <p:grpSp>
          <p:nvGrpSpPr>
            <p:cNvPr id="408" name="Group 4"/>
            <p:cNvGrpSpPr>
              <a:grpSpLocks noChangeAspect="1"/>
            </p:cNvGrpSpPr>
            <p:nvPr/>
          </p:nvGrpSpPr>
          <p:grpSpPr bwMode="auto">
            <a:xfrm>
              <a:off x="4651976" y="4238999"/>
              <a:ext cx="200032" cy="123980"/>
              <a:chOff x="908" y="2039"/>
              <a:chExt cx="818" cy="507"/>
            </a:xfrm>
          </p:grpSpPr>
          <p:sp>
            <p:nvSpPr>
              <p:cNvPr id="409"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0"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1"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2"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3"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4"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5"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6"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7"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8"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19"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grpSp>
        <p:nvGrpSpPr>
          <p:cNvPr id="420" name="Group 419"/>
          <p:cNvGrpSpPr/>
          <p:nvPr/>
        </p:nvGrpSpPr>
        <p:grpSpPr>
          <a:xfrm>
            <a:off x="6531363" y="4111858"/>
            <a:ext cx="1364223" cy="882980"/>
            <a:chOff x="6531407" y="4111944"/>
            <a:chExt cx="1364417" cy="883105"/>
          </a:xfrm>
        </p:grpSpPr>
        <p:sp>
          <p:nvSpPr>
            <p:cNvPr id="421" name="Rectangle 420"/>
            <p:cNvSpPr/>
            <p:nvPr/>
          </p:nvSpPr>
          <p:spPr bwMode="auto">
            <a:xfrm>
              <a:off x="6531407" y="4485184"/>
              <a:ext cx="1364417" cy="1461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422" name="Rectangle 421"/>
            <p:cNvSpPr/>
            <p:nvPr/>
          </p:nvSpPr>
          <p:spPr bwMode="auto">
            <a:xfrm>
              <a:off x="6823904" y="4332784"/>
              <a:ext cx="754971" cy="4436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423" name="Freeform 131"/>
            <p:cNvSpPr>
              <a:spLocks noChangeAspect="1" noEditPoints="1"/>
            </p:cNvSpPr>
            <p:nvPr/>
          </p:nvSpPr>
          <p:spPr bwMode="black">
            <a:xfrm>
              <a:off x="6933661" y="4417270"/>
              <a:ext cx="497766" cy="293257"/>
            </a:xfrm>
            <a:custGeom>
              <a:avLst/>
              <a:gdLst>
                <a:gd name="T0" fmla="*/ 63 w 78"/>
                <a:gd name="T1" fmla="*/ 46 h 46"/>
                <a:gd name="T2" fmla="*/ 15 w 78"/>
                <a:gd name="T3" fmla="*/ 46 h 46"/>
                <a:gd name="T4" fmla="*/ 15 w 78"/>
                <a:gd name="T5" fmla="*/ 37 h 46"/>
                <a:gd name="T6" fmla="*/ 63 w 78"/>
                <a:gd name="T7" fmla="*/ 37 h 46"/>
                <a:gd name="T8" fmla="*/ 63 w 78"/>
                <a:gd name="T9" fmla="*/ 46 h 46"/>
                <a:gd name="T10" fmla="*/ 70 w 78"/>
                <a:gd name="T11" fmla="*/ 0 h 46"/>
                <a:gd name="T12" fmla="*/ 15 w 78"/>
                <a:gd name="T13" fmla="*/ 0 h 46"/>
                <a:gd name="T14" fmla="*/ 15 w 78"/>
                <a:gd name="T15" fmla="*/ 9 h 46"/>
                <a:gd name="T16" fmla="*/ 70 w 78"/>
                <a:gd name="T17" fmla="*/ 9 h 46"/>
                <a:gd name="T18" fmla="*/ 70 w 78"/>
                <a:gd name="T19" fmla="*/ 0 h 46"/>
                <a:gd name="T20" fmla="*/ 78 w 78"/>
                <a:gd name="T21" fmla="*/ 18 h 46"/>
                <a:gd name="T22" fmla="*/ 15 w 78"/>
                <a:gd name="T23" fmla="*/ 18 h 46"/>
                <a:gd name="T24" fmla="*/ 15 w 78"/>
                <a:gd name="T25" fmla="*/ 28 h 46"/>
                <a:gd name="T26" fmla="*/ 78 w 78"/>
                <a:gd name="T27" fmla="*/ 28 h 46"/>
                <a:gd name="T28" fmla="*/ 78 w 78"/>
                <a:gd name="T29" fmla="*/ 18 h 46"/>
                <a:gd name="T30" fmla="*/ 4 w 78"/>
                <a:gd name="T31" fmla="*/ 9 h 46"/>
                <a:gd name="T32" fmla="*/ 9 w 78"/>
                <a:gd name="T33" fmla="*/ 4 h 46"/>
                <a:gd name="T34" fmla="*/ 4 w 78"/>
                <a:gd name="T35" fmla="*/ 0 h 46"/>
                <a:gd name="T36" fmla="*/ 0 w 78"/>
                <a:gd name="T37" fmla="*/ 4 h 46"/>
                <a:gd name="T38" fmla="*/ 4 w 78"/>
                <a:gd name="T39" fmla="*/ 9 h 46"/>
                <a:gd name="T40" fmla="*/ 4 w 78"/>
                <a:gd name="T41" fmla="*/ 18 h 46"/>
                <a:gd name="T42" fmla="*/ 0 w 78"/>
                <a:gd name="T43" fmla="*/ 23 h 46"/>
                <a:gd name="T44" fmla="*/ 4 w 78"/>
                <a:gd name="T45" fmla="*/ 28 h 46"/>
                <a:gd name="T46" fmla="*/ 9 w 78"/>
                <a:gd name="T47" fmla="*/ 23 h 46"/>
                <a:gd name="T48" fmla="*/ 4 w 78"/>
                <a:gd name="T49" fmla="*/ 18 h 46"/>
                <a:gd name="T50" fmla="*/ 4 w 78"/>
                <a:gd name="T51" fmla="*/ 37 h 46"/>
                <a:gd name="T52" fmla="*/ 0 w 78"/>
                <a:gd name="T53" fmla="*/ 41 h 46"/>
                <a:gd name="T54" fmla="*/ 4 w 78"/>
                <a:gd name="T55" fmla="*/ 46 h 46"/>
                <a:gd name="T56" fmla="*/ 9 w 78"/>
                <a:gd name="T57" fmla="*/ 41 h 46"/>
                <a:gd name="T58" fmla="*/ 4 w 78"/>
                <a:gd name="T59"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46">
                  <a:moveTo>
                    <a:pt x="63" y="46"/>
                  </a:moveTo>
                  <a:cubicBezTo>
                    <a:pt x="15" y="46"/>
                    <a:pt x="15" y="46"/>
                    <a:pt x="15" y="46"/>
                  </a:cubicBezTo>
                  <a:cubicBezTo>
                    <a:pt x="15" y="37"/>
                    <a:pt x="15" y="37"/>
                    <a:pt x="15" y="37"/>
                  </a:cubicBezTo>
                  <a:cubicBezTo>
                    <a:pt x="63" y="37"/>
                    <a:pt x="63" y="37"/>
                    <a:pt x="63" y="37"/>
                  </a:cubicBezTo>
                  <a:lnTo>
                    <a:pt x="63" y="46"/>
                  </a:lnTo>
                  <a:close/>
                  <a:moveTo>
                    <a:pt x="70" y="0"/>
                  </a:moveTo>
                  <a:cubicBezTo>
                    <a:pt x="15" y="0"/>
                    <a:pt x="15" y="0"/>
                    <a:pt x="15" y="0"/>
                  </a:cubicBezTo>
                  <a:cubicBezTo>
                    <a:pt x="15" y="9"/>
                    <a:pt x="15" y="9"/>
                    <a:pt x="15" y="9"/>
                  </a:cubicBezTo>
                  <a:cubicBezTo>
                    <a:pt x="70" y="9"/>
                    <a:pt x="70" y="9"/>
                    <a:pt x="70" y="9"/>
                  </a:cubicBezTo>
                  <a:lnTo>
                    <a:pt x="70" y="0"/>
                  </a:lnTo>
                  <a:close/>
                  <a:moveTo>
                    <a:pt x="78" y="18"/>
                  </a:moveTo>
                  <a:cubicBezTo>
                    <a:pt x="15" y="18"/>
                    <a:pt x="15" y="18"/>
                    <a:pt x="15" y="18"/>
                  </a:cubicBezTo>
                  <a:cubicBezTo>
                    <a:pt x="15" y="28"/>
                    <a:pt x="15" y="28"/>
                    <a:pt x="15" y="28"/>
                  </a:cubicBezTo>
                  <a:cubicBezTo>
                    <a:pt x="78" y="28"/>
                    <a:pt x="78" y="28"/>
                    <a:pt x="78" y="28"/>
                  </a:cubicBezTo>
                  <a:lnTo>
                    <a:pt x="78" y="18"/>
                  </a:lnTo>
                  <a:close/>
                  <a:moveTo>
                    <a:pt x="4" y="9"/>
                  </a:moveTo>
                  <a:cubicBezTo>
                    <a:pt x="7" y="9"/>
                    <a:pt x="9" y="7"/>
                    <a:pt x="9" y="4"/>
                  </a:cubicBezTo>
                  <a:cubicBezTo>
                    <a:pt x="9" y="2"/>
                    <a:pt x="7" y="0"/>
                    <a:pt x="4" y="0"/>
                  </a:cubicBezTo>
                  <a:cubicBezTo>
                    <a:pt x="2" y="0"/>
                    <a:pt x="0" y="2"/>
                    <a:pt x="0" y="4"/>
                  </a:cubicBezTo>
                  <a:cubicBezTo>
                    <a:pt x="0" y="7"/>
                    <a:pt x="2" y="9"/>
                    <a:pt x="4" y="9"/>
                  </a:cubicBezTo>
                  <a:moveTo>
                    <a:pt x="4" y="18"/>
                  </a:moveTo>
                  <a:cubicBezTo>
                    <a:pt x="2" y="18"/>
                    <a:pt x="0" y="20"/>
                    <a:pt x="0" y="23"/>
                  </a:cubicBezTo>
                  <a:cubicBezTo>
                    <a:pt x="0" y="26"/>
                    <a:pt x="2" y="28"/>
                    <a:pt x="4" y="28"/>
                  </a:cubicBezTo>
                  <a:cubicBezTo>
                    <a:pt x="7" y="28"/>
                    <a:pt x="9" y="26"/>
                    <a:pt x="9" y="23"/>
                  </a:cubicBezTo>
                  <a:cubicBezTo>
                    <a:pt x="9" y="20"/>
                    <a:pt x="7" y="18"/>
                    <a:pt x="4" y="18"/>
                  </a:cubicBezTo>
                  <a:moveTo>
                    <a:pt x="4" y="37"/>
                  </a:moveTo>
                  <a:cubicBezTo>
                    <a:pt x="2" y="37"/>
                    <a:pt x="0" y="39"/>
                    <a:pt x="0" y="41"/>
                  </a:cubicBezTo>
                  <a:cubicBezTo>
                    <a:pt x="0" y="44"/>
                    <a:pt x="2" y="46"/>
                    <a:pt x="4" y="46"/>
                  </a:cubicBezTo>
                  <a:cubicBezTo>
                    <a:pt x="7" y="46"/>
                    <a:pt x="9" y="44"/>
                    <a:pt x="9" y="41"/>
                  </a:cubicBezTo>
                  <a:cubicBezTo>
                    <a:pt x="9" y="39"/>
                    <a:pt x="7" y="37"/>
                    <a:pt x="4" y="37"/>
                  </a:cubicBezTo>
                </a:path>
              </a:pathLst>
            </a:custGeom>
            <a:solidFill>
              <a:schemeClr val="bg1"/>
            </a:solidFill>
            <a:ln>
              <a:noFill/>
            </a:ln>
            <a:extLst/>
          </p:spPr>
          <p:txBody>
            <a:bodyPr vert="horz" wrap="square" lIns="91408" tIns="45703" rIns="91408" bIns="4570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ysClr val="windowText" lastClr="000000"/>
                </a:solidFill>
                <a:effectLst/>
                <a:uLnTx/>
                <a:uFillTx/>
              </a:endParaRPr>
            </a:p>
          </p:txBody>
        </p:sp>
        <p:sp>
          <p:nvSpPr>
            <p:cNvPr id="424" name="Down Arrow 423"/>
            <p:cNvSpPr/>
            <p:nvPr/>
          </p:nvSpPr>
          <p:spPr bwMode="auto">
            <a:xfrm>
              <a:off x="7015599" y="41119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425" name="Down Arrow 424"/>
            <p:cNvSpPr/>
            <p:nvPr/>
          </p:nvSpPr>
          <p:spPr bwMode="auto">
            <a:xfrm rot="16200000">
              <a:off x="6509628" y="44523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426" name="Down Arrow 425"/>
            <p:cNvSpPr/>
            <p:nvPr/>
          </p:nvSpPr>
          <p:spPr bwMode="auto">
            <a:xfrm rot="5400000">
              <a:off x="7530698" y="44523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427" name="Down Arrow 426"/>
            <p:cNvSpPr/>
            <p:nvPr/>
          </p:nvSpPr>
          <p:spPr bwMode="auto">
            <a:xfrm rot="10800000">
              <a:off x="7017131" y="4790509"/>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grpSp>
      <p:grpSp>
        <p:nvGrpSpPr>
          <p:cNvPr id="428" name="Group 427"/>
          <p:cNvGrpSpPr/>
          <p:nvPr/>
        </p:nvGrpSpPr>
        <p:grpSpPr>
          <a:xfrm>
            <a:off x="8368029" y="2686509"/>
            <a:ext cx="1342487" cy="493532"/>
            <a:chOff x="8766329" y="2932647"/>
            <a:chExt cx="1342677" cy="493602"/>
          </a:xfrm>
        </p:grpSpPr>
        <p:pic>
          <p:nvPicPr>
            <p:cNvPr id="429" name="Picture 4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15460" y="3111412"/>
              <a:ext cx="393546" cy="314837"/>
            </a:xfrm>
            <a:prstGeom prst="rect">
              <a:avLst/>
            </a:prstGeom>
          </p:spPr>
        </p:pic>
        <p:pic>
          <p:nvPicPr>
            <p:cNvPr id="430" name="Picture 4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66329" y="3073484"/>
              <a:ext cx="393546" cy="314837"/>
            </a:xfrm>
            <a:prstGeom prst="rect">
              <a:avLst/>
            </a:prstGeom>
          </p:spPr>
        </p:pic>
        <p:pic>
          <p:nvPicPr>
            <p:cNvPr id="431" name="Picture 4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48377" y="2932647"/>
              <a:ext cx="393546" cy="314837"/>
            </a:xfrm>
            <a:prstGeom prst="rect">
              <a:avLst/>
            </a:prstGeom>
          </p:spPr>
        </p:pic>
      </p:grpSp>
      <p:grpSp>
        <p:nvGrpSpPr>
          <p:cNvPr id="432" name="Group 431"/>
          <p:cNvGrpSpPr/>
          <p:nvPr/>
        </p:nvGrpSpPr>
        <p:grpSpPr>
          <a:xfrm>
            <a:off x="600352" y="3901505"/>
            <a:ext cx="384171" cy="381750"/>
            <a:chOff x="3725592" y="3854779"/>
            <a:chExt cx="348223" cy="346029"/>
          </a:xfrm>
        </p:grpSpPr>
        <p:sp>
          <p:nvSpPr>
            <p:cNvPr id="433" name="Freeform 5"/>
            <p:cNvSpPr>
              <a:spLocks/>
            </p:cNvSpPr>
            <p:nvPr/>
          </p:nvSpPr>
          <p:spPr bwMode="auto">
            <a:xfrm>
              <a:off x="3904973" y="3984540"/>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marL="0" marR="0" lvl="0" indent="0" defTabSz="684936" eaLnBrk="1" fontAlgn="base" latinLnBrk="0" hangingPunct="1">
                <a:lnSpc>
                  <a:spcPct val="100000"/>
                </a:lnSpc>
                <a:spcBef>
                  <a:spcPct val="0"/>
                </a:spcBef>
                <a:spcAft>
                  <a:spcPct val="0"/>
                </a:spcAft>
                <a:buClrTx/>
                <a:buSzTx/>
                <a:buFontTx/>
                <a:buNone/>
                <a:tabLst/>
                <a:defRPr/>
              </a:pPr>
              <a:endParaRPr kumimoji="0" lang="en-US" sz="1324" b="0" i="0" u="none" strike="noStrike" kern="0" cap="none" spc="0" normalizeH="0" baseline="0" noProof="0">
                <a:ln>
                  <a:noFill/>
                </a:ln>
                <a:solidFill>
                  <a:sysClr val="windowText" lastClr="000000"/>
                </a:solidFill>
                <a:effectLst/>
                <a:uLnTx/>
                <a:uFillTx/>
                <a:latin typeface="Segoe UI"/>
                <a:ea typeface="ＭＳ Ｐゴシック" charset="0"/>
              </a:endParaRPr>
            </a:p>
          </p:txBody>
        </p:sp>
        <p:sp>
          <p:nvSpPr>
            <p:cNvPr id="434" name="Freeform 6"/>
            <p:cNvSpPr>
              <a:spLocks/>
            </p:cNvSpPr>
            <p:nvPr/>
          </p:nvSpPr>
          <p:spPr bwMode="auto">
            <a:xfrm>
              <a:off x="3829883" y="3986080"/>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marL="0" marR="0" lvl="0" indent="0" defTabSz="684936" eaLnBrk="1" fontAlgn="base" latinLnBrk="0" hangingPunct="1">
                <a:lnSpc>
                  <a:spcPct val="100000"/>
                </a:lnSpc>
                <a:spcBef>
                  <a:spcPct val="0"/>
                </a:spcBef>
                <a:spcAft>
                  <a:spcPct val="0"/>
                </a:spcAft>
                <a:buClrTx/>
                <a:buSzTx/>
                <a:buFontTx/>
                <a:buNone/>
                <a:tabLst/>
                <a:defRPr/>
              </a:pPr>
              <a:endParaRPr kumimoji="0" lang="en-US" sz="1324" b="0" i="0" u="none" strike="noStrike" kern="0" cap="none" spc="0" normalizeH="0" baseline="0" noProof="0">
                <a:ln>
                  <a:noFill/>
                </a:ln>
                <a:solidFill>
                  <a:sysClr val="windowText" lastClr="000000"/>
                </a:solidFill>
                <a:effectLst/>
                <a:uLnTx/>
                <a:uFillTx/>
                <a:latin typeface="Segoe UI"/>
                <a:ea typeface="ＭＳ Ｐゴシック" charset="0"/>
              </a:endParaRPr>
            </a:p>
          </p:txBody>
        </p:sp>
        <p:sp>
          <p:nvSpPr>
            <p:cNvPr id="435" name="Freeform 7"/>
            <p:cNvSpPr>
              <a:spLocks noEditPoints="1"/>
            </p:cNvSpPr>
            <p:nvPr/>
          </p:nvSpPr>
          <p:spPr bwMode="auto">
            <a:xfrm>
              <a:off x="3725592" y="3854779"/>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marL="0" marR="0" lvl="0" indent="0" defTabSz="684936" eaLnBrk="1" fontAlgn="base" latinLnBrk="0" hangingPunct="1">
                <a:lnSpc>
                  <a:spcPct val="100000"/>
                </a:lnSpc>
                <a:spcBef>
                  <a:spcPct val="0"/>
                </a:spcBef>
                <a:spcAft>
                  <a:spcPct val="0"/>
                </a:spcAft>
                <a:buClrTx/>
                <a:buSzTx/>
                <a:buFontTx/>
                <a:buNone/>
                <a:tabLst/>
                <a:defRPr/>
              </a:pPr>
              <a:endParaRPr kumimoji="0" lang="en-US" sz="1324" b="0" i="0" u="none" strike="noStrike" kern="0" cap="none" spc="0" normalizeH="0" baseline="0" noProof="0">
                <a:ln>
                  <a:noFill/>
                </a:ln>
                <a:solidFill>
                  <a:sysClr val="windowText" lastClr="000000"/>
                </a:solidFill>
                <a:effectLst/>
                <a:uLnTx/>
                <a:uFillTx/>
                <a:latin typeface="Segoe UI"/>
                <a:ea typeface="ＭＳ Ｐゴシック" charset="0"/>
              </a:endParaRPr>
            </a:p>
          </p:txBody>
        </p:sp>
      </p:grpSp>
      <p:grpSp>
        <p:nvGrpSpPr>
          <p:cNvPr id="436" name="Group 435"/>
          <p:cNvGrpSpPr/>
          <p:nvPr/>
        </p:nvGrpSpPr>
        <p:grpSpPr>
          <a:xfrm>
            <a:off x="10510718" y="3703757"/>
            <a:ext cx="655944" cy="265441"/>
            <a:chOff x="10511326" y="3415901"/>
            <a:chExt cx="656037" cy="265479"/>
          </a:xfrm>
        </p:grpSpPr>
        <p:grpSp>
          <p:nvGrpSpPr>
            <p:cNvPr id="437" name="Group 436"/>
            <p:cNvGrpSpPr/>
            <p:nvPr/>
          </p:nvGrpSpPr>
          <p:grpSpPr>
            <a:xfrm>
              <a:off x="10511326" y="3415901"/>
              <a:ext cx="656037" cy="265479"/>
              <a:chOff x="11124799" y="3415901"/>
              <a:chExt cx="656037" cy="265479"/>
            </a:xfrm>
          </p:grpSpPr>
          <p:sp>
            <p:nvSpPr>
              <p:cNvPr id="444" name="Rectangle 443"/>
              <p:cNvSpPr/>
              <p:nvPr/>
            </p:nvSpPr>
            <p:spPr>
              <a:xfrm>
                <a:off x="11124799" y="3415901"/>
                <a:ext cx="656037" cy="265479"/>
              </a:xfrm>
              <a:prstGeom prst="rect">
                <a:avLst/>
              </a:prstGeom>
              <a:solidFill>
                <a:srgbClr val="2E75B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Segoe UI"/>
                </a:endParaRPr>
              </a:p>
            </p:txBody>
          </p:sp>
          <p:grpSp>
            <p:nvGrpSpPr>
              <p:cNvPr id="445" name="Group 444"/>
              <p:cNvGrpSpPr/>
              <p:nvPr/>
            </p:nvGrpSpPr>
            <p:grpSpPr>
              <a:xfrm>
                <a:off x="11403757" y="3456438"/>
                <a:ext cx="354797" cy="201764"/>
                <a:chOff x="5433815" y="3134944"/>
                <a:chExt cx="395458" cy="224887"/>
              </a:xfrm>
              <a:solidFill>
                <a:schemeClr val="bg1"/>
              </a:solidFill>
            </p:grpSpPr>
            <p:sp>
              <p:nvSpPr>
                <p:cNvPr id="446" name="Freeform 445"/>
                <p:cNvSpPr>
                  <a:spLocks noChangeAspect="1" noEditPoints="1"/>
                </p:cNvSpPr>
                <p:nvPr/>
              </p:nvSpPr>
              <p:spPr bwMode="black">
                <a:xfrm>
                  <a:off x="5433815"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9606" tIns="44804" rIns="89606" bIns="44804"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ysClr val="windowText" lastClr="000000"/>
                    </a:solidFill>
                    <a:effectLst/>
                    <a:uLnTx/>
                    <a:uFillTx/>
                    <a:latin typeface="Segoe UI"/>
                  </a:endParaRPr>
                </a:p>
              </p:txBody>
            </p:sp>
            <p:sp>
              <p:nvSpPr>
                <p:cNvPr id="447" name="Freeform 446"/>
                <p:cNvSpPr>
                  <a:spLocks noChangeAspect="1" noEditPoints="1"/>
                </p:cNvSpPr>
                <p:nvPr/>
              </p:nvSpPr>
              <p:spPr bwMode="black">
                <a:xfrm>
                  <a:off x="5641324"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9606" tIns="44804" rIns="89606" bIns="44804"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ysClr val="windowText" lastClr="000000"/>
                    </a:solidFill>
                    <a:effectLst/>
                    <a:uLnTx/>
                    <a:uFillTx/>
                    <a:latin typeface="Segoe UI"/>
                  </a:endParaRPr>
                </a:p>
              </p:txBody>
            </p:sp>
          </p:grpSp>
        </p:grpSp>
        <p:grpSp>
          <p:nvGrpSpPr>
            <p:cNvPr id="438" name="Group 16"/>
            <p:cNvGrpSpPr>
              <a:grpSpLocks noChangeAspect="1"/>
            </p:cNvGrpSpPr>
            <p:nvPr/>
          </p:nvGrpSpPr>
          <p:grpSpPr bwMode="auto">
            <a:xfrm>
              <a:off x="10557609" y="3453434"/>
              <a:ext cx="210528" cy="204212"/>
              <a:chOff x="3654" y="2101"/>
              <a:chExt cx="200" cy="194"/>
            </a:xfrm>
          </p:grpSpPr>
          <p:sp>
            <p:nvSpPr>
              <p:cNvPr id="440"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41"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42"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443"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sp>
          <p:nvSpPr>
            <p:cNvPr id="439" name="Rectangle 438"/>
            <p:cNvSpPr/>
            <p:nvPr/>
          </p:nvSpPr>
          <p:spPr bwMode="auto">
            <a:xfrm>
              <a:off x="10766032" y="3448906"/>
              <a:ext cx="45719" cy="222115"/>
            </a:xfrm>
            <a:prstGeom prst="rect">
              <a:avLst/>
            </a:prstGeom>
            <a:solidFill>
              <a:srgbClr val="2E75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grpSp>
      <p:grpSp>
        <p:nvGrpSpPr>
          <p:cNvPr id="448" name="Group 447"/>
          <p:cNvGrpSpPr/>
          <p:nvPr/>
        </p:nvGrpSpPr>
        <p:grpSpPr>
          <a:xfrm>
            <a:off x="1494508" y="3341461"/>
            <a:ext cx="495229" cy="1268233"/>
            <a:chOff x="4641850" y="5064127"/>
            <a:chExt cx="495300" cy="1268413"/>
          </a:xfrm>
        </p:grpSpPr>
        <p:sp>
          <p:nvSpPr>
            <p:cNvPr id="449" name="Rectangle 17"/>
            <p:cNvSpPr>
              <a:spLocks noChangeArrowheads="1"/>
            </p:cNvSpPr>
            <p:nvPr/>
          </p:nvSpPr>
          <p:spPr bwMode="auto">
            <a:xfrm flipH="1">
              <a:off x="4739044" y="5499215"/>
              <a:ext cx="63500" cy="371475"/>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0" name="Freeform 20"/>
            <p:cNvSpPr>
              <a:spLocks/>
            </p:cNvSpPr>
            <p:nvPr/>
          </p:nvSpPr>
          <p:spPr bwMode="auto">
            <a:xfrm flipH="1">
              <a:off x="4739044" y="5808778"/>
              <a:ext cx="63500" cy="125413"/>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51" name="Group 4"/>
            <p:cNvGrpSpPr>
              <a:grpSpLocks noChangeAspect="1"/>
            </p:cNvGrpSpPr>
            <p:nvPr/>
          </p:nvGrpSpPr>
          <p:grpSpPr bwMode="auto">
            <a:xfrm>
              <a:off x="4641850" y="5064127"/>
              <a:ext cx="495300" cy="1268413"/>
              <a:chOff x="2924" y="3190"/>
              <a:chExt cx="312" cy="799"/>
            </a:xfrm>
          </p:grpSpPr>
          <p:sp>
            <p:nvSpPr>
              <p:cNvPr id="452" name="Rectangle 5"/>
              <p:cNvSpPr>
                <a:spLocks noChangeArrowheads="1"/>
              </p:cNvSpPr>
              <p:nvPr/>
            </p:nvSpPr>
            <p:spPr bwMode="auto">
              <a:xfrm>
                <a:off x="3066" y="3720"/>
                <a:ext cx="92" cy="157"/>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3" name="Freeform 6"/>
              <p:cNvSpPr>
                <a:spLocks/>
              </p:cNvSpPr>
              <p:nvPr/>
            </p:nvSpPr>
            <p:spPr bwMode="auto">
              <a:xfrm>
                <a:off x="2993" y="3943"/>
                <a:ext cx="81" cy="29"/>
              </a:xfrm>
              <a:custGeom>
                <a:avLst/>
                <a:gdLst>
                  <a:gd name="T0" fmla="*/ 56 w 104"/>
                  <a:gd name="T1" fmla="*/ 0 h 37"/>
                  <a:gd name="T2" fmla="*/ 2 w 104"/>
                  <a:gd name="T3" fmla="*/ 29 h 37"/>
                  <a:gd name="T4" fmla="*/ 0 w 104"/>
                  <a:gd name="T5" fmla="*/ 36 h 37"/>
                  <a:gd name="T6" fmla="*/ 71 w 104"/>
                  <a:gd name="T7" fmla="*/ 37 h 37"/>
                  <a:gd name="T8" fmla="*/ 104 w 104"/>
                  <a:gd name="T9" fmla="*/ 0 h 37"/>
                  <a:gd name="T10" fmla="*/ 56 w 104"/>
                  <a:gd name="T11" fmla="*/ 0 h 37"/>
                </a:gdLst>
                <a:ahLst/>
                <a:cxnLst>
                  <a:cxn ang="0">
                    <a:pos x="T0" y="T1"/>
                  </a:cxn>
                  <a:cxn ang="0">
                    <a:pos x="T2" y="T3"/>
                  </a:cxn>
                  <a:cxn ang="0">
                    <a:pos x="T4" y="T5"/>
                  </a:cxn>
                  <a:cxn ang="0">
                    <a:pos x="T6" y="T7"/>
                  </a:cxn>
                  <a:cxn ang="0">
                    <a:pos x="T8" y="T9"/>
                  </a:cxn>
                  <a:cxn ang="0">
                    <a:pos x="T10" y="T11"/>
                  </a:cxn>
                </a:cxnLst>
                <a:rect l="0" t="0" r="r" b="b"/>
                <a:pathLst>
                  <a:path w="104" h="37">
                    <a:moveTo>
                      <a:pt x="56" y="0"/>
                    </a:moveTo>
                    <a:cubicBezTo>
                      <a:pt x="33" y="0"/>
                      <a:pt x="13" y="12"/>
                      <a:pt x="2" y="29"/>
                    </a:cubicBezTo>
                    <a:cubicBezTo>
                      <a:pt x="0" y="36"/>
                      <a:pt x="0" y="36"/>
                      <a:pt x="0" y="36"/>
                    </a:cubicBezTo>
                    <a:cubicBezTo>
                      <a:pt x="71" y="37"/>
                      <a:pt x="71" y="37"/>
                      <a:pt x="71" y="37"/>
                    </a:cubicBezTo>
                    <a:cubicBezTo>
                      <a:pt x="88" y="37"/>
                      <a:pt x="102" y="17"/>
                      <a:pt x="104" y="0"/>
                    </a:cubicBezTo>
                    <a:lnTo>
                      <a:pt x="56"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4" name="Rectangle 7"/>
              <p:cNvSpPr>
                <a:spLocks noChangeArrowheads="1"/>
              </p:cNvSpPr>
              <p:nvPr/>
            </p:nvSpPr>
            <p:spPr bwMode="auto">
              <a:xfrm>
                <a:off x="3055" y="3327"/>
                <a:ext cx="110" cy="66"/>
              </a:xfrm>
              <a:prstGeom prst="rect">
                <a:avLst/>
              </a:prstGeom>
              <a:solidFill>
                <a:srgbClr val="6D4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5" name="Freeform 8"/>
              <p:cNvSpPr>
                <a:spLocks/>
              </p:cNvSpPr>
              <p:nvPr/>
            </p:nvSpPr>
            <p:spPr bwMode="auto">
              <a:xfrm>
                <a:off x="3043" y="3264"/>
                <a:ext cx="133" cy="28"/>
              </a:xfrm>
              <a:custGeom>
                <a:avLst/>
                <a:gdLst>
                  <a:gd name="T0" fmla="*/ 172 w 172"/>
                  <a:gd name="T1" fmla="*/ 27 h 36"/>
                  <a:gd name="T2" fmla="*/ 164 w 172"/>
                  <a:gd name="T3" fmla="*/ 36 h 36"/>
                  <a:gd name="T4" fmla="*/ 9 w 172"/>
                  <a:gd name="T5" fmla="*/ 36 h 36"/>
                  <a:gd name="T6" fmla="*/ 0 w 172"/>
                  <a:gd name="T7" fmla="*/ 27 h 36"/>
                  <a:gd name="T8" fmla="*/ 0 w 172"/>
                  <a:gd name="T9" fmla="*/ 8 h 36"/>
                  <a:gd name="T10" fmla="*/ 9 w 172"/>
                  <a:gd name="T11" fmla="*/ 0 h 36"/>
                  <a:gd name="T12" fmla="*/ 164 w 172"/>
                  <a:gd name="T13" fmla="*/ 0 h 36"/>
                  <a:gd name="T14" fmla="*/ 172 w 172"/>
                  <a:gd name="T15" fmla="*/ 8 h 36"/>
                  <a:gd name="T16" fmla="*/ 172 w 172"/>
                  <a:gd name="T1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6">
                    <a:moveTo>
                      <a:pt x="172" y="27"/>
                    </a:moveTo>
                    <a:cubicBezTo>
                      <a:pt x="172" y="32"/>
                      <a:pt x="168" y="36"/>
                      <a:pt x="164" y="36"/>
                    </a:cubicBezTo>
                    <a:cubicBezTo>
                      <a:pt x="9" y="36"/>
                      <a:pt x="9" y="36"/>
                      <a:pt x="9" y="36"/>
                    </a:cubicBezTo>
                    <a:cubicBezTo>
                      <a:pt x="4" y="36"/>
                      <a:pt x="0" y="32"/>
                      <a:pt x="0" y="27"/>
                    </a:cubicBezTo>
                    <a:cubicBezTo>
                      <a:pt x="0" y="8"/>
                      <a:pt x="0" y="8"/>
                      <a:pt x="0" y="8"/>
                    </a:cubicBezTo>
                    <a:cubicBezTo>
                      <a:pt x="0" y="3"/>
                      <a:pt x="4" y="0"/>
                      <a:pt x="9" y="0"/>
                    </a:cubicBezTo>
                    <a:cubicBezTo>
                      <a:pt x="164" y="0"/>
                      <a:pt x="164" y="0"/>
                      <a:pt x="164" y="0"/>
                    </a:cubicBezTo>
                    <a:cubicBezTo>
                      <a:pt x="168" y="0"/>
                      <a:pt x="172" y="3"/>
                      <a:pt x="172" y="8"/>
                    </a:cubicBezTo>
                    <a:lnTo>
                      <a:pt x="172" y="27"/>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6" name="Freeform 9"/>
              <p:cNvSpPr>
                <a:spLocks/>
              </p:cNvSpPr>
              <p:nvPr/>
            </p:nvSpPr>
            <p:spPr bwMode="auto">
              <a:xfrm>
                <a:off x="3086" y="3325"/>
                <a:ext cx="47" cy="77"/>
              </a:xfrm>
              <a:custGeom>
                <a:avLst/>
                <a:gdLst>
                  <a:gd name="T0" fmla="*/ 23 w 47"/>
                  <a:gd name="T1" fmla="*/ 77 h 77"/>
                  <a:gd name="T2" fmla="*/ 0 w 47"/>
                  <a:gd name="T3" fmla="*/ 55 h 77"/>
                  <a:gd name="T4" fmla="*/ 0 w 47"/>
                  <a:gd name="T5" fmla="*/ 0 h 77"/>
                  <a:gd name="T6" fmla="*/ 47 w 47"/>
                  <a:gd name="T7" fmla="*/ 0 h 77"/>
                  <a:gd name="T8" fmla="*/ 47 w 47"/>
                  <a:gd name="T9" fmla="*/ 55 h 77"/>
                  <a:gd name="T10" fmla="*/ 23 w 47"/>
                  <a:gd name="T11" fmla="*/ 77 h 77"/>
                </a:gdLst>
                <a:ahLst/>
                <a:cxnLst>
                  <a:cxn ang="0">
                    <a:pos x="T0" y="T1"/>
                  </a:cxn>
                  <a:cxn ang="0">
                    <a:pos x="T2" y="T3"/>
                  </a:cxn>
                  <a:cxn ang="0">
                    <a:pos x="T4" y="T5"/>
                  </a:cxn>
                  <a:cxn ang="0">
                    <a:pos x="T6" y="T7"/>
                  </a:cxn>
                  <a:cxn ang="0">
                    <a:pos x="T8" y="T9"/>
                  </a:cxn>
                  <a:cxn ang="0">
                    <a:pos x="T10" y="T11"/>
                  </a:cxn>
                </a:cxnLst>
                <a:rect l="0" t="0" r="r" b="b"/>
                <a:pathLst>
                  <a:path w="47" h="77">
                    <a:moveTo>
                      <a:pt x="23" y="77"/>
                    </a:moveTo>
                    <a:lnTo>
                      <a:pt x="0" y="55"/>
                    </a:lnTo>
                    <a:lnTo>
                      <a:pt x="0" y="0"/>
                    </a:lnTo>
                    <a:lnTo>
                      <a:pt x="47" y="0"/>
                    </a:lnTo>
                    <a:lnTo>
                      <a:pt x="47" y="55"/>
                    </a:lnTo>
                    <a:lnTo>
                      <a:pt x="23" y="77"/>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7" name="Freeform 10"/>
              <p:cNvSpPr>
                <a:spLocks/>
              </p:cNvSpPr>
              <p:nvPr/>
            </p:nvSpPr>
            <p:spPr bwMode="auto">
              <a:xfrm>
                <a:off x="3086" y="3314"/>
                <a:ext cx="47" cy="40"/>
              </a:xfrm>
              <a:custGeom>
                <a:avLst/>
                <a:gdLst>
                  <a:gd name="T0" fmla="*/ 0 w 60"/>
                  <a:gd name="T1" fmla="*/ 48 h 52"/>
                  <a:gd name="T2" fmla="*/ 30 w 60"/>
                  <a:gd name="T3" fmla="*/ 52 h 52"/>
                  <a:gd name="T4" fmla="*/ 60 w 60"/>
                  <a:gd name="T5" fmla="*/ 48 h 52"/>
                  <a:gd name="T6" fmla="*/ 60 w 60"/>
                  <a:gd name="T7" fmla="*/ 0 h 52"/>
                  <a:gd name="T8" fmla="*/ 0 w 60"/>
                  <a:gd name="T9" fmla="*/ 0 h 52"/>
                  <a:gd name="T10" fmla="*/ 0 w 60"/>
                  <a:gd name="T11" fmla="*/ 48 h 52"/>
                </a:gdLst>
                <a:ahLst/>
                <a:cxnLst>
                  <a:cxn ang="0">
                    <a:pos x="T0" y="T1"/>
                  </a:cxn>
                  <a:cxn ang="0">
                    <a:pos x="T2" y="T3"/>
                  </a:cxn>
                  <a:cxn ang="0">
                    <a:pos x="T4" y="T5"/>
                  </a:cxn>
                  <a:cxn ang="0">
                    <a:pos x="T6" y="T7"/>
                  </a:cxn>
                  <a:cxn ang="0">
                    <a:pos x="T8" y="T9"/>
                  </a:cxn>
                  <a:cxn ang="0">
                    <a:pos x="T10" y="T11"/>
                  </a:cxn>
                </a:cxnLst>
                <a:rect l="0" t="0" r="r" b="b"/>
                <a:pathLst>
                  <a:path w="60" h="52">
                    <a:moveTo>
                      <a:pt x="0" y="48"/>
                    </a:moveTo>
                    <a:cubicBezTo>
                      <a:pt x="10" y="51"/>
                      <a:pt x="19" y="52"/>
                      <a:pt x="30" y="52"/>
                    </a:cubicBezTo>
                    <a:cubicBezTo>
                      <a:pt x="40" y="52"/>
                      <a:pt x="50" y="51"/>
                      <a:pt x="60" y="48"/>
                    </a:cubicBezTo>
                    <a:cubicBezTo>
                      <a:pt x="60" y="0"/>
                      <a:pt x="60" y="0"/>
                      <a:pt x="60" y="0"/>
                    </a:cubicBezTo>
                    <a:cubicBezTo>
                      <a:pt x="0" y="0"/>
                      <a:pt x="0" y="0"/>
                      <a:pt x="0" y="0"/>
                    </a:cubicBezTo>
                    <a:lnTo>
                      <a:pt x="0" y="48"/>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8" name="Freeform 11"/>
              <p:cNvSpPr>
                <a:spLocks/>
              </p:cNvSpPr>
              <p:nvPr/>
            </p:nvSpPr>
            <p:spPr bwMode="auto">
              <a:xfrm>
                <a:off x="3055" y="3242"/>
                <a:ext cx="110" cy="103"/>
              </a:xfrm>
              <a:custGeom>
                <a:avLst/>
                <a:gdLst>
                  <a:gd name="T0" fmla="*/ 0 w 141"/>
                  <a:gd name="T1" fmla="*/ 0 h 133"/>
                  <a:gd name="T2" fmla="*/ 0 w 141"/>
                  <a:gd name="T3" fmla="*/ 110 h 133"/>
                  <a:gd name="T4" fmla="*/ 70 w 141"/>
                  <a:gd name="T5" fmla="*/ 133 h 133"/>
                  <a:gd name="T6" fmla="*/ 141 w 141"/>
                  <a:gd name="T7" fmla="*/ 110 h 133"/>
                  <a:gd name="T8" fmla="*/ 141 w 141"/>
                  <a:gd name="T9" fmla="*/ 110 h 133"/>
                  <a:gd name="T10" fmla="*/ 141 w 141"/>
                  <a:gd name="T11" fmla="*/ 0 h 133"/>
                  <a:gd name="T12" fmla="*/ 0 w 14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41" h="133">
                    <a:moveTo>
                      <a:pt x="0" y="0"/>
                    </a:moveTo>
                    <a:cubicBezTo>
                      <a:pt x="0" y="110"/>
                      <a:pt x="0" y="110"/>
                      <a:pt x="0" y="110"/>
                    </a:cubicBezTo>
                    <a:cubicBezTo>
                      <a:pt x="19" y="125"/>
                      <a:pt x="44" y="133"/>
                      <a:pt x="70" y="133"/>
                    </a:cubicBezTo>
                    <a:cubicBezTo>
                      <a:pt x="96" y="133"/>
                      <a:pt x="122" y="125"/>
                      <a:pt x="141" y="110"/>
                    </a:cubicBezTo>
                    <a:cubicBezTo>
                      <a:pt x="141" y="110"/>
                      <a:pt x="141" y="110"/>
                      <a:pt x="141" y="110"/>
                    </a:cubicBezTo>
                    <a:cubicBezTo>
                      <a:pt x="141" y="0"/>
                      <a:pt x="141" y="0"/>
                      <a:pt x="141" y="0"/>
                    </a:cubicBezTo>
                    <a:lnTo>
                      <a:pt x="0"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9" name="Freeform 12"/>
              <p:cNvSpPr>
                <a:spLocks/>
              </p:cNvSpPr>
              <p:nvPr/>
            </p:nvSpPr>
            <p:spPr bwMode="auto">
              <a:xfrm>
                <a:off x="3054" y="3190"/>
                <a:ext cx="78" cy="82"/>
              </a:xfrm>
              <a:custGeom>
                <a:avLst/>
                <a:gdLst>
                  <a:gd name="T0" fmla="*/ 100 w 100"/>
                  <a:gd name="T1" fmla="*/ 6 h 106"/>
                  <a:gd name="T2" fmla="*/ 71 w 100"/>
                  <a:gd name="T3" fmla="*/ 0 h 106"/>
                  <a:gd name="T4" fmla="*/ 0 w 100"/>
                  <a:gd name="T5" fmla="*/ 71 h 106"/>
                  <a:gd name="T6" fmla="*/ 0 w 100"/>
                  <a:gd name="T7" fmla="*/ 106 h 106"/>
                  <a:gd name="T8" fmla="*/ 100 w 100"/>
                  <a:gd name="T9" fmla="*/ 6 h 106"/>
                </a:gdLst>
                <a:ahLst/>
                <a:cxnLst>
                  <a:cxn ang="0">
                    <a:pos x="T0" y="T1"/>
                  </a:cxn>
                  <a:cxn ang="0">
                    <a:pos x="T2" y="T3"/>
                  </a:cxn>
                  <a:cxn ang="0">
                    <a:pos x="T4" y="T5"/>
                  </a:cxn>
                  <a:cxn ang="0">
                    <a:pos x="T6" y="T7"/>
                  </a:cxn>
                  <a:cxn ang="0">
                    <a:pos x="T8" y="T9"/>
                  </a:cxn>
                </a:cxnLst>
                <a:rect l="0" t="0" r="r" b="b"/>
                <a:pathLst>
                  <a:path w="100" h="106">
                    <a:moveTo>
                      <a:pt x="100" y="6"/>
                    </a:moveTo>
                    <a:cubicBezTo>
                      <a:pt x="91" y="2"/>
                      <a:pt x="82" y="0"/>
                      <a:pt x="71" y="0"/>
                    </a:cubicBezTo>
                    <a:cubicBezTo>
                      <a:pt x="32" y="0"/>
                      <a:pt x="0" y="32"/>
                      <a:pt x="0" y="71"/>
                    </a:cubicBezTo>
                    <a:cubicBezTo>
                      <a:pt x="0" y="106"/>
                      <a:pt x="0" y="106"/>
                      <a:pt x="0" y="106"/>
                    </a:cubicBezTo>
                    <a:cubicBezTo>
                      <a:pt x="53" y="100"/>
                      <a:pt x="94" y="58"/>
                      <a:pt x="10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0" name="Freeform 13"/>
              <p:cNvSpPr>
                <a:spLocks/>
              </p:cNvSpPr>
              <p:nvPr/>
            </p:nvSpPr>
            <p:spPr bwMode="auto">
              <a:xfrm>
                <a:off x="3087" y="3190"/>
                <a:ext cx="78" cy="82"/>
              </a:xfrm>
              <a:custGeom>
                <a:avLst/>
                <a:gdLst>
                  <a:gd name="T0" fmla="*/ 0 w 100"/>
                  <a:gd name="T1" fmla="*/ 6 h 106"/>
                  <a:gd name="T2" fmla="*/ 29 w 100"/>
                  <a:gd name="T3" fmla="*/ 0 h 106"/>
                  <a:gd name="T4" fmla="*/ 100 w 100"/>
                  <a:gd name="T5" fmla="*/ 71 h 106"/>
                  <a:gd name="T6" fmla="*/ 100 w 100"/>
                  <a:gd name="T7" fmla="*/ 106 h 106"/>
                  <a:gd name="T8" fmla="*/ 0 w 100"/>
                  <a:gd name="T9" fmla="*/ 6 h 106"/>
                </a:gdLst>
                <a:ahLst/>
                <a:cxnLst>
                  <a:cxn ang="0">
                    <a:pos x="T0" y="T1"/>
                  </a:cxn>
                  <a:cxn ang="0">
                    <a:pos x="T2" y="T3"/>
                  </a:cxn>
                  <a:cxn ang="0">
                    <a:pos x="T4" y="T5"/>
                  </a:cxn>
                  <a:cxn ang="0">
                    <a:pos x="T6" y="T7"/>
                  </a:cxn>
                  <a:cxn ang="0">
                    <a:pos x="T8" y="T9"/>
                  </a:cxn>
                </a:cxnLst>
                <a:rect l="0" t="0" r="r" b="b"/>
                <a:pathLst>
                  <a:path w="100" h="106">
                    <a:moveTo>
                      <a:pt x="0" y="6"/>
                    </a:moveTo>
                    <a:cubicBezTo>
                      <a:pt x="9" y="2"/>
                      <a:pt x="19" y="0"/>
                      <a:pt x="29" y="0"/>
                    </a:cubicBezTo>
                    <a:cubicBezTo>
                      <a:pt x="68" y="0"/>
                      <a:pt x="100" y="32"/>
                      <a:pt x="100" y="71"/>
                    </a:cubicBezTo>
                    <a:cubicBezTo>
                      <a:pt x="100" y="106"/>
                      <a:pt x="100" y="106"/>
                      <a:pt x="100" y="106"/>
                    </a:cubicBezTo>
                    <a:cubicBezTo>
                      <a:pt x="48" y="100"/>
                      <a:pt x="6" y="58"/>
                      <a:pt x="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1" name="Rectangle 15"/>
              <p:cNvSpPr>
                <a:spLocks noChangeArrowheads="1"/>
              </p:cNvSpPr>
              <p:nvPr/>
            </p:nvSpPr>
            <p:spPr bwMode="auto">
              <a:xfrm>
                <a:off x="3036"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2" name="Rectangle 16"/>
              <p:cNvSpPr>
                <a:spLocks noChangeArrowheads="1"/>
              </p:cNvSpPr>
              <p:nvPr/>
            </p:nvSpPr>
            <p:spPr bwMode="auto">
              <a:xfrm>
                <a:off x="3145"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3" name="Rectangle 17"/>
              <p:cNvSpPr>
                <a:spLocks noChangeArrowheads="1"/>
              </p:cNvSpPr>
              <p:nvPr/>
            </p:nvSpPr>
            <p:spPr bwMode="auto">
              <a:xfrm>
                <a:off x="3190" y="3467"/>
                <a:ext cx="40" cy="234"/>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4" name="Rectangle 18"/>
              <p:cNvSpPr>
                <a:spLocks noChangeArrowheads="1"/>
              </p:cNvSpPr>
              <p:nvPr/>
            </p:nvSpPr>
            <p:spPr bwMode="auto">
              <a:xfrm>
                <a:off x="3037" y="3368"/>
                <a:ext cx="143" cy="59"/>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5" name="Freeform 19"/>
              <p:cNvSpPr>
                <a:spLocks/>
              </p:cNvSpPr>
              <p:nvPr/>
            </p:nvSpPr>
            <p:spPr bwMode="auto">
              <a:xfrm>
                <a:off x="2981" y="3368"/>
                <a:ext cx="255" cy="509"/>
              </a:xfrm>
              <a:custGeom>
                <a:avLst/>
                <a:gdLst>
                  <a:gd name="T0" fmla="*/ 259 w 328"/>
                  <a:gd name="T1" fmla="*/ 0 h 657"/>
                  <a:gd name="T2" fmla="*/ 252 w 328"/>
                  <a:gd name="T3" fmla="*/ 0 h 657"/>
                  <a:gd name="T4" fmla="*/ 164 w 328"/>
                  <a:gd name="T5" fmla="*/ 60 h 657"/>
                  <a:gd name="T6" fmla="*/ 76 w 328"/>
                  <a:gd name="T7" fmla="*/ 0 h 657"/>
                  <a:gd name="T8" fmla="*/ 70 w 328"/>
                  <a:gd name="T9" fmla="*/ 0 h 657"/>
                  <a:gd name="T10" fmla="*/ 0 w 328"/>
                  <a:gd name="T11" fmla="*/ 70 h 657"/>
                  <a:gd name="T12" fmla="*/ 0 w 328"/>
                  <a:gd name="T13" fmla="*/ 228 h 657"/>
                  <a:gd name="T14" fmla="*/ 58 w 328"/>
                  <a:gd name="T15" fmla="*/ 228 h 657"/>
                  <a:gd name="T16" fmla="*/ 58 w 328"/>
                  <a:gd name="T17" fmla="*/ 128 h 657"/>
                  <a:gd name="T18" fmla="*/ 70 w 328"/>
                  <a:gd name="T19" fmla="*/ 128 h 657"/>
                  <a:gd name="T20" fmla="*/ 70 w 328"/>
                  <a:gd name="T21" fmla="*/ 657 h 657"/>
                  <a:gd name="T22" fmla="*/ 211 w 328"/>
                  <a:gd name="T23" fmla="*/ 544 h 657"/>
                  <a:gd name="T24" fmla="*/ 260 w 328"/>
                  <a:gd name="T25" fmla="*/ 652 h 657"/>
                  <a:gd name="T26" fmla="*/ 260 w 328"/>
                  <a:gd name="T27" fmla="*/ 128 h 657"/>
                  <a:gd name="T28" fmla="*/ 269 w 328"/>
                  <a:gd name="T29" fmla="*/ 128 h 657"/>
                  <a:gd name="T30" fmla="*/ 269 w 328"/>
                  <a:gd name="T31" fmla="*/ 221 h 657"/>
                  <a:gd name="T32" fmla="*/ 328 w 328"/>
                  <a:gd name="T33" fmla="*/ 221 h 657"/>
                  <a:gd name="T34" fmla="*/ 328 w 328"/>
                  <a:gd name="T35" fmla="*/ 70 h 657"/>
                  <a:gd name="T36" fmla="*/ 259 w 328"/>
                  <a:gd name="T3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 h="657">
                    <a:moveTo>
                      <a:pt x="259" y="0"/>
                    </a:moveTo>
                    <a:cubicBezTo>
                      <a:pt x="252" y="0"/>
                      <a:pt x="252" y="0"/>
                      <a:pt x="252" y="0"/>
                    </a:cubicBezTo>
                    <a:cubicBezTo>
                      <a:pt x="238" y="35"/>
                      <a:pt x="204" y="60"/>
                      <a:pt x="164" y="60"/>
                    </a:cubicBezTo>
                    <a:cubicBezTo>
                      <a:pt x="124" y="60"/>
                      <a:pt x="90" y="35"/>
                      <a:pt x="76" y="0"/>
                    </a:cubicBezTo>
                    <a:cubicBezTo>
                      <a:pt x="70" y="0"/>
                      <a:pt x="70" y="0"/>
                      <a:pt x="70" y="0"/>
                    </a:cubicBezTo>
                    <a:cubicBezTo>
                      <a:pt x="31" y="0"/>
                      <a:pt x="0" y="31"/>
                      <a:pt x="0" y="70"/>
                    </a:cubicBezTo>
                    <a:cubicBezTo>
                      <a:pt x="0" y="228"/>
                      <a:pt x="0" y="228"/>
                      <a:pt x="0" y="228"/>
                    </a:cubicBezTo>
                    <a:cubicBezTo>
                      <a:pt x="58" y="228"/>
                      <a:pt x="58" y="228"/>
                      <a:pt x="58" y="228"/>
                    </a:cubicBezTo>
                    <a:cubicBezTo>
                      <a:pt x="58" y="128"/>
                      <a:pt x="58" y="128"/>
                      <a:pt x="58" y="128"/>
                    </a:cubicBezTo>
                    <a:cubicBezTo>
                      <a:pt x="70" y="128"/>
                      <a:pt x="70" y="128"/>
                      <a:pt x="70" y="128"/>
                    </a:cubicBezTo>
                    <a:cubicBezTo>
                      <a:pt x="70" y="657"/>
                      <a:pt x="70" y="657"/>
                      <a:pt x="70" y="657"/>
                    </a:cubicBezTo>
                    <a:cubicBezTo>
                      <a:pt x="211" y="544"/>
                      <a:pt x="211" y="544"/>
                      <a:pt x="211" y="544"/>
                    </a:cubicBezTo>
                    <a:cubicBezTo>
                      <a:pt x="260" y="652"/>
                      <a:pt x="260" y="652"/>
                      <a:pt x="260" y="652"/>
                    </a:cubicBezTo>
                    <a:cubicBezTo>
                      <a:pt x="260" y="128"/>
                      <a:pt x="260" y="128"/>
                      <a:pt x="260" y="128"/>
                    </a:cubicBezTo>
                    <a:cubicBezTo>
                      <a:pt x="269" y="128"/>
                      <a:pt x="269" y="128"/>
                      <a:pt x="269" y="128"/>
                    </a:cubicBezTo>
                    <a:cubicBezTo>
                      <a:pt x="269" y="221"/>
                      <a:pt x="269" y="221"/>
                      <a:pt x="269" y="221"/>
                    </a:cubicBezTo>
                    <a:cubicBezTo>
                      <a:pt x="328" y="221"/>
                      <a:pt x="328" y="221"/>
                      <a:pt x="328" y="221"/>
                    </a:cubicBezTo>
                    <a:cubicBezTo>
                      <a:pt x="328" y="70"/>
                      <a:pt x="328" y="70"/>
                      <a:pt x="328" y="70"/>
                    </a:cubicBezTo>
                    <a:cubicBezTo>
                      <a:pt x="328" y="31"/>
                      <a:pt x="297" y="0"/>
                      <a:pt x="259"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6" name="Freeform 20"/>
              <p:cNvSpPr>
                <a:spLocks/>
              </p:cNvSpPr>
              <p:nvPr/>
            </p:nvSpPr>
            <p:spPr bwMode="auto">
              <a:xfrm>
                <a:off x="3190" y="3662"/>
                <a:ext cx="40" cy="79"/>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7" name="Rectangle 21"/>
              <p:cNvSpPr>
                <a:spLocks noChangeArrowheads="1"/>
              </p:cNvSpPr>
              <p:nvPr/>
            </p:nvSpPr>
            <p:spPr bwMode="auto">
              <a:xfrm>
                <a:off x="3036" y="3553"/>
                <a:ext cx="147" cy="1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8" name="Freeform 22"/>
              <p:cNvSpPr>
                <a:spLocks/>
              </p:cNvSpPr>
              <p:nvPr/>
            </p:nvSpPr>
            <p:spPr bwMode="auto">
              <a:xfrm>
                <a:off x="2986" y="3943"/>
                <a:ext cx="88" cy="46"/>
              </a:xfrm>
              <a:custGeom>
                <a:avLst/>
                <a:gdLst>
                  <a:gd name="T0" fmla="*/ 113 w 113"/>
                  <a:gd name="T1" fmla="*/ 0 h 59"/>
                  <a:gd name="T2" fmla="*/ 80 w 113"/>
                  <a:gd name="T3" fmla="*/ 29 h 59"/>
                  <a:gd name="T4" fmla="*/ 11 w 113"/>
                  <a:gd name="T5" fmla="*/ 29 h 59"/>
                  <a:gd name="T6" fmla="*/ 0 w 113"/>
                  <a:gd name="T7" fmla="*/ 59 h 59"/>
                  <a:gd name="T8" fmla="*/ 64 w 113"/>
                  <a:gd name="T9" fmla="*/ 59 h 59"/>
                  <a:gd name="T10" fmla="*/ 113 w 113"/>
                  <a:gd name="T11" fmla="*/ 59 h 59"/>
                  <a:gd name="T12" fmla="*/ 113 w 11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13" h="59">
                    <a:moveTo>
                      <a:pt x="113" y="0"/>
                    </a:moveTo>
                    <a:cubicBezTo>
                      <a:pt x="111" y="17"/>
                      <a:pt x="97" y="29"/>
                      <a:pt x="80" y="29"/>
                    </a:cubicBezTo>
                    <a:cubicBezTo>
                      <a:pt x="11" y="29"/>
                      <a:pt x="11" y="29"/>
                      <a:pt x="11" y="29"/>
                    </a:cubicBezTo>
                    <a:cubicBezTo>
                      <a:pt x="5" y="38"/>
                      <a:pt x="1" y="48"/>
                      <a:pt x="0" y="59"/>
                    </a:cubicBezTo>
                    <a:cubicBezTo>
                      <a:pt x="64" y="59"/>
                      <a:pt x="64" y="59"/>
                      <a:pt x="64" y="59"/>
                    </a:cubicBezTo>
                    <a:cubicBezTo>
                      <a:pt x="113" y="59"/>
                      <a:pt x="113" y="59"/>
                      <a:pt x="113" y="59"/>
                    </a:cubicBezTo>
                    <a:cubicBezTo>
                      <a:pt x="113" y="0"/>
                      <a:pt x="113" y="0"/>
                      <a:pt x="113" y="0"/>
                    </a:cubicBez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9" name="Freeform 23"/>
              <p:cNvSpPr>
                <a:spLocks/>
              </p:cNvSpPr>
              <p:nvPr/>
            </p:nvSpPr>
            <p:spPr bwMode="auto">
              <a:xfrm>
                <a:off x="3102" y="3943"/>
                <a:ext cx="80" cy="29"/>
              </a:xfrm>
              <a:custGeom>
                <a:avLst/>
                <a:gdLst>
                  <a:gd name="T0" fmla="*/ 55 w 103"/>
                  <a:gd name="T1" fmla="*/ 0 h 37"/>
                  <a:gd name="T2" fmla="*/ 1 w 103"/>
                  <a:gd name="T3" fmla="*/ 29 h 37"/>
                  <a:gd name="T4" fmla="*/ 0 w 103"/>
                  <a:gd name="T5" fmla="*/ 36 h 37"/>
                  <a:gd name="T6" fmla="*/ 71 w 103"/>
                  <a:gd name="T7" fmla="*/ 37 h 37"/>
                  <a:gd name="T8" fmla="*/ 103 w 103"/>
                  <a:gd name="T9" fmla="*/ 0 h 37"/>
                  <a:gd name="T10" fmla="*/ 55 w 103"/>
                  <a:gd name="T11" fmla="*/ 0 h 37"/>
                </a:gdLst>
                <a:ahLst/>
                <a:cxnLst>
                  <a:cxn ang="0">
                    <a:pos x="T0" y="T1"/>
                  </a:cxn>
                  <a:cxn ang="0">
                    <a:pos x="T2" y="T3"/>
                  </a:cxn>
                  <a:cxn ang="0">
                    <a:pos x="T4" y="T5"/>
                  </a:cxn>
                  <a:cxn ang="0">
                    <a:pos x="T6" y="T7"/>
                  </a:cxn>
                  <a:cxn ang="0">
                    <a:pos x="T8" y="T9"/>
                  </a:cxn>
                  <a:cxn ang="0">
                    <a:pos x="T10" y="T11"/>
                  </a:cxn>
                </a:cxnLst>
                <a:rect l="0" t="0" r="r" b="b"/>
                <a:pathLst>
                  <a:path w="103" h="37">
                    <a:moveTo>
                      <a:pt x="55" y="0"/>
                    </a:moveTo>
                    <a:cubicBezTo>
                      <a:pt x="32" y="0"/>
                      <a:pt x="12" y="12"/>
                      <a:pt x="1" y="29"/>
                    </a:cubicBezTo>
                    <a:cubicBezTo>
                      <a:pt x="0" y="36"/>
                      <a:pt x="0" y="36"/>
                      <a:pt x="0" y="36"/>
                    </a:cubicBezTo>
                    <a:cubicBezTo>
                      <a:pt x="71" y="37"/>
                      <a:pt x="71" y="37"/>
                      <a:pt x="71" y="37"/>
                    </a:cubicBezTo>
                    <a:cubicBezTo>
                      <a:pt x="88" y="37"/>
                      <a:pt x="101" y="17"/>
                      <a:pt x="103" y="0"/>
                    </a:cubicBezTo>
                    <a:lnTo>
                      <a:pt x="55"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0" name="Freeform 24"/>
              <p:cNvSpPr>
                <a:spLocks/>
              </p:cNvSpPr>
              <p:nvPr/>
            </p:nvSpPr>
            <p:spPr bwMode="auto">
              <a:xfrm>
                <a:off x="3095" y="3943"/>
                <a:ext cx="88" cy="46"/>
              </a:xfrm>
              <a:custGeom>
                <a:avLst/>
                <a:gdLst>
                  <a:gd name="T0" fmla="*/ 113 w 114"/>
                  <a:gd name="T1" fmla="*/ 0 h 59"/>
                  <a:gd name="T2" fmla="*/ 80 w 114"/>
                  <a:gd name="T3" fmla="*/ 29 h 59"/>
                  <a:gd name="T4" fmla="*/ 11 w 114"/>
                  <a:gd name="T5" fmla="*/ 29 h 59"/>
                  <a:gd name="T6" fmla="*/ 0 w 114"/>
                  <a:gd name="T7" fmla="*/ 59 h 59"/>
                  <a:gd name="T8" fmla="*/ 65 w 114"/>
                  <a:gd name="T9" fmla="*/ 59 h 59"/>
                  <a:gd name="T10" fmla="*/ 114 w 114"/>
                  <a:gd name="T11" fmla="*/ 59 h 59"/>
                  <a:gd name="T12" fmla="*/ 114 w 114"/>
                  <a:gd name="T13" fmla="*/ 0 h 59"/>
                  <a:gd name="T14" fmla="*/ 113 w 114"/>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9">
                    <a:moveTo>
                      <a:pt x="113" y="0"/>
                    </a:moveTo>
                    <a:cubicBezTo>
                      <a:pt x="111" y="17"/>
                      <a:pt x="97" y="29"/>
                      <a:pt x="80" y="29"/>
                    </a:cubicBezTo>
                    <a:cubicBezTo>
                      <a:pt x="11" y="29"/>
                      <a:pt x="11" y="29"/>
                      <a:pt x="11" y="29"/>
                    </a:cubicBezTo>
                    <a:cubicBezTo>
                      <a:pt x="5" y="38"/>
                      <a:pt x="1" y="48"/>
                      <a:pt x="0" y="59"/>
                    </a:cubicBezTo>
                    <a:cubicBezTo>
                      <a:pt x="65" y="59"/>
                      <a:pt x="65" y="59"/>
                      <a:pt x="65" y="59"/>
                    </a:cubicBezTo>
                    <a:cubicBezTo>
                      <a:pt x="114" y="59"/>
                      <a:pt x="114" y="59"/>
                      <a:pt x="114" y="59"/>
                    </a:cubicBezTo>
                    <a:cubicBezTo>
                      <a:pt x="114" y="0"/>
                      <a:pt x="114" y="0"/>
                      <a:pt x="114" y="0"/>
                    </a:cubicBezTo>
                    <a:lnTo>
                      <a:pt x="113" y="0"/>
                    </a:ln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1" name="Rectangle 30"/>
              <p:cNvSpPr>
                <a:spLocks noChangeArrowheads="1"/>
              </p:cNvSpPr>
              <p:nvPr/>
            </p:nvSpPr>
            <p:spPr bwMode="auto">
              <a:xfrm>
                <a:off x="2924" y="3525"/>
                <a:ext cx="21"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2" name="Freeform 34"/>
              <p:cNvSpPr>
                <a:spLocks/>
              </p:cNvSpPr>
              <p:nvPr/>
            </p:nvSpPr>
            <p:spPr bwMode="auto">
              <a:xfrm>
                <a:off x="3092" y="3319"/>
                <a:ext cx="35" cy="13"/>
              </a:xfrm>
              <a:custGeom>
                <a:avLst/>
                <a:gdLst>
                  <a:gd name="T0" fmla="*/ 17 w 46"/>
                  <a:gd name="T1" fmla="*/ 17 h 17"/>
                  <a:gd name="T2" fmla="*/ 30 w 46"/>
                  <a:gd name="T3" fmla="*/ 17 h 17"/>
                  <a:gd name="T4" fmla="*/ 46 w 46"/>
                  <a:gd name="T5" fmla="*/ 0 h 17"/>
                  <a:gd name="T6" fmla="*/ 23 w 46"/>
                  <a:gd name="T7" fmla="*/ 2 h 17"/>
                  <a:gd name="T8" fmla="*/ 0 w 46"/>
                  <a:gd name="T9" fmla="*/ 0 h 17"/>
                  <a:gd name="T10" fmla="*/ 17 w 46"/>
                  <a:gd name="T11" fmla="*/ 17 h 17"/>
                </a:gdLst>
                <a:ahLst/>
                <a:cxnLst>
                  <a:cxn ang="0">
                    <a:pos x="T0" y="T1"/>
                  </a:cxn>
                  <a:cxn ang="0">
                    <a:pos x="T2" y="T3"/>
                  </a:cxn>
                  <a:cxn ang="0">
                    <a:pos x="T4" y="T5"/>
                  </a:cxn>
                  <a:cxn ang="0">
                    <a:pos x="T6" y="T7"/>
                  </a:cxn>
                  <a:cxn ang="0">
                    <a:pos x="T8" y="T9"/>
                  </a:cxn>
                  <a:cxn ang="0">
                    <a:pos x="T10" y="T11"/>
                  </a:cxn>
                </a:cxnLst>
                <a:rect l="0" t="0" r="r" b="b"/>
                <a:pathLst>
                  <a:path w="46" h="17">
                    <a:moveTo>
                      <a:pt x="17" y="17"/>
                    </a:moveTo>
                    <a:cubicBezTo>
                      <a:pt x="30" y="17"/>
                      <a:pt x="30" y="17"/>
                      <a:pt x="30" y="17"/>
                    </a:cubicBezTo>
                    <a:cubicBezTo>
                      <a:pt x="38" y="17"/>
                      <a:pt x="46" y="9"/>
                      <a:pt x="46" y="0"/>
                    </a:cubicBezTo>
                    <a:cubicBezTo>
                      <a:pt x="23" y="2"/>
                      <a:pt x="23" y="2"/>
                      <a:pt x="23" y="2"/>
                    </a:cubicBezTo>
                    <a:cubicBezTo>
                      <a:pt x="0" y="0"/>
                      <a:pt x="0" y="0"/>
                      <a:pt x="0" y="0"/>
                    </a:cubicBezTo>
                    <a:cubicBezTo>
                      <a:pt x="0" y="9"/>
                      <a:pt x="9" y="17"/>
                      <a:pt x="17" y="17"/>
                    </a:cubicBezTo>
                    <a:close/>
                  </a:path>
                </a:pathLst>
              </a:custGeom>
              <a:solidFill>
                <a:srgbClr val="F47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3" name="Freeform 35"/>
              <p:cNvSpPr>
                <a:spLocks/>
              </p:cNvSpPr>
              <p:nvPr/>
            </p:nvSpPr>
            <p:spPr bwMode="auto">
              <a:xfrm>
                <a:off x="3092" y="3319"/>
                <a:ext cx="36" cy="9"/>
              </a:xfrm>
              <a:custGeom>
                <a:avLst/>
                <a:gdLst>
                  <a:gd name="T0" fmla="*/ 0 w 47"/>
                  <a:gd name="T1" fmla="*/ 0 h 11"/>
                  <a:gd name="T2" fmla="*/ 23 w 47"/>
                  <a:gd name="T3" fmla="*/ 11 h 11"/>
                  <a:gd name="T4" fmla="*/ 47 w 47"/>
                  <a:gd name="T5" fmla="*/ 0 h 11"/>
                  <a:gd name="T6" fmla="*/ 23 w 47"/>
                  <a:gd name="T7" fmla="*/ 3 h 11"/>
                  <a:gd name="T8" fmla="*/ 0 w 47"/>
                  <a:gd name="T9" fmla="*/ 0 h 11"/>
                </a:gdLst>
                <a:ahLst/>
                <a:cxnLst>
                  <a:cxn ang="0">
                    <a:pos x="T0" y="T1"/>
                  </a:cxn>
                  <a:cxn ang="0">
                    <a:pos x="T2" y="T3"/>
                  </a:cxn>
                  <a:cxn ang="0">
                    <a:pos x="T4" y="T5"/>
                  </a:cxn>
                  <a:cxn ang="0">
                    <a:pos x="T6" y="T7"/>
                  </a:cxn>
                  <a:cxn ang="0">
                    <a:pos x="T8" y="T9"/>
                  </a:cxn>
                </a:cxnLst>
                <a:rect l="0" t="0" r="r" b="b"/>
                <a:pathLst>
                  <a:path w="47" h="11">
                    <a:moveTo>
                      <a:pt x="0" y="0"/>
                    </a:moveTo>
                    <a:cubicBezTo>
                      <a:pt x="6" y="7"/>
                      <a:pt x="14" y="11"/>
                      <a:pt x="23" y="11"/>
                    </a:cubicBezTo>
                    <a:cubicBezTo>
                      <a:pt x="32" y="11"/>
                      <a:pt x="41" y="7"/>
                      <a:pt x="47" y="0"/>
                    </a:cubicBezTo>
                    <a:cubicBezTo>
                      <a:pt x="23" y="3"/>
                      <a:pt x="23" y="3"/>
                      <a:pt x="23" y="3"/>
                    </a:cubicBezTo>
                    <a:lnTo>
                      <a:pt x="0"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4" name="Freeform 36"/>
              <p:cNvSpPr>
                <a:spLocks/>
              </p:cNvSpPr>
              <p:nvPr/>
            </p:nvSpPr>
            <p:spPr bwMode="auto">
              <a:xfrm>
                <a:off x="3092" y="3317"/>
                <a:ext cx="35" cy="5"/>
              </a:xfrm>
              <a:custGeom>
                <a:avLst/>
                <a:gdLst>
                  <a:gd name="T0" fmla="*/ 35 w 46"/>
                  <a:gd name="T1" fmla="*/ 0 h 7"/>
                  <a:gd name="T2" fmla="*/ 23 w 46"/>
                  <a:gd name="T3" fmla="*/ 4 h 7"/>
                  <a:gd name="T4" fmla="*/ 11 w 46"/>
                  <a:gd name="T5" fmla="*/ 0 h 7"/>
                  <a:gd name="T6" fmla="*/ 0 w 46"/>
                  <a:gd name="T7" fmla="*/ 3 h 7"/>
                  <a:gd name="T8" fmla="*/ 23 w 46"/>
                  <a:gd name="T9" fmla="*/ 7 h 7"/>
                  <a:gd name="T10" fmla="*/ 46 w 46"/>
                  <a:gd name="T11" fmla="*/ 3 h 7"/>
                  <a:gd name="T12" fmla="*/ 35 w 4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35" y="0"/>
                    </a:moveTo>
                    <a:cubicBezTo>
                      <a:pt x="31" y="0"/>
                      <a:pt x="27" y="1"/>
                      <a:pt x="23" y="4"/>
                    </a:cubicBezTo>
                    <a:cubicBezTo>
                      <a:pt x="20" y="1"/>
                      <a:pt x="16" y="0"/>
                      <a:pt x="11" y="0"/>
                    </a:cubicBezTo>
                    <a:cubicBezTo>
                      <a:pt x="7" y="0"/>
                      <a:pt x="3" y="1"/>
                      <a:pt x="0" y="3"/>
                    </a:cubicBezTo>
                    <a:cubicBezTo>
                      <a:pt x="7" y="6"/>
                      <a:pt x="15" y="7"/>
                      <a:pt x="23" y="7"/>
                    </a:cubicBezTo>
                    <a:cubicBezTo>
                      <a:pt x="31" y="7"/>
                      <a:pt x="39" y="6"/>
                      <a:pt x="46" y="3"/>
                    </a:cubicBezTo>
                    <a:cubicBezTo>
                      <a:pt x="43" y="1"/>
                      <a:pt x="40" y="0"/>
                      <a:pt x="35" y="0"/>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5" name="Oval 37"/>
              <p:cNvSpPr>
                <a:spLocks noChangeArrowheads="1"/>
              </p:cNvSpPr>
              <p:nvPr/>
            </p:nvSpPr>
            <p:spPr bwMode="auto">
              <a:xfrm>
                <a:off x="3072" y="3283"/>
                <a:ext cx="8"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6" name="Oval 38"/>
              <p:cNvSpPr>
                <a:spLocks noChangeArrowheads="1"/>
              </p:cNvSpPr>
              <p:nvPr/>
            </p:nvSpPr>
            <p:spPr bwMode="auto">
              <a:xfrm>
                <a:off x="3140" y="3283"/>
                <a:ext cx="7"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7" name="Freeform 39"/>
              <p:cNvSpPr>
                <a:spLocks/>
              </p:cNvSpPr>
              <p:nvPr/>
            </p:nvSpPr>
            <p:spPr bwMode="auto">
              <a:xfrm>
                <a:off x="3101" y="3302"/>
                <a:ext cx="17" cy="6"/>
              </a:xfrm>
              <a:custGeom>
                <a:avLst/>
                <a:gdLst>
                  <a:gd name="T0" fmla="*/ 0 w 22"/>
                  <a:gd name="T1" fmla="*/ 0 h 8"/>
                  <a:gd name="T2" fmla="*/ 11 w 22"/>
                  <a:gd name="T3" fmla="*/ 8 h 8"/>
                  <a:gd name="T4" fmla="*/ 22 w 22"/>
                  <a:gd name="T5" fmla="*/ 0 h 8"/>
                  <a:gd name="T6" fmla="*/ 0 w 22"/>
                  <a:gd name="T7" fmla="*/ 0 h 8"/>
                </a:gdLst>
                <a:ahLst/>
                <a:cxnLst>
                  <a:cxn ang="0">
                    <a:pos x="T0" y="T1"/>
                  </a:cxn>
                  <a:cxn ang="0">
                    <a:pos x="T2" y="T3"/>
                  </a:cxn>
                  <a:cxn ang="0">
                    <a:pos x="T4" y="T5"/>
                  </a:cxn>
                  <a:cxn ang="0">
                    <a:pos x="T6" y="T7"/>
                  </a:cxn>
                </a:cxnLst>
                <a:rect l="0" t="0" r="r" b="b"/>
                <a:pathLst>
                  <a:path w="22" h="8">
                    <a:moveTo>
                      <a:pt x="0" y="0"/>
                    </a:moveTo>
                    <a:cubicBezTo>
                      <a:pt x="1" y="4"/>
                      <a:pt x="6" y="8"/>
                      <a:pt x="11" y="8"/>
                    </a:cubicBezTo>
                    <a:cubicBezTo>
                      <a:pt x="16" y="8"/>
                      <a:pt x="21" y="4"/>
                      <a:pt x="22" y="0"/>
                    </a:cubicBezTo>
                    <a:lnTo>
                      <a:pt x="0" y="0"/>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478" name="Line Callout 2 477"/>
          <p:cNvSpPr/>
          <p:nvPr/>
        </p:nvSpPr>
        <p:spPr bwMode="auto">
          <a:xfrm>
            <a:off x="493474" y="2585687"/>
            <a:ext cx="5300298" cy="407181"/>
          </a:xfrm>
          <a:prstGeom prst="borderCallout2">
            <a:avLst>
              <a:gd name="adj1" fmla="val 56844"/>
              <a:gd name="adj2" fmla="val 78584"/>
              <a:gd name="adj3" fmla="val 68943"/>
              <a:gd name="adj4" fmla="val 16105"/>
              <a:gd name="adj5" fmla="val 69613"/>
              <a:gd name="adj6" fmla="val 31480"/>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a:rPr>
              <a:t>3. Multi-factor for elevation</a:t>
            </a:r>
          </a:p>
        </p:txBody>
      </p:sp>
      <p:sp>
        <p:nvSpPr>
          <p:cNvPr id="2" name="Rectangle 1"/>
          <p:cNvSpPr/>
          <p:nvPr/>
        </p:nvSpPr>
        <p:spPr>
          <a:xfrm>
            <a:off x="385132" y="1387163"/>
            <a:ext cx="221874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hlinkClick r:id="rId18"/>
              </a:rPr>
              <a:t>http://aka.ms/privsec</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0185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bwMode="auto">
          <a:xfrm>
            <a:off x="4506822" y="1476887"/>
            <a:ext cx="8046632" cy="4489228"/>
          </a:xfrm>
          <a:prstGeom prst="cloud">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nvGrpSpPr>
          <p:cNvPr id="64" name="Group 63"/>
          <p:cNvGrpSpPr/>
          <p:nvPr/>
        </p:nvGrpSpPr>
        <p:grpSpPr>
          <a:xfrm>
            <a:off x="8731625" y="2693949"/>
            <a:ext cx="1843212" cy="1212959"/>
            <a:chOff x="1889968" y="1652100"/>
            <a:chExt cx="2160490" cy="1421749"/>
          </a:xfrm>
        </p:grpSpPr>
        <p:sp>
          <p:nvSpPr>
            <p:cNvPr id="65" name="Freeform 64"/>
            <p:cNvSpPr>
              <a:spLocks/>
            </p:cNvSpPr>
            <p:nvPr/>
          </p:nvSpPr>
          <p:spPr bwMode="auto">
            <a:xfrm>
              <a:off x="2573070" y="1652100"/>
              <a:ext cx="1477388" cy="1337833"/>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rgbClr val="505050"/>
                </a:solidFill>
                <a:effectLst/>
                <a:uLnTx/>
                <a:uFillTx/>
              </a:endParaRPr>
            </a:p>
          </p:txBody>
        </p:sp>
        <p:sp>
          <p:nvSpPr>
            <p:cNvPr id="66" name="Freeform 65"/>
            <p:cNvSpPr>
              <a:spLocks/>
            </p:cNvSpPr>
            <p:nvPr/>
          </p:nvSpPr>
          <p:spPr bwMode="auto">
            <a:xfrm>
              <a:off x="1889968" y="1703934"/>
              <a:ext cx="1969853" cy="1369915"/>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rgbClr val="505050"/>
                </a:solidFill>
                <a:effectLst/>
                <a:uLnTx/>
                <a:uFillTx/>
              </a:endParaRPr>
            </a:p>
          </p:txBody>
        </p:sp>
      </p:grpSp>
      <p:sp>
        <p:nvSpPr>
          <p:cNvPr id="2" name="Title 1"/>
          <p:cNvSpPr>
            <a:spLocks noGrp="1"/>
          </p:cNvSpPr>
          <p:nvPr>
            <p:ph type="title"/>
          </p:nvPr>
        </p:nvSpPr>
        <p:spPr/>
        <p:txBody>
          <a:bodyPr/>
          <a:lstStyle/>
          <a:p>
            <a:pPr lvl="0"/>
            <a:r>
              <a:rPr lang="pt-BR" sz="4799" dirty="0">
                <a:solidFill>
                  <a:schemeClr val="tx1"/>
                </a:solidFill>
              </a:rPr>
              <a:t>Automate and protect</a:t>
            </a:r>
            <a:endParaRPr lang="en-US" dirty="0">
              <a:solidFill>
                <a:schemeClr val="tx1"/>
              </a:solidFill>
            </a:endParaRPr>
          </a:p>
        </p:txBody>
      </p:sp>
      <p:sp>
        <p:nvSpPr>
          <p:cNvPr id="20" name="Rectangle 19"/>
          <p:cNvSpPr/>
          <p:nvPr/>
        </p:nvSpPr>
        <p:spPr bwMode="auto">
          <a:xfrm>
            <a:off x="86897" y="1041748"/>
            <a:ext cx="4334552" cy="557927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Title 2"/>
          <p:cNvSpPr txBox="1">
            <a:spLocks/>
          </p:cNvSpPr>
          <p:nvPr/>
        </p:nvSpPr>
        <p:spPr>
          <a:xfrm>
            <a:off x="-1188322" y="-665466"/>
            <a:ext cx="11889564" cy="917575"/>
          </a:xfrm>
          <a:prstGeom prst="rect">
            <a:avLst/>
          </a:prstGeom>
        </p:spPr>
        <p:txBody>
          <a:bodyPr vert="horz" wrap="square" lIns="146304" tIns="91440" rIns="146304" bIns="91440" rtlCol="0" anchor="t">
            <a:noAutofit/>
          </a:bodyPr>
          <a:lst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487" rtl="0" eaLnBrk="1" fontAlgn="auto" latinLnBrk="0" hangingPunct="1">
              <a:lnSpc>
                <a:spcPct val="90000"/>
              </a:lnSpc>
              <a:spcBef>
                <a:spcPct val="0"/>
              </a:spcBef>
              <a:spcAft>
                <a:spcPts val="0"/>
              </a:spcAft>
              <a:buClrTx/>
              <a:buSzTx/>
              <a:buFontTx/>
              <a:buNone/>
              <a:tabLst/>
              <a:defRPr/>
            </a:pPr>
            <a:endParaRPr kumimoji="0" lang="pt-BR" sz="4799"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endParaRPr>
          </a:p>
        </p:txBody>
      </p:sp>
      <p:pic>
        <p:nvPicPr>
          <p:cNvPr id="22" name="Picture 21"/>
          <p:cNvPicPr>
            <a:picLocks noChangeAspect="1"/>
          </p:cNvPicPr>
          <p:nvPr/>
        </p:nvPicPr>
        <p:blipFill rotWithShape="1">
          <a:blip r:embed="rId2">
            <a:duotone>
              <a:srgbClr val="505050">
                <a:shade val="45000"/>
                <a:satMod val="135000"/>
              </a:srgbClr>
              <a:prstClr val="white"/>
            </a:duotone>
          </a:blip>
          <a:srcRect t="30117" r="43777" b="7059"/>
          <a:stretch/>
        </p:blipFill>
        <p:spPr>
          <a:xfrm>
            <a:off x="3377" y="2734270"/>
            <a:ext cx="7026144" cy="3494128"/>
          </a:xfrm>
          <a:prstGeom prst="rect">
            <a:avLst/>
          </a:prstGeom>
        </p:spPr>
      </p:pic>
      <p:sp>
        <p:nvSpPr>
          <p:cNvPr id="23" name="Rectangle 22"/>
          <p:cNvSpPr/>
          <p:nvPr/>
        </p:nvSpPr>
        <p:spPr bwMode="auto">
          <a:xfrm>
            <a:off x="5528031" y="3840114"/>
            <a:ext cx="1756854" cy="68570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TextBox 23"/>
          <p:cNvSpPr txBox="1"/>
          <p:nvPr/>
        </p:nvSpPr>
        <p:spPr>
          <a:xfrm>
            <a:off x="883" y="1041748"/>
            <a:ext cx="4068426" cy="572422"/>
          </a:xfrm>
          <a:prstGeom prst="rect">
            <a:avLst/>
          </a:prstGeom>
          <a:noFill/>
        </p:spPr>
        <p:txBody>
          <a:bodyPr wrap="squar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2000" b="1" i="0" u="none" strike="noStrike" kern="0" cap="none" spc="0" normalizeH="0" baseline="0" noProof="0" dirty="0">
                <a:ln>
                  <a:noFill/>
                </a:ln>
                <a:solidFill>
                  <a:srgbClr val="595959"/>
                </a:solidFill>
                <a:effectLst/>
                <a:uLnTx/>
                <a:uFillTx/>
              </a:rPr>
              <a:t>On-premises and private cloud</a:t>
            </a:r>
          </a:p>
        </p:txBody>
      </p:sp>
      <p:sp>
        <p:nvSpPr>
          <p:cNvPr id="26" name="Rectangle 25"/>
          <p:cNvSpPr/>
          <p:nvPr/>
        </p:nvSpPr>
        <p:spPr bwMode="auto">
          <a:xfrm>
            <a:off x="2187540" y="2152125"/>
            <a:ext cx="1554233" cy="67780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p:cNvSpPr/>
          <p:nvPr/>
        </p:nvSpPr>
        <p:spPr bwMode="auto">
          <a:xfrm>
            <a:off x="6935186" y="3993624"/>
            <a:ext cx="752141" cy="68570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Box 28"/>
          <p:cNvSpPr txBox="1"/>
          <p:nvPr/>
        </p:nvSpPr>
        <p:spPr>
          <a:xfrm>
            <a:off x="5664266" y="3810664"/>
            <a:ext cx="2455431" cy="888701"/>
          </a:xfrm>
          <a:prstGeom prst="rect">
            <a:avLst/>
          </a:prstGeom>
          <a:noFill/>
        </p:spPr>
        <p:txBody>
          <a:bodyPr wrap="none" lIns="182854" tIns="146283" rIns="182854" bIns="146283" rtlCol="0">
            <a:sp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2100" b="1" i="0" u="none" strike="noStrike" kern="0" cap="none" spc="0" normalizeH="0" baseline="0" noProof="0" dirty="0">
                <a:ln>
                  <a:noFill/>
                </a:ln>
                <a:solidFill>
                  <a:srgbClr val="595959"/>
                </a:solidFill>
                <a:effectLst/>
                <a:uLnTx/>
                <a:uFillTx/>
              </a:rPr>
              <a:t>Azure </a:t>
            </a:r>
            <a:br>
              <a:rPr kumimoji="0" lang="en-US" sz="2100" b="1" i="0" u="none" strike="noStrike" kern="0" cap="none" spc="0" normalizeH="0" baseline="0" noProof="0" dirty="0">
                <a:ln>
                  <a:noFill/>
                </a:ln>
                <a:solidFill>
                  <a:srgbClr val="595959"/>
                </a:solidFill>
                <a:effectLst/>
                <a:uLnTx/>
                <a:uFillTx/>
              </a:rPr>
            </a:br>
            <a:r>
              <a:rPr kumimoji="0" lang="en-US" sz="2100" b="1" i="0" u="none" strike="noStrike" kern="0" cap="none" spc="0" normalizeH="0" baseline="0" noProof="0" dirty="0">
                <a:ln>
                  <a:noFill/>
                </a:ln>
                <a:solidFill>
                  <a:srgbClr val="595959"/>
                </a:solidFill>
                <a:effectLst/>
                <a:uLnTx/>
                <a:uFillTx/>
              </a:rPr>
              <a:t>Active Directory</a:t>
            </a:r>
          </a:p>
        </p:txBody>
      </p:sp>
      <p:sp>
        <p:nvSpPr>
          <p:cNvPr id="30" name="Rectangle 29"/>
          <p:cNvSpPr/>
          <p:nvPr/>
        </p:nvSpPr>
        <p:spPr bwMode="auto">
          <a:xfrm>
            <a:off x="1646287" y="4125336"/>
            <a:ext cx="926138" cy="128240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ectangle 30"/>
          <p:cNvSpPr/>
          <p:nvPr/>
        </p:nvSpPr>
        <p:spPr bwMode="auto">
          <a:xfrm>
            <a:off x="2165681" y="6250685"/>
            <a:ext cx="1903627" cy="429316"/>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Rectangle 32"/>
          <p:cNvSpPr/>
          <p:nvPr/>
        </p:nvSpPr>
        <p:spPr bwMode="auto">
          <a:xfrm>
            <a:off x="118562" y="5051725"/>
            <a:ext cx="879392" cy="426456"/>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extBox 33"/>
          <p:cNvSpPr txBox="1"/>
          <p:nvPr/>
        </p:nvSpPr>
        <p:spPr>
          <a:xfrm>
            <a:off x="2104020" y="6089354"/>
            <a:ext cx="1771514" cy="517022"/>
          </a:xfrm>
          <a:prstGeom prst="rect">
            <a:avLst/>
          </a:prstGeom>
          <a:noFill/>
        </p:spPr>
        <p:txBody>
          <a:bodyPr wrap="squar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595959"/>
                </a:solidFill>
                <a:effectLst/>
                <a:uLnTx/>
                <a:uFillTx/>
              </a:rPr>
              <a:t>On-</a:t>
            </a:r>
            <a:r>
              <a:rPr kumimoji="0" lang="en-US" sz="1600" b="1" i="0" u="none" strike="noStrike" kern="0" cap="none" spc="0" normalizeH="0" baseline="0" noProof="0" dirty="0" err="1">
                <a:ln>
                  <a:noFill/>
                </a:ln>
                <a:solidFill>
                  <a:srgbClr val="595959"/>
                </a:solidFill>
                <a:effectLst/>
                <a:uLnTx/>
                <a:uFillTx/>
              </a:rPr>
              <a:t>prem</a:t>
            </a:r>
            <a:r>
              <a:rPr kumimoji="0" lang="en-US" sz="1600" b="1" i="0" u="none" strike="noStrike" kern="0" cap="none" spc="0" normalizeH="0" baseline="0" noProof="0" dirty="0">
                <a:ln>
                  <a:noFill/>
                </a:ln>
                <a:solidFill>
                  <a:srgbClr val="595959"/>
                </a:solidFill>
                <a:effectLst/>
                <a:uLnTx/>
                <a:uFillTx/>
              </a:rPr>
              <a:t> apps</a:t>
            </a:r>
          </a:p>
        </p:txBody>
      </p:sp>
      <p:sp>
        <p:nvSpPr>
          <p:cNvPr id="37" name="TextBox 36"/>
          <p:cNvSpPr txBox="1"/>
          <p:nvPr/>
        </p:nvSpPr>
        <p:spPr>
          <a:xfrm>
            <a:off x="1947124" y="2482760"/>
            <a:ext cx="2122184" cy="5170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cs typeface="Calibri" panose="020F0502020204030204" pitchFamily="34" charset="0"/>
              </a:rPr>
              <a:t>Azure AD Connect</a:t>
            </a:r>
          </a:p>
        </p:txBody>
      </p:sp>
      <p:sp>
        <p:nvSpPr>
          <p:cNvPr id="38" name="TextBox 37"/>
          <p:cNvSpPr txBox="1"/>
          <p:nvPr/>
        </p:nvSpPr>
        <p:spPr>
          <a:xfrm>
            <a:off x="335876" y="4890676"/>
            <a:ext cx="829394" cy="5170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cs typeface="Calibri" panose="020F0502020204030204" pitchFamily="34" charset="0"/>
              </a:rPr>
              <a:t>MIM</a:t>
            </a:r>
          </a:p>
        </p:txBody>
      </p:sp>
      <p:sp>
        <p:nvSpPr>
          <p:cNvPr id="40" name="Rectangle 39"/>
          <p:cNvSpPr/>
          <p:nvPr/>
        </p:nvSpPr>
        <p:spPr bwMode="auto">
          <a:xfrm>
            <a:off x="2434836" y="4164828"/>
            <a:ext cx="926138" cy="255964"/>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ectangle 40"/>
          <p:cNvSpPr/>
          <p:nvPr/>
        </p:nvSpPr>
        <p:spPr bwMode="auto">
          <a:xfrm>
            <a:off x="1600920" y="3499463"/>
            <a:ext cx="1234074" cy="255964"/>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2" name="Picture 41"/>
          <p:cNvPicPr>
            <a:picLocks noChangeAspect="1"/>
          </p:cNvPicPr>
          <p:nvPr/>
        </p:nvPicPr>
        <p:blipFill rotWithShape="1">
          <a:blip r:embed="rId2">
            <a:duotone>
              <a:srgbClr val="505050">
                <a:shade val="45000"/>
                <a:satMod val="135000"/>
              </a:srgbClr>
              <a:prstClr val="white"/>
            </a:duotone>
          </a:blip>
          <a:srcRect l="6072" t="62012" r="89131" b="26360"/>
          <a:stretch/>
        </p:blipFill>
        <p:spPr>
          <a:xfrm>
            <a:off x="2659468" y="3450717"/>
            <a:ext cx="599571" cy="646717"/>
          </a:xfrm>
          <a:prstGeom prst="rect">
            <a:avLst/>
          </a:prstGeom>
        </p:spPr>
      </p:pic>
      <p:sp>
        <p:nvSpPr>
          <p:cNvPr id="43" name="Rectangle 42"/>
          <p:cNvSpPr/>
          <p:nvPr/>
        </p:nvSpPr>
        <p:spPr bwMode="auto">
          <a:xfrm>
            <a:off x="1971766" y="3916737"/>
            <a:ext cx="926138" cy="22018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TextBox 44"/>
          <p:cNvSpPr txBox="1"/>
          <p:nvPr/>
        </p:nvSpPr>
        <p:spPr>
          <a:xfrm>
            <a:off x="680821" y="6090521"/>
            <a:ext cx="1615726" cy="517022"/>
          </a:xfrm>
          <a:prstGeom prst="rect">
            <a:avLst/>
          </a:prstGeom>
          <a:noFill/>
        </p:spPr>
        <p:txBody>
          <a:bodyPr wrap="squar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595959"/>
                </a:solidFill>
                <a:effectLst/>
                <a:uLnTx/>
                <a:uFillTx/>
              </a:rPr>
              <a:t>On-</a:t>
            </a:r>
            <a:r>
              <a:rPr kumimoji="0" lang="en-US" sz="1600" b="1" i="0" u="none" strike="noStrike" kern="0" cap="none" spc="0" normalizeH="0" baseline="0" noProof="0" dirty="0" err="1">
                <a:ln>
                  <a:noFill/>
                </a:ln>
                <a:solidFill>
                  <a:srgbClr val="595959"/>
                </a:solidFill>
                <a:effectLst/>
                <a:uLnTx/>
                <a:uFillTx/>
              </a:rPr>
              <a:t>prem</a:t>
            </a:r>
            <a:r>
              <a:rPr kumimoji="0" lang="en-US" sz="1600" b="1" i="0" u="none" strike="noStrike" kern="0" cap="none" spc="0" normalizeH="0" baseline="0" noProof="0" dirty="0">
                <a:ln>
                  <a:noFill/>
                </a:ln>
                <a:solidFill>
                  <a:srgbClr val="595959"/>
                </a:solidFill>
                <a:effectLst/>
                <a:uLnTx/>
                <a:uFillTx/>
              </a:rPr>
              <a:t> HR</a:t>
            </a:r>
          </a:p>
        </p:txBody>
      </p:sp>
      <p:sp>
        <p:nvSpPr>
          <p:cNvPr id="46" name="Rectangle 45"/>
          <p:cNvSpPr/>
          <p:nvPr/>
        </p:nvSpPr>
        <p:spPr bwMode="auto">
          <a:xfrm>
            <a:off x="118562" y="2720793"/>
            <a:ext cx="1439351" cy="102293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7" name="Group 26"/>
          <p:cNvGrpSpPr/>
          <p:nvPr/>
        </p:nvGrpSpPr>
        <p:grpSpPr>
          <a:xfrm>
            <a:off x="672154" y="2951137"/>
            <a:ext cx="878533" cy="809766"/>
            <a:chOff x="892941" y="2650701"/>
            <a:chExt cx="253211" cy="233391"/>
          </a:xfrm>
        </p:grpSpPr>
        <p:sp>
          <p:nvSpPr>
            <p:cNvPr id="35" name="Freeform 5"/>
            <p:cNvSpPr>
              <a:spLocks noEditPoints="1"/>
            </p:cNvSpPr>
            <p:nvPr/>
          </p:nvSpPr>
          <p:spPr bwMode="auto">
            <a:xfrm>
              <a:off x="946466" y="2695959"/>
              <a:ext cx="146161" cy="142981"/>
            </a:xfrm>
            <a:custGeom>
              <a:avLst/>
              <a:gdLst>
                <a:gd name="T0" fmla="*/ 522 w 582"/>
                <a:gd name="T1" fmla="*/ 266 h 569"/>
                <a:gd name="T2" fmla="*/ 472 w 582"/>
                <a:gd name="T3" fmla="*/ 270 h 569"/>
                <a:gd name="T4" fmla="*/ 348 w 582"/>
                <a:gd name="T5" fmla="*/ 122 h 569"/>
                <a:gd name="T6" fmla="*/ 359 w 582"/>
                <a:gd name="T7" fmla="*/ 62 h 569"/>
                <a:gd name="T8" fmla="*/ 309 w 582"/>
                <a:gd name="T9" fmla="*/ 12 h 569"/>
                <a:gd name="T10" fmla="*/ 220 w 582"/>
                <a:gd name="T11" fmla="*/ 81 h 569"/>
                <a:gd name="T12" fmla="*/ 233 w 582"/>
                <a:gd name="T13" fmla="*/ 122 h 569"/>
                <a:gd name="T14" fmla="*/ 110 w 582"/>
                <a:gd name="T15" fmla="*/ 270 h 569"/>
                <a:gd name="T16" fmla="*/ 59 w 582"/>
                <a:gd name="T17" fmla="*/ 266 h 569"/>
                <a:gd name="T18" fmla="*/ 11 w 582"/>
                <a:gd name="T19" fmla="*/ 316 h 569"/>
                <a:gd name="T20" fmla="*/ 80 w 582"/>
                <a:gd name="T21" fmla="*/ 405 h 569"/>
                <a:gd name="T22" fmla="*/ 124 w 582"/>
                <a:gd name="T23" fmla="*/ 389 h 569"/>
                <a:gd name="T24" fmla="*/ 225 w 582"/>
                <a:gd name="T25" fmla="*/ 463 h 569"/>
                <a:gd name="T26" fmla="*/ 223 w 582"/>
                <a:gd name="T27" fmla="*/ 511 h 569"/>
                <a:gd name="T28" fmla="*/ 273 w 582"/>
                <a:gd name="T29" fmla="*/ 558 h 569"/>
                <a:gd name="T30" fmla="*/ 361 w 582"/>
                <a:gd name="T31" fmla="*/ 489 h 569"/>
                <a:gd name="T32" fmla="*/ 357 w 582"/>
                <a:gd name="T33" fmla="*/ 463 h 569"/>
                <a:gd name="T34" fmla="*/ 458 w 582"/>
                <a:gd name="T35" fmla="*/ 389 h 569"/>
                <a:gd name="T36" fmla="*/ 502 w 582"/>
                <a:gd name="T37" fmla="*/ 405 h 569"/>
                <a:gd name="T38" fmla="*/ 571 w 582"/>
                <a:gd name="T39" fmla="*/ 316 h 569"/>
                <a:gd name="T40" fmla="*/ 522 w 582"/>
                <a:gd name="T41" fmla="*/ 266 h 569"/>
                <a:gd name="T42" fmla="*/ 137 w 582"/>
                <a:gd name="T43" fmla="*/ 293 h 569"/>
                <a:gd name="T44" fmla="*/ 261 w 582"/>
                <a:gd name="T45" fmla="*/ 145 h 569"/>
                <a:gd name="T46" fmla="*/ 273 w 582"/>
                <a:gd name="T47" fmla="*/ 149 h 569"/>
                <a:gd name="T48" fmla="*/ 273 w 582"/>
                <a:gd name="T49" fmla="*/ 421 h 569"/>
                <a:gd name="T50" fmla="*/ 246 w 582"/>
                <a:gd name="T51" fmla="*/ 434 h 569"/>
                <a:gd name="T52" fmla="*/ 146 w 582"/>
                <a:gd name="T53" fmla="*/ 360 h 569"/>
                <a:gd name="T54" fmla="*/ 150 w 582"/>
                <a:gd name="T55" fmla="*/ 334 h 569"/>
                <a:gd name="T56" fmla="*/ 137 w 582"/>
                <a:gd name="T57" fmla="*/ 293 h 569"/>
                <a:gd name="T58" fmla="*/ 309 w 582"/>
                <a:gd name="T59" fmla="*/ 421 h 569"/>
                <a:gd name="T60" fmla="*/ 309 w 582"/>
                <a:gd name="T61" fmla="*/ 149 h 569"/>
                <a:gd name="T62" fmla="*/ 321 w 582"/>
                <a:gd name="T63" fmla="*/ 145 h 569"/>
                <a:gd name="T64" fmla="*/ 444 w 582"/>
                <a:gd name="T65" fmla="*/ 293 h 569"/>
                <a:gd name="T66" fmla="*/ 431 w 582"/>
                <a:gd name="T67" fmla="*/ 334 h 569"/>
                <a:gd name="T68" fmla="*/ 436 w 582"/>
                <a:gd name="T69" fmla="*/ 360 h 569"/>
                <a:gd name="T70" fmla="*/ 335 w 582"/>
                <a:gd name="T71" fmla="*/ 434 h 569"/>
                <a:gd name="T72" fmla="*/ 309 w 582"/>
                <a:gd name="T73" fmla="*/ 4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2" h="569">
                  <a:moveTo>
                    <a:pt x="522" y="266"/>
                  </a:moveTo>
                  <a:cubicBezTo>
                    <a:pt x="504" y="261"/>
                    <a:pt x="487" y="263"/>
                    <a:pt x="472" y="270"/>
                  </a:cubicBezTo>
                  <a:cubicBezTo>
                    <a:pt x="348" y="122"/>
                    <a:pt x="348" y="122"/>
                    <a:pt x="348" y="122"/>
                  </a:cubicBezTo>
                  <a:cubicBezTo>
                    <a:pt x="360" y="106"/>
                    <a:pt x="365" y="84"/>
                    <a:pt x="359" y="62"/>
                  </a:cubicBezTo>
                  <a:cubicBezTo>
                    <a:pt x="353" y="38"/>
                    <a:pt x="333" y="18"/>
                    <a:pt x="309" y="12"/>
                  </a:cubicBezTo>
                  <a:cubicBezTo>
                    <a:pt x="262" y="0"/>
                    <a:pt x="220" y="36"/>
                    <a:pt x="220" y="81"/>
                  </a:cubicBezTo>
                  <a:cubicBezTo>
                    <a:pt x="220" y="96"/>
                    <a:pt x="225" y="110"/>
                    <a:pt x="233" y="122"/>
                  </a:cubicBezTo>
                  <a:cubicBezTo>
                    <a:pt x="110" y="270"/>
                    <a:pt x="110" y="270"/>
                    <a:pt x="110" y="270"/>
                  </a:cubicBezTo>
                  <a:cubicBezTo>
                    <a:pt x="95" y="263"/>
                    <a:pt x="78" y="261"/>
                    <a:pt x="59" y="266"/>
                  </a:cubicBezTo>
                  <a:cubicBezTo>
                    <a:pt x="36" y="273"/>
                    <a:pt x="17" y="293"/>
                    <a:pt x="11" y="316"/>
                  </a:cubicBezTo>
                  <a:cubicBezTo>
                    <a:pt x="0" y="363"/>
                    <a:pt x="35" y="405"/>
                    <a:pt x="80" y="405"/>
                  </a:cubicBezTo>
                  <a:cubicBezTo>
                    <a:pt x="97" y="405"/>
                    <a:pt x="112" y="399"/>
                    <a:pt x="124" y="389"/>
                  </a:cubicBezTo>
                  <a:cubicBezTo>
                    <a:pt x="225" y="463"/>
                    <a:pt x="225" y="463"/>
                    <a:pt x="225" y="463"/>
                  </a:cubicBezTo>
                  <a:cubicBezTo>
                    <a:pt x="219" y="477"/>
                    <a:pt x="218" y="494"/>
                    <a:pt x="223" y="511"/>
                  </a:cubicBezTo>
                  <a:cubicBezTo>
                    <a:pt x="231" y="534"/>
                    <a:pt x="250" y="552"/>
                    <a:pt x="273" y="558"/>
                  </a:cubicBezTo>
                  <a:cubicBezTo>
                    <a:pt x="320" y="569"/>
                    <a:pt x="361" y="534"/>
                    <a:pt x="361" y="489"/>
                  </a:cubicBezTo>
                  <a:cubicBezTo>
                    <a:pt x="361" y="480"/>
                    <a:pt x="360" y="471"/>
                    <a:pt x="357" y="463"/>
                  </a:cubicBezTo>
                  <a:cubicBezTo>
                    <a:pt x="458" y="389"/>
                    <a:pt x="458" y="389"/>
                    <a:pt x="458" y="389"/>
                  </a:cubicBezTo>
                  <a:cubicBezTo>
                    <a:pt x="470" y="399"/>
                    <a:pt x="485" y="405"/>
                    <a:pt x="502" y="405"/>
                  </a:cubicBezTo>
                  <a:cubicBezTo>
                    <a:pt x="547" y="405"/>
                    <a:pt x="582" y="363"/>
                    <a:pt x="571" y="316"/>
                  </a:cubicBezTo>
                  <a:cubicBezTo>
                    <a:pt x="565" y="293"/>
                    <a:pt x="546" y="273"/>
                    <a:pt x="522" y="266"/>
                  </a:cubicBezTo>
                  <a:close/>
                  <a:moveTo>
                    <a:pt x="137" y="293"/>
                  </a:moveTo>
                  <a:cubicBezTo>
                    <a:pt x="261" y="145"/>
                    <a:pt x="261" y="145"/>
                    <a:pt x="261" y="145"/>
                  </a:cubicBezTo>
                  <a:cubicBezTo>
                    <a:pt x="267" y="147"/>
                    <a:pt x="267" y="147"/>
                    <a:pt x="273" y="149"/>
                  </a:cubicBezTo>
                  <a:cubicBezTo>
                    <a:pt x="273" y="421"/>
                    <a:pt x="273" y="421"/>
                    <a:pt x="273" y="421"/>
                  </a:cubicBezTo>
                  <a:cubicBezTo>
                    <a:pt x="263" y="423"/>
                    <a:pt x="254" y="428"/>
                    <a:pt x="246" y="434"/>
                  </a:cubicBezTo>
                  <a:cubicBezTo>
                    <a:pt x="146" y="360"/>
                    <a:pt x="146" y="360"/>
                    <a:pt x="146" y="360"/>
                  </a:cubicBezTo>
                  <a:cubicBezTo>
                    <a:pt x="149" y="352"/>
                    <a:pt x="150" y="343"/>
                    <a:pt x="150" y="334"/>
                  </a:cubicBezTo>
                  <a:cubicBezTo>
                    <a:pt x="150" y="319"/>
                    <a:pt x="146" y="305"/>
                    <a:pt x="137" y="293"/>
                  </a:cubicBezTo>
                  <a:close/>
                  <a:moveTo>
                    <a:pt x="309" y="421"/>
                  </a:moveTo>
                  <a:cubicBezTo>
                    <a:pt x="309" y="149"/>
                    <a:pt x="309" y="149"/>
                    <a:pt x="309" y="149"/>
                  </a:cubicBezTo>
                  <a:cubicBezTo>
                    <a:pt x="315" y="147"/>
                    <a:pt x="315" y="147"/>
                    <a:pt x="321" y="145"/>
                  </a:cubicBezTo>
                  <a:cubicBezTo>
                    <a:pt x="444" y="293"/>
                    <a:pt x="444" y="293"/>
                    <a:pt x="444" y="293"/>
                  </a:cubicBezTo>
                  <a:cubicBezTo>
                    <a:pt x="436" y="305"/>
                    <a:pt x="431" y="319"/>
                    <a:pt x="431" y="334"/>
                  </a:cubicBezTo>
                  <a:cubicBezTo>
                    <a:pt x="431" y="343"/>
                    <a:pt x="433" y="352"/>
                    <a:pt x="436" y="360"/>
                  </a:cubicBezTo>
                  <a:cubicBezTo>
                    <a:pt x="335" y="434"/>
                    <a:pt x="335" y="434"/>
                    <a:pt x="335" y="434"/>
                  </a:cubicBezTo>
                  <a:cubicBezTo>
                    <a:pt x="328" y="428"/>
                    <a:pt x="319" y="423"/>
                    <a:pt x="309" y="42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a:ln>
                  <a:noFill/>
                </a:ln>
                <a:solidFill>
                  <a:prstClr val="black"/>
                </a:solidFill>
                <a:effectLst/>
                <a:uLnTx/>
                <a:uFillTx/>
                <a:latin typeface="Calibri" panose="020F0502020204030204"/>
              </a:endParaRPr>
            </a:p>
          </p:txBody>
        </p:sp>
        <p:sp>
          <p:nvSpPr>
            <p:cNvPr id="36" name="Freeform 6"/>
            <p:cNvSpPr>
              <a:spLocks noEditPoints="1"/>
            </p:cNvSpPr>
            <p:nvPr/>
          </p:nvSpPr>
          <p:spPr bwMode="auto">
            <a:xfrm>
              <a:off x="892941" y="2650701"/>
              <a:ext cx="253211" cy="233391"/>
            </a:xfrm>
            <a:custGeom>
              <a:avLst/>
              <a:gdLst>
                <a:gd name="T0" fmla="*/ 481 w 1008"/>
                <a:gd name="T1" fmla="*/ 13 h 929"/>
                <a:gd name="T2" fmla="*/ 12 w 1008"/>
                <a:gd name="T3" fmla="*/ 532 h 929"/>
                <a:gd name="T4" fmla="*/ 16 w 1008"/>
                <a:gd name="T5" fmla="*/ 577 h 929"/>
                <a:gd name="T6" fmla="*/ 486 w 1008"/>
                <a:gd name="T7" fmla="*/ 921 h 929"/>
                <a:gd name="T8" fmla="*/ 521 w 1008"/>
                <a:gd name="T9" fmla="*/ 921 h 929"/>
                <a:gd name="T10" fmla="*/ 991 w 1008"/>
                <a:gd name="T11" fmla="*/ 577 h 929"/>
                <a:gd name="T12" fmla="*/ 996 w 1008"/>
                <a:gd name="T13" fmla="*/ 532 h 929"/>
                <a:gd name="T14" fmla="*/ 526 w 1008"/>
                <a:gd name="T15" fmla="*/ 13 h 929"/>
                <a:gd name="T16" fmla="*/ 481 w 1008"/>
                <a:gd name="T17" fmla="*/ 13 h 929"/>
                <a:gd name="T18" fmla="*/ 88 w 1008"/>
                <a:gd name="T19" fmla="*/ 538 h 929"/>
                <a:gd name="T20" fmla="*/ 495 w 1008"/>
                <a:gd name="T21" fmla="*/ 88 h 929"/>
                <a:gd name="T22" fmla="*/ 512 w 1008"/>
                <a:gd name="T23" fmla="*/ 88 h 929"/>
                <a:gd name="T24" fmla="*/ 920 w 1008"/>
                <a:gd name="T25" fmla="*/ 538 h 929"/>
                <a:gd name="T26" fmla="*/ 918 w 1008"/>
                <a:gd name="T27" fmla="*/ 556 h 929"/>
                <a:gd name="T28" fmla="*/ 511 w 1008"/>
                <a:gd name="T29" fmla="*/ 854 h 929"/>
                <a:gd name="T30" fmla="*/ 496 w 1008"/>
                <a:gd name="T31" fmla="*/ 854 h 929"/>
                <a:gd name="T32" fmla="*/ 90 w 1008"/>
                <a:gd name="T33" fmla="*/ 556 h 929"/>
                <a:gd name="T34" fmla="*/ 88 w 1008"/>
                <a:gd name="T35" fmla="*/ 53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8" h="929">
                  <a:moveTo>
                    <a:pt x="481" y="13"/>
                  </a:moveTo>
                  <a:cubicBezTo>
                    <a:pt x="12" y="532"/>
                    <a:pt x="12" y="532"/>
                    <a:pt x="12" y="532"/>
                  </a:cubicBezTo>
                  <a:cubicBezTo>
                    <a:pt x="0" y="545"/>
                    <a:pt x="2" y="566"/>
                    <a:pt x="16" y="577"/>
                  </a:cubicBezTo>
                  <a:cubicBezTo>
                    <a:pt x="486" y="921"/>
                    <a:pt x="486" y="921"/>
                    <a:pt x="486" y="921"/>
                  </a:cubicBezTo>
                  <a:cubicBezTo>
                    <a:pt x="496" y="929"/>
                    <a:pt x="511" y="929"/>
                    <a:pt x="521" y="921"/>
                  </a:cubicBezTo>
                  <a:cubicBezTo>
                    <a:pt x="991" y="577"/>
                    <a:pt x="991" y="577"/>
                    <a:pt x="991" y="577"/>
                  </a:cubicBezTo>
                  <a:cubicBezTo>
                    <a:pt x="1006" y="566"/>
                    <a:pt x="1008" y="545"/>
                    <a:pt x="996" y="532"/>
                  </a:cubicBezTo>
                  <a:cubicBezTo>
                    <a:pt x="526" y="13"/>
                    <a:pt x="526" y="13"/>
                    <a:pt x="526" y="13"/>
                  </a:cubicBezTo>
                  <a:cubicBezTo>
                    <a:pt x="514" y="0"/>
                    <a:pt x="493" y="0"/>
                    <a:pt x="481" y="13"/>
                  </a:cubicBezTo>
                  <a:close/>
                  <a:moveTo>
                    <a:pt x="88" y="538"/>
                  </a:moveTo>
                  <a:cubicBezTo>
                    <a:pt x="495" y="88"/>
                    <a:pt x="495" y="88"/>
                    <a:pt x="495" y="88"/>
                  </a:cubicBezTo>
                  <a:cubicBezTo>
                    <a:pt x="499" y="83"/>
                    <a:pt x="508" y="83"/>
                    <a:pt x="512" y="88"/>
                  </a:cubicBezTo>
                  <a:cubicBezTo>
                    <a:pt x="920" y="538"/>
                    <a:pt x="920" y="538"/>
                    <a:pt x="920" y="538"/>
                  </a:cubicBezTo>
                  <a:cubicBezTo>
                    <a:pt x="924" y="543"/>
                    <a:pt x="924" y="551"/>
                    <a:pt x="918" y="556"/>
                  </a:cubicBezTo>
                  <a:cubicBezTo>
                    <a:pt x="511" y="854"/>
                    <a:pt x="511" y="854"/>
                    <a:pt x="511" y="854"/>
                  </a:cubicBezTo>
                  <a:cubicBezTo>
                    <a:pt x="506" y="857"/>
                    <a:pt x="501" y="857"/>
                    <a:pt x="496" y="854"/>
                  </a:cubicBezTo>
                  <a:cubicBezTo>
                    <a:pt x="90" y="556"/>
                    <a:pt x="90" y="556"/>
                    <a:pt x="90" y="556"/>
                  </a:cubicBezTo>
                  <a:cubicBezTo>
                    <a:pt x="84" y="551"/>
                    <a:pt x="83" y="543"/>
                    <a:pt x="88" y="538"/>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a:ln>
                  <a:noFill/>
                </a:ln>
                <a:solidFill>
                  <a:prstClr val="black"/>
                </a:solidFill>
                <a:effectLst/>
                <a:uLnTx/>
                <a:uFillTx/>
                <a:latin typeface="Calibri" panose="020F0502020204030204"/>
              </a:endParaRPr>
            </a:p>
          </p:txBody>
        </p:sp>
      </p:grpSp>
      <p:grpSp>
        <p:nvGrpSpPr>
          <p:cNvPr id="47" name="Group 46"/>
          <p:cNvGrpSpPr/>
          <p:nvPr/>
        </p:nvGrpSpPr>
        <p:grpSpPr>
          <a:xfrm>
            <a:off x="6259818" y="2177855"/>
            <a:ext cx="4003015" cy="1742493"/>
            <a:chOff x="1508904" y="1143000"/>
            <a:chExt cx="4382216" cy="1907556"/>
          </a:xfrm>
        </p:grpSpPr>
        <p:grpSp>
          <p:nvGrpSpPr>
            <p:cNvPr id="48" name="Group 47"/>
            <p:cNvGrpSpPr/>
            <p:nvPr/>
          </p:nvGrpSpPr>
          <p:grpSpPr>
            <a:xfrm>
              <a:off x="1508904" y="1430128"/>
              <a:ext cx="2412234" cy="1587413"/>
              <a:chOff x="3242718" y="2211361"/>
              <a:chExt cx="4836957" cy="3183044"/>
            </a:xfrm>
          </p:grpSpPr>
          <p:sp>
            <p:nvSpPr>
              <p:cNvPr id="59" name="Freeform 5"/>
              <p:cNvSpPr>
                <a:spLocks/>
              </p:cNvSpPr>
              <p:nvPr/>
            </p:nvSpPr>
            <p:spPr bwMode="auto">
              <a:xfrm>
                <a:off x="4772063" y="2211361"/>
                <a:ext cx="3307612" cy="2995171"/>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rgbClr val="505050"/>
                  </a:solidFill>
                  <a:effectLst/>
                  <a:uLnTx/>
                  <a:uFillTx/>
                </a:endParaRPr>
              </a:p>
            </p:txBody>
          </p:sp>
          <p:sp>
            <p:nvSpPr>
              <p:cNvPr id="60" name="Freeform 6"/>
              <p:cNvSpPr>
                <a:spLocks/>
              </p:cNvSpPr>
              <p:nvPr/>
            </p:nvSpPr>
            <p:spPr bwMode="auto">
              <a:xfrm>
                <a:off x="3242718" y="2327408"/>
                <a:ext cx="4410155" cy="3066997"/>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a:ln>
                    <a:noFill/>
                  </a:ln>
                  <a:solidFill>
                    <a:srgbClr val="505050"/>
                  </a:solidFill>
                  <a:effectLst/>
                  <a:uLnTx/>
                  <a:uFillTx/>
                </a:endParaRPr>
              </a:p>
            </p:txBody>
          </p:sp>
        </p:grpSp>
        <p:pic>
          <p:nvPicPr>
            <p:cNvPr id="49" name="Picture 48"/>
            <p:cNvPicPr>
              <a:picLocks noChangeAspect="1"/>
            </p:cNvPicPr>
            <p:nvPr/>
          </p:nvPicPr>
          <p:blipFill>
            <a:blip r:embed="rId3"/>
            <a:stretch>
              <a:fillRect/>
            </a:stretch>
          </p:blipFill>
          <p:spPr>
            <a:xfrm>
              <a:off x="3063691" y="1143000"/>
              <a:ext cx="2827429" cy="1907556"/>
            </a:xfrm>
            <a:prstGeom prst="rect">
              <a:avLst/>
            </a:prstGeom>
          </p:spPr>
        </p:pic>
        <p:sp>
          <p:nvSpPr>
            <p:cNvPr id="50" name="Oval 49"/>
            <p:cNvSpPr/>
            <p:nvPr/>
          </p:nvSpPr>
          <p:spPr bwMode="auto">
            <a:xfrm>
              <a:off x="2892918" y="2241336"/>
              <a:ext cx="496208" cy="496209"/>
            </a:xfrm>
            <a:prstGeom prst="ellipse">
              <a:avLst/>
            </a:prstGeom>
            <a:solidFill>
              <a:srgbClr val="FFFFFF"/>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51" name="Picture 50"/>
            <p:cNvPicPr>
              <a:picLocks noChangeAspect="1"/>
            </p:cNvPicPr>
            <p:nvPr/>
          </p:nvPicPr>
          <p:blipFill>
            <a:blip r:embed="rId4"/>
            <a:stretch>
              <a:fillRect/>
            </a:stretch>
          </p:blipFill>
          <p:spPr>
            <a:xfrm>
              <a:off x="2953708" y="2322807"/>
              <a:ext cx="368760" cy="348406"/>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307" y="2336476"/>
              <a:ext cx="339375" cy="339374"/>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079" y="1796262"/>
              <a:ext cx="314405" cy="292220"/>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5811" y="1380284"/>
              <a:ext cx="530933" cy="371838"/>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6469" y="1897005"/>
              <a:ext cx="375655" cy="375655"/>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0417" y="2320534"/>
              <a:ext cx="304580" cy="365080"/>
            </a:xfrm>
            <a:prstGeom prst="rect">
              <a:avLst/>
            </a:prstGeom>
          </p:spPr>
        </p:pic>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4749" y="1673882"/>
              <a:ext cx="426922" cy="421340"/>
            </a:xfrm>
            <a:prstGeom prst="rect">
              <a:avLst/>
            </a:prstGeom>
          </p:spPr>
        </p:pic>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3587" y="2454578"/>
              <a:ext cx="336746" cy="336746"/>
            </a:xfrm>
            <a:prstGeom prst="rect">
              <a:avLst/>
            </a:prstGeom>
          </p:spPr>
        </p:pic>
      </p:grpSp>
      <p:pic>
        <p:nvPicPr>
          <p:cNvPr id="61" name="Picture 6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71808" y="2763008"/>
            <a:ext cx="869022" cy="869021"/>
          </a:xfrm>
          <a:prstGeom prst="rect">
            <a:avLst/>
          </a:prstGeom>
        </p:spPr>
      </p:pic>
      <p:pic>
        <p:nvPicPr>
          <p:cNvPr id="62" name="Picture 61"/>
          <p:cNvPicPr>
            <a:picLocks noChangeAspect="1"/>
          </p:cNvPicPr>
          <p:nvPr/>
        </p:nvPicPr>
        <p:blipFill rotWithShape="1">
          <a:blip r:embed="rId2">
            <a:clrChange>
              <a:clrFrom>
                <a:srgbClr val="FFFFFF"/>
              </a:clrFrom>
              <a:clrTo>
                <a:srgbClr val="FFFFFF">
                  <a:alpha val="0"/>
                </a:srgbClr>
              </a:clrTo>
            </a:clrChange>
            <a:biLevel thresh="75000"/>
          </a:blip>
          <a:srcRect l="65852" t="58175" r="24665" b="29492"/>
          <a:stretch/>
        </p:blipFill>
        <p:spPr>
          <a:xfrm>
            <a:off x="7975525" y="4254800"/>
            <a:ext cx="1185083" cy="685913"/>
          </a:xfrm>
          <a:prstGeom prst="rect">
            <a:avLst/>
          </a:prstGeom>
        </p:spPr>
      </p:pic>
      <p:sp>
        <p:nvSpPr>
          <p:cNvPr id="63" name="TextBox 62"/>
          <p:cNvSpPr txBox="1"/>
          <p:nvPr/>
        </p:nvSpPr>
        <p:spPr>
          <a:xfrm>
            <a:off x="7441108" y="4859923"/>
            <a:ext cx="2191935" cy="517022"/>
          </a:xfrm>
          <a:prstGeom prst="rect">
            <a:avLst/>
          </a:prstGeom>
          <a:noFill/>
        </p:spPr>
        <p:txBody>
          <a:bodyPr wrap="squar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595959"/>
                </a:solidFill>
                <a:effectLst/>
                <a:uLnTx/>
                <a:uFillTx/>
              </a:rPr>
              <a:t>Cloud-hosted apps</a:t>
            </a:r>
          </a:p>
        </p:txBody>
      </p:sp>
      <p:cxnSp>
        <p:nvCxnSpPr>
          <p:cNvPr id="5" name="Straight Arrow Connector 4"/>
          <p:cNvCxnSpPr/>
          <p:nvPr/>
        </p:nvCxnSpPr>
        <p:spPr>
          <a:xfrm flipH="1" flipV="1">
            <a:off x="7772700" y="3964026"/>
            <a:ext cx="640073" cy="290774"/>
          </a:xfrm>
          <a:prstGeom prst="straightConnector1">
            <a:avLst/>
          </a:prstGeom>
          <a:ln w="2857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173253" y="3720907"/>
            <a:ext cx="3189690" cy="1199141"/>
            <a:chOff x="9173253" y="3720907"/>
            <a:chExt cx="3189690" cy="1199141"/>
          </a:xfrm>
        </p:grpSpPr>
        <p:sp>
          <p:nvSpPr>
            <p:cNvPr id="67" name="TextBox 66"/>
            <p:cNvSpPr txBox="1"/>
            <p:nvPr/>
          </p:nvSpPr>
          <p:spPr>
            <a:xfrm>
              <a:off x="9296844" y="4073103"/>
              <a:ext cx="3066099" cy="846945"/>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Extend enterprise-grade security to your cloud and SaaS apps </a:t>
              </a:r>
            </a:p>
          </p:txBody>
        </p:sp>
        <p:sp>
          <p:nvSpPr>
            <p:cNvPr id="68" name="Rectangle 67"/>
            <p:cNvSpPr/>
            <p:nvPr/>
          </p:nvSpPr>
          <p:spPr bwMode="auto">
            <a:xfrm>
              <a:off x="9679525" y="3808605"/>
              <a:ext cx="2371667" cy="446195"/>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Microsoft Cloud App Security</a:t>
              </a:r>
            </a:p>
          </p:txBody>
        </p:sp>
        <p:sp>
          <p:nvSpPr>
            <p:cNvPr id="69" name="Oval 68"/>
            <p:cNvSpPr/>
            <p:nvPr/>
          </p:nvSpPr>
          <p:spPr bwMode="auto">
            <a:xfrm>
              <a:off x="9173253" y="3720907"/>
              <a:ext cx="601462" cy="60146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70" name="Picture 69"/>
            <p:cNvPicPr>
              <a:picLocks noChangeAspect="1"/>
            </p:cNvPicPr>
            <p:nvPr/>
          </p:nvPicPr>
          <p:blipFill>
            <a:blip r:embed="rId13"/>
            <a:stretch>
              <a:fillRect/>
            </a:stretch>
          </p:blipFill>
          <p:spPr>
            <a:xfrm>
              <a:off x="9285162" y="3853694"/>
              <a:ext cx="341678" cy="389354"/>
            </a:xfrm>
            <a:prstGeom prst="rect">
              <a:avLst/>
            </a:prstGeom>
          </p:spPr>
        </p:pic>
      </p:grpSp>
      <p:sp>
        <p:nvSpPr>
          <p:cNvPr id="44" name="Rectangle 43"/>
          <p:cNvSpPr/>
          <p:nvPr/>
        </p:nvSpPr>
        <p:spPr bwMode="auto">
          <a:xfrm>
            <a:off x="1838146" y="1543052"/>
            <a:ext cx="1903627" cy="87753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p:cNvGrpSpPr/>
          <p:nvPr/>
        </p:nvGrpSpPr>
        <p:grpSpPr>
          <a:xfrm>
            <a:off x="6382661" y="5171036"/>
            <a:ext cx="4054589" cy="1689658"/>
            <a:chOff x="6382661" y="5171036"/>
            <a:chExt cx="4054589" cy="1689658"/>
          </a:xfrm>
        </p:grpSpPr>
        <p:sp>
          <p:nvSpPr>
            <p:cNvPr id="75" name="Rectangle 74"/>
            <p:cNvSpPr/>
            <p:nvPr/>
          </p:nvSpPr>
          <p:spPr bwMode="auto">
            <a:xfrm>
              <a:off x="7961468" y="5787058"/>
              <a:ext cx="2475782" cy="353408"/>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algn="ctr"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 Azure Information Protection</a:t>
              </a:r>
            </a:p>
          </p:txBody>
        </p:sp>
        <p:sp>
          <p:nvSpPr>
            <p:cNvPr id="76" name="Oval 75"/>
            <p:cNvSpPr/>
            <p:nvPr/>
          </p:nvSpPr>
          <p:spPr>
            <a:xfrm>
              <a:off x="6382661" y="5171036"/>
              <a:ext cx="1689658" cy="1689658"/>
            </a:xfrm>
            <a:prstGeom prst="ellipse">
              <a:avLst/>
            </a:prstGeom>
            <a:solidFill>
              <a:srgbClr val="FFFFFF"/>
            </a:solidFill>
            <a:ln w="25400" cap="flat" cmpd="sng" algn="ctr">
              <a:solidFill>
                <a:srgbClr val="D2D2D2">
                  <a:lumMod val="90000"/>
                </a:srgbClr>
              </a:solidFill>
              <a:prstDash val="solid"/>
            </a:ln>
            <a:effectLst/>
          </p:spPr>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a:ln>
                  <a:noFill/>
                </a:ln>
                <a:solidFill>
                  <a:srgbClr val="505050"/>
                </a:solidFill>
                <a:effectLst/>
                <a:uLnTx/>
                <a:uFillTx/>
                <a:latin typeface="Calibri" panose="020F0502020204030204"/>
                <a:ea typeface="+mn-ea"/>
                <a:cs typeface="+mn-cs"/>
              </a:endParaRPr>
            </a:p>
          </p:txBody>
        </p:sp>
        <p:sp>
          <p:nvSpPr>
            <p:cNvPr id="77" name="TextBox 76"/>
            <p:cNvSpPr txBox="1"/>
            <p:nvPr/>
          </p:nvSpPr>
          <p:spPr>
            <a:xfrm>
              <a:off x="7895831" y="5998493"/>
              <a:ext cx="2116160" cy="777148"/>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Protect your data, everywhere</a:t>
              </a:r>
            </a:p>
          </p:txBody>
        </p:sp>
        <p:grpSp>
          <p:nvGrpSpPr>
            <p:cNvPr id="78" name="Group 77"/>
            <p:cNvGrpSpPr/>
            <p:nvPr/>
          </p:nvGrpSpPr>
          <p:grpSpPr>
            <a:xfrm>
              <a:off x="7744229" y="5423957"/>
              <a:ext cx="601462" cy="601462"/>
              <a:chOff x="5839185" y="5096904"/>
              <a:chExt cx="589722" cy="589722"/>
            </a:xfrm>
          </p:grpSpPr>
          <p:sp>
            <p:nvSpPr>
              <p:cNvPr id="79" name="Oval 78"/>
              <p:cNvSpPr/>
              <p:nvPr/>
            </p:nvSpPr>
            <p:spPr bwMode="auto">
              <a:xfrm>
                <a:off x="5839185" y="5096904"/>
                <a:ext cx="589722" cy="58972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80" name="Picture 79"/>
              <p:cNvPicPr>
                <a:picLocks noChangeAspect="1"/>
              </p:cNvPicPr>
              <p:nvPr/>
            </p:nvPicPr>
            <p:blipFill>
              <a:blip r:embed="rId13"/>
              <a:stretch>
                <a:fillRect/>
              </a:stretch>
            </p:blipFill>
            <p:spPr>
              <a:xfrm>
                <a:off x="5960628" y="5223989"/>
                <a:ext cx="335009" cy="381754"/>
              </a:xfrm>
              <a:prstGeom prst="rect">
                <a:avLst/>
              </a:prstGeom>
            </p:spPr>
          </p:pic>
        </p:grpSp>
        <p:grpSp>
          <p:nvGrpSpPr>
            <p:cNvPr id="81" name="Group 80"/>
            <p:cNvGrpSpPr/>
            <p:nvPr/>
          </p:nvGrpSpPr>
          <p:grpSpPr>
            <a:xfrm>
              <a:off x="6707148" y="5335334"/>
              <a:ext cx="840939" cy="825831"/>
              <a:chOff x="3637416" y="2034189"/>
              <a:chExt cx="453893" cy="445739"/>
            </a:xfrm>
          </p:grpSpPr>
          <p:sp>
            <p:nvSpPr>
              <p:cNvPr id="82" name="Freeform 39"/>
              <p:cNvSpPr>
                <a:spLocks/>
              </p:cNvSpPr>
              <p:nvPr/>
            </p:nvSpPr>
            <p:spPr bwMode="auto">
              <a:xfrm>
                <a:off x="3637416" y="2135835"/>
                <a:ext cx="171995" cy="116519"/>
              </a:xfrm>
              <a:custGeom>
                <a:avLst/>
                <a:gdLst>
                  <a:gd name="T0" fmla="*/ 2764 w 4356"/>
                  <a:gd name="T1" fmla="*/ 1454 h 2951"/>
                  <a:gd name="T2" fmla="*/ 2724 w 4356"/>
                  <a:gd name="T3" fmla="*/ 1483 h 2951"/>
                  <a:gd name="T4" fmla="*/ 2281 w 4356"/>
                  <a:gd name="T5" fmla="*/ 1151 h 2951"/>
                  <a:gd name="T6" fmla="*/ 2835 w 4356"/>
                  <a:gd name="T7" fmla="*/ 749 h 2951"/>
                  <a:gd name="T8" fmla="*/ 3864 w 4356"/>
                  <a:gd name="T9" fmla="*/ 0 h 2951"/>
                  <a:gd name="T10" fmla="*/ 483 w 4356"/>
                  <a:gd name="T11" fmla="*/ 0 h 2951"/>
                  <a:gd name="T12" fmla="*/ 1441 w 4356"/>
                  <a:gd name="T13" fmla="*/ 694 h 2951"/>
                  <a:gd name="T14" fmla="*/ 1441 w 4356"/>
                  <a:gd name="T15" fmla="*/ 694 h 2951"/>
                  <a:gd name="T16" fmla="*/ 1444 w 4356"/>
                  <a:gd name="T17" fmla="*/ 696 h 2951"/>
                  <a:gd name="T18" fmla="*/ 2617 w 4356"/>
                  <a:gd name="T19" fmla="*/ 1561 h 2951"/>
                  <a:gd name="T20" fmla="*/ 2487 w 4356"/>
                  <a:gd name="T21" fmla="*/ 1655 h 2951"/>
                  <a:gd name="T22" fmla="*/ 2165 w 4356"/>
                  <a:gd name="T23" fmla="*/ 1887 h 2951"/>
                  <a:gd name="T24" fmla="*/ 0 w 4356"/>
                  <a:gd name="T25" fmla="*/ 310 h 2951"/>
                  <a:gd name="T26" fmla="*/ 0 w 4356"/>
                  <a:gd name="T27" fmla="*/ 2951 h 2951"/>
                  <a:gd name="T28" fmla="*/ 4356 w 4356"/>
                  <a:gd name="T29" fmla="*/ 2951 h 2951"/>
                  <a:gd name="T30" fmla="*/ 4356 w 4356"/>
                  <a:gd name="T31" fmla="*/ 301 h 2951"/>
                  <a:gd name="T32" fmla="*/ 2764 w 4356"/>
                  <a:gd name="T33" fmla="*/ 1454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6" h="2951">
                    <a:moveTo>
                      <a:pt x="2764" y="1454"/>
                    </a:moveTo>
                    <a:lnTo>
                      <a:pt x="2724" y="1483"/>
                    </a:lnTo>
                    <a:lnTo>
                      <a:pt x="2281" y="1151"/>
                    </a:lnTo>
                    <a:lnTo>
                      <a:pt x="2835" y="749"/>
                    </a:lnTo>
                    <a:lnTo>
                      <a:pt x="3864" y="0"/>
                    </a:lnTo>
                    <a:lnTo>
                      <a:pt x="483" y="0"/>
                    </a:lnTo>
                    <a:lnTo>
                      <a:pt x="1441" y="694"/>
                    </a:lnTo>
                    <a:lnTo>
                      <a:pt x="1441" y="694"/>
                    </a:lnTo>
                    <a:lnTo>
                      <a:pt x="1444" y="696"/>
                    </a:lnTo>
                    <a:lnTo>
                      <a:pt x="2617" y="1561"/>
                    </a:lnTo>
                    <a:lnTo>
                      <a:pt x="2487" y="1655"/>
                    </a:lnTo>
                    <a:lnTo>
                      <a:pt x="2165" y="1887"/>
                    </a:lnTo>
                    <a:lnTo>
                      <a:pt x="0" y="310"/>
                    </a:lnTo>
                    <a:lnTo>
                      <a:pt x="0" y="2951"/>
                    </a:lnTo>
                    <a:lnTo>
                      <a:pt x="4356" y="2951"/>
                    </a:lnTo>
                    <a:lnTo>
                      <a:pt x="4356" y="301"/>
                    </a:lnTo>
                    <a:lnTo>
                      <a:pt x="2764" y="1454"/>
                    </a:lnTo>
                    <a:close/>
                  </a:path>
                </a:pathLst>
              </a:custGeom>
              <a:solidFill>
                <a:srgbClr val="002050"/>
              </a:solidFill>
              <a:ln>
                <a:noFill/>
              </a:ln>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a:ln>
                    <a:noFill/>
                  </a:ln>
                  <a:solidFill>
                    <a:prstClr val="black"/>
                  </a:solidFill>
                  <a:effectLst/>
                  <a:uLnTx/>
                  <a:uFillTx/>
                  <a:latin typeface="Calibri" panose="020F0502020204030204"/>
                </a:endParaRPr>
              </a:p>
            </p:txBody>
          </p:sp>
          <p:sp>
            <p:nvSpPr>
              <p:cNvPr id="83" name="Freeform 36"/>
              <p:cNvSpPr>
                <a:spLocks/>
              </p:cNvSpPr>
              <p:nvPr/>
            </p:nvSpPr>
            <p:spPr bwMode="auto">
              <a:xfrm>
                <a:off x="3701567" y="2295945"/>
                <a:ext cx="217558" cy="183983"/>
              </a:xfrm>
              <a:custGeom>
                <a:avLst/>
                <a:gdLst>
                  <a:gd name="T0" fmla="*/ 1175 w 1357"/>
                  <a:gd name="T1" fmla="*/ 786 h 1148"/>
                  <a:gd name="T2" fmla="*/ 1044 w 1357"/>
                  <a:gd name="T3" fmla="*/ 843 h 1148"/>
                  <a:gd name="T4" fmla="*/ 362 w 1357"/>
                  <a:gd name="T5" fmla="*/ 552 h 1148"/>
                  <a:gd name="T6" fmla="*/ 363 w 1357"/>
                  <a:gd name="T7" fmla="*/ 544 h 1148"/>
                  <a:gd name="T8" fmla="*/ 360 w 1357"/>
                  <a:gd name="T9" fmla="*/ 516 h 1148"/>
                  <a:gd name="T10" fmla="*/ 782 w 1357"/>
                  <a:gd name="T11" fmla="*/ 303 h 1148"/>
                  <a:gd name="T12" fmla="*/ 915 w 1357"/>
                  <a:gd name="T13" fmla="*/ 362 h 1148"/>
                  <a:gd name="T14" fmla="*/ 1096 w 1357"/>
                  <a:gd name="T15" fmla="*/ 181 h 1148"/>
                  <a:gd name="T16" fmla="*/ 915 w 1357"/>
                  <a:gd name="T17" fmla="*/ 0 h 1148"/>
                  <a:gd name="T18" fmla="*/ 733 w 1357"/>
                  <a:gd name="T19" fmla="*/ 181 h 1148"/>
                  <a:gd name="T20" fmla="*/ 739 w 1357"/>
                  <a:gd name="T21" fmla="*/ 225 h 1148"/>
                  <a:gd name="T22" fmla="*/ 324 w 1357"/>
                  <a:gd name="T23" fmla="*/ 433 h 1148"/>
                  <a:gd name="T24" fmla="*/ 181 w 1357"/>
                  <a:gd name="T25" fmla="*/ 362 h 1148"/>
                  <a:gd name="T26" fmla="*/ 0 w 1357"/>
                  <a:gd name="T27" fmla="*/ 544 h 1148"/>
                  <a:gd name="T28" fmla="*/ 181 w 1357"/>
                  <a:gd name="T29" fmla="*/ 725 h 1148"/>
                  <a:gd name="T30" fmla="*/ 335 w 1357"/>
                  <a:gd name="T31" fmla="*/ 639 h 1148"/>
                  <a:gd name="T32" fmla="*/ 1000 w 1357"/>
                  <a:gd name="T33" fmla="*/ 922 h 1148"/>
                  <a:gd name="T34" fmla="*/ 994 w 1357"/>
                  <a:gd name="T35" fmla="*/ 967 h 1148"/>
                  <a:gd name="T36" fmla="*/ 1175 w 1357"/>
                  <a:gd name="T37" fmla="*/ 1148 h 1148"/>
                  <a:gd name="T38" fmla="*/ 1357 w 1357"/>
                  <a:gd name="T39" fmla="*/ 967 h 1148"/>
                  <a:gd name="T40" fmla="*/ 1175 w 1357"/>
                  <a:gd name="T41" fmla="*/ 78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7" h="1148">
                    <a:moveTo>
                      <a:pt x="1175" y="786"/>
                    </a:moveTo>
                    <a:cubicBezTo>
                      <a:pt x="1123" y="786"/>
                      <a:pt x="1077" y="808"/>
                      <a:pt x="1044" y="843"/>
                    </a:cubicBezTo>
                    <a:cubicBezTo>
                      <a:pt x="362" y="552"/>
                      <a:pt x="362" y="552"/>
                      <a:pt x="362" y="552"/>
                    </a:cubicBezTo>
                    <a:cubicBezTo>
                      <a:pt x="362" y="549"/>
                      <a:pt x="363" y="547"/>
                      <a:pt x="363" y="544"/>
                    </a:cubicBezTo>
                    <a:cubicBezTo>
                      <a:pt x="363" y="534"/>
                      <a:pt x="361" y="525"/>
                      <a:pt x="360" y="516"/>
                    </a:cubicBezTo>
                    <a:cubicBezTo>
                      <a:pt x="782" y="303"/>
                      <a:pt x="782" y="303"/>
                      <a:pt x="782" y="303"/>
                    </a:cubicBezTo>
                    <a:cubicBezTo>
                      <a:pt x="815" y="339"/>
                      <a:pt x="862" y="362"/>
                      <a:pt x="915" y="362"/>
                    </a:cubicBezTo>
                    <a:cubicBezTo>
                      <a:pt x="1015" y="362"/>
                      <a:pt x="1096" y="281"/>
                      <a:pt x="1096" y="181"/>
                    </a:cubicBezTo>
                    <a:cubicBezTo>
                      <a:pt x="1096" y="81"/>
                      <a:pt x="1015" y="0"/>
                      <a:pt x="915" y="0"/>
                    </a:cubicBezTo>
                    <a:cubicBezTo>
                      <a:pt x="815" y="0"/>
                      <a:pt x="733" y="81"/>
                      <a:pt x="733" y="181"/>
                    </a:cubicBezTo>
                    <a:cubicBezTo>
                      <a:pt x="733" y="196"/>
                      <a:pt x="736" y="211"/>
                      <a:pt x="739" y="225"/>
                    </a:cubicBezTo>
                    <a:cubicBezTo>
                      <a:pt x="324" y="433"/>
                      <a:pt x="324" y="433"/>
                      <a:pt x="324" y="433"/>
                    </a:cubicBezTo>
                    <a:cubicBezTo>
                      <a:pt x="291" y="391"/>
                      <a:pt x="240" y="362"/>
                      <a:pt x="181" y="362"/>
                    </a:cubicBezTo>
                    <a:cubicBezTo>
                      <a:pt x="81" y="362"/>
                      <a:pt x="0" y="444"/>
                      <a:pt x="0" y="544"/>
                    </a:cubicBezTo>
                    <a:cubicBezTo>
                      <a:pt x="0" y="644"/>
                      <a:pt x="81" y="725"/>
                      <a:pt x="181" y="725"/>
                    </a:cubicBezTo>
                    <a:cubicBezTo>
                      <a:pt x="246" y="725"/>
                      <a:pt x="303" y="691"/>
                      <a:pt x="335" y="639"/>
                    </a:cubicBezTo>
                    <a:cubicBezTo>
                      <a:pt x="1000" y="922"/>
                      <a:pt x="1000" y="922"/>
                      <a:pt x="1000" y="922"/>
                    </a:cubicBezTo>
                    <a:cubicBezTo>
                      <a:pt x="997" y="936"/>
                      <a:pt x="994" y="951"/>
                      <a:pt x="994" y="967"/>
                    </a:cubicBezTo>
                    <a:cubicBezTo>
                      <a:pt x="994" y="1067"/>
                      <a:pt x="1075" y="1148"/>
                      <a:pt x="1175" y="1148"/>
                    </a:cubicBezTo>
                    <a:cubicBezTo>
                      <a:pt x="1275" y="1148"/>
                      <a:pt x="1357" y="1067"/>
                      <a:pt x="1357" y="967"/>
                    </a:cubicBezTo>
                    <a:cubicBezTo>
                      <a:pt x="1357" y="867"/>
                      <a:pt x="1275" y="786"/>
                      <a:pt x="1175" y="786"/>
                    </a:cubicBezTo>
                    <a:close/>
                  </a:path>
                </a:pathLst>
              </a:custGeom>
              <a:solidFill>
                <a:srgbClr val="002050"/>
              </a:solidFill>
              <a:ln>
                <a:noFill/>
              </a:ln>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a:ln>
                    <a:noFill/>
                  </a:ln>
                  <a:solidFill>
                    <a:prstClr val="black"/>
                  </a:solidFill>
                  <a:effectLst/>
                  <a:uLnTx/>
                  <a:uFillTx/>
                  <a:latin typeface="Calibri" panose="020F0502020204030204"/>
                </a:endParaRPr>
              </a:p>
            </p:txBody>
          </p:sp>
          <p:sp>
            <p:nvSpPr>
              <p:cNvPr id="84" name="Freeform 5"/>
              <p:cNvSpPr>
                <a:spLocks noEditPoints="1"/>
              </p:cNvSpPr>
              <p:nvPr/>
            </p:nvSpPr>
            <p:spPr bwMode="auto">
              <a:xfrm>
                <a:off x="3891451" y="2034189"/>
                <a:ext cx="199858" cy="255578"/>
              </a:xfrm>
              <a:custGeom>
                <a:avLst/>
                <a:gdLst>
                  <a:gd name="T0" fmla="*/ 3508 w 4833"/>
                  <a:gd name="T1" fmla="*/ 0 h 6182"/>
                  <a:gd name="T2" fmla="*/ 202 w 4833"/>
                  <a:gd name="T3" fmla="*/ 58 h 6182"/>
                  <a:gd name="T4" fmla="*/ 53 w 4833"/>
                  <a:gd name="T5" fmla="*/ 221 h 6182"/>
                  <a:gd name="T6" fmla="*/ 0 w 4833"/>
                  <a:gd name="T7" fmla="*/ 5793 h 6182"/>
                  <a:gd name="T8" fmla="*/ 103 w 4833"/>
                  <a:gd name="T9" fmla="*/ 6029 h 6182"/>
                  <a:gd name="T10" fmla="*/ 270 w 4833"/>
                  <a:gd name="T11" fmla="*/ 6137 h 6182"/>
                  <a:gd name="T12" fmla="*/ 4468 w 4833"/>
                  <a:gd name="T13" fmla="*/ 6177 h 6182"/>
                  <a:gd name="T14" fmla="*/ 4690 w 4833"/>
                  <a:gd name="T15" fmla="*/ 6081 h 6182"/>
                  <a:gd name="T16" fmla="*/ 4801 w 4833"/>
                  <a:gd name="T17" fmla="*/ 5911 h 6182"/>
                  <a:gd name="T18" fmla="*/ 4781 w 4833"/>
                  <a:gd name="T19" fmla="*/ 1139 h 6182"/>
                  <a:gd name="T20" fmla="*/ 4470 w 4833"/>
                  <a:gd name="T21" fmla="*/ 5769 h 6182"/>
                  <a:gd name="T22" fmla="*/ 4338 w 4833"/>
                  <a:gd name="T23" fmla="*/ 5889 h 6182"/>
                  <a:gd name="T24" fmla="*/ 1409 w 4833"/>
                  <a:gd name="T25" fmla="*/ 5869 h 6182"/>
                  <a:gd name="T26" fmla="*/ 412 w 4833"/>
                  <a:gd name="T27" fmla="*/ 5831 h 6182"/>
                  <a:gd name="T28" fmla="*/ 345 w 4833"/>
                  <a:gd name="T29" fmla="*/ 5754 h 6182"/>
                  <a:gd name="T30" fmla="*/ 339 w 4833"/>
                  <a:gd name="T31" fmla="*/ 411 h 6182"/>
                  <a:gd name="T32" fmla="*/ 416 w 4833"/>
                  <a:gd name="T33" fmla="*/ 345 h 6182"/>
                  <a:gd name="T34" fmla="*/ 3423 w 4833"/>
                  <a:gd name="T35" fmla="*/ 489 h 6182"/>
                  <a:gd name="T36" fmla="*/ 3454 w 4833"/>
                  <a:gd name="T37" fmla="*/ 1161 h 6182"/>
                  <a:gd name="T38" fmla="*/ 3562 w 4833"/>
                  <a:gd name="T39" fmla="*/ 1328 h 6182"/>
                  <a:gd name="T40" fmla="*/ 4358 w 4833"/>
                  <a:gd name="T41" fmla="*/ 1391 h 6182"/>
                  <a:gd name="T42" fmla="*/ 1379 w 4833"/>
                  <a:gd name="T43" fmla="*/ 2075 h 6182"/>
                  <a:gd name="T44" fmla="*/ 1267 w 4833"/>
                  <a:gd name="T45" fmla="*/ 1231 h 6182"/>
                  <a:gd name="T46" fmla="*/ 1129 w 4833"/>
                  <a:gd name="T47" fmla="*/ 1050 h 6182"/>
                  <a:gd name="T48" fmla="*/ 1637 w 4833"/>
                  <a:gd name="T49" fmla="*/ 874 h 6182"/>
                  <a:gd name="T50" fmla="*/ 1454 w 4833"/>
                  <a:gd name="T51" fmla="*/ 2558 h 6182"/>
                  <a:gd name="T52" fmla="*/ 1431 w 4833"/>
                  <a:gd name="T53" fmla="*/ 3773 h 6182"/>
                  <a:gd name="T54" fmla="*/ 1454 w 4833"/>
                  <a:gd name="T55" fmla="*/ 2558 h 6182"/>
                  <a:gd name="T56" fmla="*/ 1443 w 4833"/>
                  <a:gd name="T57" fmla="*/ 2755 h 6182"/>
                  <a:gd name="T58" fmla="*/ 2416 w 4833"/>
                  <a:gd name="T59" fmla="*/ 3753 h 6182"/>
                  <a:gd name="T60" fmla="*/ 2304 w 4833"/>
                  <a:gd name="T61" fmla="*/ 2909 h 6182"/>
                  <a:gd name="T62" fmla="*/ 2166 w 4833"/>
                  <a:gd name="T63" fmla="*/ 2728 h 6182"/>
                  <a:gd name="T64" fmla="*/ 2674 w 4833"/>
                  <a:gd name="T65" fmla="*/ 2551 h 6182"/>
                  <a:gd name="T66" fmla="*/ 3457 w 4833"/>
                  <a:gd name="T67" fmla="*/ 2558 h 6182"/>
                  <a:gd name="T68" fmla="*/ 3434 w 4833"/>
                  <a:gd name="T69" fmla="*/ 3773 h 6182"/>
                  <a:gd name="T70" fmla="*/ 3457 w 4833"/>
                  <a:gd name="T71" fmla="*/ 2558 h 6182"/>
                  <a:gd name="T72" fmla="*/ 3445 w 4833"/>
                  <a:gd name="T73" fmla="*/ 2755 h 6182"/>
                  <a:gd name="T74" fmla="*/ 2492 w 4833"/>
                  <a:gd name="T75" fmla="*/ 867 h 6182"/>
                  <a:gd name="T76" fmla="*/ 2468 w 4833"/>
                  <a:gd name="T77" fmla="*/ 2082 h 6182"/>
                  <a:gd name="T78" fmla="*/ 2492 w 4833"/>
                  <a:gd name="T79" fmla="*/ 867 h 6182"/>
                  <a:gd name="T80" fmla="*/ 2480 w 4833"/>
                  <a:gd name="T81" fmla="*/ 1064 h 6182"/>
                  <a:gd name="T82" fmla="*/ 1454 w 4833"/>
                  <a:gd name="T83" fmla="*/ 4236 h 6182"/>
                  <a:gd name="T84" fmla="*/ 1431 w 4833"/>
                  <a:gd name="T85" fmla="*/ 5451 h 6182"/>
                  <a:gd name="T86" fmla="*/ 1454 w 4833"/>
                  <a:gd name="T87" fmla="*/ 4236 h 6182"/>
                  <a:gd name="T88" fmla="*/ 1443 w 4833"/>
                  <a:gd name="T89" fmla="*/ 4433 h 6182"/>
                  <a:gd name="T90" fmla="*/ 2491 w 4833"/>
                  <a:gd name="T91" fmla="*/ 4236 h 6182"/>
                  <a:gd name="T92" fmla="*/ 2469 w 4833"/>
                  <a:gd name="T93" fmla="*/ 5451 h 6182"/>
                  <a:gd name="T94" fmla="*/ 2491 w 4833"/>
                  <a:gd name="T95" fmla="*/ 4236 h 6182"/>
                  <a:gd name="T96" fmla="*/ 2480 w 4833"/>
                  <a:gd name="T97" fmla="*/ 4433 h 6182"/>
                  <a:gd name="T98" fmla="*/ 3483 w 4833"/>
                  <a:gd name="T99" fmla="*/ 4229 h 6182"/>
                  <a:gd name="T100" fmla="*/ 3381 w 4833"/>
                  <a:gd name="T101" fmla="*/ 5430 h 6182"/>
                  <a:gd name="T102" fmla="*/ 3269 w 4833"/>
                  <a:gd name="T103" fmla="*/ 4587 h 6182"/>
                  <a:gd name="T104" fmla="*/ 3131 w 4833"/>
                  <a:gd name="T105" fmla="*/ 4405 h 6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3" h="6182">
                    <a:moveTo>
                      <a:pt x="4781" y="1139"/>
                    </a:moveTo>
                    <a:cubicBezTo>
                      <a:pt x="3621" y="45"/>
                      <a:pt x="3621" y="45"/>
                      <a:pt x="3621" y="45"/>
                    </a:cubicBezTo>
                    <a:cubicBezTo>
                      <a:pt x="3590" y="16"/>
                      <a:pt x="3550" y="0"/>
                      <a:pt x="3508" y="0"/>
                    </a:cubicBezTo>
                    <a:cubicBezTo>
                      <a:pt x="377" y="0"/>
                      <a:pt x="377" y="0"/>
                      <a:pt x="377" y="0"/>
                    </a:cubicBezTo>
                    <a:cubicBezTo>
                      <a:pt x="255" y="33"/>
                      <a:pt x="255" y="33"/>
                      <a:pt x="255" y="33"/>
                    </a:cubicBezTo>
                    <a:cubicBezTo>
                      <a:pt x="236" y="38"/>
                      <a:pt x="218" y="47"/>
                      <a:pt x="202" y="58"/>
                    </a:cubicBezTo>
                    <a:cubicBezTo>
                      <a:pt x="141" y="103"/>
                      <a:pt x="141" y="103"/>
                      <a:pt x="141" y="103"/>
                    </a:cubicBezTo>
                    <a:cubicBezTo>
                      <a:pt x="123" y="115"/>
                      <a:pt x="108" y="131"/>
                      <a:pt x="97" y="150"/>
                    </a:cubicBezTo>
                    <a:cubicBezTo>
                      <a:pt x="53" y="221"/>
                      <a:pt x="53" y="221"/>
                      <a:pt x="53" y="221"/>
                    </a:cubicBezTo>
                    <a:cubicBezTo>
                      <a:pt x="44" y="236"/>
                      <a:pt x="37" y="252"/>
                      <a:pt x="33" y="270"/>
                    </a:cubicBezTo>
                    <a:cubicBezTo>
                      <a:pt x="1" y="406"/>
                      <a:pt x="1" y="406"/>
                      <a:pt x="1" y="406"/>
                    </a:cubicBezTo>
                    <a:cubicBezTo>
                      <a:pt x="0" y="5793"/>
                      <a:pt x="0" y="5793"/>
                      <a:pt x="0" y="5793"/>
                    </a:cubicBezTo>
                    <a:cubicBezTo>
                      <a:pt x="33" y="5914"/>
                      <a:pt x="33" y="5914"/>
                      <a:pt x="33" y="5914"/>
                    </a:cubicBezTo>
                    <a:cubicBezTo>
                      <a:pt x="38" y="5933"/>
                      <a:pt x="47" y="5951"/>
                      <a:pt x="58" y="5967"/>
                    </a:cubicBezTo>
                    <a:cubicBezTo>
                      <a:pt x="103" y="6029"/>
                      <a:pt x="103" y="6029"/>
                      <a:pt x="103" y="6029"/>
                    </a:cubicBezTo>
                    <a:cubicBezTo>
                      <a:pt x="116" y="6047"/>
                      <a:pt x="132" y="6062"/>
                      <a:pt x="150" y="6073"/>
                    </a:cubicBezTo>
                    <a:cubicBezTo>
                      <a:pt x="221" y="6117"/>
                      <a:pt x="221" y="6117"/>
                      <a:pt x="221" y="6117"/>
                    </a:cubicBezTo>
                    <a:cubicBezTo>
                      <a:pt x="236" y="6126"/>
                      <a:pt x="253" y="6133"/>
                      <a:pt x="270" y="6137"/>
                    </a:cubicBezTo>
                    <a:cubicBezTo>
                      <a:pt x="406" y="6169"/>
                      <a:pt x="406" y="6169"/>
                      <a:pt x="406" y="6169"/>
                    </a:cubicBezTo>
                    <a:cubicBezTo>
                      <a:pt x="4426" y="6182"/>
                      <a:pt x="4426" y="6182"/>
                      <a:pt x="4426" y="6182"/>
                    </a:cubicBezTo>
                    <a:cubicBezTo>
                      <a:pt x="4440" y="6182"/>
                      <a:pt x="4454" y="6180"/>
                      <a:pt x="4468" y="6177"/>
                    </a:cubicBezTo>
                    <a:cubicBezTo>
                      <a:pt x="4572" y="6149"/>
                      <a:pt x="4572" y="6149"/>
                      <a:pt x="4572" y="6149"/>
                    </a:cubicBezTo>
                    <a:cubicBezTo>
                      <a:pt x="4589" y="6144"/>
                      <a:pt x="4605" y="6137"/>
                      <a:pt x="4620" y="6127"/>
                    </a:cubicBezTo>
                    <a:cubicBezTo>
                      <a:pt x="4690" y="6081"/>
                      <a:pt x="4690" y="6081"/>
                      <a:pt x="4690" y="6081"/>
                    </a:cubicBezTo>
                    <a:cubicBezTo>
                      <a:pt x="4710" y="6067"/>
                      <a:pt x="4726" y="6050"/>
                      <a:pt x="4739" y="6030"/>
                    </a:cubicBezTo>
                    <a:cubicBezTo>
                      <a:pt x="4780" y="5963"/>
                      <a:pt x="4780" y="5963"/>
                      <a:pt x="4780" y="5963"/>
                    </a:cubicBezTo>
                    <a:cubicBezTo>
                      <a:pt x="4790" y="5947"/>
                      <a:pt x="4797" y="5930"/>
                      <a:pt x="4801" y="5911"/>
                    </a:cubicBezTo>
                    <a:cubicBezTo>
                      <a:pt x="4833" y="5766"/>
                      <a:pt x="4833" y="5766"/>
                      <a:pt x="4833" y="5766"/>
                    </a:cubicBezTo>
                    <a:cubicBezTo>
                      <a:pt x="4833" y="1258"/>
                      <a:pt x="4833" y="1258"/>
                      <a:pt x="4833" y="1258"/>
                    </a:cubicBezTo>
                    <a:cubicBezTo>
                      <a:pt x="4833" y="1213"/>
                      <a:pt x="4814" y="1170"/>
                      <a:pt x="4781" y="1139"/>
                    </a:cubicBezTo>
                    <a:close/>
                    <a:moveTo>
                      <a:pt x="4523" y="5638"/>
                    </a:moveTo>
                    <a:cubicBezTo>
                      <a:pt x="4523" y="5669"/>
                      <a:pt x="4514" y="5699"/>
                      <a:pt x="4498" y="5725"/>
                    </a:cubicBezTo>
                    <a:cubicBezTo>
                      <a:pt x="4470" y="5769"/>
                      <a:pt x="4470" y="5769"/>
                      <a:pt x="4470" y="5769"/>
                    </a:cubicBezTo>
                    <a:cubicBezTo>
                      <a:pt x="4455" y="5794"/>
                      <a:pt x="4434" y="5814"/>
                      <a:pt x="4409" y="5828"/>
                    </a:cubicBezTo>
                    <a:cubicBezTo>
                      <a:pt x="4385" y="5841"/>
                      <a:pt x="4358" y="5847"/>
                      <a:pt x="4331" y="5847"/>
                    </a:cubicBezTo>
                    <a:cubicBezTo>
                      <a:pt x="4338" y="5889"/>
                      <a:pt x="4338" y="5889"/>
                      <a:pt x="4338" y="5889"/>
                    </a:cubicBezTo>
                    <a:cubicBezTo>
                      <a:pt x="4296" y="5865"/>
                      <a:pt x="4296" y="5865"/>
                      <a:pt x="4296" y="5865"/>
                    </a:cubicBezTo>
                    <a:cubicBezTo>
                      <a:pt x="1439" y="5865"/>
                      <a:pt x="1439" y="5865"/>
                      <a:pt x="1439" y="5865"/>
                    </a:cubicBezTo>
                    <a:cubicBezTo>
                      <a:pt x="1428" y="5865"/>
                      <a:pt x="1418" y="5866"/>
                      <a:pt x="1409" y="5869"/>
                    </a:cubicBezTo>
                    <a:cubicBezTo>
                      <a:pt x="1408" y="5868"/>
                      <a:pt x="1408" y="5868"/>
                      <a:pt x="1408" y="5868"/>
                    </a:cubicBezTo>
                    <a:cubicBezTo>
                      <a:pt x="516" y="5868"/>
                      <a:pt x="516" y="5868"/>
                      <a:pt x="516" y="5868"/>
                    </a:cubicBezTo>
                    <a:cubicBezTo>
                      <a:pt x="478" y="5868"/>
                      <a:pt x="441" y="5855"/>
                      <a:pt x="412" y="5831"/>
                    </a:cubicBezTo>
                    <a:cubicBezTo>
                      <a:pt x="391" y="5813"/>
                      <a:pt x="391" y="5813"/>
                      <a:pt x="391" y="5813"/>
                    </a:cubicBezTo>
                    <a:cubicBezTo>
                      <a:pt x="374" y="5800"/>
                      <a:pt x="361" y="5783"/>
                      <a:pt x="350" y="5765"/>
                    </a:cubicBezTo>
                    <a:cubicBezTo>
                      <a:pt x="345" y="5754"/>
                      <a:pt x="345" y="5754"/>
                      <a:pt x="345" y="5754"/>
                    </a:cubicBezTo>
                    <a:cubicBezTo>
                      <a:pt x="332" y="5730"/>
                      <a:pt x="325" y="5644"/>
                      <a:pt x="325" y="5617"/>
                    </a:cubicBezTo>
                    <a:cubicBezTo>
                      <a:pt x="302" y="516"/>
                      <a:pt x="302" y="516"/>
                      <a:pt x="302" y="516"/>
                    </a:cubicBezTo>
                    <a:cubicBezTo>
                      <a:pt x="302" y="478"/>
                      <a:pt x="315" y="441"/>
                      <a:pt x="339" y="411"/>
                    </a:cubicBezTo>
                    <a:cubicBezTo>
                      <a:pt x="356" y="390"/>
                      <a:pt x="356" y="390"/>
                      <a:pt x="356" y="390"/>
                    </a:cubicBezTo>
                    <a:cubicBezTo>
                      <a:pt x="370" y="374"/>
                      <a:pt x="387" y="360"/>
                      <a:pt x="405" y="350"/>
                    </a:cubicBezTo>
                    <a:cubicBezTo>
                      <a:pt x="416" y="345"/>
                      <a:pt x="416" y="345"/>
                      <a:pt x="416" y="345"/>
                    </a:cubicBezTo>
                    <a:cubicBezTo>
                      <a:pt x="440" y="332"/>
                      <a:pt x="467" y="325"/>
                      <a:pt x="494" y="325"/>
                    </a:cubicBezTo>
                    <a:cubicBezTo>
                      <a:pt x="3259" y="325"/>
                      <a:pt x="3259" y="325"/>
                      <a:pt x="3259" y="325"/>
                    </a:cubicBezTo>
                    <a:cubicBezTo>
                      <a:pt x="3349" y="325"/>
                      <a:pt x="3423" y="398"/>
                      <a:pt x="3423" y="489"/>
                    </a:cubicBezTo>
                    <a:cubicBezTo>
                      <a:pt x="3423" y="1006"/>
                      <a:pt x="3423" y="1006"/>
                      <a:pt x="3423" y="1006"/>
                    </a:cubicBezTo>
                    <a:cubicBezTo>
                      <a:pt x="3423" y="1019"/>
                      <a:pt x="3424" y="1031"/>
                      <a:pt x="3427" y="1043"/>
                    </a:cubicBezTo>
                    <a:cubicBezTo>
                      <a:pt x="3454" y="1161"/>
                      <a:pt x="3454" y="1161"/>
                      <a:pt x="3454" y="1161"/>
                    </a:cubicBezTo>
                    <a:cubicBezTo>
                      <a:pt x="3458" y="1179"/>
                      <a:pt x="3465" y="1195"/>
                      <a:pt x="3475" y="1211"/>
                    </a:cubicBezTo>
                    <a:cubicBezTo>
                      <a:pt x="3518" y="1282"/>
                      <a:pt x="3518" y="1282"/>
                      <a:pt x="3518" y="1282"/>
                    </a:cubicBezTo>
                    <a:cubicBezTo>
                      <a:pt x="3530" y="1300"/>
                      <a:pt x="3545" y="1316"/>
                      <a:pt x="3562" y="1328"/>
                    </a:cubicBezTo>
                    <a:cubicBezTo>
                      <a:pt x="3605" y="1359"/>
                      <a:pt x="3605" y="1359"/>
                      <a:pt x="3605" y="1359"/>
                    </a:cubicBezTo>
                    <a:cubicBezTo>
                      <a:pt x="3633" y="1380"/>
                      <a:pt x="3667" y="1391"/>
                      <a:pt x="3701" y="1391"/>
                    </a:cubicBezTo>
                    <a:cubicBezTo>
                      <a:pt x="4358" y="1391"/>
                      <a:pt x="4358" y="1391"/>
                      <a:pt x="4358" y="1391"/>
                    </a:cubicBezTo>
                    <a:cubicBezTo>
                      <a:pt x="4449" y="1391"/>
                      <a:pt x="4523" y="1464"/>
                      <a:pt x="4523" y="1555"/>
                    </a:cubicBezTo>
                    <a:lnTo>
                      <a:pt x="4523" y="5638"/>
                    </a:lnTo>
                    <a:close/>
                    <a:moveTo>
                      <a:pt x="1379" y="2075"/>
                    </a:moveTo>
                    <a:cubicBezTo>
                      <a:pt x="1379" y="1165"/>
                      <a:pt x="1379" y="1165"/>
                      <a:pt x="1379" y="1165"/>
                    </a:cubicBezTo>
                    <a:cubicBezTo>
                      <a:pt x="1365" y="1178"/>
                      <a:pt x="1348" y="1190"/>
                      <a:pt x="1329" y="1201"/>
                    </a:cubicBezTo>
                    <a:cubicBezTo>
                      <a:pt x="1309" y="1212"/>
                      <a:pt x="1289" y="1222"/>
                      <a:pt x="1267" y="1231"/>
                    </a:cubicBezTo>
                    <a:cubicBezTo>
                      <a:pt x="1245" y="1240"/>
                      <a:pt x="1222" y="1248"/>
                      <a:pt x="1199" y="1254"/>
                    </a:cubicBezTo>
                    <a:cubicBezTo>
                      <a:pt x="1175" y="1260"/>
                      <a:pt x="1152" y="1265"/>
                      <a:pt x="1129" y="1268"/>
                    </a:cubicBezTo>
                    <a:cubicBezTo>
                      <a:pt x="1129" y="1050"/>
                      <a:pt x="1129" y="1050"/>
                      <a:pt x="1129" y="1050"/>
                    </a:cubicBezTo>
                    <a:cubicBezTo>
                      <a:pt x="1196" y="1030"/>
                      <a:pt x="1260" y="1005"/>
                      <a:pt x="1319" y="975"/>
                    </a:cubicBezTo>
                    <a:cubicBezTo>
                      <a:pt x="1379" y="944"/>
                      <a:pt x="1432" y="910"/>
                      <a:pt x="1481" y="874"/>
                    </a:cubicBezTo>
                    <a:cubicBezTo>
                      <a:pt x="1637" y="874"/>
                      <a:pt x="1637" y="874"/>
                      <a:pt x="1637" y="874"/>
                    </a:cubicBezTo>
                    <a:cubicBezTo>
                      <a:pt x="1637" y="2075"/>
                      <a:pt x="1637" y="2075"/>
                      <a:pt x="1637" y="2075"/>
                    </a:cubicBezTo>
                    <a:lnTo>
                      <a:pt x="1379" y="2075"/>
                    </a:lnTo>
                    <a:close/>
                    <a:moveTo>
                      <a:pt x="1454" y="2558"/>
                    </a:moveTo>
                    <a:cubicBezTo>
                      <a:pt x="1311" y="2558"/>
                      <a:pt x="1201" y="2612"/>
                      <a:pt x="1125" y="2718"/>
                    </a:cubicBezTo>
                    <a:cubicBezTo>
                      <a:pt x="1050" y="2825"/>
                      <a:pt x="1012" y="2980"/>
                      <a:pt x="1012" y="3184"/>
                    </a:cubicBezTo>
                    <a:cubicBezTo>
                      <a:pt x="1012" y="3577"/>
                      <a:pt x="1152" y="3773"/>
                      <a:pt x="1431" y="3773"/>
                    </a:cubicBezTo>
                    <a:cubicBezTo>
                      <a:pt x="1571" y="3773"/>
                      <a:pt x="1678" y="3720"/>
                      <a:pt x="1752" y="3614"/>
                    </a:cubicBezTo>
                    <a:cubicBezTo>
                      <a:pt x="1827" y="3508"/>
                      <a:pt x="1864" y="3356"/>
                      <a:pt x="1864" y="3157"/>
                    </a:cubicBezTo>
                    <a:cubicBezTo>
                      <a:pt x="1864" y="2758"/>
                      <a:pt x="1728" y="2558"/>
                      <a:pt x="1454" y="2558"/>
                    </a:cubicBezTo>
                    <a:close/>
                    <a:moveTo>
                      <a:pt x="1440" y="3575"/>
                    </a:moveTo>
                    <a:cubicBezTo>
                      <a:pt x="1330" y="3575"/>
                      <a:pt x="1275" y="3442"/>
                      <a:pt x="1275" y="3178"/>
                    </a:cubicBezTo>
                    <a:cubicBezTo>
                      <a:pt x="1275" y="2896"/>
                      <a:pt x="1331" y="2755"/>
                      <a:pt x="1443" y="2755"/>
                    </a:cubicBezTo>
                    <a:cubicBezTo>
                      <a:pt x="1548" y="2755"/>
                      <a:pt x="1600" y="2892"/>
                      <a:pt x="1600" y="3165"/>
                    </a:cubicBezTo>
                    <a:cubicBezTo>
                      <a:pt x="1600" y="3438"/>
                      <a:pt x="1547" y="3575"/>
                      <a:pt x="1440" y="3575"/>
                    </a:cubicBezTo>
                    <a:close/>
                    <a:moveTo>
                      <a:pt x="2416" y="3753"/>
                    </a:moveTo>
                    <a:cubicBezTo>
                      <a:pt x="2416" y="2843"/>
                      <a:pt x="2416" y="2843"/>
                      <a:pt x="2416" y="2843"/>
                    </a:cubicBezTo>
                    <a:cubicBezTo>
                      <a:pt x="2402" y="2856"/>
                      <a:pt x="2385" y="2868"/>
                      <a:pt x="2366" y="2879"/>
                    </a:cubicBezTo>
                    <a:cubicBezTo>
                      <a:pt x="2346" y="2890"/>
                      <a:pt x="2326" y="2900"/>
                      <a:pt x="2304" y="2909"/>
                    </a:cubicBezTo>
                    <a:cubicBezTo>
                      <a:pt x="2282" y="2918"/>
                      <a:pt x="2259" y="2926"/>
                      <a:pt x="2236" y="2932"/>
                    </a:cubicBezTo>
                    <a:cubicBezTo>
                      <a:pt x="2212" y="2938"/>
                      <a:pt x="2189" y="2943"/>
                      <a:pt x="2166" y="2946"/>
                    </a:cubicBezTo>
                    <a:cubicBezTo>
                      <a:pt x="2166" y="2728"/>
                      <a:pt x="2166" y="2728"/>
                      <a:pt x="2166" y="2728"/>
                    </a:cubicBezTo>
                    <a:cubicBezTo>
                      <a:pt x="2233" y="2708"/>
                      <a:pt x="2297" y="2683"/>
                      <a:pt x="2356" y="2652"/>
                    </a:cubicBezTo>
                    <a:cubicBezTo>
                      <a:pt x="2416" y="2622"/>
                      <a:pt x="2470" y="2588"/>
                      <a:pt x="2518" y="2551"/>
                    </a:cubicBezTo>
                    <a:cubicBezTo>
                      <a:pt x="2674" y="2551"/>
                      <a:pt x="2674" y="2551"/>
                      <a:pt x="2674" y="2551"/>
                    </a:cubicBezTo>
                    <a:cubicBezTo>
                      <a:pt x="2674" y="3753"/>
                      <a:pt x="2674" y="3753"/>
                      <a:pt x="2674" y="3753"/>
                    </a:cubicBezTo>
                    <a:lnTo>
                      <a:pt x="2416" y="3753"/>
                    </a:lnTo>
                    <a:close/>
                    <a:moveTo>
                      <a:pt x="3457" y="2558"/>
                    </a:moveTo>
                    <a:cubicBezTo>
                      <a:pt x="3313" y="2558"/>
                      <a:pt x="3203" y="2612"/>
                      <a:pt x="3127" y="2718"/>
                    </a:cubicBezTo>
                    <a:cubicBezTo>
                      <a:pt x="3052" y="2825"/>
                      <a:pt x="3014" y="2980"/>
                      <a:pt x="3014" y="3184"/>
                    </a:cubicBezTo>
                    <a:cubicBezTo>
                      <a:pt x="3014" y="3577"/>
                      <a:pt x="3154" y="3773"/>
                      <a:pt x="3434" y="3773"/>
                    </a:cubicBezTo>
                    <a:cubicBezTo>
                      <a:pt x="3573" y="3773"/>
                      <a:pt x="3680" y="3720"/>
                      <a:pt x="3754" y="3614"/>
                    </a:cubicBezTo>
                    <a:cubicBezTo>
                      <a:pt x="3829" y="3508"/>
                      <a:pt x="3866" y="3356"/>
                      <a:pt x="3866" y="3157"/>
                    </a:cubicBezTo>
                    <a:cubicBezTo>
                      <a:pt x="3866" y="2758"/>
                      <a:pt x="3730" y="2558"/>
                      <a:pt x="3457" y="2558"/>
                    </a:cubicBezTo>
                    <a:close/>
                    <a:moveTo>
                      <a:pt x="3442" y="3575"/>
                    </a:moveTo>
                    <a:cubicBezTo>
                      <a:pt x="3332" y="3575"/>
                      <a:pt x="3277" y="3442"/>
                      <a:pt x="3277" y="3178"/>
                    </a:cubicBezTo>
                    <a:cubicBezTo>
                      <a:pt x="3277" y="2896"/>
                      <a:pt x="3333" y="2755"/>
                      <a:pt x="3445" y="2755"/>
                    </a:cubicBezTo>
                    <a:cubicBezTo>
                      <a:pt x="3550" y="2755"/>
                      <a:pt x="3602" y="2892"/>
                      <a:pt x="3602" y="3165"/>
                    </a:cubicBezTo>
                    <a:cubicBezTo>
                      <a:pt x="3602" y="3438"/>
                      <a:pt x="3549" y="3575"/>
                      <a:pt x="3442" y="3575"/>
                    </a:cubicBezTo>
                    <a:close/>
                    <a:moveTo>
                      <a:pt x="2492" y="867"/>
                    </a:moveTo>
                    <a:cubicBezTo>
                      <a:pt x="2348" y="867"/>
                      <a:pt x="2238" y="920"/>
                      <a:pt x="2162" y="1027"/>
                    </a:cubicBezTo>
                    <a:cubicBezTo>
                      <a:pt x="2087" y="1134"/>
                      <a:pt x="2049" y="1289"/>
                      <a:pt x="2049" y="1493"/>
                    </a:cubicBezTo>
                    <a:cubicBezTo>
                      <a:pt x="2049" y="1886"/>
                      <a:pt x="2189" y="2082"/>
                      <a:pt x="2468" y="2082"/>
                    </a:cubicBezTo>
                    <a:cubicBezTo>
                      <a:pt x="2608" y="2082"/>
                      <a:pt x="2715" y="2029"/>
                      <a:pt x="2789" y="1923"/>
                    </a:cubicBezTo>
                    <a:cubicBezTo>
                      <a:pt x="2864" y="1817"/>
                      <a:pt x="2901" y="1665"/>
                      <a:pt x="2901" y="1466"/>
                    </a:cubicBezTo>
                    <a:cubicBezTo>
                      <a:pt x="2901" y="1067"/>
                      <a:pt x="2765" y="867"/>
                      <a:pt x="2492" y="867"/>
                    </a:cubicBezTo>
                    <a:close/>
                    <a:moveTo>
                      <a:pt x="2477" y="1884"/>
                    </a:moveTo>
                    <a:cubicBezTo>
                      <a:pt x="2367" y="1884"/>
                      <a:pt x="2312" y="1751"/>
                      <a:pt x="2312" y="1486"/>
                    </a:cubicBezTo>
                    <a:cubicBezTo>
                      <a:pt x="2312" y="1205"/>
                      <a:pt x="2368" y="1064"/>
                      <a:pt x="2480" y="1064"/>
                    </a:cubicBezTo>
                    <a:cubicBezTo>
                      <a:pt x="2585" y="1064"/>
                      <a:pt x="2637" y="1201"/>
                      <a:pt x="2637" y="1474"/>
                    </a:cubicBezTo>
                    <a:cubicBezTo>
                      <a:pt x="2637" y="1747"/>
                      <a:pt x="2584" y="1884"/>
                      <a:pt x="2477" y="1884"/>
                    </a:cubicBezTo>
                    <a:close/>
                    <a:moveTo>
                      <a:pt x="1454" y="4236"/>
                    </a:moveTo>
                    <a:cubicBezTo>
                      <a:pt x="1311" y="4236"/>
                      <a:pt x="1201" y="4289"/>
                      <a:pt x="1125" y="4396"/>
                    </a:cubicBezTo>
                    <a:cubicBezTo>
                      <a:pt x="1050" y="4503"/>
                      <a:pt x="1012" y="4658"/>
                      <a:pt x="1012" y="4862"/>
                    </a:cubicBezTo>
                    <a:cubicBezTo>
                      <a:pt x="1012" y="5254"/>
                      <a:pt x="1152" y="5451"/>
                      <a:pt x="1431" y="5451"/>
                    </a:cubicBezTo>
                    <a:cubicBezTo>
                      <a:pt x="1571" y="5451"/>
                      <a:pt x="1678" y="5398"/>
                      <a:pt x="1752" y="5292"/>
                    </a:cubicBezTo>
                    <a:cubicBezTo>
                      <a:pt x="1827" y="5186"/>
                      <a:pt x="1864" y="5033"/>
                      <a:pt x="1864" y="4835"/>
                    </a:cubicBezTo>
                    <a:cubicBezTo>
                      <a:pt x="1864" y="4436"/>
                      <a:pt x="1728" y="4236"/>
                      <a:pt x="1454" y="4236"/>
                    </a:cubicBezTo>
                    <a:close/>
                    <a:moveTo>
                      <a:pt x="1440" y="5252"/>
                    </a:moveTo>
                    <a:cubicBezTo>
                      <a:pt x="1330" y="5252"/>
                      <a:pt x="1275" y="5120"/>
                      <a:pt x="1275" y="4855"/>
                    </a:cubicBezTo>
                    <a:cubicBezTo>
                      <a:pt x="1275" y="4574"/>
                      <a:pt x="1331" y="4433"/>
                      <a:pt x="1443" y="4433"/>
                    </a:cubicBezTo>
                    <a:cubicBezTo>
                      <a:pt x="1548" y="4433"/>
                      <a:pt x="1600" y="4570"/>
                      <a:pt x="1600" y="4843"/>
                    </a:cubicBezTo>
                    <a:cubicBezTo>
                      <a:pt x="1600" y="5116"/>
                      <a:pt x="1547" y="5252"/>
                      <a:pt x="1440" y="5252"/>
                    </a:cubicBezTo>
                    <a:close/>
                    <a:moveTo>
                      <a:pt x="2491" y="4236"/>
                    </a:moveTo>
                    <a:cubicBezTo>
                      <a:pt x="2348" y="4236"/>
                      <a:pt x="2238" y="4289"/>
                      <a:pt x="2163" y="4396"/>
                    </a:cubicBezTo>
                    <a:cubicBezTo>
                      <a:pt x="2087" y="4503"/>
                      <a:pt x="2049" y="4658"/>
                      <a:pt x="2049" y="4862"/>
                    </a:cubicBezTo>
                    <a:cubicBezTo>
                      <a:pt x="2049" y="5254"/>
                      <a:pt x="2189" y="5451"/>
                      <a:pt x="2469" y="5451"/>
                    </a:cubicBezTo>
                    <a:cubicBezTo>
                      <a:pt x="2608" y="5451"/>
                      <a:pt x="2715" y="5398"/>
                      <a:pt x="2789" y="5292"/>
                    </a:cubicBezTo>
                    <a:cubicBezTo>
                      <a:pt x="2864" y="5186"/>
                      <a:pt x="2901" y="5033"/>
                      <a:pt x="2901" y="4835"/>
                    </a:cubicBezTo>
                    <a:cubicBezTo>
                      <a:pt x="2901" y="4436"/>
                      <a:pt x="2765" y="4236"/>
                      <a:pt x="2491" y="4236"/>
                    </a:cubicBezTo>
                    <a:close/>
                    <a:moveTo>
                      <a:pt x="2477" y="5252"/>
                    </a:moveTo>
                    <a:cubicBezTo>
                      <a:pt x="2367" y="5252"/>
                      <a:pt x="2312" y="5120"/>
                      <a:pt x="2312" y="4855"/>
                    </a:cubicBezTo>
                    <a:cubicBezTo>
                      <a:pt x="2312" y="4574"/>
                      <a:pt x="2368" y="4433"/>
                      <a:pt x="2480" y="4433"/>
                    </a:cubicBezTo>
                    <a:cubicBezTo>
                      <a:pt x="2585" y="4433"/>
                      <a:pt x="2637" y="4570"/>
                      <a:pt x="2637" y="4843"/>
                    </a:cubicBezTo>
                    <a:cubicBezTo>
                      <a:pt x="2637" y="5116"/>
                      <a:pt x="2584" y="5252"/>
                      <a:pt x="2477" y="5252"/>
                    </a:cubicBezTo>
                    <a:close/>
                    <a:moveTo>
                      <a:pt x="3483" y="4229"/>
                    </a:moveTo>
                    <a:cubicBezTo>
                      <a:pt x="3639" y="4229"/>
                      <a:pt x="3639" y="4229"/>
                      <a:pt x="3639" y="4229"/>
                    </a:cubicBezTo>
                    <a:cubicBezTo>
                      <a:pt x="3639" y="5430"/>
                      <a:pt x="3639" y="5430"/>
                      <a:pt x="3639" y="5430"/>
                    </a:cubicBezTo>
                    <a:cubicBezTo>
                      <a:pt x="3381" y="5430"/>
                      <a:pt x="3381" y="5430"/>
                      <a:pt x="3381" y="5430"/>
                    </a:cubicBezTo>
                    <a:cubicBezTo>
                      <a:pt x="3381" y="4521"/>
                      <a:pt x="3381" y="4521"/>
                      <a:pt x="3381" y="4521"/>
                    </a:cubicBezTo>
                    <a:cubicBezTo>
                      <a:pt x="3367" y="4534"/>
                      <a:pt x="3350" y="4545"/>
                      <a:pt x="3331" y="4557"/>
                    </a:cubicBezTo>
                    <a:cubicBezTo>
                      <a:pt x="3311" y="4568"/>
                      <a:pt x="3291" y="4578"/>
                      <a:pt x="3269" y="4587"/>
                    </a:cubicBezTo>
                    <a:cubicBezTo>
                      <a:pt x="3247" y="4596"/>
                      <a:pt x="3224" y="4604"/>
                      <a:pt x="3201" y="4610"/>
                    </a:cubicBezTo>
                    <a:cubicBezTo>
                      <a:pt x="3177" y="4616"/>
                      <a:pt x="3154" y="4621"/>
                      <a:pt x="3131" y="4623"/>
                    </a:cubicBezTo>
                    <a:cubicBezTo>
                      <a:pt x="3131" y="4405"/>
                      <a:pt x="3131" y="4405"/>
                      <a:pt x="3131" y="4405"/>
                    </a:cubicBezTo>
                    <a:cubicBezTo>
                      <a:pt x="3199" y="4386"/>
                      <a:pt x="3262" y="4361"/>
                      <a:pt x="3321" y="4330"/>
                    </a:cubicBezTo>
                    <a:cubicBezTo>
                      <a:pt x="3381" y="4300"/>
                      <a:pt x="3435" y="4266"/>
                      <a:pt x="3483" y="4229"/>
                    </a:cubicBezTo>
                    <a:close/>
                  </a:path>
                </a:pathLst>
              </a:custGeom>
              <a:solidFill>
                <a:srgbClr val="002050"/>
              </a:solidFill>
              <a:ln>
                <a:noFill/>
              </a:ln>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a:ln>
                    <a:noFill/>
                  </a:ln>
                  <a:solidFill>
                    <a:prstClr val="black"/>
                  </a:solidFill>
                  <a:effectLst/>
                  <a:uLnTx/>
                  <a:uFillTx/>
                  <a:latin typeface="Calibri" panose="020F0502020204030204"/>
                </a:endParaRPr>
              </a:p>
            </p:txBody>
          </p:sp>
        </p:grpSp>
      </p:grpSp>
      <p:grpSp>
        <p:nvGrpSpPr>
          <p:cNvPr id="4" name="Group 3"/>
          <p:cNvGrpSpPr/>
          <p:nvPr/>
        </p:nvGrpSpPr>
        <p:grpSpPr>
          <a:xfrm>
            <a:off x="5400338" y="685144"/>
            <a:ext cx="3129800" cy="1440556"/>
            <a:chOff x="7018870" y="-753868"/>
            <a:chExt cx="3129800" cy="1440556"/>
          </a:xfrm>
        </p:grpSpPr>
        <p:sp>
          <p:nvSpPr>
            <p:cNvPr id="85" name="TextBox 84"/>
            <p:cNvSpPr txBox="1"/>
            <p:nvPr/>
          </p:nvSpPr>
          <p:spPr>
            <a:xfrm>
              <a:off x="7018870" y="-753868"/>
              <a:ext cx="3129800" cy="1064953"/>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Manage identity with hybrid integration to protect application access from identity attacks</a:t>
              </a:r>
            </a:p>
          </p:txBody>
        </p:sp>
        <p:sp>
          <p:nvSpPr>
            <p:cNvPr id="86" name="Rectangle 85"/>
            <p:cNvSpPr/>
            <p:nvPr/>
          </p:nvSpPr>
          <p:spPr bwMode="auto">
            <a:xfrm>
              <a:off x="7487603" y="189569"/>
              <a:ext cx="1951428" cy="446195"/>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algn="r"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Azure Active Directory Identity Protection</a:t>
              </a:r>
            </a:p>
          </p:txBody>
        </p:sp>
        <p:sp>
          <p:nvSpPr>
            <p:cNvPr id="87" name="Oval 86"/>
            <p:cNvSpPr/>
            <p:nvPr/>
          </p:nvSpPr>
          <p:spPr bwMode="auto">
            <a:xfrm>
              <a:off x="9296062" y="85226"/>
              <a:ext cx="601462" cy="60146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88" name="Picture 87"/>
            <p:cNvPicPr>
              <a:picLocks noChangeAspect="1"/>
            </p:cNvPicPr>
            <p:nvPr/>
          </p:nvPicPr>
          <p:blipFill>
            <a:blip r:embed="rId13"/>
            <a:stretch>
              <a:fillRect/>
            </a:stretch>
          </p:blipFill>
          <p:spPr>
            <a:xfrm>
              <a:off x="9419923" y="214841"/>
              <a:ext cx="341678" cy="389354"/>
            </a:xfrm>
            <a:prstGeom prst="rect">
              <a:avLst/>
            </a:prstGeom>
          </p:spPr>
        </p:pic>
      </p:grpSp>
      <p:grpSp>
        <p:nvGrpSpPr>
          <p:cNvPr id="8" name="Group 7"/>
          <p:cNvGrpSpPr/>
          <p:nvPr/>
        </p:nvGrpSpPr>
        <p:grpSpPr>
          <a:xfrm>
            <a:off x="114788" y="1476887"/>
            <a:ext cx="4550072" cy="1152302"/>
            <a:chOff x="114788" y="1476887"/>
            <a:chExt cx="4550072" cy="1152302"/>
          </a:xfrm>
        </p:grpSpPr>
        <p:sp>
          <p:nvSpPr>
            <p:cNvPr id="25" name="Rectangle 24"/>
            <p:cNvSpPr/>
            <p:nvPr/>
          </p:nvSpPr>
          <p:spPr bwMode="auto">
            <a:xfrm>
              <a:off x="200393" y="1476887"/>
              <a:ext cx="1903627" cy="87753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p:cNvSpPr/>
            <p:nvPr/>
          </p:nvSpPr>
          <p:spPr bwMode="auto">
            <a:xfrm>
              <a:off x="606034" y="1814133"/>
              <a:ext cx="2210860" cy="446195"/>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Advanced Threat Analytics</a:t>
              </a:r>
            </a:p>
          </p:txBody>
        </p:sp>
        <p:sp>
          <p:nvSpPr>
            <p:cNvPr id="73" name="Oval 72"/>
            <p:cNvSpPr/>
            <p:nvPr/>
          </p:nvSpPr>
          <p:spPr bwMode="auto">
            <a:xfrm>
              <a:off x="114788" y="1739956"/>
              <a:ext cx="601462" cy="60146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74" name="Picture 73"/>
            <p:cNvPicPr>
              <a:picLocks noChangeAspect="1"/>
            </p:cNvPicPr>
            <p:nvPr/>
          </p:nvPicPr>
          <p:blipFill>
            <a:blip r:embed="rId13"/>
            <a:stretch>
              <a:fillRect/>
            </a:stretch>
          </p:blipFill>
          <p:spPr>
            <a:xfrm>
              <a:off x="238649" y="1869571"/>
              <a:ext cx="341678" cy="389354"/>
            </a:xfrm>
            <a:prstGeom prst="rect">
              <a:avLst/>
            </a:prstGeom>
          </p:spPr>
        </p:pic>
        <p:sp>
          <p:nvSpPr>
            <p:cNvPr id="71" name="TextBox 70"/>
            <p:cNvSpPr txBox="1"/>
            <p:nvPr/>
          </p:nvSpPr>
          <p:spPr>
            <a:xfrm>
              <a:off x="2599193" y="1668930"/>
              <a:ext cx="2065667" cy="960259"/>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Detect problems early with visibility and threat analytics</a:t>
              </a:r>
            </a:p>
          </p:txBody>
        </p:sp>
      </p:grpSp>
      <p:sp>
        <p:nvSpPr>
          <p:cNvPr id="92" name="Rectangle 91"/>
          <p:cNvSpPr/>
          <p:nvPr/>
        </p:nvSpPr>
        <p:spPr bwMode="auto">
          <a:xfrm>
            <a:off x="8492990" y="1737683"/>
            <a:ext cx="2873443" cy="446195"/>
          </a:xfrm>
          <a:prstGeom prst="rect">
            <a:avLst/>
          </a:prstGeom>
          <a:no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algn="r"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Privileged Identity Mgmt.</a:t>
            </a:r>
          </a:p>
        </p:txBody>
      </p:sp>
      <p:grpSp>
        <p:nvGrpSpPr>
          <p:cNvPr id="10" name="Group 9"/>
          <p:cNvGrpSpPr/>
          <p:nvPr/>
        </p:nvGrpSpPr>
        <p:grpSpPr>
          <a:xfrm>
            <a:off x="8653999" y="856796"/>
            <a:ext cx="3544245" cy="1296365"/>
            <a:chOff x="8653999" y="856796"/>
            <a:chExt cx="3544245" cy="1296365"/>
          </a:xfrm>
        </p:grpSpPr>
        <p:sp>
          <p:nvSpPr>
            <p:cNvPr id="89" name="Rectangle 88"/>
            <p:cNvSpPr/>
            <p:nvPr/>
          </p:nvSpPr>
          <p:spPr bwMode="auto">
            <a:xfrm>
              <a:off x="9268364" y="1660858"/>
              <a:ext cx="2234528" cy="446195"/>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Azure Active Directory</a:t>
              </a:r>
              <a:b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b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Privileged Identity Mgmt.</a:t>
              </a:r>
            </a:p>
          </p:txBody>
        </p:sp>
        <p:sp>
          <p:nvSpPr>
            <p:cNvPr id="90" name="Oval 89"/>
            <p:cNvSpPr/>
            <p:nvPr/>
          </p:nvSpPr>
          <p:spPr bwMode="auto">
            <a:xfrm>
              <a:off x="8802825" y="1551699"/>
              <a:ext cx="601462" cy="60146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91" name="Picture 90"/>
            <p:cNvPicPr>
              <a:picLocks noChangeAspect="1"/>
            </p:cNvPicPr>
            <p:nvPr/>
          </p:nvPicPr>
          <p:blipFill>
            <a:blip r:embed="rId13"/>
            <a:stretch>
              <a:fillRect/>
            </a:stretch>
          </p:blipFill>
          <p:spPr>
            <a:xfrm>
              <a:off x="8926686" y="1681314"/>
              <a:ext cx="341678" cy="389354"/>
            </a:xfrm>
            <a:prstGeom prst="rect">
              <a:avLst/>
            </a:prstGeom>
          </p:spPr>
        </p:pic>
        <p:sp>
          <p:nvSpPr>
            <p:cNvPr id="93" name="TextBox 92"/>
            <p:cNvSpPr txBox="1"/>
            <p:nvPr/>
          </p:nvSpPr>
          <p:spPr>
            <a:xfrm>
              <a:off x="8653999" y="856796"/>
              <a:ext cx="3544245" cy="846945"/>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Reduce risks of attacks targeting admins with ‘just in time’ access rights</a:t>
              </a:r>
            </a:p>
          </p:txBody>
        </p:sp>
      </p:grpSp>
      <p:sp>
        <p:nvSpPr>
          <p:cNvPr id="97" name="Rectangle 96"/>
          <p:cNvSpPr/>
          <p:nvPr/>
        </p:nvSpPr>
        <p:spPr bwMode="auto">
          <a:xfrm>
            <a:off x="9586272" y="2739150"/>
            <a:ext cx="2873443" cy="446195"/>
          </a:xfrm>
          <a:prstGeom prst="rect">
            <a:avLst/>
          </a:prstGeom>
          <a:no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algn="r" defTabSz="854575" eaLnBrk="1" fontAlgn="auto" latinLnBrk="0" hangingPunct="1">
              <a:lnSpc>
                <a:spcPct val="100000"/>
              </a:lnSpc>
              <a:spcBef>
                <a:spcPts val="0"/>
              </a:spcBef>
              <a:spcAft>
                <a:spcPts val="0"/>
              </a:spcAft>
              <a:buClrTx/>
              <a:buSzTx/>
              <a:buFontTx/>
              <a:buNone/>
              <a:tabLst/>
              <a:defRPr/>
            </a:pPr>
            <a:endPar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endParaRPr>
          </a:p>
        </p:txBody>
      </p:sp>
      <p:grpSp>
        <p:nvGrpSpPr>
          <p:cNvPr id="11" name="Group 10"/>
          <p:cNvGrpSpPr/>
          <p:nvPr/>
        </p:nvGrpSpPr>
        <p:grpSpPr>
          <a:xfrm>
            <a:off x="9896107" y="2553166"/>
            <a:ext cx="3186069" cy="1226326"/>
            <a:chOff x="9896107" y="2553166"/>
            <a:chExt cx="3186069" cy="1226326"/>
          </a:xfrm>
        </p:grpSpPr>
        <p:sp>
          <p:nvSpPr>
            <p:cNvPr id="94" name="Rectangle 93"/>
            <p:cNvSpPr/>
            <p:nvPr/>
          </p:nvSpPr>
          <p:spPr bwMode="auto">
            <a:xfrm>
              <a:off x="10361646" y="2662325"/>
              <a:ext cx="1644076" cy="446195"/>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Azure MFA and</a:t>
              </a:r>
            </a:p>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Conditional access</a:t>
              </a:r>
            </a:p>
          </p:txBody>
        </p:sp>
        <p:sp>
          <p:nvSpPr>
            <p:cNvPr id="95" name="Oval 94"/>
            <p:cNvSpPr/>
            <p:nvPr/>
          </p:nvSpPr>
          <p:spPr bwMode="auto">
            <a:xfrm>
              <a:off x="9896107" y="2553166"/>
              <a:ext cx="601462" cy="60146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96" name="Picture 95"/>
            <p:cNvPicPr>
              <a:picLocks noChangeAspect="1"/>
            </p:cNvPicPr>
            <p:nvPr/>
          </p:nvPicPr>
          <p:blipFill>
            <a:blip r:embed="rId13"/>
            <a:stretch>
              <a:fillRect/>
            </a:stretch>
          </p:blipFill>
          <p:spPr>
            <a:xfrm>
              <a:off x="10019968" y="2682781"/>
              <a:ext cx="341678" cy="389354"/>
            </a:xfrm>
            <a:prstGeom prst="rect">
              <a:avLst/>
            </a:prstGeom>
          </p:spPr>
        </p:pic>
        <p:sp>
          <p:nvSpPr>
            <p:cNvPr id="98" name="TextBox 97"/>
            <p:cNvSpPr txBox="1"/>
            <p:nvPr/>
          </p:nvSpPr>
          <p:spPr>
            <a:xfrm>
              <a:off x="9952376" y="2932547"/>
              <a:ext cx="3129800" cy="846945"/>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Ensure access is </a:t>
              </a:r>
            </a:p>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rPr>
                <a:t>suitably authenticated</a:t>
              </a:r>
            </a:p>
          </p:txBody>
        </p:sp>
      </p:grpSp>
      <p:grpSp>
        <p:nvGrpSpPr>
          <p:cNvPr id="99" name="Group 98"/>
          <p:cNvGrpSpPr/>
          <p:nvPr/>
        </p:nvGrpSpPr>
        <p:grpSpPr>
          <a:xfrm>
            <a:off x="49631" y="3877940"/>
            <a:ext cx="4471859" cy="1006818"/>
            <a:chOff x="114788" y="1739956"/>
            <a:chExt cx="4471859" cy="1006818"/>
          </a:xfrm>
        </p:grpSpPr>
        <p:sp>
          <p:nvSpPr>
            <p:cNvPr id="101" name="Rectangle 100"/>
            <p:cNvSpPr/>
            <p:nvPr/>
          </p:nvSpPr>
          <p:spPr bwMode="auto">
            <a:xfrm>
              <a:off x="606034" y="1814133"/>
              <a:ext cx="2031548" cy="446195"/>
            </a:xfrm>
            <a:prstGeom prst="rect">
              <a:avLst/>
            </a:prstGeom>
            <a:solidFill>
              <a:srgbClr val="00B294"/>
            </a:solidFill>
            <a:ln w="10795" cap="flat" cmpd="sng" algn="ctr">
              <a:noFill/>
              <a:prstDash val="solid"/>
              <a:headEnd type="none" w="med" len="med"/>
              <a:tailEnd type="none" w="med" len="med"/>
            </a:ln>
            <a:effectLst/>
          </p:spPr>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Privileged Access Mgmt.</a:t>
              </a:r>
            </a:p>
          </p:txBody>
        </p:sp>
        <p:sp>
          <p:nvSpPr>
            <p:cNvPr id="102" name="Oval 101"/>
            <p:cNvSpPr/>
            <p:nvPr/>
          </p:nvSpPr>
          <p:spPr bwMode="auto">
            <a:xfrm>
              <a:off x="114788" y="1739956"/>
              <a:ext cx="601462" cy="601462"/>
            </a:xfrm>
            <a:prstGeom prst="ellipse">
              <a:avLst/>
            </a:prstGeom>
            <a:solidFill>
              <a:srgbClr val="00B294"/>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03" name="Picture 102"/>
            <p:cNvPicPr>
              <a:picLocks noChangeAspect="1"/>
            </p:cNvPicPr>
            <p:nvPr/>
          </p:nvPicPr>
          <p:blipFill>
            <a:blip r:embed="rId13"/>
            <a:stretch>
              <a:fillRect/>
            </a:stretch>
          </p:blipFill>
          <p:spPr>
            <a:xfrm>
              <a:off x="238649" y="1869571"/>
              <a:ext cx="341678" cy="389354"/>
            </a:xfrm>
            <a:prstGeom prst="rect">
              <a:avLst/>
            </a:prstGeom>
          </p:spPr>
        </p:pic>
        <p:sp>
          <p:nvSpPr>
            <p:cNvPr id="104" name="TextBox 103"/>
            <p:cNvSpPr txBox="1"/>
            <p:nvPr/>
          </p:nvSpPr>
          <p:spPr>
            <a:xfrm>
              <a:off x="2520980" y="2156310"/>
              <a:ext cx="2065667" cy="590464"/>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391"/>
                </a:lnSpc>
                <a:spcBef>
                  <a:spcPts val="0"/>
                </a:spcBef>
                <a:spcAft>
                  <a:spcPts val="0"/>
                </a:spcAft>
                <a:buClrTx/>
                <a:buSzTx/>
                <a:buFontTx/>
                <a:buNone/>
                <a:tabLst/>
                <a:defRPr/>
              </a:pPr>
              <a:endParaRPr kumimoji="0" lang="en-US" sz="1391" b="0" i="0" u="none" strike="noStrike" kern="0" cap="none" spc="0" normalizeH="0" baseline="0" noProof="0" dirty="0">
                <a:ln>
                  <a:noFill/>
                </a:ln>
                <a:solidFill>
                  <a:srgbClr val="0078D7"/>
                </a:solidFill>
                <a:effectLst/>
                <a:uLnTx/>
                <a:uFillTx/>
                <a:ea typeface="Segoe UI" panose="020B0502040204020203" pitchFamily="34" charset="0"/>
                <a:cs typeface="Segoe UI" panose="020B0502040204020203" pitchFamily="34" charset="0"/>
              </a:endParaRPr>
            </a:p>
          </p:txBody>
        </p:sp>
      </p:grpSp>
      <p:sp>
        <p:nvSpPr>
          <p:cNvPr id="7" name="Rectangle 6"/>
          <p:cNvSpPr/>
          <p:nvPr/>
        </p:nvSpPr>
        <p:spPr bwMode="auto">
          <a:xfrm>
            <a:off x="2596554" y="4127909"/>
            <a:ext cx="964285" cy="52105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32" name="TextBox 31"/>
          <p:cNvSpPr txBox="1"/>
          <p:nvPr/>
        </p:nvSpPr>
        <p:spPr>
          <a:xfrm>
            <a:off x="974003" y="4303342"/>
            <a:ext cx="4068426" cy="516894"/>
          </a:xfrm>
          <a:prstGeom prst="rect">
            <a:avLst/>
          </a:prstGeom>
          <a:noFill/>
        </p:spPr>
        <p:txBody>
          <a:bodyPr wrap="square" lIns="182854" tIns="146283" rIns="182854" bIns="146283" rtlCol="0">
            <a:spAutoFit/>
          </a:bodyPr>
          <a:lstStyle/>
          <a:p>
            <a:pPr marL="0" marR="0" lvl="0" indent="0" algn="ctr" defTabSz="914224" eaLnBrk="1" fontAlgn="auto" latinLnBrk="0" hangingPunct="1">
              <a:lnSpc>
                <a:spcPct val="90000"/>
              </a:lnSpc>
              <a:spcBef>
                <a:spcPts val="0"/>
              </a:spcBef>
              <a:spcAft>
                <a:spcPts val="600"/>
              </a:spcAft>
              <a:buClrTx/>
              <a:buSzTx/>
              <a:buFontTx/>
              <a:buNone/>
              <a:tabLst/>
              <a:defRPr/>
            </a:pPr>
            <a:r>
              <a:rPr kumimoji="0" lang="en-US" sz="1599" b="1" i="0" u="none" strike="noStrike" kern="0" cap="none" spc="0" normalizeH="0" baseline="0" noProof="0" dirty="0">
                <a:ln>
                  <a:noFill/>
                </a:ln>
                <a:solidFill>
                  <a:srgbClr val="595959"/>
                </a:solidFill>
                <a:effectLst/>
                <a:uLnTx/>
                <a:uFillTx/>
              </a:rPr>
              <a:t>Azure AD App Proxy</a:t>
            </a:r>
          </a:p>
        </p:txBody>
      </p:sp>
    </p:spTree>
    <p:extLst>
      <p:ext uri="{BB962C8B-B14F-4D97-AF65-F5344CB8AC3E}">
        <p14:creationId xmlns:p14="http://schemas.microsoft.com/office/powerpoint/2010/main" val="39877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a:t>
            </a:r>
          </a:p>
        </p:txBody>
      </p:sp>
      <p:sp>
        <p:nvSpPr>
          <p:cNvPr id="3" name="Text Placeholder 2"/>
          <p:cNvSpPr>
            <a:spLocks noGrp="1"/>
          </p:cNvSpPr>
          <p:nvPr>
            <p:ph type="body" sz="quarter" idx="10"/>
          </p:nvPr>
        </p:nvSpPr>
        <p:spPr>
          <a:xfrm>
            <a:off x="274639" y="1212849"/>
            <a:ext cx="11887200" cy="4262705"/>
          </a:xfrm>
        </p:spPr>
        <p:txBody>
          <a:bodyPr/>
          <a:lstStyle/>
          <a:p>
            <a:r>
              <a:rPr lang="en-US" dirty="0"/>
              <a:t>Identity Protection</a:t>
            </a:r>
          </a:p>
          <a:p>
            <a:pPr>
              <a:spcBef>
                <a:spcPts val="960"/>
              </a:spcBef>
            </a:pPr>
            <a:r>
              <a:rPr lang="en-US" sz="2000" dirty="0"/>
              <a:t>Overview   </a:t>
            </a:r>
            <a:r>
              <a:rPr lang="en-US" sz="1600"/>
              <a:t>https://aka.ms/AADIP</a:t>
            </a:r>
            <a:endParaRPr lang="en-US" sz="1600" dirty="0"/>
          </a:p>
          <a:p>
            <a:pPr>
              <a:spcBef>
                <a:spcPts val="960"/>
              </a:spcBef>
            </a:pPr>
            <a:r>
              <a:rPr lang="en-US" sz="2000" dirty="0"/>
              <a:t>Graph API  </a:t>
            </a:r>
            <a:r>
              <a:rPr lang="en-US" sz="1600"/>
              <a:t>https://aka.ms/AADIPGraphAPI</a:t>
            </a:r>
            <a:endParaRPr lang="en-US" sz="1600" dirty="0"/>
          </a:p>
          <a:p>
            <a:r>
              <a:rPr lang="en-US" dirty="0"/>
              <a:t>Privileged Identity Management</a:t>
            </a:r>
          </a:p>
          <a:p>
            <a:r>
              <a:rPr lang="en-US" sz="2000" dirty="0"/>
              <a:t>Overview   </a:t>
            </a:r>
            <a:r>
              <a:rPr lang="en-US" sz="1600"/>
              <a:t>https://aka.ms/AADPIM </a:t>
            </a:r>
            <a:endParaRPr lang="en-US" sz="1600" dirty="0"/>
          </a:p>
          <a:p>
            <a:r>
              <a:rPr lang="en-US" sz="2000" dirty="0"/>
              <a:t>PowerShell </a:t>
            </a:r>
            <a:r>
              <a:rPr lang="en-US" sz="1600"/>
              <a:t>https://aka.ms/AADPIMPowerShell</a:t>
            </a:r>
            <a:endParaRPr lang="en-US" sz="1600" dirty="0"/>
          </a:p>
          <a:p>
            <a:r>
              <a:rPr lang="en-US" sz="2000" dirty="0"/>
              <a:t>Graph API  </a:t>
            </a:r>
            <a:r>
              <a:rPr lang="en-US" sz="1600"/>
              <a:t>https://aka.ms/AADPIMGraphAPI</a:t>
            </a:r>
            <a:endParaRPr lang="en-US" dirty="0"/>
          </a:p>
          <a:p>
            <a:r>
              <a:rPr lang="en-US" dirty="0"/>
              <a:t>Azure AD Premium P2</a:t>
            </a:r>
          </a:p>
          <a:p>
            <a:r>
              <a:rPr lang="en-US" sz="2000" dirty="0"/>
              <a:t>Trial license </a:t>
            </a:r>
            <a:r>
              <a:rPr lang="en-US" sz="1600"/>
              <a:t>http://aka.ms/AADP2Trial </a:t>
            </a:r>
            <a:endParaRPr lang="en-US" sz="1600" dirty="0"/>
          </a:p>
        </p:txBody>
      </p:sp>
    </p:spTree>
    <p:extLst>
      <p:ext uri="{BB962C8B-B14F-4D97-AF65-F5344CB8AC3E}">
        <p14:creationId xmlns:p14="http://schemas.microsoft.com/office/powerpoint/2010/main" val="324427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5288" y="5679268"/>
            <a:ext cx="1166174" cy="326337"/>
          </a:xfrm>
          <a:prstGeom prst="rect">
            <a:avLst/>
          </a:prstGeom>
        </p:spPr>
      </p:pic>
      <p:sp>
        <p:nvSpPr>
          <p:cNvPr id="4" name="Title 3"/>
          <p:cNvSpPr>
            <a:spLocks noGrp="1"/>
          </p:cNvSpPr>
          <p:nvPr>
            <p:ph type="title"/>
          </p:nvPr>
        </p:nvSpPr>
        <p:spPr/>
        <p:txBody>
          <a:bodyPr/>
          <a:lstStyle/>
          <a:p>
            <a:r>
              <a:rPr lang="en-US" dirty="0"/>
              <a:t>Customer Stories</a:t>
            </a:r>
          </a:p>
        </p:txBody>
      </p:sp>
      <p:sp>
        <p:nvSpPr>
          <p:cNvPr id="5" name="Text Placeholder 4"/>
          <p:cNvSpPr>
            <a:spLocks noGrp="1"/>
          </p:cNvSpPr>
          <p:nvPr>
            <p:ph type="body" sz="quarter" idx="10"/>
          </p:nvPr>
        </p:nvSpPr>
        <p:spPr>
          <a:xfrm>
            <a:off x="275481" y="1136276"/>
            <a:ext cx="3659557" cy="418866"/>
          </a:xfrm>
        </p:spPr>
        <p:txBody>
          <a:bodyPr/>
          <a:lstStyle/>
          <a:p>
            <a:r>
              <a:rPr lang="en-US" sz="1632" b="0" dirty="0"/>
              <a:t>Transportation, Logistics, Oil-Gas</a:t>
            </a:r>
            <a:endParaRPr lang="en-US" sz="1632" dirty="0"/>
          </a:p>
        </p:txBody>
      </p:sp>
      <p:sp>
        <p:nvSpPr>
          <p:cNvPr id="6" name="Rectangle 5"/>
          <p:cNvSpPr/>
          <p:nvPr/>
        </p:nvSpPr>
        <p:spPr bwMode="auto">
          <a:xfrm>
            <a:off x="275481" y="1575602"/>
            <a:ext cx="3659557" cy="2211857"/>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246853" numCol="1" rtlCol="0" anchor="b" anchorCtr="0" compatLnSpc="1">
            <a:prstTxWarp prst="textNoShape">
              <a:avLst/>
            </a:prstTxWarp>
          </a:bodyPr>
          <a:lstStyle/>
          <a:p>
            <a:pPr marL="0" marR="0" lvl="0" indent="0" defTabSz="932293" eaLnBrk="1" fontAlgn="base" latinLnBrk="0" hangingPunct="1">
              <a:lnSpc>
                <a:spcPct val="100000"/>
              </a:lnSpc>
              <a:spcBef>
                <a:spcPts val="500"/>
              </a:spcBef>
              <a:spcAft>
                <a:spcPct val="0"/>
              </a:spcAft>
              <a:buClrTx/>
              <a:buSzTx/>
              <a:buFontTx/>
              <a:buNone/>
              <a:tabLst/>
              <a:defRPr/>
            </a:pPr>
            <a:endParaRPr kumimoji="0" lang="en-US" sz="1199"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9467" y="1668783"/>
            <a:ext cx="1558177" cy="427106"/>
          </a:xfrm>
          <a:prstGeom prst="rect">
            <a:avLst/>
          </a:prstGeom>
        </p:spPr>
      </p:pic>
      <p:sp>
        <p:nvSpPr>
          <p:cNvPr id="7" name="Text Placeholder 4"/>
          <p:cNvSpPr txBox="1">
            <a:spLocks/>
          </p:cNvSpPr>
          <p:nvPr/>
        </p:nvSpPr>
        <p:spPr>
          <a:xfrm>
            <a:off x="3935038" y="1174765"/>
            <a:ext cx="3659557" cy="418866"/>
          </a:xfrm>
          <a:prstGeom prst="rect">
            <a:avLst/>
          </a:prstGeom>
        </p:spPr>
        <p:txBody>
          <a:bodyPr vert="horz" wrap="square" lIns="149217" tIns="93260" rIns="149217" bIns="93260" rtlCol="0">
            <a:spAutoFit/>
          </a:bodyPr>
          <a:lstStyle>
            <a:lvl1pPr marL="0" indent="0" algn="l" defTabSz="913505" rtl="0" fontAlgn="base">
              <a:lnSpc>
                <a:spcPct val="90000"/>
              </a:lnSpc>
              <a:spcBef>
                <a:spcPct val="20000"/>
              </a:spcBef>
              <a:spcAft>
                <a:spcPct val="0"/>
              </a:spcAft>
              <a:buSzPct val="90000"/>
              <a:buFont typeface="Arial" charset="0"/>
              <a:buNone/>
              <a:defRPr sz="2000" b="1" kern="1200">
                <a:solidFill>
                  <a:schemeClr val="accent2"/>
                </a:solidFill>
                <a:latin typeface="+mn-lt"/>
                <a:ea typeface="ＭＳ Ｐゴシック" charset="0"/>
                <a:cs typeface="ＭＳ Ｐゴシック" charset="0"/>
              </a:defRPr>
            </a:lvl1pPr>
            <a:lvl2pPr marL="336145" indent="0" algn="l" defTabSz="913505" rtl="0" fontAlgn="base">
              <a:lnSpc>
                <a:spcPct val="90000"/>
              </a:lnSpc>
              <a:spcBef>
                <a:spcPct val="20000"/>
              </a:spcBef>
              <a:spcAft>
                <a:spcPct val="0"/>
              </a:spcAft>
              <a:buSzPct val="90000"/>
              <a:buFont typeface="Arial" charset="0"/>
              <a:buNone/>
              <a:defRPr sz="2353" kern="1200">
                <a:gradFill>
                  <a:gsLst>
                    <a:gs pos="1250">
                      <a:schemeClr val="tx1"/>
                    </a:gs>
                    <a:gs pos="100000">
                      <a:schemeClr val="tx1"/>
                    </a:gs>
                  </a:gsLst>
                  <a:lin ang="5400000" scaled="0"/>
                </a:gradFill>
                <a:latin typeface="+mn-lt"/>
                <a:ea typeface="ＭＳ Ｐゴシック" charset="0"/>
                <a:cs typeface="+mn-cs"/>
              </a:defRPr>
            </a:lvl2pPr>
            <a:lvl3pPr marL="560241"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784338"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1008434"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84" rtl="0" eaLnBrk="1" fontAlgn="base" latinLnBrk="0" hangingPunct="1">
              <a:lnSpc>
                <a:spcPct val="90000"/>
              </a:lnSpc>
              <a:spcBef>
                <a:spcPct val="20000"/>
              </a:spcBef>
              <a:spcAft>
                <a:spcPct val="0"/>
              </a:spcAft>
              <a:buClrTx/>
              <a:buSzPct val="90000"/>
              <a:buFont typeface="Arial" charset="0"/>
              <a:buNone/>
              <a:tabLst/>
              <a:defRPr/>
            </a:pPr>
            <a:r>
              <a:rPr kumimoji="0" lang="en-US" sz="1632" b="0"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rPr>
              <a:t>Retail, Hospitality and Travel</a:t>
            </a:r>
            <a:endParaRPr kumimoji="0" lang="en-US" sz="1632" b="1"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endParaRPr>
          </a:p>
        </p:txBody>
      </p:sp>
      <p:sp>
        <p:nvSpPr>
          <p:cNvPr id="8" name="Rectangle 7"/>
          <p:cNvSpPr/>
          <p:nvPr/>
        </p:nvSpPr>
        <p:spPr bwMode="auto">
          <a:xfrm>
            <a:off x="4049024" y="1575272"/>
            <a:ext cx="3659557" cy="2212187"/>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246853" numCol="1" rtlCol="0" anchor="b" anchorCtr="0" compatLnSpc="1">
            <a:prstTxWarp prst="textNoShape">
              <a:avLst/>
            </a:prstTxWarp>
          </a:bodyPr>
          <a:lstStyle/>
          <a:p>
            <a:pPr marL="0" marR="0" lvl="0" indent="0" defTabSz="932293" eaLnBrk="1" fontAlgn="base" latinLnBrk="0" hangingPunct="1">
              <a:lnSpc>
                <a:spcPct val="100000"/>
              </a:lnSpc>
              <a:spcBef>
                <a:spcPts val="500"/>
              </a:spcBef>
              <a:spcAft>
                <a:spcPct val="0"/>
              </a:spcAft>
              <a:buClrTx/>
              <a:buSzTx/>
              <a:buFontTx/>
              <a:buNone/>
              <a:tabLst/>
              <a:defRPr/>
            </a:pPr>
            <a:endParaRPr kumimoji="0" lang="en-US" sz="1199"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pic>
        <p:nvPicPr>
          <p:cNvPr id="9" name="Picture 8"/>
          <p:cNvPicPr>
            <a:picLocks noChangeAspect="1"/>
          </p:cNvPicPr>
          <p:nvPr/>
        </p:nvPicPr>
        <p:blipFill>
          <a:blip r:embed="rId5"/>
          <a:stretch>
            <a:fillRect/>
          </a:stretch>
        </p:blipFill>
        <p:spPr>
          <a:xfrm>
            <a:off x="4096407" y="1629645"/>
            <a:ext cx="795038" cy="79982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1801" y="2148495"/>
            <a:ext cx="1140087" cy="988748"/>
          </a:xfrm>
          <a:prstGeom prst="rect">
            <a:avLst/>
          </a:prstGeom>
        </p:spPr>
      </p:pic>
      <p:sp>
        <p:nvSpPr>
          <p:cNvPr id="10" name="Text Placeholder 4"/>
          <p:cNvSpPr txBox="1">
            <a:spLocks/>
          </p:cNvSpPr>
          <p:nvPr/>
        </p:nvSpPr>
        <p:spPr>
          <a:xfrm>
            <a:off x="7772577" y="1212850"/>
            <a:ext cx="3659557" cy="418866"/>
          </a:xfrm>
          <a:prstGeom prst="rect">
            <a:avLst/>
          </a:prstGeom>
        </p:spPr>
        <p:txBody>
          <a:bodyPr vert="horz" wrap="square" lIns="149217" tIns="93260" rIns="149217" bIns="93260" rtlCol="0">
            <a:spAutoFit/>
          </a:bodyPr>
          <a:lstStyle>
            <a:lvl1pPr marL="0" indent="0" algn="l" defTabSz="913505" rtl="0" fontAlgn="base">
              <a:lnSpc>
                <a:spcPct val="90000"/>
              </a:lnSpc>
              <a:spcBef>
                <a:spcPct val="20000"/>
              </a:spcBef>
              <a:spcAft>
                <a:spcPct val="0"/>
              </a:spcAft>
              <a:buSzPct val="90000"/>
              <a:buFont typeface="Arial" charset="0"/>
              <a:buNone/>
              <a:defRPr sz="2000" b="1" kern="1200">
                <a:solidFill>
                  <a:schemeClr val="accent2"/>
                </a:solidFill>
                <a:latin typeface="+mn-lt"/>
                <a:ea typeface="ＭＳ Ｐゴシック" charset="0"/>
                <a:cs typeface="ＭＳ Ｐゴシック" charset="0"/>
              </a:defRPr>
            </a:lvl1pPr>
            <a:lvl2pPr marL="336145" indent="0" algn="l" defTabSz="913505" rtl="0" fontAlgn="base">
              <a:lnSpc>
                <a:spcPct val="90000"/>
              </a:lnSpc>
              <a:spcBef>
                <a:spcPct val="20000"/>
              </a:spcBef>
              <a:spcAft>
                <a:spcPct val="0"/>
              </a:spcAft>
              <a:buSzPct val="90000"/>
              <a:buFont typeface="Arial" charset="0"/>
              <a:buNone/>
              <a:defRPr sz="2353" kern="1200">
                <a:gradFill>
                  <a:gsLst>
                    <a:gs pos="1250">
                      <a:schemeClr val="tx1"/>
                    </a:gs>
                    <a:gs pos="100000">
                      <a:schemeClr val="tx1"/>
                    </a:gs>
                  </a:gsLst>
                  <a:lin ang="5400000" scaled="0"/>
                </a:gradFill>
                <a:latin typeface="+mn-lt"/>
                <a:ea typeface="ＭＳ Ｐゴシック" charset="0"/>
                <a:cs typeface="+mn-cs"/>
              </a:defRPr>
            </a:lvl2pPr>
            <a:lvl3pPr marL="560241"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784338"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1008434"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84" rtl="0" eaLnBrk="1" fontAlgn="base" latinLnBrk="0" hangingPunct="1">
              <a:lnSpc>
                <a:spcPct val="90000"/>
              </a:lnSpc>
              <a:spcBef>
                <a:spcPct val="20000"/>
              </a:spcBef>
              <a:spcAft>
                <a:spcPct val="0"/>
              </a:spcAft>
              <a:buClrTx/>
              <a:buSzPct val="90000"/>
              <a:buFont typeface="Arial" charset="0"/>
              <a:buNone/>
              <a:tabLst/>
              <a:defRPr/>
            </a:pPr>
            <a:r>
              <a:rPr kumimoji="0" lang="en-US" sz="1632" b="0"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rPr>
              <a:t>Government, Banking, Insurance</a:t>
            </a:r>
          </a:p>
        </p:txBody>
      </p:sp>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8010" y="1675558"/>
            <a:ext cx="1449665" cy="73571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2139" y="4467902"/>
            <a:ext cx="1078323" cy="485731"/>
          </a:xfrm>
          <a:prstGeom prst="rect">
            <a:avLst/>
          </a:prstGeom>
        </p:spPr>
      </p:pic>
      <p:sp>
        <p:nvSpPr>
          <p:cNvPr id="13" name="Rectangle 12"/>
          <p:cNvSpPr/>
          <p:nvPr/>
        </p:nvSpPr>
        <p:spPr bwMode="auto">
          <a:xfrm>
            <a:off x="7848463" y="1570685"/>
            <a:ext cx="3659557" cy="2216772"/>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246853" numCol="1" rtlCol="0" anchor="b" anchorCtr="0" compatLnSpc="1">
            <a:prstTxWarp prst="textNoShape">
              <a:avLst/>
            </a:prstTxWarp>
          </a:bodyPr>
          <a:lstStyle/>
          <a:p>
            <a:pPr marL="0" marR="0" lvl="0" indent="0" defTabSz="932293" eaLnBrk="1" fontAlgn="base" latinLnBrk="0" hangingPunct="1">
              <a:lnSpc>
                <a:spcPct val="100000"/>
              </a:lnSpc>
              <a:spcBef>
                <a:spcPts val="500"/>
              </a:spcBef>
              <a:spcAft>
                <a:spcPct val="0"/>
              </a:spcAft>
              <a:buClrTx/>
              <a:buSzTx/>
              <a:buFontTx/>
              <a:buNone/>
              <a:tabLst/>
              <a:defRPr/>
            </a:pPr>
            <a:endParaRPr kumimoji="0" lang="en-US" sz="1199"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sp>
        <p:nvSpPr>
          <p:cNvPr id="14" name="Rectangle 13"/>
          <p:cNvSpPr/>
          <p:nvPr/>
        </p:nvSpPr>
        <p:spPr bwMode="auto">
          <a:xfrm>
            <a:off x="248447" y="4332719"/>
            <a:ext cx="3659557" cy="2428655"/>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246853" numCol="1" rtlCol="0" anchor="b" anchorCtr="0" compatLnSpc="1">
            <a:prstTxWarp prst="textNoShape">
              <a:avLst/>
            </a:prstTxWarp>
          </a:bodyPr>
          <a:lstStyle/>
          <a:p>
            <a:pPr marL="0" marR="0" lvl="0" indent="0" defTabSz="932293" eaLnBrk="1" fontAlgn="base" latinLnBrk="0" hangingPunct="1">
              <a:lnSpc>
                <a:spcPct val="100000"/>
              </a:lnSpc>
              <a:spcBef>
                <a:spcPts val="500"/>
              </a:spcBef>
              <a:spcAft>
                <a:spcPct val="0"/>
              </a:spcAft>
              <a:buClrTx/>
              <a:buSzTx/>
              <a:buFontTx/>
              <a:buNone/>
              <a:tabLst/>
              <a:defRPr/>
            </a:pPr>
            <a:endParaRPr kumimoji="0" lang="en-US" sz="1199"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sp>
        <p:nvSpPr>
          <p:cNvPr id="15" name="Text Placeholder 4"/>
          <p:cNvSpPr txBox="1">
            <a:spLocks/>
          </p:cNvSpPr>
          <p:nvPr/>
        </p:nvSpPr>
        <p:spPr>
          <a:xfrm>
            <a:off x="275480" y="3922643"/>
            <a:ext cx="3659557" cy="418866"/>
          </a:xfrm>
          <a:prstGeom prst="rect">
            <a:avLst/>
          </a:prstGeom>
        </p:spPr>
        <p:txBody>
          <a:bodyPr vert="horz" wrap="square" lIns="149217" tIns="93260" rIns="149217" bIns="93260" rtlCol="0">
            <a:spAutoFit/>
          </a:bodyPr>
          <a:lstStyle>
            <a:lvl1pPr marL="0" indent="0" algn="l" defTabSz="913505" rtl="0" fontAlgn="base">
              <a:lnSpc>
                <a:spcPct val="90000"/>
              </a:lnSpc>
              <a:spcBef>
                <a:spcPct val="20000"/>
              </a:spcBef>
              <a:spcAft>
                <a:spcPct val="0"/>
              </a:spcAft>
              <a:buSzPct val="90000"/>
              <a:buFont typeface="Arial" charset="0"/>
              <a:buNone/>
              <a:defRPr sz="2000" b="1" kern="1200">
                <a:solidFill>
                  <a:schemeClr val="accent2"/>
                </a:solidFill>
                <a:latin typeface="+mn-lt"/>
                <a:ea typeface="ＭＳ Ｐゴシック" charset="0"/>
                <a:cs typeface="ＭＳ Ｐゴシック" charset="0"/>
              </a:defRPr>
            </a:lvl1pPr>
            <a:lvl2pPr marL="336145" indent="0" algn="l" defTabSz="913505" rtl="0" fontAlgn="base">
              <a:lnSpc>
                <a:spcPct val="90000"/>
              </a:lnSpc>
              <a:spcBef>
                <a:spcPct val="20000"/>
              </a:spcBef>
              <a:spcAft>
                <a:spcPct val="0"/>
              </a:spcAft>
              <a:buSzPct val="90000"/>
              <a:buFont typeface="Arial" charset="0"/>
              <a:buNone/>
              <a:defRPr sz="2353" kern="1200">
                <a:gradFill>
                  <a:gsLst>
                    <a:gs pos="1250">
                      <a:schemeClr val="tx1"/>
                    </a:gs>
                    <a:gs pos="100000">
                      <a:schemeClr val="tx1"/>
                    </a:gs>
                  </a:gsLst>
                  <a:lin ang="5400000" scaled="0"/>
                </a:gradFill>
                <a:latin typeface="+mn-lt"/>
                <a:ea typeface="ＭＳ Ｐゴシック" charset="0"/>
                <a:cs typeface="+mn-cs"/>
              </a:defRPr>
            </a:lvl2pPr>
            <a:lvl3pPr marL="560241"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784338"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1008434"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84" rtl="0" eaLnBrk="1" fontAlgn="base" latinLnBrk="0" hangingPunct="1">
              <a:lnSpc>
                <a:spcPct val="90000"/>
              </a:lnSpc>
              <a:spcBef>
                <a:spcPct val="20000"/>
              </a:spcBef>
              <a:spcAft>
                <a:spcPct val="0"/>
              </a:spcAft>
              <a:buClrTx/>
              <a:buSzPct val="90000"/>
              <a:buFont typeface="Arial" charset="0"/>
              <a:buNone/>
              <a:tabLst/>
              <a:defRPr/>
            </a:pPr>
            <a:r>
              <a:rPr kumimoji="0" lang="en-US" sz="1632" b="0"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rPr>
              <a:t>Construction, Professional Services</a:t>
            </a:r>
            <a:endParaRPr kumimoji="0" lang="en-US" sz="1632" b="1"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endParaRPr>
          </a:p>
        </p:txBody>
      </p:sp>
      <p:pic>
        <p:nvPicPr>
          <p:cNvPr id="16" name="Picture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46358" y="4959308"/>
            <a:ext cx="942894" cy="589309"/>
          </a:xfrm>
          <a:prstGeom prst="rect">
            <a:avLst/>
          </a:prstGeom>
        </p:spPr>
      </p:pic>
      <p:sp>
        <p:nvSpPr>
          <p:cNvPr id="17" name="Rectangle 16"/>
          <p:cNvSpPr/>
          <p:nvPr/>
        </p:nvSpPr>
        <p:spPr bwMode="auto">
          <a:xfrm>
            <a:off x="4067264" y="4332719"/>
            <a:ext cx="3659557" cy="2428655"/>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246853" numCol="1" rtlCol="0" anchor="b" anchorCtr="0" compatLnSpc="1">
            <a:prstTxWarp prst="textNoShape">
              <a:avLst/>
            </a:prstTxWarp>
          </a:bodyPr>
          <a:lstStyle/>
          <a:p>
            <a:pPr marL="0" marR="0" lvl="0" indent="0" defTabSz="932293" eaLnBrk="1" fontAlgn="base" latinLnBrk="0" hangingPunct="1">
              <a:lnSpc>
                <a:spcPct val="100000"/>
              </a:lnSpc>
              <a:spcBef>
                <a:spcPts val="500"/>
              </a:spcBef>
              <a:spcAft>
                <a:spcPct val="0"/>
              </a:spcAft>
              <a:buClrTx/>
              <a:buSzTx/>
              <a:buFontTx/>
              <a:buNone/>
              <a:tabLst/>
              <a:defRPr/>
            </a:pPr>
            <a:endParaRPr kumimoji="0" lang="en-US" sz="1199"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sp>
        <p:nvSpPr>
          <p:cNvPr id="18" name="Rectangle 17"/>
          <p:cNvSpPr/>
          <p:nvPr/>
        </p:nvSpPr>
        <p:spPr bwMode="auto">
          <a:xfrm>
            <a:off x="7887329" y="4332719"/>
            <a:ext cx="3659557" cy="2428655"/>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246853" numCol="1" rtlCol="0" anchor="b" anchorCtr="0" compatLnSpc="1">
            <a:prstTxWarp prst="textNoShape">
              <a:avLst/>
            </a:prstTxWarp>
          </a:bodyPr>
          <a:lstStyle/>
          <a:p>
            <a:pPr marL="0" marR="0" lvl="0" indent="0" defTabSz="932293" eaLnBrk="1" fontAlgn="base" latinLnBrk="0" hangingPunct="1">
              <a:lnSpc>
                <a:spcPct val="100000"/>
              </a:lnSpc>
              <a:spcBef>
                <a:spcPts val="500"/>
              </a:spcBef>
              <a:spcAft>
                <a:spcPct val="0"/>
              </a:spcAft>
              <a:buClrTx/>
              <a:buSzTx/>
              <a:buFontTx/>
              <a:buNone/>
              <a:tabLst/>
              <a:defRPr/>
            </a:pPr>
            <a:endParaRPr kumimoji="0" lang="en-US" sz="1199"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sp>
        <p:nvSpPr>
          <p:cNvPr id="19" name="Text Placeholder 4"/>
          <p:cNvSpPr txBox="1">
            <a:spLocks/>
          </p:cNvSpPr>
          <p:nvPr/>
        </p:nvSpPr>
        <p:spPr>
          <a:xfrm>
            <a:off x="4045707" y="3937796"/>
            <a:ext cx="3659557" cy="418866"/>
          </a:xfrm>
          <a:prstGeom prst="rect">
            <a:avLst/>
          </a:prstGeom>
        </p:spPr>
        <p:txBody>
          <a:bodyPr vert="horz" wrap="square" lIns="149217" tIns="93260" rIns="149217" bIns="93260" rtlCol="0">
            <a:spAutoFit/>
          </a:bodyPr>
          <a:lstStyle>
            <a:lvl1pPr marL="0" indent="0" algn="l" defTabSz="913505" rtl="0" fontAlgn="base">
              <a:lnSpc>
                <a:spcPct val="90000"/>
              </a:lnSpc>
              <a:spcBef>
                <a:spcPct val="20000"/>
              </a:spcBef>
              <a:spcAft>
                <a:spcPct val="0"/>
              </a:spcAft>
              <a:buSzPct val="90000"/>
              <a:buFont typeface="Arial" charset="0"/>
              <a:buNone/>
              <a:defRPr sz="2000" b="1" kern="1200">
                <a:solidFill>
                  <a:schemeClr val="accent2"/>
                </a:solidFill>
                <a:latin typeface="+mn-lt"/>
                <a:ea typeface="ＭＳ Ｐゴシック" charset="0"/>
                <a:cs typeface="ＭＳ Ｐゴシック" charset="0"/>
              </a:defRPr>
            </a:lvl1pPr>
            <a:lvl2pPr marL="336145" indent="0" algn="l" defTabSz="913505" rtl="0" fontAlgn="base">
              <a:lnSpc>
                <a:spcPct val="90000"/>
              </a:lnSpc>
              <a:spcBef>
                <a:spcPct val="20000"/>
              </a:spcBef>
              <a:spcAft>
                <a:spcPct val="0"/>
              </a:spcAft>
              <a:buSzPct val="90000"/>
              <a:buFont typeface="Arial" charset="0"/>
              <a:buNone/>
              <a:defRPr sz="2353" kern="1200">
                <a:gradFill>
                  <a:gsLst>
                    <a:gs pos="1250">
                      <a:schemeClr val="tx1"/>
                    </a:gs>
                    <a:gs pos="100000">
                      <a:schemeClr val="tx1"/>
                    </a:gs>
                  </a:gsLst>
                  <a:lin ang="5400000" scaled="0"/>
                </a:gradFill>
                <a:latin typeface="+mn-lt"/>
                <a:ea typeface="ＭＳ Ｐゴシック" charset="0"/>
                <a:cs typeface="+mn-cs"/>
              </a:defRPr>
            </a:lvl2pPr>
            <a:lvl3pPr marL="560241"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784338"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1008434"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84" rtl="0" eaLnBrk="1" fontAlgn="base" latinLnBrk="0" hangingPunct="1">
              <a:lnSpc>
                <a:spcPct val="90000"/>
              </a:lnSpc>
              <a:spcBef>
                <a:spcPct val="20000"/>
              </a:spcBef>
              <a:spcAft>
                <a:spcPct val="0"/>
              </a:spcAft>
              <a:buClrTx/>
              <a:buSzPct val="90000"/>
              <a:buFont typeface="Arial" charset="0"/>
              <a:buNone/>
              <a:tabLst/>
              <a:defRPr/>
            </a:pPr>
            <a:r>
              <a:rPr kumimoji="0" lang="en-US" sz="1632" b="0"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rPr>
              <a:t>Education – Nonprofit</a:t>
            </a:r>
            <a:endParaRPr kumimoji="0" lang="en-US" sz="1632" b="1"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endParaRPr>
          </a:p>
        </p:txBody>
      </p:sp>
      <p:pic>
        <p:nvPicPr>
          <p:cNvPr id="20" name="Picture 1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212505" y="4417922"/>
            <a:ext cx="2246436" cy="418454"/>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55602" y="5044960"/>
            <a:ext cx="1080742" cy="493040"/>
          </a:xfrm>
          <a:prstGeom prst="rect">
            <a:avLst/>
          </a:prstGeom>
        </p:spPr>
      </p:pic>
      <p:sp>
        <p:nvSpPr>
          <p:cNvPr id="23" name="Text Placeholder 4"/>
          <p:cNvSpPr txBox="1">
            <a:spLocks/>
          </p:cNvSpPr>
          <p:nvPr/>
        </p:nvSpPr>
        <p:spPr>
          <a:xfrm>
            <a:off x="7848462" y="3937796"/>
            <a:ext cx="3659557" cy="418866"/>
          </a:xfrm>
          <a:prstGeom prst="rect">
            <a:avLst/>
          </a:prstGeom>
        </p:spPr>
        <p:txBody>
          <a:bodyPr vert="horz" wrap="square" lIns="149217" tIns="93260" rIns="149217" bIns="93260" rtlCol="0">
            <a:spAutoFit/>
          </a:bodyPr>
          <a:lstStyle>
            <a:lvl1pPr marL="0" indent="0" algn="l" defTabSz="913505" rtl="0" fontAlgn="base">
              <a:lnSpc>
                <a:spcPct val="90000"/>
              </a:lnSpc>
              <a:spcBef>
                <a:spcPct val="20000"/>
              </a:spcBef>
              <a:spcAft>
                <a:spcPct val="0"/>
              </a:spcAft>
              <a:buSzPct val="90000"/>
              <a:buFont typeface="Arial" charset="0"/>
              <a:buNone/>
              <a:defRPr sz="2000" b="1" kern="1200">
                <a:solidFill>
                  <a:schemeClr val="accent2"/>
                </a:solidFill>
                <a:latin typeface="+mn-lt"/>
                <a:ea typeface="ＭＳ Ｐゴシック" charset="0"/>
                <a:cs typeface="ＭＳ Ｐゴシック" charset="0"/>
              </a:defRPr>
            </a:lvl1pPr>
            <a:lvl2pPr marL="336145" indent="0" algn="l" defTabSz="913505" rtl="0" fontAlgn="base">
              <a:lnSpc>
                <a:spcPct val="90000"/>
              </a:lnSpc>
              <a:spcBef>
                <a:spcPct val="20000"/>
              </a:spcBef>
              <a:spcAft>
                <a:spcPct val="0"/>
              </a:spcAft>
              <a:buSzPct val="90000"/>
              <a:buFont typeface="Arial" charset="0"/>
              <a:buNone/>
              <a:defRPr sz="2353" kern="1200">
                <a:gradFill>
                  <a:gsLst>
                    <a:gs pos="1250">
                      <a:schemeClr val="tx1"/>
                    </a:gs>
                    <a:gs pos="100000">
                      <a:schemeClr val="tx1"/>
                    </a:gs>
                  </a:gsLst>
                  <a:lin ang="5400000" scaled="0"/>
                </a:gradFill>
                <a:latin typeface="+mn-lt"/>
                <a:ea typeface="ＭＳ Ｐゴシック" charset="0"/>
                <a:cs typeface="+mn-cs"/>
              </a:defRPr>
            </a:lvl2pPr>
            <a:lvl3pPr marL="560241"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784338"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1008434"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684" rtl="0" eaLnBrk="1" fontAlgn="base" latinLnBrk="0" hangingPunct="1">
              <a:lnSpc>
                <a:spcPct val="90000"/>
              </a:lnSpc>
              <a:spcBef>
                <a:spcPct val="20000"/>
              </a:spcBef>
              <a:spcAft>
                <a:spcPct val="0"/>
              </a:spcAft>
              <a:buClrTx/>
              <a:buSzPct val="90000"/>
              <a:buFont typeface="Arial" charset="0"/>
              <a:buNone/>
              <a:tabLst/>
              <a:defRPr/>
            </a:pPr>
            <a:r>
              <a:rPr kumimoji="0" lang="en-US" sz="1632" b="0"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rPr>
              <a:t>Health</a:t>
            </a:r>
            <a:endParaRPr kumimoji="0" lang="en-US" sz="1632" b="1" i="0" u="none" strike="noStrike" kern="1200" cap="none" spc="0" normalizeH="0" baseline="0" noProof="0" dirty="0">
              <a:ln>
                <a:noFill/>
              </a:ln>
              <a:solidFill>
                <a:schemeClr val="accent2"/>
              </a:solidFill>
              <a:effectLst/>
              <a:uLnTx/>
              <a:uFillTx/>
              <a:latin typeface="+mn-lt"/>
              <a:ea typeface="ＭＳ Ｐゴシック" charset="0"/>
              <a:cs typeface="ＭＳ Ｐゴシック" charset="0"/>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831861" y="3108677"/>
            <a:ext cx="1387171" cy="347476"/>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65330" y="4417922"/>
            <a:ext cx="1080171" cy="361004"/>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22996" y="4432335"/>
            <a:ext cx="2258805" cy="379890"/>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146358" y="5606905"/>
            <a:ext cx="1981782" cy="445901"/>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39360" y="4848815"/>
            <a:ext cx="732110" cy="748026"/>
          </a:xfrm>
          <a:prstGeom prst="rect">
            <a:avLst/>
          </a:prstGeom>
        </p:spPr>
      </p:pic>
      <p:pic>
        <p:nvPicPr>
          <p:cNvPr id="30" name="Picture 2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379908" y="4402703"/>
            <a:ext cx="1252522" cy="648898"/>
          </a:xfrm>
          <a:prstGeom prst="rect">
            <a:avLst/>
          </a:prstGeom>
        </p:spPr>
      </p:pic>
      <p:pic>
        <p:nvPicPr>
          <p:cNvPr id="31" name="Picture 30"/>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109589" y="3461902"/>
            <a:ext cx="1728878" cy="245850"/>
          </a:xfrm>
          <a:prstGeom prst="rect">
            <a:avLst/>
          </a:prstGeom>
        </p:spPr>
      </p:pic>
      <p:pic>
        <p:nvPicPr>
          <p:cNvPr id="25" name="Picture 24"/>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928195" y="4862407"/>
            <a:ext cx="1540475" cy="422019"/>
          </a:xfrm>
          <a:prstGeom prst="rect">
            <a:avLst/>
          </a:prstGeom>
        </p:spPr>
      </p:pic>
      <p:pic>
        <p:nvPicPr>
          <p:cNvPr id="32" name="Picture 3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436343" y="3239794"/>
            <a:ext cx="1158252" cy="470297"/>
          </a:xfrm>
          <a:prstGeom prst="rect">
            <a:avLst/>
          </a:prstGeom>
        </p:spPr>
      </p:pic>
      <p:pic>
        <p:nvPicPr>
          <p:cNvPr id="33" name="Picture 32"/>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382563" y="3079762"/>
            <a:ext cx="1882163" cy="614671"/>
          </a:xfrm>
          <a:prstGeom prst="rect">
            <a:avLst/>
          </a:prstGeom>
        </p:spPr>
      </p:pic>
      <p:pic>
        <p:nvPicPr>
          <p:cNvPr id="34" name="Picture 3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005432" y="1965647"/>
            <a:ext cx="1312306" cy="361804"/>
          </a:xfrm>
          <a:prstGeom prst="rect">
            <a:avLst/>
          </a:prstGeom>
        </p:spPr>
      </p:pic>
      <p:pic>
        <p:nvPicPr>
          <p:cNvPr id="36" name="Picture 3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275480" y="6244843"/>
            <a:ext cx="1525383" cy="495150"/>
          </a:xfrm>
          <a:prstGeom prst="rect">
            <a:avLst/>
          </a:prstGeom>
        </p:spPr>
      </p:pic>
      <p:pic>
        <p:nvPicPr>
          <p:cNvPr id="37" name="Picture 3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932181" y="4887369"/>
            <a:ext cx="1750454" cy="356955"/>
          </a:xfrm>
          <a:prstGeom prst="rect">
            <a:avLst/>
          </a:prstGeom>
        </p:spPr>
      </p:pic>
      <p:pic>
        <p:nvPicPr>
          <p:cNvPr id="38" name="Picture 37"/>
          <p:cNvPicPr>
            <a:picLocks noChangeAspect="1"/>
          </p:cNvPicPr>
          <p:nvPr/>
        </p:nvPicPr>
        <p:blipFill>
          <a:blip r:embed="rId25"/>
          <a:stretch>
            <a:fillRect/>
          </a:stretch>
        </p:blipFill>
        <p:spPr>
          <a:xfrm>
            <a:off x="7955556" y="5448685"/>
            <a:ext cx="1498100" cy="617829"/>
          </a:xfrm>
          <a:prstGeom prst="rect">
            <a:avLst/>
          </a:prstGeom>
        </p:spPr>
      </p:pic>
      <p:pic>
        <p:nvPicPr>
          <p:cNvPr id="39" name="Picture 38"/>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722768" y="2724083"/>
            <a:ext cx="1616246" cy="385646"/>
          </a:xfrm>
          <a:prstGeom prst="rect">
            <a:avLst/>
          </a:prstGeom>
        </p:spPr>
      </p:pic>
      <p:pic>
        <p:nvPicPr>
          <p:cNvPr id="40" name="Picture 39"/>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087883" y="6155777"/>
            <a:ext cx="1211305" cy="506273"/>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8403877" y="6228427"/>
            <a:ext cx="1768209" cy="474201"/>
          </a:xfrm>
          <a:prstGeom prst="rect">
            <a:avLst/>
          </a:prstGeom>
        </p:spPr>
      </p:pic>
      <p:pic>
        <p:nvPicPr>
          <p:cNvPr id="42" name="Picture 4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35490" y="5333129"/>
            <a:ext cx="1636295" cy="614671"/>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2691327" y="6102962"/>
            <a:ext cx="1212522" cy="658412"/>
          </a:xfrm>
          <a:prstGeom prst="rect">
            <a:avLst/>
          </a:prstGeom>
        </p:spPr>
      </p:pic>
      <p:pic>
        <p:nvPicPr>
          <p:cNvPr id="44" name="Picture 43"/>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9631373" y="1744541"/>
            <a:ext cx="1743746" cy="417663"/>
          </a:xfrm>
          <a:prstGeom prst="rect">
            <a:avLst/>
          </a:prstGeom>
        </p:spPr>
      </p:pic>
      <p:pic>
        <p:nvPicPr>
          <p:cNvPr id="45" name="Picture 44"/>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9928194" y="5528703"/>
            <a:ext cx="896270" cy="632662"/>
          </a:xfrm>
          <a:prstGeom prst="rect">
            <a:avLst/>
          </a:prstGeom>
        </p:spPr>
      </p:pic>
      <p:pic>
        <p:nvPicPr>
          <p:cNvPr id="46" name="Picture 4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2978937" y="4411493"/>
            <a:ext cx="924912" cy="839415"/>
          </a:xfrm>
          <a:prstGeom prst="rect">
            <a:avLst/>
          </a:prstGeom>
        </p:spPr>
      </p:pic>
      <p:pic>
        <p:nvPicPr>
          <p:cNvPr id="47" name="Picture 46"/>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6353945" y="5706803"/>
            <a:ext cx="1093025" cy="362454"/>
          </a:xfrm>
          <a:prstGeom prst="rect">
            <a:avLst/>
          </a:prstGeom>
        </p:spPr>
      </p:pic>
      <p:pic>
        <p:nvPicPr>
          <p:cNvPr id="49" name="Picture 48"/>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976013" y="3086487"/>
            <a:ext cx="1579625" cy="514507"/>
          </a:xfrm>
          <a:prstGeom prst="rect">
            <a:avLst/>
          </a:prstGeom>
        </p:spPr>
      </p:pic>
      <p:pic>
        <p:nvPicPr>
          <p:cNvPr id="50" name="Picture 49"/>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2052260" y="2100860"/>
            <a:ext cx="1768888" cy="948767"/>
          </a:xfrm>
          <a:prstGeom prst="rect">
            <a:avLst/>
          </a:prstGeom>
        </p:spPr>
      </p:pic>
      <p:pic>
        <p:nvPicPr>
          <p:cNvPr id="51" name="Picture 50"/>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5458448" y="6145005"/>
            <a:ext cx="1215227" cy="576526"/>
          </a:xfrm>
          <a:prstGeom prst="rect">
            <a:avLst/>
          </a:prstGeom>
        </p:spPr>
      </p:pic>
      <p:pic>
        <p:nvPicPr>
          <p:cNvPr id="52" name="Picture 51"/>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2082636" y="4973884"/>
            <a:ext cx="806492" cy="806492"/>
          </a:xfrm>
          <a:prstGeom prst="rect">
            <a:avLst/>
          </a:prstGeom>
        </p:spPr>
      </p:pic>
      <p:pic>
        <p:nvPicPr>
          <p:cNvPr id="54" name="Picture 53"/>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8080796" y="2558069"/>
            <a:ext cx="1714854" cy="400132"/>
          </a:xfrm>
          <a:prstGeom prst="rect">
            <a:avLst/>
          </a:prstGeom>
        </p:spPr>
      </p:pic>
      <p:pic>
        <p:nvPicPr>
          <p:cNvPr id="55" name="Picture 54"/>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9995576" y="3029549"/>
            <a:ext cx="1379543" cy="689772"/>
          </a:xfrm>
          <a:prstGeom prst="rect">
            <a:avLst/>
          </a:prstGeom>
        </p:spPr>
      </p:pic>
      <p:pic>
        <p:nvPicPr>
          <p:cNvPr id="57" name="Picture 56"/>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9928194" y="2383570"/>
            <a:ext cx="1263012" cy="693117"/>
          </a:xfrm>
          <a:prstGeom prst="rect">
            <a:avLst/>
          </a:prstGeom>
        </p:spPr>
      </p:pic>
      <p:pic>
        <p:nvPicPr>
          <p:cNvPr id="58" name="Picture 57"/>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4212506" y="2546227"/>
            <a:ext cx="1140694" cy="539929"/>
          </a:xfrm>
          <a:prstGeom prst="rect">
            <a:avLst/>
          </a:prstGeom>
        </p:spPr>
      </p:pic>
      <p:pic>
        <p:nvPicPr>
          <p:cNvPr id="60" name="Picture 59" descr="Whole Foods Market logo.svg"/>
          <p:cNvPicPr/>
          <p:nvPr/>
        </p:nvPicPr>
        <p:blipFill>
          <a:blip r:embed="rId43">
            <a:extLst>
              <a:ext uri="{28A0092B-C50C-407E-A947-70E740481C1C}">
                <a14:useLocalDpi xmlns:a14="http://schemas.microsoft.com/office/drawing/2010/main" val="0"/>
              </a:ext>
            </a:extLst>
          </a:blip>
          <a:srcRect/>
          <a:stretch>
            <a:fillRect/>
          </a:stretch>
        </p:blipFill>
        <p:spPr bwMode="auto">
          <a:xfrm>
            <a:off x="6465103" y="1614585"/>
            <a:ext cx="1135654" cy="983958"/>
          </a:xfrm>
          <a:prstGeom prst="rect">
            <a:avLst/>
          </a:prstGeom>
          <a:noFill/>
          <a:ln>
            <a:noFill/>
          </a:ln>
        </p:spPr>
      </p:pic>
      <p:pic>
        <p:nvPicPr>
          <p:cNvPr id="61" name="Picture 60"/>
          <p:cNvPicPr>
            <a:picLocks noChangeAspect="1"/>
          </p:cNvPicPr>
          <p:nvPr/>
        </p:nvPicPr>
        <p:blipFill>
          <a:blip r:embed="rId44"/>
          <a:stretch>
            <a:fillRect/>
          </a:stretch>
        </p:blipFill>
        <p:spPr>
          <a:xfrm>
            <a:off x="2211951" y="2965213"/>
            <a:ext cx="1561813" cy="338596"/>
          </a:xfrm>
          <a:prstGeom prst="rect">
            <a:avLst/>
          </a:prstGeom>
        </p:spPr>
      </p:pic>
      <p:pic>
        <p:nvPicPr>
          <p:cNvPr id="21" name="Picture 2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462765" y="6009189"/>
            <a:ext cx="1258210" cy="208882"/>
          </a:xfrm>
          <a:prstGeom prst="rect">
            <a:avLst/>
          </a:prstGeom>
        </p:spPr>
      </p:pic>
    </p:spTree>
    <p:extLst>
      <p:ext uri="{BB962C8B-B14F-4D97-AF65-F5344CB8AC3E}">
        <p14:creationId xmlns:p14="http://schemas.microsoft.com/office/powerpoint/2010/main" val="3400175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82" y="779520"/>
            <a:ext cx="12434711" cy="6401737"/>
          </a:xfrm>
        </p:spPr>
        <p:txBody>
          <a:bodyPr/>
          <a:lstStyle/>
          <a:p>
            <a:r>
              <a:rPr lang="en-US" sz="2040" dirty="0"/>
              <a:t>Monday</a:t>
            </a:r>
            <a:endParaRPr lang="en-US" sz="3264" dirty="0"/>
          </a:p>
          <a:p>
            <a:pPr lvl="1"/>
            <a:r>
              <a:rPr lang="en-US" sz="1632" dirty="0"/>
              <a:t>02:15: </a:t>
            </a:r>
            <a:r>
              <a:rPr lang="en-US" sz="1632" dirty="0">
                <a:solidFill>
                  <a:srgbClr val="FF0000"/>
                </a:solidFill>
              </a:rPr>
              <a:t>BRK2139</a:t>
            </a:r>
            <a:r>
              <a:rPr lang="en-US" sz="1632" dirty="0"/>
              <a:t> </a:t>
            </a:r>
            <a:r>
              <a:rPr lang="en-US" sz="1632" dirty="0">
                <a:solidFill>
                  <a:srgbClr val="FF0000"/>
                </a:solidFill>
              </a:rPr>
              <a:t>Protect your business and empower your users with cloud Identity and Access Management</a:t>
            </a:r>
          </a:p>
          <a:p>
            <a:r>
              <a:rPr lang="en-US" sz="2040" dirty="0"/>
              <a:t>Tuesday</a:t>
            </a:r>
            <a:endParaRPr lang="en-US" sz="3264" dirty="0"/>
          </a:p>
          <a:p>
            <a:pPr lvl="1"/>
            <a:r>
              <a:rPr lang="en-US" sz="1632" dirty="0"/>
              <a:t>12:30: </a:t>
            </a:r>
            <a:r>
              <a:rPr lang="en-US" sz="1632" dirty="0">
                <a:solidFill>
                  <a:srgbClr val="FF0000"/>
                </a:solidFill>
              </a:rPr>
              <a:t>BRK3107 Connect your on-premises directories to Azure AD and use one identity for all your apps</a:t>
            </a:r>
          </a:p>
          <a:p>
            <a:pPr lvl="1"/>
            <a:r>
              <a:rPr lang="en-US" sz="1632" dirty="0"/>
              <a:t>02:15: </a:t>
            </a:r>
            <a:r>
              <a:rPr lang="en-US" sz="1632" dirty="0">
                <a:solidFill>
                  <a:srgbClr val="FF0000"/>
                </a:solidFill>
              </a:rPr>
              <a:t>BRK3225 Secure access to Office 365, SaaS, and on-premises apps and files with Azure AD and Intune</a:t>
            </a:r>
          </a:p>
          <a:p>
            <a:pPr lvl="1"/>
            <a:r>
              <a:rPr lang="en-US" sz="1632" dirty="0"/>
              <a:t>04:30</a:t>
            </a:r>
            <a:r>
              <a:rPr lang="en-US" sz="1632" dirty="0">
                <a:solidFill>
                  <a:srgbClr val="FF0000"/>
                </a:solidFill>
              </a:rPr>
              <a:t>: BRK3109 Deliver management and security at scale to Office 365 with Azure Active Directory</a:t>
            </a:r>
          </a:p>
          <a:p>
            <a:r>
              <a:rPr lang="en-US" sz="2040" dirty="0"/>
              <a:t>Wednesday</a:t>
            </a:r>
            <a:endParaRPr lang="en-US" sz="2448" dirty="0"/>
          </a:p>
          <a:p>
            <a:pPr lvl="1"/>
            <a:r>
              <a:rPr lang="en-US" sz="1632" dirty="0"/>
              <a:t>09:00: </a:t>
            </a:r>
            <a:r>
              <a:rPr lang="en-US" sz="1632" dirty="0">
                <a:solidFill>
                  <a:srgbClr val="FF0000"/>
                </a:solidFill>
              </a:rPr>
              <a:t>BRK3111 Manage productivity at scale with Azure Active Directory</a:t>
            </a:r>
          </a:p>
          <a:p>
            <a:pPr lvl="1"/>
            <a:r>
              <a:rPr lang="en-US" sz="1632" dirty="0"/>
              <a:t>11:30: </a:t>
            </a:r>
            <a:r>
              <a:rPr lang="en-US" sz="1632" dirty="0">
                <a:solidFill>
                  <a:schemeClr val="accent2"/>
                </a:solidFill>
              </a:rPr>
              <a:t>BRK2210 Learn how Unilever modernized IT with Azure Active Directory at the core</a:t>
            </a:r>
          </a:p>
          <a:p>
            <a:pPr lvl="1"/>
            <a:r>
              <a:rPr lang="en-US" sz="1632" dirty="0"/>
              <a:t>02:15:</a:t>
            </a:r>
            <a:r>
              <a:rPr lang="en-US" sz="1632" dirty="0">
                <a:solidFill>
                  <a:schemeClr val="accent2"/>
                </a:solidFill>
              </a:rPr>
              <a:t> BRK3139 Throw away your DMZ – Azure Active Directory Application Proxy deep-dive</a:t>
            </a:r>
          </a:p>
          <a:p>
            <a:pPr lvl="1"/>
            <a:r>
              <a:rPr lang="en-US" sz="1632" dirty="0"/>
              <a:t>04:00:</a:t>
            </a:r>
            <a:r>
              <a:rPr lang="en-US" sz="1632" dirty="0">
                <a:solidFill>
                  <a:srgbClr val="FF0000"/>
                </a:solidFill>
              </a:rPr>
              <a:t> </a:t>
            </a:r>
            <a:r>
              <a:rPr lang="en-US" sz="1632" dirty="0">
                <a:solidFill>
                  <a:srgbClr val="00B050"/>
                </a:solidFill>
              </a:rPr>
              <a:t>BRK3181 Secure your web applications with Microsoft identity</a:t>
            </a:r>
          </a:p>
          <a:p>
            <a:r>
              <a:rPr lang="en-US" sz="2040" dirty="0"/>
              <a:t>Thursday</a:t>
            </a:r>
            <a:endParaRPr lang="en-US" sz="2448" dirty="0"/>
          </a:p>
          <a:p>
            <a:pPr lvl="1"/>
            <a:r>
              <a:rPr lang="en-US" sz="1632" dirty="0"/>
              <a:t>09:00: </a:t>
            </a:r>
            <a:r>
              <a:rPr lang="en-US" sz="1632" dirty="0">
                <a:solidFill>
                  <a:srgbClr val="FF0000"/>
                </a:solidFill>
              </a:rPr>
              <a:t>BRK3252 Use managed domain services on Microsoft Azure</a:t>
            </a:r>
          </a:p>
          <a:p>
            <a:pPr lvl="1"/>
            <a:r>
              <a:rPr lang="en-US" sz="1632" dirty="0"/>
              <a:t>12:30:</a:t>
            </a:r>
            <a:r>
              <a:rPr lang="en-US" sz="1632" dirty="0">
                <a:solidFill>
                  <a:srgbClr val="FF0000"/>
                </a:solidFill>
              </a:rPr>
              <a:t> </a:t>
            </a:r>
            <a:r>
              <a:rPr lang="en-US" sz="1632" dirty="0">
                <a:solidFill>
                  <a:srgbClr val="00B050"/>
                </a:solidFill>
              </a:rPr>
              <a:t>BRK3182 Secure your native and mobile applications with Microsoft identity and application management</a:t>
            </a:r>
          </a:p>
          <a:p>
            <a:pPr lvl="1"/>
            <a:r>
              <a:rPr lang="en-US" sz="1632" dirty="0"/>
              <a:t>02:15:</a:t>
            </a:r>
            <a:r>
              <a:rPr lang="en-US" sz="1632" dirty="0">
                <a:solidFill>
                  <a:srgbClr val="FF0000"/>
                </a:solidFill>
              </a:rPr>
              <a:t> BRK3110 Respond to advanced threats before they start - identity protection at its best!</a:t>
            </a:r>
          </a:p>
          <a:p>
            <a:pPr lvl="1"/>
            <a:r>
              <a:rPr lang="en-US" sz="1632" dirty="0"/>
              <a:t>04:00: </a:t>
            </a:r>
            <a:r>
              <a:rPr lang="en-US" sz="1632" dirty="0">
                <a:solidFill>
                  <a:srgbClr val="FF0000"/>
                </a:solidFill>
              </a:rPr>
              <a:t>BRK3179 Modernize your app’s consumer identity management with Azure AD B2C</a:t>
            </a:r>
          </a:p>
          <a:p>
            <a:pPr lvl="1"/>
            <a:r>
              <a:rPr lang="en-US" sz="1632" dirty="0"/>
              <a:t>04:30: </a:t>
            </a:r>
            <a:r>
              <a:rPr lang="en-US" sz="1632" dirty="0">
                <a:solidFill>
                  <a:srgbClr val="FF0000"/>
                </a:solidFill>
              </a:rPr>
              <a:t>BRK2067 Manage access to SaaS Applications With Azure Active Directory</a:t>
            </a:r>
          </a:p>
          <a:p>
            <a:r>
              <a:rPr lang="en-US" sz="2040" dirty="0"/>
              <a:t>Friday</a:t>
            </a:r>
          </a:p>
          <a:p>
            <a:pPr lvl="1"/>
            <a:r>
              <a:rPr lang="en-US" sz="1632" dirty="0"/>
              <a:t>09:00: </a:t>
            </a:r>
            <a:r>
              <a:rPr lang="en-US" sz="1632" dirty="0">
                <a:solidFill>
                  <a:srgbClr val="FF0000"/>
                </a:solidFill>
              </a:rPr>
              <a:t>BRK3074</a:t>
            </a:r>
            <a:r>
              <a:rPr lang="en-US" sz="1632" dirty="0"/>
              <a:t> </a:t>
            </a:r>
            <a:r>
              <a:rPr lang="en-US" sz="1632" dirty="0">
                <a:solidFill>
                  <a:srgbClr val="FF0000"/>
                </a:solidFill>
              </a:rPr>
              <a:t>Discover what’s new in Active Directory Federation and Domain Services in Windows Server 2016 </a:t>
            </a:r>
          </a:p>
          <a:p>
            <a:pPr lvl="1"/>
            <a:r>
              <a:rPr lang="en-US" sz="1632" dirty="0"/>
              <a:t>10:45: </a:t>
            </a:r>
            <a:r>
              <a:rPr lang="en-US" sz="1632" dirty="0">
                <a:solidFill>
                  <a:srgbClr val="FF0000"/>
                </a:solidFill>
              </a:rPr>
              <a:t>BRK3108 Share corporate resources with your partners using Azure AD B2B collaboration</a:t>
            </a:r>
          </a:p>
          <a:p>
            <a:pPr lvl="1"/>
            <a:r>
              <a:rPr lang="en-US" sz="1632" dirty="0"/>
              <a:t>12:30:</a:t>
            </a:r>
            <a:r>
              <a:rPr lang="en-US" sz="1632" b="1" dirty="0"/>
              <a:t> </a:t>
            </a:r>
            <a:r>
              <a:rPr lang="en-US" sz="1632" dirty="0">
                <a:solidFill>
                  <a:srgbClr val="FF0000"/>
                </a:solidFill>
              </a:rPr>
              <a:t>BRK3330 Join your Windows 10 devices to Azure AD for anywhere, anytime productivity</a:t>
            </a:r>
          </a:p>
        </p:txBody>
      </p:sp>
      <p:sp>
        <p:nvSpPr>
          <p:cNvPr id="2" name="Title 1"/>
          <p:cNvSpPr>
            <a:spLocks noGrp="1"/>
          </p:cNvSpPr>
          <p:nvPr>
            <p:ph type="title"/>
          </p:nvPr>
        </p:nvSpPr>
        <p:spPr>
          <a:xfrm>
            <a:off x="274299" y="0"/>
            <a:ext cx="11887878" cy="917575"/>
          </a:xfrm>
        </p:spPr>
        <p:txBody>
          <a:bodyPr/>
          <a:lstStyle/>
          <a:p>
            <a:r>
              <a:rPr lang="en-US" dirty="0"/>
              <a:t>Identity and Access Management Sessions</a:t>
            </a:r>
            <a:endParaRPr lang="en-US" sz="3999"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3399307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470" y="259300"/>
            <a:ext cx="10130101" cy="926016"/>
          </a:xfrm>
          <a:prstGeom prst="rect">
            <a:avLst/>
          </a:prstGeom>
          <a:noFill/>
        </p:spPr>
        <p:txBody>
          <a:bodyPr wrap="square">
            <a:spAutoFit/>
          </a:bodyPr>
          <a:lstStyle/>
          <a:p>
            <a:pPr marL="0" marR="0" lvl="0" indent="0" defTabSz="950756" eaLnBrk="1" fontAlgn="base" latinLnBrk="0" hangingPunct="1">
              <a:lnSpc>
                <a:spcPct val="100000"/>
              </a:lnSpc>
              <a:spcBef>
                <a:spcPct val="0"/>
              </a:spcBef>
              <a:spcAft>
                <a:spcPct val="0"/>
              </a:spcAft>
              <a:buClrTx/>
              <a:buSzTx/>
              <a:buFontTx/>
              <a:buNone/>
              <a:tabLst/>
              <a:defRPr/>
            </a:pPr>
            <a:r>
              <a:rPr kumimoji="0" lang="en-US" sz="5300" b="0" i="0" u="none" strike="noStrike" kern="0" cap="none" spc="0" normalizeH="0" baseline="0" noProof="0" dirty="0">
                <a:ln>
                  <a:noFill/>
                </a:ln>
                <a:gradFill>
                  <a:gsLst>
                    <a:gs pos="2917">
                      <a:srgbClr val="FFFFFF"/>
                    </a:gs>
                    <a:gs pos="100000">
                      <a:srgbClr val="FFFFFF"/>
                    </a:gs>
                  </a:gsLst>
                  <a:lin ang="5400000" scaled="0"/>
                </a:gradFill>
                <a:effectLst/>
                <a:uLnTx/>
                <a:uFillTx/>
                <a:latin typeface="Segoe UI Light"/>
                <a:ea typeface="ＭＳ Ｐゴシック" charset="0"/>
              </a:rPr>
              <a:t>Keep going…</a:t>
            </a:r>
          </a:p>
        </p:txBody>
      </p:sp>
      <p:sp>
        <p:nvSpPr>
          <p:cNvPr id="5" name="TextBox 4"/>
          <p:cNvSpPr txBox="1"/>
          <p:nvPr/>
        </p:nvSpPr>
        <p:spPr>
          <a:xfrm>
            <a:off x="1234140" y="1323181"/>
            <a:ext cx="10775297" cy="5588518"/>
          </a:xfrm>
          <a:prstGeom prst="rect">
            <a:avLst/>
          </a:prstGeom>
          <a:noFill/>
        </p:spPr>
        <p:txBody>
          <a:bodyPr wrap="square">
            <a:spAutoFit/>
          </a:bodyPr>
          <a:lstStyle/>
          <a:p>
            <a:pPr marL="0" marR="0" lvl="0" indent="0" defTabSz="932205" eaLnBrk="1" fontAlgn="base" latinLnBrk="0" hangingPunct="1">
              <a:lnSpc>
                <a:spcPct val="100000"/>
              </a:lnSpc>
              <a:spcBef>
                <a:spcPct val="0"/>
              </a:spcBef>
              <a:spcAft>
                <a:spcPts val="0"/>
              </a:spcAft>
              <a:buClrTx/>
              <a:buSzTx/>
              <a:buFontTx/>
              <a:buNone/>
              <a:tabLst>
                <a:tab pos="2919222" algn="l"/>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Try Enterprise Mobility + Security for free, today:</a:t>
            </a:r>
          </a:p>
          <a:p>
            <a:pPr marL="0" marR="0" lvl="0" indent="0" defTabSz="932205" eaLnBrk="1" fontAlgn="base" latinLnBrk="0" hangingPunct="1">
              <a:lnSpc>
                <a:spcPct val="100000"/>
              </a:lnSpc>
              <a:spcBef>
                <a:spcPct val="0"/>
              </a:spcBef>
              <a:spcAft>
                <a:spcPts val="1224"/>
              </a:spcAft>
              <a:buClrTx/>
              <a:buSzTx/>
              <a:buFontTx/>
              <a:buNone/>
              <a:tabLst/>
              <a:defRPr/>
            </a:pPr>
            <a:r>
              <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https</a:t>
            </a:r>
            <a:r>
              <a:rPr kumimoji="0" lang="en-US" sz="1428" b="0" i="0" u="none" strike="noStrike" kern="0" cap="none" spc="0" normalizeH="0" baseline="0" noProof="0">
                <a:ln>
                  <a:noFill/>
                </a:ln>
                <a:solidFill>
                  <a:sysClr val="windowText" lastClr="000000"/>
                </a:solidFill>
                <a:effectLst/>
                <a:uLnTx/>
                <a:uFillTx/>
                <a:latin typeface="Segoe UI Light" charset="0"/>
                <a:ea typeface="Segoe UI Light" charset="0"/>
                <a:cs typeface="Segoe UI Light" charset="0"/>
              </a:rPr>
              <a:t>://aka.ms/EMSTrial</a:t>
            </a:r>
            <a:endPar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endParaRPr>
          </a:p>
          <a:p>
            <a:pPr marL="0" marR="0" lvl="0" indent="0" defTabSz="932205" eaLnBrk="1" fontAlgn="base" latinLnBrk="0" hangingPunct="1">
              <a:lnSpc>
                <a:spcPct val="100000"/>
              </a:lnSpc>
              <a:spcBef>
                <a:spcPct val="0"/>
              </a:spcBef>
              <a:spcAft>
                <a:spcPts val="0"/>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Read the CIO’s guide to Azure Active Directory</a:t>
            </a:r>
          </a:p>
          <a:p>
            <a:pPr marL="0" marR="0" lvl="0" indent="0" defTabSz="932205" eaLnBrk="1" fontAlgn="base" latinLnBrk="0" hangingPunct="1">
              <a:lnSpc>
                <a:spcPct val="100000"/>
              </a:lnSpc>
              <a:spcBef>
                <a:spcPct val="0"/>
              </a:spcBef>
              <a:spcAft>
                <a:spcPts val="1224"/>
              </a:spcAft>
              <a:buClrTx/>
              <a:buSzTx/>
              <a:buFontTx/>
              <a:buNone/>
              <a:tabLst/>
              <a:defRPr/>
            </a:pPr>
            <a:r>
              <a:rPr kumimoji="0" lang="en-US" sz="1428" b="0" i="0" u="none" strike="noStrike" kern="0" cap="none" spc="0" normalizeH="0" baseline="0" noProof="0">
                <a:ln>
                  <a:noFill/>
                </a:ln>
                <a:solidFill>
                  <a:sysClr val="windowText" lastClr="000000"/>
                </a:solidFill>
                <a:effectLst/>
                <a:uLnTx/>
                <a:uFillTx/>
                <a:latin typeface="Segoe UI Light" charset="0"/>
                <a:ea typeface="Segoe UI Light" charset="0"/>
                <a:cs typeface="Segoe UI Light" charset="0"/>
              </a:rPr>
              <a:t>https://aka.ms/AzureADCIOGuide</a:t>
            </a:r>
            <a:endPar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endParaRPr>
          </a:p>
          <a:p>
            <a:pPr marL="0" marR="0" lvl="0" indent="0" defTabSz="932205" eaLnBrk="1" fontAlgn="base" latinLnBrk="0" hangingPunct="1">
              <a:lnSpc>
                <a:spcPct val="100000"/>
              </a:lnSpc>
              <a:spcBef>
                <a:spcPct val="0"/>
              </a:spcBef>
              <a:spcAft>
                <a:spcPts val="1224"/>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Explore Identity + Access Management</a:t>
            </a:r>
            <a:br>
              <a:rPr kumimoji="0" lang="en-US" sz="1836"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br>
            <a:r>
              <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www.microsoft.com/identity</a:t>
            </a:r>
          </a:p>
          <a:p>
            <a:pPr marL="0" marR="0" lvl="0" indent="0" defTabSz="932205" eaLnBrk="1" fontAlgn="base" latinLnBrk="0" hangingPunct="1">
              <a:lnSpc>
                <a:spcPct val="100000"/>
              </a:lnSpc>
              <a:spcBef>
                <a:spcPct val="0"/>
              </a:spcBef>
              <a:spcAft>
                <a:spcPts val="1224"/>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Learn more from the Azure AD documentation library</a:t>
            </a:r>
            <a:br>
              <a:rPr kumimoji="0" lang="en-US" sz="1836"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br>
            <a:r>
              <a:rPr kumimoji="0" lang="en-US" sz="1428" b="0" i="0" u="none" strike="noStrike" kern="0" cap="none" spc="0" normalizeH="0" baseline="0" noProof="0">
                <a:ln>
                  <a:noFill/>
                </a:ln>
                <a:solidFill>
                  <a:sysClr val="windowText" lastClr="000000"/>
                </a:solidFill>
                <a:effectLst/>
                <a:uLnTx/>
                <a:uFillTx/>
                <a:latin typeface="Segoe UI Light" charset="0"/>
                <a:ea typeface="Segoe UI Light" charset="0"/>
                <a:cs typeface="Segoe UI Light" charset="0"/>
              </a:rPr>
              <a:t>https://aka.ms/AzureADDoc</a:t>
            </a:r>
            <a:endPar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endParaRPr>
          </a:p>
          <a:p>
            <a:pPr marL="0" marR="0" lvl="0" indent="0" defTabSz="932205" eaLnBrk="1" fontAlgn="base" latinLnBrk="0" hangingPunct="1">
              <a:lnSpc>
                <a:spcPct val="100000"/>
              </a:lnSpc>
              <a:spcBef>
                <a:spcPct val="0"/>
              </a:spcBef>
              <a:spcAft>
                <a:spcPts val="1224"/>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Discover Password best practices</a:t>
            </a:r>
            <a:br>
              <a:rPr kumimoji="0" lang="en-US" sz="1836"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br>
            <a:r>
              <a:rPr kumimoji="0" lang="en-US" sz="1428" b="0" i="0" u="none" strike="noStrike" kern="0" cap="none" spc="0" normalizeH="0" baseline="0" noProof="0">
                <a:ln>
                  <a:noFill/>
                </a:ln>
                <a:solidFill>
                  <a:sysClr val="windowText" lastClr="000000"/>
                </a:solidFill>
                <a:effectLst/>
                <a:uLnTx/>
                <a:uFillTx/>
                <a:latin typeface="Segoe UI Light" charset="0"/>
                <a:ea typeface="Segoe UI Light" charset="0"/>
                <a:cs typeface="Segoe UI Light" charset="0"/>
              </a:rPr>
              <a:t>https://aka.ms/PasswordBestPractices</a:t>
            </a:r>
            <a:endPar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endParaRPr>
          </a:p>
          <a:p>
            <a:pPr marL="0" marR="0" lvl="0" indent="0" defTabSz="932205" eaLnBrk="1" fontAlgn="base" latinLnBrk="0" hangingPunct="1">
              <a:lnSpc>
                <a:spcPct val="100000"/>
              </a:lnSpc>
              <a:spcBef>
                <a:spcPct val="0"/>
              </a:spcBef>
              <a:spcAft>
                <a:spcPts val="1224"/>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Check out the new Azure AD webinars</a:t>
            </a:r>
            <a:br>
              <a:rPr kumimoji="0" lang="en-US" sz="1836"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br>
            <a:r>
              <a:rPr kumimoji="0" lang="en-US" sz="1428" b="0" i="0" u="none" strike="noStrike" kern="0" cap="none" spc="0" normalizeH="0" baseline="0" noProof="0">
                <a:ln>
                  <a:noFill/>
                </a:ln>
                <a:solidFill>
                  <a:sysClr val="windowText" lastClr="000000"/>
                </a:solidFill>
                <a:effectLst/>
                <a:uLnTx/>
                <a:uFillTx/>
                <a:latin typeface="Segoe UI Light" charset="0"/>
                <a:ea typeface="Segoe UI Light" charset="0"/>
                <a:cs typeface="Segoe UI Light" charset="0"/>
              </a:rPr>
              <a:t>https://aka.ms/AADWebinars</a:t>
            </a:r>
            <a:endPar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endParaRPr>
          </a:p>
          <a:p>
            <a:pPr marL="0" marR="0" lvl="0" indent="0" defTabSz="932205" eaLnBrk="1" fontAlgn="base" latinLnBrk="0" hangingPunct="1">
              <a:lnSpc>
                <a:spcPct val="100000"/>
              </a:lnSpc>
              <a:spcBef>
                <a:spcPct val="0"/>
              </a:spcBef>
              <a:spcAft>
                <a:spcPts val="0"/>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rPr>
              <a:t>Microsoft is a leader in Gartner's IDaaS MQ 2016</a:t>
            </a:r>
          </a:p>
          <a:p>
            <a:pPr marL="0" marR="0" lvl="0" indent="0" defTabSz="932205" eaLnBrk="1" fontAlgn="base" latinLnBrk="0" hangingPunct="1">
              <a:lnSpc>
                <a:spcPct val="100000"/>
              </a:lnSpc>
              <a:spcBef>
                <a:spcPct val="0"/>
              </a:spcBef>
              <a:spcAft>
                <a:spcPts val="1224"/>
              </a:spcAft>
              <a:buClrTx/>
              <a:buSzTx/>
              <a:buFontTx/>
              <a:buNone/>
              <a:tabLst/>
              <a:defRPr/>
            </a:pPr>
            <a:r>
              <a:rPr kumimoji="0" lang="en-US" sz="1428" b="0" i="0" u="none" strike="noStrike" kern="0" cap="none" spc="0" normalizeH="0" baseline="0" noProof="0">
                <a:ln>
                  <a:noFill/>
                </a:ln>
                <a:solidFill>
                  <a:sysClr val="windowText" lastClr="000000"/>
                </a:solidFill>
                <a:effectLst/>
                <a:uLnTx/>
                <a:uFillTx/>
                <a:latin typeface="Segoe UI Light" charset="0"/>
                <a:ea typeface="Segoe UI Light" charset="0"/>
                <a:cs typeface="Segoe UI Light" charset="0"/>
              </a:rPr>
              <a:t>https://aka.ms/GartnerIDaaSMQ2016</a:t>
            </a:r>
            <a:endParaRPr kumimoji="0" lang="en-US" sz="1428" b="0" i="0" u="none" strike="noStrike" kern="0" cap="none" spc="0" normalizeH="0" baseline="0" noProof="0" dirty="0">
              <a:ln>
                <a:noFill/>
              </a:ln>
              <a:solidFill>
                <a:sysClr val="windowText" lastClr="000000"/>
              </a:solidFill>
              <a:effectLst/>
              <a:uLnTx/>
              <a:uFillTx/>
              <a:latin typeface="Segoe UI Light" charset="0"/>
              <a:ea typeface="Segoe UI Light" charset="0"/>
              <a:cs typeface="Segoe UI Light" charset="0"/>
            </a:endParaRPr>
          </a:p>
          <a:p>
            <a:pPr marL="0" marR="0" lvl="0" indent="0" defTabSz="932205" eaLnBrk="1" fontAlgn="base" latinLnBrk="0" hangingPunct="1">
              <a:lnSpc>
                <a:spcPct val="100000"/>
              </a:lnSpc>
              <a:spcBef>
                <a:spcPct val="0"/>
              </a:spcBef>
              <a:spcAft>
                <a:spcPts val="0"/>
              </a:spcAft>
              <a:buClrTx/>
              <a:buSzTx/>
              <a:buFontTx/>
              <a:buNone/>
              <a:tabLst/>
              <a:defRPr/>
            </a:pPr>
            <a:r>
              <a:rPr kumimoji="0" lang="en-US" sz="2040" b="0" i="0" u="none" strike="noStrike" kern="0" cap="none" spc="0" normalizeH="0" baseline="0" noProof="0" dirty="0">
                <a:ln>
                  <a:noFill/>
                </a:ln>
                <a:solidFill>
                  <a:sysClr val="windowText" lastClr="000000"/>
                </a:solidFill>
                <a:effectLst/>
                <a:uLnTx/>
                <a:uFillTx/>
                <a:latin typeface="Segoe UI Light" charset="0"/>
                <a:cs typeface="Segoe UI Light" charset="0"/>
              </a:rPr>
              <a:t>Review design </a:t>
            </a:r>
            <a:r>
              <a:rPr kumimoji="0" lang="en-US" sz="2040" b="0" i="0" u="none" strike="noStrike" kern="0" cap="none" spc="0" normalizeH="0" baseline="0" noProof="0">
                <a:ln>
                  <a:noFill/>
                </a:ln>
                <a:solidFill>
                  <a:sysClr val="windowText" lastClr="000000"/>
                </a:solidFill>
                <a:effectLst/>
                <a:uLnTx/>
                <a:uFillTx/>
                <a:latin typeface="Segoe UI Light" charset="0"/>
                <a:cs typeface="Segoe UI Light" charset="0"/>
              </a:rPr>
              <a:t>considerations</a:t>
            </a:r>
            <a:r>
              <a:rPr kumimoji="0" lang="en-US" sz="2040" b="0" i="0" u="none" strike="noStrike" kern="0" cap="none" spc="0" normalizeH="0" baseline="0" noProof="0" dirty="0">
                <a:ln>
                  <a:noFill/>
                </a:ln>
                <a:solidFill>
                  <a:sysClr val="windowText" lastClr="000000"/>
                </a:solidFill>
                <a:effectLst/>
                <a:uLnTx/>
                <a:uFillTx/>
                <a:latin typeface="Segoe UI Light" charset="0"/>
                <a:cs typeface="Segoe UI Light" charset="0"/>
              </a:rPr>
              <a:t> for your hybrid Azure AD</a:t>
            </a:r>
          </a:p>
          <a:p>
            <a:pPr marL="0" marR="0" lvl="0" indent="0" defTabSz="932205" eaLnBrk="1" fontAlgn="base" latinLnBrk="0" hangingPunct="1">
              <a:lnSpc>
                <a:spcPct val="100000"/>
              </a:lnSpc>
              <a:spcBef>
                <a:spcPct val="0"/>
              </a:spcBef>
              <a:spcAft>
                <a:spcPts val="1224"/>
              </a:spcAft>
              <a:buClrTx/>
              <a:buSzTx/>
              <a:buFontTx/>
              <a:buNone/>
              <a:tabLst/>
              <a:defRPr/>
            </a:pPr>
            <a:r>
              <a:rPr kumimoji="0" lang="en-US" sz="1428" b="0" i="0" u="none" strike="noStrike" kern="0" cap="none" spc="0" normalizeH="0" baseline="0" noProof="0">
                <a:ln>
                  <a:noFill/>
                </a:ln>
                <a:solidFill>
                  <a:sysClr val="windowText" lastClr="000000"/>
                </a:solidFill>
                <a:effectLst/>
                <a:uLnTx/>
                <a:uFillTx/>
                <a:latin typeface="Segoe UI Light" charset="0"/>
                <a:cs typeface="Segoe UI Light" charset="0"/>
              </a:rPr>
              <a:t>https://aka.ms/HybridAzureADConsiderations</a:t>
            </a:r>
            <a:endParaRPr kumimoji="0" lang="en-US" sz="1428" b="0" i="0" u="none" strike="noStrike" kern="0" cap="none" spc="0" normalizeH="0" baseline="0" noProof="0" dirty="0">
              <a:ln>
                <a:noFill/>
              </a:ln>
              <a:solidFill>
                <a:sysClr val="windowText" lastClr="000000"/>
              </a:solidFill>
              <a:effectLst/>
              <a:uLnTx/>
              <a:uFillTx/>
              <a:latin typeface="Segoe UI Light" charset="0"/>
              <a:cs typeface="Segoe UI Light" charset="0"/>
            </a:endParaRPr>
          </a:p>
        </p:txBody>
      </p:sp>
      <p:sp>
        <p:nvSpPr>
          <p:cNvPr id="4" name="Freeform 9"/>
          <p:cNvSpPr>
            <a:spLocks noEditPoints="1"/>
          </p:cNvSpPr>
          <p:nvPr/>
        </p:nvSpPr>
        <p:spPr bwMode="black">
          <a:xfrm>
            <a:off x="476352" y="1383949"/>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6" name="Freeform 9"/>
          <p:cNvSpPr>
            <a:spLocks noEditPoints="1"/>
          </p:cNvSpPr>
          <p:nvPr/>
        </p:nvSpPr>
        <p:spPr bwMode="black">
          <a:xfrm>
            <a:off x="476352" y="2033201"/>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7" name="Freeform 9"/>
          <p:cNvSpPr>
            <a:spLocks noEditPoints="1"/>
          </p:cNvSpPr>
          <p:nvPr/>
        </p:nvSpPr>
        <p:spPr bwMode="black">
          <a:xfrm>
            <a:off x="476352" y="2714289"/>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8" name="Freeform 9"/>
          <p:cNvSpPr>
            <a:spLocks noEditPoints="1"/>
          </p:cNvSpPr>
          <p:nvPr/>
        </p:nvSpPr>
        <p:spPr bwMode="black">
          <a:xfrm>
            <a:off x="476352" y="3419414"/>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9" name="Freeform 9"/>
          <p:cNvSpPr>
            <a:spLocks noEditPoints="1"/>
          </p:cNvSpPr>
          <p:nvPr/>
        </p:nvSpPr>
        <p:spPr bwMode="black">
          <a:xfrm>
            <a:off x="476352" y="4062358"/>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10" name="Freeform 9"/>
          <p:cNvSpPr>
            <a:spLocks noEditPoints="1"/>
          </p:cNvSpPr>
          <p:nvPr/>
        </p:nvSpPr>
        <p:spPr bwMode="black">
          <a:xfrm>
            <a:off x="476352" y="5478462"/>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11" name="Freeform 10"/>
          <p:cNvSpPr>
            <a:spLocks noEditPoints="1"/>
          </p:cNvSpPr>
          <p:nvPr/>
        </p:nvSpPr>
        <p:spPr bwMode="black">
          <a:xfrm>
            <a:off x="476352" y="4774719"/>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
        <p:nvSpPr>
          <p:cNvPr id="12" name="Freeform 9"/>
          <p:cNvSpPr>
            <a:spLocks noEditPoints="1"/>
          </p:cNvSpPr>
          <p:nvPr/>
        </p:nvSpPr>
        <p:spPr bwMode="black">
          <a:xfrm>
            <a:off x="476352" y="6161850"/>
            <a:ext cx="466302" cy="4663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1696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04662" y="6196166"/>
            <a:ext cx="10812631" cy="502317"/>
          </a:xfrm>
          <a:prstGeom prst="rect">
            <a:avLst/>
          </a:prstGeom>
          <a:noFill/>
        </p:spPr>
        <p:txBody>
          <a:bodyPr wrap="square" lIns="0" tIns="0" rIns="0" bIns="0" rtlCol="0">
            <a:spAutoFit/>
          </a:bodyPr>
          <a:lstStyle/>
          <a:p>
            <a:pPr marL="0" marR="0" lvl="0" indent="0" defTabSz="931326" eaLnBrk="1" fontAlgn="auto" latinLnBrk="0" hangingPunct="1">
              <a:lnSpc>
                <a:spcPct val="100000"/>
              </a:lnSpc>
              <a:spcBef>
                <a:spcPts val="0"/>
              </a:spcBef>
              <a:spcAft>
                <a:spcPts val="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Light" pitchFamily="34" charset="0"/>
              </a:rPr>
              <a:t>But what about Auditing? Security? Compliance &amp; Assurance?</a:t>
            </a:r>
          </a:p>
        </p:txBody>
      </p:sp>
      <p:sp>
        <p:nvSpPr>
          <p:cNvPr id="17" name="TextBox 16"/>
          <p:cNvSpPr txBox="1"/>
          <p:nvPr/>
        </p:nvSpPr>
        <p:spPr>
          <a:xfrm>
            <a:off x="705911" y="5993816"/>
            <a:ext cx="11029447" cy="512317"/>
          </a:xfrm>
          <a:prstGeom prst="rect">
            <a:avLst/>
          </a:prstGeom>
          <a:noFill/>
        </p:spPr>
        <p:txBody>
          <a:bodyPr wrap="square" lIns="0" tIns="0" rIns="0" bIns="0" rtlCol="0">
            <a:spAutoFit/>
          </a:bodyPr>
          <a:lstStyle/>
          <a:p>
            <a:pPr marL="0" marR="0" lvl="0" indent="0" algn="ctr" defTabSz="950043" eaLnBrk="1" fontAlgn="auto" latinLnBrk="0" hangingPunct="1">
              <a:lnSpc>
                <a:spcPct val="100000"/>
              </a:lnSpc>
              <a:spcBef>
                <a:spcPts val="0"/>
              </a:spcBef>
              <a:spcAft>
                <a:spcPts val="0"/>
              </a:spcAft>
              <a:buClrTx/>
              <a:buSzTx/>
              <a:buFontTx/>
              <a:buNone/>
              <a:tabLst/>
              <a:defRPr/>
            </a:pPr>
            <a:r>
              <a:rPr kumimoji="0" lang="en-US" sz="3264" b="0" i="0" u="none" strike="noStrike" kern="0" cap="none" spc="0" normalizeH="0" baseline="0" noProof="0" dirty="0">
                <a:ln>
                  <a:noFill/>
                </a:ln>
                <a:solidFill>
                  <a:srgbClr val="505050"/>
                </a:solidFill>
                <a:effectLst/>
                <a:uLnTx/>
                <a:uFillTx/>
                <a:latin typeface="Segoe UI Light" pitchFamily="34" charset="0"/>
              </a:rPr>
              <a:t>But what about Auditing? Security? Compliance &amp; Assurance?</a:t>
            </a:r>
          </a:p>
        </p:txBody>
      </p:sp>
      <p:grpSp>
        <p:nvGrpSpPr>
          <p:cNvPr id="18" name="Group 17"/>
          <p:cNvGrpSpPr/>
          <p:nvPr/>
        </p:nvGrpSpPr>
        <p:grpSpPr>
          <a:xfrm>
            <a:off x="719186" y="1165069"/>
            <a:ext cx="10998107" cy="4581746"/>
            <a:chOff x="644650" y="1211262"/>
            <a:chExt cx="11001227" cy="4583046"/>
          </a:xfrm>
        </p:grpSpPr>
        <p:grpSp>
          <p:nvGrpSpPr>
            <p:cNvPr id="19" name="Group 18"/>
            <p:cNvGrpSpPr/>
            <p:nvPr/>
          </p:nvGrpSpPr>
          <p:grpSpPr>
            <a:xfrm>
              <a:off x="644650" y="1211262"/>
              <a:ext cx="11001227" cy="4583046"/>
              <a:chOff x="655637" y="1211262"/>
              <a:chExt cx="11001227" cy="4583046"/>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55291" y="1211265"/>
                <a:ext cx="2749826" cy="4583043"/>
              </a:xfrm>
              <a:prstGeom prst="rect">
                <a:avLst/>
              </a:prstGeom>
              <a:ln w="38100" cap="sq">
                <a:solidFill>
                  <a:schemeClr val="bg2"/>
                </a:solidFill>
                <a:prstDash val="solid"/>
                <a:miter lim="800000"/>
              </a:ln>
              <a:effectLst/>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05465" y="1211265"/>
                <a:ext cx="2749826" cy="4583043"/>
              </a:xfrm>
              <a:prstGeom prst="rect">
                <a:avLst/>
              </a:prstGeom>
              <a:ln w="38100" cap="sq">
                <a:solidFill>
                  <a:schemeClr val="bg2"/>
                </a:solidFill>
                <a:prstDash val="solid"/>
                <a:miter lim="800000"/>
              </a:ln>
              <a:effectLst/>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5637" y="1211262"/>
                <a:ext cx="2749828" cy="4583046"/>
              </a:xfrm>
              <a:prstGeom prst="rect">
                <a:avLst/>
              </a:prstGeom>
              <a:ln w="38100" cap="sq">
                <a:solidFill>
                  <a:schemeClr val="bg2"/>
                </a:solidFill>
                <a:prstDash val="solid"/>
                <a:miter lim="800000"/>
              </a:ln>
              <a:effectLst/>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908178" y="1213164"/>
                <a:ext cx="2748686" cy="4581144"/>
              </a:xfrm>
              <a:prstGeom prst="rect">
                <a:avLst/>
              </a:prstGeom>
              <a:ln w="38100" cap="sq">
                <a:solidFill>
                  <a:schemeClr val="bg2"/>
                </a:solidFill>
                <a:prstDash val="solid"/>
                <a:miter lim="800000"/>
              </a:ln>
              <a:effectLst/>
            </p:spPr>
          </p:pic>
        </p:grpSp>
        <p:sp>
          <p:nvSpPr>
            <p:cNvPr id="20" name="Rectangle 19"/>
            <p:cNvSpPr/>
            <p:nvPr/>
          </p:nvSpPr>
          <p:spPr>
            <a:xfrm>
              <a:off x="6148583"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Easy access</a:t>
              </a:r>
              <a:br>
                <a:rPr kumimoji="0" lang="en-US" sz="2400" b="0" i="0" u="none" strike="noStrike" kern="0" cap="none" spc="0" normalizeH="0" baseline="0" noProof="0" dirty="0">
                  <a:ln>
                    <a:noFill/>
                  </a:ln>
                  <a:solidFill>
                    <a:srgbClr val="FFFFFF"/>
                  </a:solidFill>
                  <a:effectLst/>
                  <a:uLnTx/>
                  <a:uFillTx/>
                  <a:latin typeface="Segoe UI"/>
                </a:rPr>
              </a:br>
              <a:r>
                <a:rPr kumimoji="0" lang="en-US" sz="2400" b="1" i="0" u="none" strike="noStrike" kern="0" cap="none" spc="0" normalizeH="0" baseline="0" noProof="0" dirty="0">
                  <a:ln>
                    <a:noFill/>
                  </a:ln>
                  <a:solidFill>
                    <a:srgbClr val="FFFFFF"/>
                  </a:solidFill>
                  <a:effectLst/>
                  <a:uLnTx/>
                  <a:uFillTx/>
                  <a:latin typeface="Segoe UI"/>
                </a:rPr>
                <a:t>24x7 connectivity</a:t>
              </a:r>
            </a:p>
          </p:txBody>
        </p:sp>
        <p:sp>
          <p:nvSpPr>
            <p:cNvPr id="21" name="Rectangle 20"/>
            <p:cNvSpPr/>
            <p:nvPr/>
          </p:nvSpPr>
          <p:spPr>
            <a:xfrm>
              <a:off x="3403633"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Flexibility</a:t>
              </a:r>
            </a:p>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Segoe UI"/>
                </a:rPr>
                <a:t>Global reach</a:t>
              </a:r>
            </a:p>
          </p:txBody>
        </p:sp>
        <p:sp>
          <p:nvSpPr>
            <p:cNvPr id="22" name="Rectangle 21"/>
            <p:cNvSpPr/>
            <p:nvPr/>
          </p:nvSpPr>
          <p:spPr>
            <a:xfrm>
              <a:off x="8893533"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Seamless </a:t>
              </a:r>
              <a:r>
                <a:rPr kumimoji="0" lang="en-US" sz="2400" b="1" i="0" u="none" strike="noStrike" kern="0" cap="none" spc="0" normalizeH="0" baseline="0" noProof="0" dirty="0">
                  <a:ln>
                    <a:noFill/>
                  </a:ln>
                  <a:solidFill>
                    <a:srgbClr val="FFFFFF"/>
                  </a:solidFill>
                  <a:effectLst/>
                  <a:uLnTx/>
                  <a:uFillTx/>
                  <a:latin typeface="Segoe UI"/>
                </a:rPr>
                <a:t>collaboration</a:t>
              </a:r>
            </a:p>
          </p:txBody>
        </p:sp>
        <p:sp>
          <p:nvSpPr>
            <p:cNvPr id="23" name="Rectangle 22"/>
            <p:cNvSpPr/>
            <p:nvPr/>
          </p:nvSpPr>
          <p:spPr>
            <a:xfrm>
              <a:off x="644650" y="4971348"/>
              <a:ext cx="2752344" cy="822960"/>
            </a:xfrm>
            <a:prstGeom prst="rect">
              <a:avLst/>
            </a:prstGeom>
            <a:gradFill>
              <a:gsLst>
                <a:gs pos="0">
                  <a:srgbClr val="000000">
                    <a:alpha val="40000"/>
                  </a:srgbClr>
                </a:gs>
                <a:gs pos="100000">
                  <a:srgbClr val="000000">
                    <a:alpha val="80000"/>
                  </a:srgbClr>
                </a:gs>
              </a:gsLst>
              <a:lin ang="5400000" scaled="1"/>
            </a:gradFill>
          </p:spPr>
          <p:txBody>
            <a:bodyPr wrap="square" lIns="93208" tIns="93208" rIns="93208" bIns="91414">
              <a:noAutofit/>
            </a:bodyPr>
            <a:lstStyle/>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Segoe UI"/>
                </a:rPr>
                <a:t>Agility</a:t>
              </a:r>
            </a:p>
            <a:p>
              <a:pPr marL="0" marR="0" lvl="0" indent="0" algn="ctr" defTabSz="931942"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a:rPr>
                <a:t>Reduced friction </a:t>
              </a:r>
            </a:p>
          </p:txBody>
        </p:sp>
      </p:grpSp>
      <p:sp>
        <p:nvSpPr>
          <p:cNvPr id="28" name="Title 2"/>
          <p:cNvSpPr txBox="1">
            <a:spLocks/>
          </p:cNvSpPr>
          <p:nvPr/>
        </p:nvSpPr>
        <p:spPr>
          <a:xfrm>
            <a:off x="276326" y="295731"/>
            <a:ext cx="11885414" cy="917444"/>
          </a:xfrm>
          <a:prstGeom prst="rect">
            <a:avLst/>
          </a:prstGeom>
        </p:spPr>
        <p:txBody>
          <a:bodyPr vert="horz" wrap="square" lIns="149196" tIns="93247" rIns="149196" bIns="93247"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The Cloud &amp; Mobile Promise</a:t>
            </a:r>
          </a:p>
        </p:txBody>
      </p:sp>
    </p:spTree>
    <p:extLst>
      <p:ext uri="{BB962C8B-B14F-4D97-AF65-F5344CB8AC3E}">
        <p14:creationId xmlns:p14="http://schemas.microsoft.com/office/powerpoint/2010/main" val="16074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416290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336347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04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 More Details</a:t>
            </a:r>
          </a:p>
        </p:txBody>
      </p:sp>
    </p:spTree>
    <p:extLst>
      <p:ext uri="{BB962C8B-B14F-4D97-AF65-F5344CB8AC3E}">
        <p14:creationId xmlns:p14="http://schemas.microsoft.com/office/powerpoint/2010/main" val="153965428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88" dirty="0"/>
              <a:t>Windows Server 2016 new features</a:t>
            </a:r>
          </a:p>
        </p:txBody>
      </p:sp>
      <p:sp>
        <p:nvSpPr>
          <p:cNvPr id="166" name="Text Placeholder 1"/>
          <p:cNvSpPr txBox="1">
            <a:spLocks/>
          </p:cNvSpPr>
          <p:nvPr/>
        </p:nvSpPr>
        <p:spPr>
          <a:xfrm>
            <a:off x="274639" y="1212849"/>
            <a:ext cx="11734797" cy="5281446"/>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800" b="0" i="0" u="none" strike="noStrike" kern="1200" cap="none" spc="0" normalizeH="0" baseline="0" noProof="0" dirty="0">
                <a:ln>
                  <a:noFill/>
                </a:ln>
                <a:solidFill>
                  <a:schemeClr val="tx1"/>
                </a:solidFill>
                <a:effectLst/>
                <a:uLnTx/>
                <a:uFillTx/>
                <a:latin typeface="Segoe UI Light"/>
                <a:ea typeface="+mn-ea"/>
                <a:cs typeface="+mn-cs"/>
              </a:rPr>
              <a:t>PIM trust bit</a:t>
            </a:r>
          </a:p>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In receiving domain, prevents low-RID groups from being filtered out</a:t>
            </a:r>
          </a:p>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800" b="0" i="0" u="none" strike="noStrike" kern="1200" cap="none" spc="0" normalizeH="0" baseline="0" noProof="0" dirty="0">
                <a:ln>
                  <a:noFill/>
                </a:ln>
                <a:solidFill>
                  <a:schemeClr val="tx1"/>
                </a:solidFill>
                <a:effectLst/>
                <a:uLnTx/>
                <a:uFillTx/>
                <a:latin typeface="Segoe UI Light"/>
                <a:ea typeface="+mn-ea"/>
                <a:cs typeface="+mn-cs"/>
              </a:rPr>
              <a:t>Time limited memberships</a:t>
            </a:r>
          </a:p>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Users can be added to a security group with time-to-live (TTL)</a:t>
            </a:r>
          </a:p>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When the TTL expires, the user’s membership in that group disappears</a:t>
            </a:r>
          </a:p>
          <a:p>
            <a:pPr marL="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Kerberos token lifetime will be determined by TTL of the memberships</a:t>
            </a:r>
          </a:p>
          <a:p>
            <a:pPr marL="584200" marR="0" lvl="1" indent="-24130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TGT based on shortest group membership</a:t>
            </a:r>
          </a:p>
          <a:p>
            <a:pPr marL="584200" marR="0" lvl="1" indent="-24130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ST based on TGT and resource local domain group membership</a:t>
            </a:r>
          </a:p>
          <a:p>
            <a:pPr marL="584200" marR="0" lvl="1" indent="-24130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10160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mn-cs"/>
              </a:rPr>
              <a:t>Shadow principal groups</a:t>
            </a:r>
          </a:p>
          <a:p>
            <a:pPr marL="342900" marR="0" lvl="1"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chemeClr val="tx1"/>
                    </a:gs>
                    <a:gs pos="100000">
                      <a:schemeClr val="tx1"/>
                    </a:gs>
                  </a:gsLst>
                  <a:lin ang="5400000" scaled="0"/>
                </a:gradFill>
                <a:effectLst/>
                <a:uLnTx/>
                <a:uFillTx/>
                <a:latin typeface="+mn-lt"/>
                <a:ea typeface="+mn-ea"/>
                <a:cs typeface="+mn-cs"/>
              </a:rPr>
              <a:t>Add shadow admin user to that group, and their Kerberos ticket takes on the group SID</a:t>
            </a:r>
          </a:p>
          <a:p>
            <a:pPr marL="342900" marR="0" lvl="1"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chemeClr val="tx1"/>
                    </a:gs>
                    <a:gs pos="100000">
                      <a:schemeClr val="tx1"/>
                    </a:gs>
                  </a:gsLst>
                  <a:lin ang="5400000" scaled="0"/>
                </a:gradFill>
                <a:effectLst/>
                <a:uLnTx/>
                <a:uFillTx/>
                <a:latin typeface="+mn-lt"/>
                <a:ea typeface="+mn-ea"/>
                <a:cs typeface="+mn-cs"/>
              </a:rPr>
              <a:t>Improves the semantics so that "SIDHistory" is no longer overloaded</a:t>
            </a:r>
            <a:endParaRPr kumimoji="0" lang="en-US" sz="2400" b="0" i="0" u="none" strike="noStrike" kern="1200" cap="none" spc="0" normalizeH="0" baseline="0" noProof="0" dirty="0">
              <a:ln>
                <a:noFill/>
              </a:ln>
              <a:gradFill>
                <a:gsLst>
                  <a:gs pos="1250">
                    <a:schemeClr val="tx1"/>
                  </a:gs>
                  <a:gs pos="100000">
                    <a:schemeClr val="tx1"/>
                  </a:gs>
                </a:gsLst>
                <a:lin ang="5400000" scaled="0"/>
              </a:gradFill>
              <a:effectLst/>
              <a:uLnTx/>
              <a:uFillTx/>
              <a:latin typeface="+mn-lt"/>
              <a:ea typeface="+mn-ea"/>
              <a:cs typeface="+mn-cs"/>
            </a:endParaRPr>
          </a:p>
          <a:p>
            <a:pPr marL="101600" marR="0" lvl="0" indent="0" algn="l" defTabSz="932742" rtl="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endParaRPr kumimoji="0" lang="en-US" sz="2400" b="0" i="0" u="none" strike="noStrike" kern="1200" cap="none" spc="0" normalizeH="0" baseline="0" noProof="0" dirty="0">
              <a:ln>
                <a:noFill/>
              </a:ln>
              <a:solidFill>
                <a:schemeClr val="tx1"/>
              </a:solidFill>
              <a:effectLst/>
              <a:uLnTx/>
              <a:uFillTx/>
              <a:latin typeface="+mj-lt"/>
              <a:ea typeface="+mn-ea"/>
              <a:cs typeface="+mn-cs"/>
            </a:endParaRPr>
          </a:p>
        </p:txBody>
      </p:sp>
      <p:grpSp>
        <p:nvGrpSpPr>
          <p:cNvPr id="2" name="Group 1"/>
          <p:cNvGrpSpPr/>
          <p:nvPr/>
        </p:nvGrpSpPr>
        <p:grpSpPr>
          <a:xfrm>
            <a:off x="8351837" y="982662"/>
            <a:ext cx="3429000" cy="2577655"/>
            <a:chOff x="6370637" y="1792495"/>
            <a:chExt cx="5410200" cy="4066967"/>
          </a:xfrm>
        </p:grpSpPr>
        <p:grpSp>
          <p:nvGrpSpPr>
            <p:cNvPr id="173" name="Group 172"/>
            <p:cNvGrpSpPr/>
            <p:nvPr/>
          </p:nvGrpSpPr>
          <p:grpSpPr>
            <a:xfrm>
              <a:off x="6370637" y="1792495"/>
              <a:ext cx="990600" cy="914400"/>
              <a:chOff x="7883524" y="2886074"/>
              <a:chExt cx="990600" cy="914400"/>
            </a:xfrm>
          </p:grpSpPr>
          <p:sp>
            <p:nvSpPr>
              <p:cNvPr id="176" name="Oval 175"/>
              <p:cNvSpPr/>
              <p:nvPr/>
            </p:nvSpPr>
            <p:spPr bwMode="auto">
              <a:xfrm>
                <a:off x="7883524" y="2886074"/>
                <a:ext cx="990600" cy="914400"/>
              </a:xfrm>
              <a:prstGeom prst="ellipse">
                <a:avLst/>
              </a:prstGeom>
              <a:solidFill>
                <a:srgbClr val="0078D7">
                  <a:lumMod val="60000"/>
                  <a:lumOff val="40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398"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77" name="Freeform 48"/>
              <p:cNvSpPr>
                <a:spLocks noChangeAspect="1"/>
              </p:cNvSpPr>
              <p:nvPr/>
            </p:nvSpPr>
            <p:spPr bwMode="black">
              <a:xfrm>
                <a:off x="8112354" y="3099054"/>
                <a:ext cx="532939" cy="467614"/>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rgbClr val="FFFFFF"/>
              </a:solidFill>
              <a:ln w="952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endParaRPr>
              </a:p>
            </p:txBody>
          </p:sp>
        </p:grpSp>
        <p:grpSp>
          <p:nvGrpSpPr>
            <p:cNvPr id="178" name="Group 177"/>
            <p:cNvGrpSpPr/>
            <p:nvPr/>
          </p:nvGrpSpPr>
          <p:grpSpPr>
            <a:xfrm>
              <a:off x="10790237" y="1792495"/>
              <a:ext cx="990600" cy="914400"/>
              <a:chOff x="9815782" y="2941890"/>
              <a:chExt cx="990600" cy="914400"/>
            </a:xfrm>
          </p:grpSpPr>
          <p:sp>
            <p:nvSpPr>
              <p:cNvPr id="334" name="Oval 333"/>
              <p:cNvSpPr/>
              <p:nvPr/>
            </p:nvSpPr>
            <p:spPr bwMode="auto">
              <a:xfrm>
                <a:off x="9815782" y="2941890"/>
                <a:ext cx="990600" cy="914400"/>
              </a:xfrm>
              <a:prstGeom prst="ellipse">
                <a:avLst/>
              </a:prstGeom>
              <a:solidFill>
                <a:srgbClr val="FFFFFF">
                  <a:lumMod val="7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398"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335" name="Group 334"/>
              <p:cNvGrpSpPr/>
              <p:nvPr/>
            </p:nvGrpSpPr>
            <p:grpSpPr>
              <a:xfrm>
                <a:off x="10080783" y="3011827"/>
                <a:ext cx="460597" cy="700123"/>
                <a:chOff x="1609726" y="2506663"/>
                <a:chExt cx="1614487" cy="2320925"/>
              </a:xfrm>
            </p:grpSpPr>
            <p:sp>
              <p:nvSpPr>
                <p:cNvPr id="336" name="Freeform 151"/>
                <p:cNvSpPr>
                  <a:spLocks/>
                </p:cNvSpPr>
                <p:nvPr/>
              </p:nvSpPr>
              <p:spPr bwMode="auto">
                <a:xfrm>
                  <a:off x="1887538" y="2740025"/>
                  <a:ext cx="1052513" cy="1379538"/>
                </a:xfrm>
                <a:custGeom>
                  <a:avLst/>
                  <a:gdLst>
                    <a:gd name="T0" fmla="*/ 120 w 330"/>
                    <a:gd name="T1" fmla="*/ 39 h 432"/>
                    <a:gd name="T2" fmla="*/ 267 w 330"/>
                    <a:gd name="T3" fmla="*/ 75 h 432"/>
                    <a:gd name="T4" fmla="*/ 309 w 330"/>
                    <a:gd name="T5" fmla="*/ 202 h 432"/>
                    <a:gd name="T6" fmla="*/ 295 w 330"/>
                    <a:gd name="T7" fmla="*/ 294 h 432"/>
                    <a:gd name="T8" fmla="*/ 293 w 330"/>
                    <a:gd name="T9" fmla="*/ 329 h 432"/>
                    <a:gd name="T10" fmla="*/ 158 w 330"/>
                    <a:gd name="T11" fmla="*/ 432 h 432"/>
                    <a:gd name="T12" fmla="*/ 36 w 330"/>
                    <a:gd name="T13" fmla="*/ 332 h 432"/>
                    <a:gd name="T14" fmla="*/ 39 w 330"/>
                    <a:gd name="T15" fmla="*/ 297 h 432"/>
                    <a:gd name="T16" fmla="*/ 26 w 330"/>
                    <a:gd name="T17" fmla="*/ 196 h 432"/>
                    <a:gd name="T18" fmla="*/ 120 w 330"/>
                    <a:gd name="T19" fmla="*/ 3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432">
                      <a:moveTo>
                        <a:pt x="120" y="39"/>
                      </a:moveTo>
                      <a:cubicBezTo>
                        <a:pt x="132" y="18"/>
                        <a:pt x="228" y="0"/>
                        <a:pt x="267" y="75"/>
                      </a:cubicBezTo>
                      <a:cubicBezTo>
                        <a:pt x="307" y="149"/>
                        <a:pt x="287" y="175"/>
                        <a:pt x="309" y="202"/>
                      </a:cubicBezTo>
                      <a:cubicBezTo>
                        <a:pt x="330" y="228"/>
                        <a:pt x="310" y="289"/>
                        <a:pt x="295" y="294"/>
                      </a:cubicBezTo>
                      <a:cubicBezTo>
                        <a:pt x="280" y="299"/>
                        <a:pt x="286" y="320"/>
                        <a:pt x="293" y="329"/>
                      </a:cubicBezTo>
                      <a:cubicBezTo>
                        <a:pt x="325" y="368"/>
                        <a:pt x="279" y="432"/>
                        <a:pt x="158" y="432"/>
                      </a:cubicBezTo>
                      <a:cubicBezTo>
                        <a:pt x="28" y="431"/>
                        <a:pt x="3" y="356"/>
                        <a:pt x="36" y="332"/>
                      </a:cubicBezTo>
                      <a:cubicBezTo>
                        <a:pt x="47" y="325"/>
                        <a:pt x="51" y="310"/>
                        <a:pt x="39" y="297"/>
                      </a:cubicBezTo>
                      <a:cubicBezTo>
                        <a:pt x="27" y="284"/>
                        <a:pt x="0" y="236"/>
                        <a:pt x="26" y="196"/>
                      </a:cubicBezTo>
                      <a:cubicBezTo>
                        <a:pt x="52" y="157"/>
                        <a:pt x="29" y="39"/>
                        <a:pt x="120" y="3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7" name="Freeform 152"/>
                <p:cNvSpPr>
                  <a:spLocks/>
                </p:cNvSpPr>
                <p:nvPr/>
              </p:nvSpPr>
              <p:spPr bwMode="auto">
                <a:xfrm>
                  <a:off x="1628776" y="3848100"/>
                  <a:ext cx="1566863" cy="688975"/>
                </a:xfrm>
                <a:custGeom>
                  <a:avLst/>
                  <a:gdLst>
                    <a:gd name="T0" fmla="*/ 292 w 491"/>
                    <a:gd name="T1" fmla="*/ 0 h 216"/>
                    <a:gd name="T2" fmla="*/ 196 w 491"/>
                    <a:gd name="T3" fmla="*/ 5 h 216"/>
                    <a:gd name="T4" fmla="*/ 62 w 491"/>
                    <a:gd name="T5" fmla="*/ 81 h 216"/>
                    <a:gd name="T6" fmla="*/ 0 w 491"/>
                    <a:gd name="T7" fmla="*/ 216 h 216"/>
                    <a:gd name="T8" fmla="*/ 491 w 491"/>
                    <a:gd name="T9" fmla="*/ 216 h 216"/>
                    <a:gd name="T10" fmla="*/ 430 w 491"/>
                    <a:gd name="T11" fmla="*/ 81 h 216"/>
                    <a:gd name="T12" fmla="*/ 292 w 491"/>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491" h="216">
                      <a:moveTo>
                        <a:pt x="292" y="0"/>
                      </a:moveTo>
                      <a:cubicBezTo>
                        <a:pt x="291" y="2"/>
                        <a:pt x="197" y="3"/>
                        <a:pt x="196" y="5"/>
                      </a:cubicBezTo>
                      <a:cubicBezTo>
                        <a:pt x="167" y="46"/>
                        <a:pt x="112" y="69"/>
                        <a:pt x="62" y="81"/>
                      </a:cubicBezTo>
                      <a:cubicBezTo>
                        <a:pt x="11" y="92"/>
                        <a:pt x="4" y="174"/>
                        <a:pt x="0" y="216"/>
                      </a:cubicBezTo>
                      <a:cubicBezTo>
                        <a:pt x="491" y="216"/>
                        <a:pt x="491" y="216"/>
                        <a:pt x="491" y="216"/>
                      </a:cubicBezTo>
                      <a:cubicBezTo>
                        <a:pt x="486" y="174"/>
                        <a:pt x="481" y="92"/>
                        <a:pt x="430" y="81"/>
                      </a:cubicBezTo>
                      <a:cubicBezTo>
                        <a:pt x="378" y="69"/>
                        <a:pt x="320" y="44"/>
                        <a:pt x="292" y="0"/>
                      </a:cubicBezTo>
                    </a:path>
                  </a:pathLst>
                </a:custGeom>
                <a:solidFill>
                  <a:srgbClr val="D83B0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8" name="Freeform 153"/>
                <p:cNvSpPr>
                  <a:spLocks/>
                </p:cNvSpPr>
                <p:nvPr/>
              </p:nvSpPr>
              <p:spPr bwMode="auto">
                <a:xfrm>
                  <a:off x="2254251" y="3352800"/>
                  <a:ext cx="315913" cy="757238"/>
                </a:xfrm>
                <a:custGeom>
                  <a:avLst/>
                  <a:gdLst>
                    <a:gd name="T0" fmla="*/ 0 w 99"/>
                    <a:gd name="T1" fmla="*/ 65 h 237"/>
                    <a:gd name="T2" fmla="*/ 0 w 99"/>
                    <a:gd name="T3" fmla="*/ 146 h 237"/>
                    <a:gd name="T4" fmla="*/ 0 w 99"/>
                    <a:gd name="T5" fmla="*/ 186 h 237"/>
                    <a:gd name="T6" fmla="*/ 99 w 99"/>
                    <a:gd name="T7" fmla="*/ 186 h 237"/>
                    <a:gd name="T8" fmla="*/ 99 w 99"/>
                    <a:gd name="T9" fmla="*/ 146 h 237"/>
                    <a:gd name="T10" fmla="*/ 99 w 99"/>
                    <a:gd name="T11" fmla="*/ 65 h 237"/>
                    <a:gd name="T12" fmla="*/ 0 w 99"/>
                    <a:gd name="T13" fmla="*/ 65 h 237"/>
                  </a:gdLst>
                  <a:ahLst/>
                  <a:cxnLst>
                    <a:cxn ang="0">
                      <a:pos x="T0" y="T1"/>
                    </a:cxn>
                    <a:cxn ang="0">
                      <a:pos x="T2" y="T3"/>
                    </a:cxn>
                    <a:cxn ang="0">
                      <a:pos x="T4" y="T5"/>
                    </a:cxn>
                    <a:cxn ang="0">
                      <a:pos x="T6" y="T7"/>
                    </a:cxn>
                    <a:cxn ang="0">
                      <a:pos x="T8" y="T9"/>
                    </a:cxn>
                    <a:cxn ang="0">
                      <a:pos x="T10" y="T11"/>
                    </a:cxn>
                    <a:cxn ang="0">
                      <a:pos x="T12" y="T13"/>
                    </a:cxn>
                  </a:cxnLst>
                  <a:rect l="0" t="0" r="r" b="b"/>
                  <a:pathLst>
                    <a:path w="99" h="237">
                      <a:moveTo>
                        <a:pt x="0" y="65"/>
                      </a:moveTo>
                      <a:cubicBezTo>
                        <a:pt x="0" y="146"/>
                        <a:pt x="0" y="146"/>
                        <a:pt x="0" y="146"/>
                      </a:cubicBezTo>
                      <a:cubicBezTo>
                        <a:pt x="0" y="186"/>
                        <a:pt x="0" y="186"/>
                        <a:pt x="0" y="186"/>
                      </a:cubicBezTo>
                      <a:cubicBezTo>
                        <a:pt x="25" y="236"/>
                        <a:pt x="69" y="237"/>
                        <a:pt x="99" y="186"/>
                      </a:cubicBezTo>
                      <a:cubicBezTo>
                        <a:pt x="99" y="146"/>
                        <a:pt x="99" y="146"/>
                        <a:pt x="99" y="146"/>
                      </a:cubicBezTo>
                      <a:cubicBezTo>
                        <a:pt x="99" y="65"/>
                        <a:pt x="99" y="65"/>
                        <a:pt x="99" y="65"/>
                      </a:cubicBezTo>
                      <a:cubicBezTo>
                        <a:pt x="99" y="0"/>
                        <a:pt x="0" y="0"/>
                        <a:pt x="0" y="65"/>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9" name="Freeform 154"/>
                <p:cNvSpPr>
                  <a:spLocks/>
                </p:cNvSpPr>
                <p:nvPr/>
              </p:nvSpPr>
              <p:spPr bwMode="auto">
                <a:xfrm>
                  <a:off x="2703513" y="3368675"/>
                  <a:ext cx="160338" cy="233363"/>
                </a:xfrm>
                <a:custGeom>
                  <a:avLst/>
                  <a:gdLst>
                    <a:gd name="T0" fmla="*/ 38 w 50"/>
                    <a:gd name="T1" fmla="*/ 4 h 73"/>
                    <a:gd name="T2" fmla="*/ 7 w 50"/>
                    <a:gd name="T3" fmla="*/ 28 h 73"/>
                    <a:gd name="T4" fmla="*/ 12 w 50"/>
                    <a:gd name="T5" fmla="*/ 69 h 73"/>
                    <a:gd name="T6" fmla="*/ 43 w 50"/>
                    <a:gd name="T7" fmla="*/ 44 h 73"/>
                    <a:gd name="T8" fmla="*/ 38 w 50"/>
                    <a:gd name="T9" fmla="*/ 4 h 73"/>
                  </a:gdLst>
                  <a:ahLst/>
                  <a:cxnLst>
                    <a:cxn ang="0">
                      <a:pos x="T0" y="T1"/>
                    </a:cxn>
                    <a:cxn ang="0">
                      <a:pos x="T2" y="T3"/>
                    </a:cxn>
                    <a:cxn ang="0">
                      <a:pos x="T4" y="T5"/>
                    </a:cxn>
                    <a:cxn ang="0">
                      <a:pos x="T6" y="T7"/>
                    </a:cxn>
                    <a:cxn ang="0">
                      <a:pos x="T8" y="T9"/>
                    </a:cxn>
                  </a:cxnLst>
                  <a:rect l="0" t="0" r="r" b="b"/>
                  <a:pathLst>
                    <a:path w="50" h="73">
                      <a:moveTo>
                        <a:pt x="38" y="4"/>
                      </a:moveTo>
                      <a:cubicBezTo>
                        <a:pt x="28" y="0"/>
                        <a:pt x="15" y="11"/>
                        <a:pt x="7" y="28"/>
                      </a:cubicBezTo>
                      <a:cubicBezTo>
                        <a:pt x="0" y="46"/>
                        <a:pt x="2" y="64"/>
                        <a:pt x="12" y="69"/>
                      </a:cubicBezTo>
                      <a:cubicBezTo>
                        <a:pt x="22" y="73"/>
                        <a:pt x="36" y="62"/>
                        <a:pt x="43" y="44"/>
                      </a:cubicBezTo>
                      <a:cubicBezTo>
                        <a:pt x="50" y="27"/>
                        <a:pt x="48" y="9"/>
                        <a:pt x="38" y="4"/>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0" name="Freeform 155"/>
                <p:cNvSpPr>
                  <a:spLocks/>
                </p:cNvSpPr>
                <p:nvPr/>
              </p:nvSpPr>
              <p:spPr bwMode="auto">
                <a:xfrm>
                  <a:off x="1960563" y="3368675"/>
                  <a:ext cx="158750" cy="233363"/>
                </a:xfrm>
                <a:custGeom>
                  <a:avLst/>
                  <a:gdLst>
                    <a:gd name="T0" fmla="*/ 12 w 50"/>
                    <a:gd name="T1" fmla="*/ 4 h 73"/>
                    <a:gd name="T2" fmla="*/ 43 w 50"/>
                    <a:gd name="T3" fmla="*/ 28 h 73"/>
                    <a:gd name="T4" fmla="*/ 38 w 50"/>
                    <a:gd name="T5" fmla="*/ 69 h 73"/>
                    <a:gd name="T6" fmla="*/ 7 w 50"/>
                    <a:gd name="T7" fmla="*/ 44 h 73"/>
                    <a:gd name="T8" fmla="*/ 12 w 50"/>
                    <a:gd name="T9" fmla="*/ 4 h 73"/>
                  </a:gdLst>
                  <a:ahLst/>
                  <a:cxnLst>
                    <a:cxn ang="0">
                      <a:pos x="T0" y="T1"/>
                    </a:cxn>
                    <a:cxn ang="0">
                      <a:pos x="T2" y="T3"/>
                    </a:cxn>
                    <a:cxn ang="0">
                      <a:pos x="T4" y="T5"/>
                    </a:cxn>
                    <a:cxn ang="0">
                      <a:pos x="T6" y="T7"/>
                    </a:cxn>
                    <a:cxn ang="0">
                      <a:pos x="T8" y="T9"/>
                    </a:cxn>
                  </a:cxnLst>
                  <a:rect l="0" t="0" r="r" b="b"/>
                  <a:pathLst>
                    <a:path w="50" h="73">
                      <a:moveTo>
                        <a:pt x="12" y="4"/>
                      </a:moveTo>
                      <a:cubicBezTo>
                        <a:pt x="22" y="0"/>
                        <a:pt x="36" y="11"/>
                        <a:pt x="43" y="28"/>
                      </a:cubicBezTo>
                      <a:cubicBezTo>
                        <a:pt x="50" y="46"/>
                        <a:pt x="48" y="64"/>
                        <a:pt x="38" y="69"/>
                      </a:cubicBezTo>
                      <a:cubicBezTo>
                        <a:pt x="29" y="73"/>
                        <a:pt x="15" y="62"/>
                        <a:pt x="7" y="44"/>
                      </a:cubicBezTo>
                      <a:cubicBezTo>
                        <a:pt x="0" y="27"/>
                        <a:pt x="2" y="9"/>
                        <a:pt x="12" y="4"/>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1" name="Freeform 156"/>
                <p:cNvSpPr>
                  <a:spLocks/>
                </p:cNvSpPr>
                <p:nvPr/>
              </p:nvSpPr>
              <p:spPr bwMode="auto">
                <a:xfrm>
                  <a:off x="2254251" y="3751263"/>
                  <a:ext cx="315913" cy="109538"/>
                </a:xfrm>
                <a:custGeom>
                  <a:avLst/>
                  <a:gdLst>
                    <a:gd name="T0" fmla="*/ 99 w 99"/>
                    <a:gd name="T1" fmla="*/ 0 h 34"/>
                    <a:gd name="T2" fmla="*/ 0 w 99"/>
                    <a:gd name="T3" fmla="*/ 0 h 34"/>
                    <a:gd name="T4" fmla="*/ 0 w 99"/>
                    <a:gd name="T5" fmla="*/ 4 h 34"/>
                    <a:gd name="T6" fmla="*/ 49 w 99"/>
                    <a:gd name="T7" fmla="*/ 34 h 34"/>
                    <a:gd name="T8" fmla="*/ 99 w 99"/>
                    <a:gd name="T9" fmla="*/ 3 h 34"/>
                    <a:gd name="T10" fmla="*/ 99 w 99"/>
                    <a:gd name="T11" fmla="*/ 0 h 34"/>
                  </a:gdLst>
                  <a:ahLst/>
                  <a:cxnLst>
                    <a:cxn ang="0">
                      <a:pos x="T0" y="T1"/>
                    </a:cxn>
                    <a:cxn ang="0">
                      <a:pos x="T2" y="T3"/>
                    </a:cxn>
                    <a:cxn ang="0">
                      <a:pos x="T4" y="T5"/>
                    </a:cxn>
                    <a:cxn ang="0">
                      <a:pos x="T6" y="T7"/>
                    </a:cxn>
                    <a:cxn ang="0">
                      <a:pos x="T8" y="T9"/>
                    </a:cxn>
                    <a:cxn ang="0">
                      <a:pos x="T10" y="T11"/>
                    </a:cxn>
                  </a:cxnLst>
                  <a:rect l="0" t="0" r="r" b="b"/>
                  <a:pathLst>
                    <a:path w="99" h="34">
                      <a:moveTo>
                        <a:pt x="99" y="0"/>
                      </a:moveTo>
                      <a:cubicBezTo>
                        <a:pt x="0" y="0"/>
                        <a:pt x="0" y="0"/>
                        <a:pt x="0" y="0"/>
                      </a:cubicBezTo>
                      <a:cubicBezTo>
                        <a:pt x="0" y="4"/>
                        <a:pt x="0" y="4"/>
                        <a:pt x="0" y="4"/>
                      </a:cubicBezTo>
                      <a:cubicBezTo>
                        <a:pt x="0" y="4"/>
                        <a:pt x="31" y="34"/>
                        <a:pt x="49" y="34"/>
                      </a:cubicBezTo>
                      <a:cubicBezTo>
                        <a:pt x="67" y="34"/>
                        <a:pt x="99" y="3"/>
                        <a:pt x="99" y="3"/>
                      </a:cubicBezTo>
                      <a:cubicBezTo>
                        <a:pt x="99" y="0"/>
                        <a:pt x="99" y="0"/>
                        <a:pt x="99"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2" name="Freeform 157"/>
                <p:cNvSpPr>
                  <a:spLocks/>
                </p:cNvSpPr>
                <p:nvPr/>
              </p:nvSpPr>
              <p:spPr bwMode="auto">
                <a:xfrm>
                  <a:off x="1982788" y="2870200"/>
                  <a:ext cx="862013" cy="958850"/>
                </a:xfrm>
                <a:custGeom>
                  <a:avLst/>
                  <a:gdLst>
                    <a:gd name="T0" fmla="*/ 135 w 270"/>
                    <a:gd name="T1" fmla="*/ 300 h 300"/>
                    <a:gd name="T2" fmla="*/ 20 w 270"/>
                    <a:gd name="T3" fmla="*/ 177 h 300"/>
                    <a:gd name="T4" fmla="*/ 135 w 270"/>
                    <a:gd name="T5" fmla="*/ 0 h 300"/>
                    <a:gd name="T6" fmla="*/ 250 w 270"/>
                    <a:gd name="T7" fmla="*/ 177 h 300"/>
                    <a:gd name="T8" fmla="*/ 135 w 270"/>
                    <a:gd name="T9" fmla="*/ 300 h 300"/>
                  </a:gdLst>
                  <a:ahLst/>
                  <a:cxnLst>
                    <a:cxn ang="0">
                      <a:pos x="T0" y="T1"/>
                    </a:cxn>
                    <a:cxn ang="0">
                      <a:pos x="T2" y="T3"/>
                    </a:cxn>
                    <a:cxn ang="0">
                      <a:pos x="T4" y="T5"/>
                    </a:cxn>
                    <a:cxn ang="0">
                      <a:pos x="T6" y="T7"/>
                    </a:cxn>
                    <a:cxn ang="0">
                      <a:pos x="T8" y="T9"/>
                    </a:cxn>
                  </a:cxnLst>
                  <a:rect l="0" t="0" r="r" b="b"/>
                  <a:pathLst>
                    <a:path w="270" h="300">
                      <a:moveTo>
                        <a:pt x="135" y="300"/>
                      </a:moveTo>
                      <a:cubicBezTo>
                        <a:pt x="104" y="300"/>
                        <a:pt x="40" y="249"/>
                        <a:pt x="20" y="177"/>
                      </a:cubicBezTo>
                      <a:cubicBezTo>
                        <a:pt x="0" y="105"/>
                        <a:pt x="38" y="0"/>
                        <a:pt x="135" y="0"/>
                      </a:cubicBezTo>
                      <a:cubicBezTo>
                        <a:pt x="232" y="0"/>
                        <a:pt x="270" y="105"/>
                        <a:pt x="250" y="177"/>
                      </a:cubicBezTo>
                      <a:cubicBezTo>
                        <a:pt x="230" y="249"/>
                        <a:pt x="165" y="300"/>
                        <a:pt x="135" y="30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3" name="Freeform 158"/>
                <p:cNvSpPr>
                  <a:spLocks/>
                </p:cNvSpPr>
                <p:nvPr/>
              </p:nvSpPr>
              <p:spPr bwMode="auto">
                <a:xfrm>
                  <a:off x="1979613" y="2844800"/>
                  <a:ext cx="909638" cy="657225"/>
                </a:xfrm>
                <a:custGeom>
                  <a:avLst/>
                  <a:gdLst>
                    <a:gd name="T0" fmla="*/ 113 w 285"/>
                    <a:gd name="T1" fmla="*/ 98 h 206"/>
                    <a:gd name="T2" fmla="*/ 48 w 285"/>
                    <a:gd name="T3" fmla="*/ 150 h 206"/>
                    <a:gd name="T4" fmla="*/ 28 w 285"/>
                    <a:gd name="T5" fmla="*/ 200 h 206"/>
                    <a:gd name="T6" fmla="*/ 12 w 285"/>
                    <a:gd name="T7" fmla="*/ 96 h 206"/>
                    <a:gd name="T8" fmla="*/ 115 w 285"/>
                    <a:gd name="T9" fmla="*/ 2 h 206"/>
                    <a:gd name="T10" fmla="*/ 216 w 285"/>
                    <a:gd name="T11" fmla="*/ 31 h 206"/>
                    <a:gd name="T12" fmla="*/ 244 w 285"/>
                    <a:gd name="T13" fmla="*/ 206 h 206"/>
                    <a:gd name="T14" fmla="*/ 187 w 285"/>
                    <a:gd name="T15" fmla="*/ 69 h 206"/>
                    <a:gd name="T16" fmla="*/ 113 w 285"/>
                    <a:gd name="T17" fmla="*/ 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206">
                      <a:moveTo>
                        <a:pt x="113" y="98"/>
                      </a:moveTo>
                      <a:cubicBezTo>
                        <a:pt x="89" y="148"/>
                        <a:pt x="79" y="163"/>
                        <a:pt x="48" y="150"/>
                      </a:cubicBezTo>
                      <a:cubicBezTo>
                        <a:pt x="16" y="137"/>
                        <a:pt x="22" y="174"/>
                        <a:pt x="28" y="200"/>
                      </a:cubicBezTo>
                      <a:cubicBezTo>
                        <a:pt x="0" y="164"/>
                        <a:pt x="3" y="131"/>
                        <a:pt x="12" y="96"/>
                      </a:cubicBezTo>
                      <a:cubicBezTo>
                        <a:pt x="21" y="59"/>
                        <a:pt x="69" y="1"/>
                        <a:pt x="115" y="2"/>
                      </a:cubicBezTo>
                      <a:cubicBezTo>
                        <a:pt x="139" y="0"/>
                        <a:pt x="177" y="3"/>
                        <a:pt x="216" y="31"/>
                      </a:cubicBezTo>
                      <a:cubicBezTo>
                        <a:pt x="285" y="81"/>
                        <a:pt x="262" y="193"/>
                        <a:pt x="244" y="206"/>
                      </a:cubicBezTo>
                      <a:cubicBezTo>
                        <a:pt x="262" y="103"/>
                        <a:pt x="217" y="124"/>
                        <a:pt x="187" y="69"/>
                      </a:cubicBezTo>
                      <a:cubicBezTo>
                        <a:pt x="177" y="46"/>
                        <a:pt x="139" y="44"/>
                        <a:pt x="113" y="9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4" name="Rectangle 159"/>
                <p:cNvSpPr>
                  <a:spLocks noChangeArrowheads="1"/>
                </p:cNvSpPr>
                <p:nvPr/>
              </p:nvSpPr>
              <p:spPr bwMode="auto">
                <a:xfrm>
                  <a:off x="2390776" y="4071938"/>
                  <a:ext cx="31750" cy="395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5" name="Rectangle 160"/>
                <p:cNvSpPr>
                  <a:spLocks noChangeArrowheads="1"/>
                </p:cNvSpPr>
                <p:nvPr/>
              </p:nvSpPr>
              <p:spPr bwMode="auto">
                <a:xfrm>
                  <a:off x="2390776" y="4071938"/>
                  <a:ext cx="317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6" name="Freeform 161"/>
                <p:cNvSpPr>
                  <a:spLocks/>
                </p:cNvSpPr>
                <p:nvPr/>
              </p:nvSpPr>
              <p:spPr bwMode="auto">
                <a:xfrm>
                  <a:off x="2141538" y="3860800"/>
                  <a:ext cx="265113" cy="325438"/>
                </a:xfrm>
                <a:custGeom>
                  <a:avLst/>
                  <a:gdLst>
                    <a:gd name="T0" fmla="*/ 71 w 167"/>
                    <a:gd name="T1" fmla="*/ 0 h 205"/>
                    <a:gd name="T2" fmla="*/ 0 w 167"/>
                    <a:gd name="T3" fmla="*/ 64 h 205"/>
                    <a:gd name="T4" fmla="*/ 91 w 167"/>
                    <a:gd name="T5" fmla="*/ 205 h 205"/>
                    <a:gd name="T6" fmla="*/ 167 w 167"/>
                    <a:gd name="T7" fmla="*/ 131 h 205"/>
                    <a:gd name="T8" fmla="*/ 71 w 167"/>
                    <a:gd name="T9" fmla="*/ 0 h 205"/>
                  </a:gdLst>
                  <a:ahLst/>
                  <a:cxnLst>
                    <a:cxn ang="0">
                      <a:pos x="T0" y="T1"/>
                    </a:cxn>
                    <a:cxn ang="0">
                      <a:pos x="T2" y="T3"/>
                    </a:cxn>
                    <a:cxn ang="0">
                      <a:pos x="T4" y="T5"/>
                    </a:cxn>
                    <a:cxn ang="0">
                      <a:pos x="T6" y="T7"/>
                    </a:cxn>
                    <a:cxn ang="0">
                      <a:pos x="T8" y="T9"/>
                    </a:cxn>
                  </a:cxnLst>
                  <a:rect l="0" t="0" r="r" b="b"/>
                  <a:pathLst>
                    <a:path w="167" h="205">
                      <a:moveTo>
                        <a:pt x="71" y="0"/>
                      </a:moveTo>
                      <a:lnTo>
                        <a:pt x="0" y="64"/>
                      </a:lnTo>
                      <a:lnTo>
                        <a:pt x="91" y="205"/>
                      </a:lnTo>
                      <a:lnTo>
                        <a:pt x="167" y="131"/>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7" name="Freeform 162"/>
                <p:cNvSpPr>
                  <a:spLocks/>
                </p:cNvSpPr>
                <p:nvPr/>
              </p:nvSpPr>
              <p:spPr bwMode="auto">
                <a:xfrm>
                  <a:off x="2141538" y="3860800"/>
                  <a:ext cx="265113" cy="325438"/>
                </a:xfrm>
                <a:custGeom>
                  <a:avLst/>
                  <a:gdLst>
                    <a:gd name="T0" fmla="*/ 71 w 167"/>
                    <a:gd name="T1" fmla="*/ 0 h 205"/>
                    <a:gd name="T2" fmla="*/ 0 w 167"/>
                    <a:gd name="T3" fmla="*/ 64 h 205"/>
                    <a:gd name="T4" fmla="*/ 91 w 167"/>
                    <a:gd name="T5" fmla="*/ 205 h 205"/>
                    <a:gd name="T6" fmla="*/ 167 w 167"/>
                    <a:gd name="T7" fmla="*/ 131 h 205"/>
                    <a:gd name="T8" fmla="*/ 71 w 167"/>
                    <a:gd name="T9" fmla="*/ 0 h 205"/>
                  </a:gdLst>
                  <a:ahLst/>
                  <a:cxnLst>
                    <a:cxn ang="0">
                      <a:pos x="T0" y="T1"/>
                    </a:cxn>
                    <a:cxn ang="0">
                      <a:pos x="T2" y="T3"/>
                    </a:cxn>
                    <a:cxn ang="0">
                      <a:pos x="T4" y="T5"/>
                    </a:cxn>
                    <a:cxn ang="0">
                      <a:pos x="T6" y="T7"/>
                    </a:cxn>
                    <a:cxn ang="0">
                      <a:pos x="T8" y="T9"/>
                    </a:cxn>
                  </a:cxnLst>
                  <a:rect l="0" t="0" r="r" b="b"/>
                  <a:pathLst>
                    <a:path w="167" h="205">
                      <a:moveTo>
                        <a:pt x="71" y="0"/>
                      </a:moveTo>
                      <a:lnTo>
                        <a:pt x="0" y="64"/>
                      </a:lnTo>
                      <a:lnTo>
                        <a:pt x="91" y="205"/>
                      </a:lnTo>
                      <a:lnTo>
                        <a:pt x="167" y="131"/>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8" name="Freeform 163"/>
                <p:cNvSpPr>
                  <a:spLocks/>
                </p:cNvSpPr>
                <p:nvPr/>
              </p:nvSpPr>
              <p:spPr bwMode="auto">
                <a:xfrm>
                  <a:off x="2406651" y="3860800"/>
                  <a:ext cx="274638" cy="325438"/>
                </a:xfrm>
                <a:custGeom>
                  <a:avLst/>
                  <a:gdLst>
                    <a:gd name="T0" fmla="*/ 103 w 173"/>
                    <a:gd name="T1" fmla="*/ 0 h 205"/>
                    <a:gd name="T2" fmla="*/ 173 w 173"/>
                    <a:gd name="T3" fmla="*/ 68 h 205"/>
                    <a:gd name="T4" fmla="*/ 79 w 173"/>
                    <a:gd name="T5" fmla="*/ 205 h 205"/>
                    <a:gd name="T6" fmla="*/ 0 w 173"/>
                    <a:gd name="T7" fmla="*/ 131 h 205"/>
                    <a:gd name="T8" fmla="*/ 103 w 173"/>
                    <a:gd name="T9" fmla="*/ 0 h 205"/>
                  </a:gdLst>
                  <a:ahLst/>
                  <a:cxnLst>
                    <a:cxn ang="0">
                      <a:pos x="T0" y="T1"/>
                    </a:cxn>
                    <a:cxn ang="0">
                      <a:pos x="T2" y="T3"/>
                    </a:cxn>
                    <a:cxn ang="0">
                      <a:pos x="T4" y="T5"/>
                    </a:cxn>
                    <a:cxn ang="0">
                      <a:pos x="T6" y="T7"/>
                    </a:cxn>
                    <a:cxn ang="0">
                      <a:pos x="T8" y="T9"/>
                    </a:cxn>
                  </a:cxnLst>
                  <a:rect l="0" t="0" r="r" b="b"/>
                  <a:pathLst>
                    <a:path w="173" h="205">
                      <a:moveTo>
                        <a:pt x="103" y="0"/>
                      </a:moveTo>
                      <a:lnTo>
                        <a:pt x="173" y="68"/>
                      </a:lnTo>
                      <a:lnTo>
                        <a:pt x="79" y="205"/>
                      </a:lnTo>
                      <a:lnTo>
                        <a:pt x="0" y="131"/>
                      </a:lnTo>
                      <a:lnTo>
                        <a:pt x="10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9" name="Freeform 164"/>
                <p:cNvSpPr>
                  <a:spLocks/>
                </p:cNvSpPr>
                <p:nvPr/>
              </p:nvSpPr>
              <p:spPr bwMode="auto">
                <a:xfrm>
                  <a:off x="2406651" y="3860800"/>
                  <a:ext cx="274638" cy="325438"/>
                </a:xfrm>
                <a:custGeom>
                  <a:avLst/>
                  <a:gdLst>
                    <a:gd name="T0" fmla="*/ 103 w 173"/>
                    <a:gd name="T1" fmla="*/ 0 h 205"/>
                    <a:gd name="T2" fmla="*/ 173 w 173"/>
                    <a:gd name="T3" fmla="*/ 68 h 205"/>
                    <a:gd name="T4" fmla="*/ 79 w 173"/>
                    <a:gd name="T5" fmla="*/ 205 h 205"/>
                    <a:gd name="T6" fmla="*/ 0 w 173"/>
                    <a:gd name="T7" fmla="*/ 131 h 205"/>
                    <a:gd name="T8" fmla="*/ 103 w 173"/>
                    <a:gd name="T9" fmla="*/ 0 h 205"/>
                  </a:gdLst>
                  <a:ahLst/>
                  <a:cxnLst>
                    <a:cxn ang="0">
                      <a:pos x="T0" y="T1"/>
                    </a:cxn>
                    <a:cxn ang="0">
                      <a:pos x="T2" y="T3"/>
                    </a:cxn>
                    <a:cxn ang="0">
                      <a:pos x="T4" y="T5"/>
                    </a:cxn>
                    <a:cxn ang="0">
                      <a:pos x="T6" y="T7"/>
                    </a:cxn>
                    <a:cxn ang="0">
                      <a:pos x="T8" y="T9"/>
                    </a:cxn>
                  </a:cxnLst>
                  <a:rect l="0" t="0" r="r" b="b"/>
                  <a:pathLst>
                    <a:path w="173" h="205">
                      <a:moveTo>
                        <a:pt x="103" y="0"/>
                      </a:moveTo>
                      <a:lnTo>
                        <a:pt x="173" y="68"/>
                      </a:lnTo>
                      <a:lnTo>
                        <a:pt x="79" y="205"/>
                      </a:lnTo>
                      <a:lnTo>
                        <a:pt x="0" y="131"/>
                      </a:lnTo>
                      <a:lnTo>
                        <a:pt x="1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0" name="Freeform 165"/>
                <p:cNvSpPr>
                  <a:spLocks noEditPoints="1"/>
                </p:cNvSpPr>
                <p:nvPr/>
              </p:nvSpPr>
              <p:spPr bwMode="auto">
                <a:xfrm>
                  <a:off x="2081213" y="3314700"/>
                  <a:ext cx="669925" cy="246063"/>
                </a:xfrm>
                <a:custGeom>
                  <a:avLst/>
                  <a:gdLst>
                    <a:gd name="T0" fmla="*/ 157 w 210"/>
                    <a:gd name="T1" fmla="*/ 76 h 77"/>
                    <a:gd name="T2" fmla="*/ 160 w 210"/>
                    <a:gd name="T3" fmla="*/ 76 h 77"/>
                    <a:gd name="T4" fmla="*/ 198 w 210"/>
                    <a:gd name="T5" fmla="*/ 45 h 77"/>
                    <a:gd name="T6" fmla="*/ 206 w 210"/>
                    <a:gd name="T7" fmla="*/ 20 h 77"/>
                    <a:gd name="T8" fmla="*/ 210 w 210"/>
                    <a:gd name="T9" fmla="*/ 10 h 77"/>
                    <a:gd name="T10" fmla="*/ 204 w 210"/>
                    <a:gd name="T11" fmla="*/ 3 h 77"/>
                    <a:gd name="T12" fmla="*/ 158 w 210"/>
                    <a:gd name="T13" fmla="*/ 1 h 77"/>
                    <a:gd name="T14" fmla="*/ 158 w 210"/>
                    <a:gd name="T15" fmla="*/ 6 h 77"/>
                    <a:gd name="T16" fmla="*/ 190 w 210"/>
                    <a:gd name="T17" fmla="*/ 9 h 77"/>
                    <a:gd name="T18" fmla="*/ 189 w 210"/>
                    <a:gd name="T19" fmla="*/ 57 h 77"/>
                    <a:gd name="T20" fmla="*/ 157 w 210"/>
                    <a:gd name="T21" fmla="*/ 71 h 77"/>
                    <a:gd name="T22" fmla="*/ 157 w 210"/>
                    <a:gd name="T23" fmla="*/ 76 h 77"/>
                    <a:gd name="T24" fmla="*/ 105 w 210"/>
                    <a:gd name="T25" fmla="*/ 10 h 77"/>
                    <a:gd name="T26" fmla="*/ 56 w 210"/>
                    <a:gd name="T27" fmla="*/ 1 h 77"/>
                    <a:gd name="T28" fmla="*/ 52 w 210"/>
                    <a:gd name="T29" fmla="*/ 1 h 77"/>
                    <a:gd name="T30" fmla="*/ 52 w 210"/>
                    <a:gd name="T31" fmla="*/ 6 h 77"/>
                    <a:gd name="T32" fmla="*/ 86 w 210"/>
                    <a:gd name="T33" fmla="*/ 18 h 77"/>
                    <a:gd name="T34" fmla="*/ 66 w 210"/>
                    <a:gd name="T35" fmla="*/ 68 h 77"/>
                    <a:gd name="T36" fmla="*/ 50 w 210"/>
                    <a:gd name="T37" fmla="*/ 72 h 77"/>
                    <a:gd name="T38" fmla="*/ 50 w 210"/>
                    <a:gd name="T39" fmla="*/ 76 h 77"/>
                    <a:gd name="T40" fmla="*/ 86 w 210"/>
                    <a:gd name="T41" fmla="*/ 53 h 77"/>
                    <a:gd name="T42" fmla="*/ 105 w 210"/>
                    <a:gd name="T43" fmla="*/ 27 h 77"/>
                    <a:gd name="T44" fmla="*/ 121 w 210"/>
                    <a:gd name="T45" fmla="*/ 53 h 77"/>
                    <a:gd name="T46" fmla="*/ 157 w 210"/>
                    <a:gd name="T47" fmla="*/ 76 h 77"/>
                    <a:gd name="T48" fmla="*/ 157 w 210"/>
                    <a:gd name="T49" fmla="*/ 71 h 77"/>
                    <a:gd name="T50" fmla="*/ 141 w 210"/>
                    <a:gd name="T51" fmla="*/ 68 h 77"/>
                    <a:gd name="T52" fmla="*/ 123 w 210"/>
                    <a:gd name="T53" fmla="*/ 17 h 77"/>
                    <a:gd name="T54" fmla="*/ 158 w 210"/>
                    <a:gd name="T55" fmla="*/ 6 h 77"/>
                    <a:gd name="T56" fmla="*/ 158 w 210"/>
                    <a:gd name="T57" fmla="*/ 1 h 77"/>
                    <a:gd name="T58" fmla="*/ 155 w 210"/>
                    <a:gd name="T59" fmla="*/ 1 h 77"/>
                    <a:gd name="T60" fmla="*/ 105 w 210"/>
                    <a:gd name="T61" fmla="*/ 10 h 77"/>
                    <a:gd name="T62" fmla="*/ 52 w 210"/>
                    <a:gd name="T63" fmla="*/ 1 h 77"/>
                    <a:gd name="T64" fmla="*/ 6 w 210"/>
                    <a:gd name="T65" fmla="*/ 4 h 77"/>
                    <a:gd name="T66" fmla="*/ 0 w 210"/>
                    <a:gd name="T67" fmla="*/ 11 h 77"/>
                    <a:gd name="T68" fmla="*/ 3 w 210"/>
                    <a:gd name="T69" fmla="*/ 20 h 77"/>
                    <a:gd name="T70" fmla="*/ 10 w 210"/>
                    <a:gd name="T71" fmla="*/ 45 h 77"/>
                    <a:gd name="T72" fmla="*/ 46 w 210"/>
                    <a:gd name="T73" fmla="*/ 76 h 77"/>
                    <a:gd name="T74" fmla="*/ 50 w 210"/>
                    <a:gd name="T75" fmla="*/ 76 h 77"/>
                    <a:gd name="T76" fmla="*/ 50 w 210"/>
                    <a:gd name="T77" fmla="*/ 72 h 77"/>
                    <a:gd name="T78" fmla="*/ 19 w 210"/>
                    <a:gd name="T79" fmla="*/ 57 h 77"/>
                    <a:gd name="T80" fmla="*/ 20 w 210"/>
                    <a:gd name="T81" fmla="*/ 9 h 77"/>
                    <a:gd name="T82" fmla="*/ 52 w 210"/>
                    <a:gd name="T83" fmla="*/ 6 h 77"/>
                    <a:gd name="T84" fmla="*/ 52 w 210"/>
                    <a:gd name="T85"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77">
                      <a:moveTo>
                        <a:pt x="157" y="76"/>
                      </a:moveTo>
                      <a:cubicBezTo>
                        <a:pt x="158" y="76"/>
                        <a:pt x="159" y="76"/>
                        <a:pt x="160" y="76"/>
                      </a:cubicBezTo>
                      <a:cubicBezTo>
                        <a:pt x="188" y="73"/>
                        <a:pt x="195" y="61"/>
                        <a:pt x="198" y="45"/>
                      </a:cubicBezTo>
                      <a:cubicBezTo>
                        <a:pt x="201" y="28"/>
                        <a:pt x="202" y="22"/>
                        <a:pt x="206" y="20"/>
                      </a:cubicBezTo>
                      <a:cubicBezTo>
                        <a:pt x="209" y="19"/>
                        <a:pt x="210" y="15"/>
                        <a:pt x="210" y="10"/>
                      </a:cubicBezTo>
                      <a:cubicBezTo>
                        <a:pt x="210" y="6"/>
                        <a:pt x="210" y="5"/>
                        <a:pt x="204" y="3"/>
                      </a:cubicBezTo>
                      <a:cubicBezTo>
                        <a:pt x="200" y="2"/>
                        <a:pt x="176" y="0"/>
                        <a:pt x="158" y="1"/>
                      </a:cubicBezTo>
                      <a:cubicBezTo>
                        <a:pt x="158" y="6"/>
                        <a:pt x="158" y="6"/>
                        <a:pt x="158" y="6"/>
                      </a:cubicBezTo>
                      <a:cubicBezTo>
                        <a:pt x="172" y="5"/>
                        <a:pt x="186" y="7"/>
                        <a:pt x="190" y="9"/>
                      </a:cubicBezTo>
                      <a:cubicBezTo>
                        <a:pt x="199" y="15"/>
                        <a:pt x="196" y="43"/>
                        <a:pt x="189" y="57"/>
                      </a:cubicBezTo>
                      <a:cubicBezTo>
                        <a:pt x="183" y="66"/>
                        <a:pt x="170" y="71"/>
                        <a:pt x="157" y="71"/>
                      </a:cubicBezTo>
                      <a:lnTo>
                        <a:pt x="157" y="76"/>
                      </a:lnTo>
                      <a:close/>
                      <a:moveTo>
                        <a:pt x="105" y="10"/>
                      </a:moveTo>
                      <a:cubicBezTo>
                        <a:pt x="99" y="10"/>
                        <a:pt x="73" y="3"/>
                        <a:pt x="56" y="1"/>
                      </a:cubicBezTo>
                      <a:cubicBezTo>
                        <a:pt x="54" y="1"/>
                        <a:pt x="53" y="1"/>
                        <a:pt x="52" y="1"/>
                      </a:cubicBezTo>
                      <a:cubicBezTo>
                        <a:pt x="52" y="6"/>
                        <a:pt x="52" y="6"/>
                        <a:pt x="52" y="6"/>
                      </a:cubicBezTo>
                      <a:cubicBezTo>
                        <a:pt x="66" y="6"/>
                        <a:pt x="81" y="10"/>
                        <a:pt x="86" y="18"/>
                      </a:cubicBezTo>
                      <a:cubicBezTo>
                        <a:pt x="95" y="30"/>
                        <a:pt x="80" y="61"/>
                        <a:pt x="66" y="68"/>
                      </a:cubicBezTo>
                      <a:cubicBezTo>
                        <a:pt x="62" y="71"/>
                        <a:pt x="56" y="72"/>
                        <a:pt x="50" y="72"/>
                      </a:cubicBezTo>
                      <a:cubicBezTo>
                        <a:pt x="50" y="76"/>
                        <a:pt x="50" y="76"/>
                        <a:pt x="50" y="76"/>
                      </a:cubicBezTo>
                      <a:cubicBezTo>
                        <a:pt x="74" y="76"/>
                        <a:pt x="83" y="59"/>
                        <a:pt x="86" y="53"/>
                      </a:cubicBezTo>
                      <a:cubicBezTo>
                        <a:pt x="92" y="42"/>
                        <a:pt x="91" y="27"/>
                        <a:pt x="105" y="27"/>
                      </a:cubicBezTo>
                      <a:cubicBezTo>
                        <a:pt x="118" y="27"/>
                        <a:pt x="117" y="42"/>
                        <a:pt x="121" y="53"/>
                      </a:cubicBezTo>
                      <a:cubicBezTo>
                        <a:pt x="124" y="58"/>
                        <a:pt x="132" y="77"/>
                        <a:pt x="157" y="76"/>
                      </a:cubicBezTo>
                      <a:cubicBezTo>
                        <a:pt x="157" y="71"/>
                        <a:pt x="157" y="71"/>
                        <a:pt x="157" y="71"/>
                      </a:cubicBezTo>
                      <a:cubicBezTo>
                        <a:pt x="151" y="72"/>
                        <a:pt x="145" y="70"/>
                        <a:pt x="141" y="68"/>
                      </a:cubicBezTo>
                      <a:cubicBezTo>
                        <a:pt x="127" y="61"/>
                        <a:pt x="114" y="30"/>
                        <a:pt x="123" y="17"/>
                      </a:cubicBezTo>
                      <a:cubicBezTo>
                        <a:pt x="129" y="10"/>
                        <a:pt x="144" y="6"/>
                        <a:pt x="158" y="6"/>
                      </a:cubicBezTo>
                      <a:cubicBezTo>
                        <a:pt x="158" y="1"/>
                        <a:pt x="158" y="1"/>
                        <a:pt x="158" y="1"/>
                      </a:cubicBezTo>
                      <a:cubicBezTo>
                        <a:pt x="157" y="1"/>
                        <a:pt x="156" y="1"/>
                        <a:pt x="155" y="1"/>
                      </a:cubicBezTo>
                      <a:cubicBezTo>
                        <a:pt x="139" y="3"/>
                        <a:pt x="119" y="10"/>
                        <a:pt x="105" y="10"/>
                      </a:cubicBezTo>
                      <a:close/>
                      <a:moveTo>
                        <a:pt x="52" y="1"/>
                      </a:moveTo>
                      <a:cubicBezTo>
                        <a:pt x="34" y="0"/>
                        <a:pt x="10" y="2"/>
                        <a:pt x="6" y="4"/>
                      </a:cubicBezTo>
                      <a:cubicBezTo>
                        <a:pt x="1" y="6"/>
                        <a:pt x="0" y="6"/>
                        <a:pt x="0" y="11"/>
                      </a:cubicBezTo>
                      <a:cubicBezTo>
                        <a:pt x="0" y="15"/>
                        <a:pt x="0" y="19"/>
                        <a:pt x="3" y="20"/>
                      </a:cubicBezTo>
                      <a:cubicBezTo>
                        <a:pt x="8" y="22"/>
                        <a:pt x="8" y="28"/>
                        <a:pt x="10" y="45"/>
                      </a:cubicBezTo>
                      <a:cubicBezTo>
                        <a:pt x="12" y="61"/>
                        <a:pt x="18" y="74"/>
                        <a:pt x="46" y="76"/>
                      </a:cubicBezTo>
                      <a:cubicBezTo>
                        <a:pt x="48" y="76"/>
                        <a:pt x="49" y="76"/>
                        <a:pt x="50" y="76"/>
                      </a:cubicBezTo>
                      <a:cubicBezTo>
                        <a:pt x="50" y="72"/>
                        <a:pt x="50" y="72"/>
                        <a:pt x="50" y="72"/>
                      </a:cubicBezTo>
                      <a:cubicBezTo>
                        <a:pt x="38" y="72"/>
                        <a:pt x="23" y="67"/>
                        <a:pt x="19" y="57"/>
                      </a:cubicBezTo>
                      <a:cubicBezTo>
                        <a:pt x="12" y="43"/>
                        <a:pt x="11" y="15"/>
                        <a:pt x="20" y="9"/>
                      </a:cubicBezTo>
                      <a:cubicBezTo>
                        <a:pt x="24" y="7"/>
                        <a:pt x="38" y="5"/>
                        <a:pt x="52" y="6"/>
                      </a:cubicBezTo>
                      <a:lnTo>
                        <a:pt x="52" y="1"/>
                      </a:lnTo>
                      <a:close/>
                    </a:path>
                  </a:pathLst>
                </a:custGeom>
                <a:solidFill>
                  <a:srgbClr val="54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1" name="Freeform 166"/>
                <p:cNvSpPr>
                  <a:spLocks/>
                </p:cNvSpPr>
                <p:nvPr/>
              </p:nvSpPr>
              <p:spPr bwMode="auto">
                <a:xfrm>
                  <a:off x="2406651" y="4068763"/>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CE3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2" name="Freeform 167"/>
                <p:cNvSpPr>
                  <a:spLocks/>
                </p:cNvSpPr>
                <p:nvPr/>
              </p:nvSpPr>
              <p:spPr bwMode="auto">
                <a:xfrm>
                  <a:off x="2254251" y="3857625"/>
                  <a:ext cx="315913" cy="211138"/>
                </a:xfrm>
                <a:custGeom>
                  <a:avLst/>
                  <a:gdLst>
                    <a:gd name="T0" fmla="*/ 99 w 99"/>
                    <a:gd name="T1" fmla="*/ 0 h 66"/>
                    <a:gd name="T2" fmla="*/ 48 w 99"/>
                    <a:gd name="T3" fmla="*/ 64 h 66"/>
                    <a:gd name="T4" fmla="*/ 0 w 99"/>
                    <a:gd name="T5" fmla="*/ 0 h 66"/>
                    <a:gd name="T6" fmla="*/ 0 w 99"/>
                    <a:gd name="T7" fmla="*/ 1 h 66"/>
                    <a:gd name="T8" fmla="*/ 48 w 99"/>
                    <a:gd name="T9" fmla="*/ 66 h 66"/>
                    <a:gd name="T10" fmla="*/ 49 w 99"/>
                    <a:gd name="T11" fmla="*/ 66 h 66"/>
                    <a:gd name="T12" fmla="*/ 99 w 99"/>
                    <a:gd name="T13" fmla="*/ 1 h 66"/>
                    <a:gd name="T14" fmla="*/ 99 w 99"/>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66">
                      <a:moveTo>
                        <a:pt x="99" y="0"/>
                      </a:moveTo>
                      <a:cubicBezTo>
                        <a:pt x="48" y="64"/>
                        <a:pt x="48" y="64"/>
                        <a:pt x="48" y="64"/>
                      </a:cubicBezTo>
                      <a:cubicBezTo>
                        <a:pt x="0" y="0"/>
                        <a:pt x="0" y="0"/>
                        <a:pt x="0" y="0"/>
                      </a:cubicBezTo>
                      <a:cubicBezTo>
                        <a:pt x="0" y="1"/>
                        <a:pt x="0" y="1"/>
                        <a:pt x="0" y="1"/>
                      </a:cubicBezTo>
                      <a:cubicBezTo>
                        <a:pt x="48" y="66"/>
                        <a:pt x="48" y="66"/>
                        <a:pt x="48" y="66"/>
                      </a:cubicBezTo>
                      <a:cubicBezTo>
                        <a:pt x="48" y="66"/>
                        <a:pt x="48" y="66"/>
                        <a:pt x="49" y="66"/>
                      </a:cubicBezTo>
                      <a:cubicBezTo>
                        <a:pt x="99" y="1"/>
                        <a:pt x="99" y="1"/>
                        <a:pt x="99" y="1"/>
                      </a:cubicBezTo>
                      <a:cubicBezTo>
                        <a:pt x="99" y="0"/>
                        <a:pt x="99" y="0"/>
                        <a:pt x="99" y="0"/>
                      </a:cubicBezTo>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3" name="Freeform 168"/>
                <p:cNvSpPr>
                  <a:spLocks/>
                </p:cNvSpPr>
                <p:nvPr/>
              </p:nvSpPr>
              <p:spPr bwMode="auto">
                <a:xfrm>
                  <a:off x="1609726" y="4464050"/>
                  <a:ext cx="1150938" cy="363538"/>
                </a:xfrm>
                <a:custGeom>
                  <a:avLst/>
                  <a:gdLst>
                    <a:gd name="T0" fmla="*/ 98 w 361"/>
                    <a:gd name="T1" fmla="*/ 23 h 114"/>
                    <a:gd name="T2" fmla="*/ 351 w 361"/>
                    <a:gd name="T3" fmla="*/ 0 h 114"/>
                    <a:gd name="T4" fmla="*/ 361 w 361"/>
                    <a:gd name="T5" fmla="*/ 80 h 114"/>
                    <a:gd name="T6" fmla="*/ 64 w 361"/>
                    <a:gd name="T7" fmla="*/ 108 h 114"/>
                    <a:gd name="T8" fmla="*/ 6 w 361"/>
                    <a:gd name="T9" fmla="*/ 23 h 114"/>
                    <a:gd name="T10" fmla="*/ 98 w 361"/>
                    <a:gd name="T11" fmla="*/ 23 h 114"/>
                  </a:gdLst>
                  <a:ahLst/>
                  <a:cxnLst>
                    <a:cxn ang="0">
                      <a:pos x="T0" y="T1"/>
                    </a:cxn>
                    <a:cxn ang="0">
                      <a:pos x="T2" y="T3"/>
                    </a:cxn>
                    <a:cxn ang="0">
                      <a:pos x="T4" y="T5"/>
                    </a:cxn>
                    <a:cxn ang="0">
                      <a:pos x="T6" y="T7"/>
                    </a:cxn>
                    <a:cxn ang="0">
                      <a:pos x="T8" y="T9"/>
                    </a:cxn>
                    <a:cxn ang="0">
                      <a:pos x="T10" y="T11"/>
                    </a:cxn>
                  </a:cxnLst>
                  <a:rect l="0" t="0" r="r" b="b"/>
                  <a:pathLst>
                    <a:path w="361" h="114">
                      <a:moveTo>
                        <a:pt x="98" y="23"/>
                      </a:moveTo>
                      <a:cubicBezTo>
                        <a:pt x="351" y="0"/>
                        <a:pt x="351" y="0"/>
                        <a:pt x="351" y="0"/>
                      </a:cubicBezTo>
                      <a:cubicBezTo>
                        <a:pt x="361" y="80"/>
                        <a:pt x="361" y="80"/>
                        <a:pt x="361" y="80"/>
                      </a:cubicBezTo>
                      <a:cubicBezTo>
                        <a:pt x="361" y="80"/>
                        <a:pt x="139" y="114"/>
                        <a:pt x="64" y="108"/>
                      </a:cubicBezTo>
                      <a:cubicBezTo>
                        <a:pt x="0" y="104"/>
                        <a:pt x="6" y="23"/>
                        <a:pt x="6" y="23"/>
                      </a:cubicBezTo>
                      <a:cubicBezTo>
                        <a:pt x="98" y="23"/>
                        <a:pt x="98" y="23"/>
                        <a:pt x="98" y="23"/>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4" name="Freeform 169"/>
                <p:cNvSpPr>
                  <a:spLocks/>
                </p:cNvSpPr>
                <p:nvPr/>
              </p:nvSpPr>
              <p:spPr bwMode="auto">
                <a:xfrm>
                  <a:off x="2767013" y="4464050"/>
                  <a:ext cx="150813" cy="214313"/>
                </a:xfrm>
                <a:custGeom>
                  <a:avLst/>
                  <a:gdLst>
                    <a:gd name="T0" fmla="*/ 0 w 47"/>
                    <a:gd name="T1" fmla="*/ 6 h 67"/>
                    <a:gd name="T2" fmla="*/ 43 w 47"/>
                    <a:gd name="T3" fmla="*/ 16 h 67"/>
                    <a:gd name="T4" fmla="*/ 43 w 47"/>
                    <a:gd name="T5" fmla="*/ 38 h 67"/>
                    <a:gd name="T6" fmla="*/ 5 w 47"/>
                    <a:gd name="T7" fmla="*/ 67 h 67"/>
                    <a:gd name="T8" fmla="*/ 0 w 47"/>
                    <a:gd name="T9" fmla="*/ 6 h 67"/>
                  </a:gdLst>
                  <a:ahLst/>
                  <a:cxnLst>
                    <a:cxn ang="0">
                      <a:pos x="T0" y="T1"/>
                    </a:cxn>
                    <a:cxn ang="0">
                      <a:pos x="T2" y="T3"/>
                    </a:cxn>
                    <a:cxn ang="0">
                      <a:pos x="T4" y="T5"/>
                    </a:cxn>
                    <a:cxn ang="0">
                      <a:pos x="T6" y="T7"/>
                    </a:cxn>
                    <a:cxn ang="0">
                      <a:pos x="T8" y="T9"/>
                    </a:cxn>
                  </a:cxnLst>
                  <a:rect l="0" t="0" r="r" b="b"/>
                  <a:pathLst>
                    <a:path w="47" h="67">
                      <a:moveTo>
                        <a:pt x="0" y="6"/>
                      </a:moveTo>
                      <a:cubicBezTo>
                        <a:pt x="0" y="6"/>
                        <a:pt x="38" y="0"/>
                        <a:pt x="43" y="16"/>
                      </a:cubicBezTo>
                      <a:cubicBezTo>
                        <a:pt x="45" y="22"/>
                        <a:pt x="47" y="32"/>
                        <a:pt x="43" y="38"/>
                      </a:cubicBezTo>
                      <a:cubicBezTo>
                        <a:pt x="39" y="45"/>
                        <a:pt x="5" y="67"/>
                        <a:pt x="5" y="67"/>
                      </a:cubicBezTo>
                      <a:lnTo>
                        <a:pt x="0" y="6"/>
                      </a:ln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5" name="Freeform 170"/>
                <p:cNvSpPr>
                  <a:spLocks/>
                </p:cNvSpPr>
                <p:nvPr/>
              </p:nvSpPr>
              <p:spPr bwMode="auto">
                <a:xfrm>
                  <a:off x="2725738" y="4464050"/>
                  <a:ext cx="57150" cy="220663"/>
                </a:xfrm>
                <a:custGeom>
                  <a:avLst/>
                  <a:gdLst>
                    <a:gd name="T0" fmla="*/ 36 w 36"/>
                    <a:gd name="T1" fmla="*/ 135 h 139"/>
                    <a:gd name="T2" fmla="*/ 26 w 36"/>
                    <a:gd name="T3" fmla="*/ 0 h 139"/>
                    <a:gd name="T4" fmla="*/ 0 w 36"/>
                    <a:gd name="T5" fmla="*/ 0 h 139"/>
                    <a:gd name="T6" fmla="*/ 12 w 36"/>
                    <a:gd name="T7" fmla="*/ 139 h 139"/>
                    <a:gd name="T8" fmla="*/ 36 w 36"/>
                    <a:gd name="T9" fmla="*/ 135 h 139"/>
                  </a:gdLst>
                  <a:ahLst/>
                  <a:cxnLst>
                    <a:cxn ang="0">
                      <a:pos x="T0" y="T1"/>
                    </a:cxn>
                    <a:cxn ang="0">
                      <a:pos x="T2" y="T3"/>
                    </a:cxn>
                    <a:cxn ang="0">
                      <a:pos x="T4" y="T5"/>
                    </a:cxn>
                    <a:cxn ang="0">
                      <a:pos x="T6" y="T7"/>
                    </a:cxn>
                    <a:cxn ang="0">
                      <a:pos x="T8" y="T9"/>
                    </a:cxn>
                  </a:cxnLst>
                  <a:rect l="0" t="0" r="r" b="b"/>
                  <a:pathLst>
                    <a:path w="36" h="139">
                      <a:moveTo>
                        <a:pt x="36" y="135"/>
                      </a:moveTo>
                      <a:lnTo>
                        <a:pt x="26" y="0"/>
                      </a:lnTo>
                      <a:lnTo>
                        <a:pt x="0" y="0"/>
                      </a:lnTo>
                      <a:lnTo>
                        <a:pt x="12" y="139"/>
                      </a:lnTo>
                      <a:lnTo>
                        <a:pt x="36"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6" name="Freeform 171"/>
                <p:cNvSpPr>
                  <a:spLocks/>
                </p:cNvSpPr>
                <p:nvPr/>
              </p:nvSpPr>
              <p:spPr bwMode="auto">
                <a:xfrm>
                  <a:off x="2725738" y="4464050"/>
                  <a:ext cx="57150" cy="220663"/>
                </a:xfrm>
                <a:custGeom>
                  <a:avLst/>
                  <a:gdLst>
                    <a:gd name="T0" fmla="*/ 36 w 36"/>
                    <a:gd name="T1" fmla="*/ 135 h 139"/>
                    <a:gd name="T2" fmla="*/ 26 w 36"/>
                    <a:gd name="T3" fmla="*/ 0 h 139"/>
                    <a:gd name="T4" fmla="*/ 0 w 36"/>
                    <a:gd name="T5" fmla="*/ 0 h 139"/>
                    <a:gd name="T6" fmla="*/ 12 w 36"/>
                    <a:gd name="T7" fmla="*/ 139 h 139"/>
                    <a:gd name="T8" fmla="*/ 36 w 36"/>
                    <a:gd name="T9" fmla="*/ 135 h 139"/>
                  </a:gdLst>
                  <a:ahLst/>
                  <a:cxnLst>
                    <a:cxn ang="0">
                      <a:pos x="T0" y="T1"/>
                    </a:cxn>
                    <a:cxn ang="0">
                      <a:pos x="T2" y="T3"/>
                    </a:cxn>
                    <a:cxn ang="0">
                      <a:pos x="T4" y="T5"/>
                    </a:cxn>
                    <a:cxn ang="0">
                      <a:pos x="T6" y="T7"/>
                    </a:cxn>
                    <a:cxn ang="0">
                      <a:pos x="T8" y="T9"/>
                    </a:cxn>
                  </a:cxnLst>
                  <a:rect l="0" t="0" r="r" b="b"/>
                  <a:pathLst>
                    <a:path w="36" h="139">
                      <a:moveTo>
                        <a:pt x="36" y="135"/>
                      </a:moveTo>
                      <a:lnTo>
                        <a:pt x="26" y="0"/>
                      </a:lnTo>
                      <a:lnTo>
                        <a:pt x="0" y="0"/>
                      </a:lnTo>
                      <a:lnTo>
                        <a:pt x="12" y="139"/>
                      </a:lnTo>
                      <a:lnTo>
                        <a:pt x="36"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7" name="Freeform 172"/>
                <p:cNvSpPr>
                  <a:spLocks/>
                </p:cNvSpPr>
                <p:nvPr/>
              </p:nvSpPr>
              <p:spPr bwMode="auto">
                <a:xfrm>
                  <a:off x="2090738" y="4432300"/>
                  <a:ext cx="1133475" cy="376238"/>
                </a:xfrm>
                <a:custGeom>
                  <a:avLst/>
                  <a:gdLst>
                    <a:gd name="T0" fmla="*/ 346 w 355"/>
                    <a:gd name="T1" fmla="*/ 33 h 118"/>
                    <a:gd name="T2" fmla="*/ 292 w 355"/>
                    <a:gd name="T3" fmla="*/ 118 h 118"/>
                    <a:gd name="T4" fmla="*/ 0 w 355"/>
                    <a:gd name="T5" fmla="*/ 80 h 118"/>
                    <a:gd name="T6" fmla="*/ 0 w 355"/>
                    <a:gd name="T7" fmla="*/ 73 h 118"/>
                    <a:gd name="T8" fmla="*/ 6 w 355"/>
                    <a:gd name="T9" fmla="*/ 0 h 118"/>
                    <a:gd name="T10" fmla="*/ 254 w 355"/>
                    <a:gd name="T11" fmla="*/ 32 h 118"/>
                    <a:gd name="T12" fmla="*/ 346 w 355"/>
                    <a:gd name="T13" fmla="*/ 33 h 118"/>
                  </a:gdLst>
                  <a:ahLst/>
                  <a:cxnLst>
                    <a:cxn ang="0">
                      <a:pos x="T0" y="T1"/>
                    </a:cxn>
                    <a:cxn ang="0">
                      <a:pos x="T2" y="T3"/>
                    </a:cxn>
                    <a:cxn ang="0">
                      <a:pos x="T4" y="T5"/>
                    </a:cxn>
                    <a:cxn ang="0">
                      <a:pos x="T6" y="T7"/>
                    </a:cxn>
                    <a:cxn ang="0">
                      <a:pos x="T8" y="T9"/>
                    </a:cxn>
                    <a:cxn ang="0">
                      <a:pos x="T10" y="T11"/>
                    </a:cxn>
                    <a:cxn ang="0">
                      <a:pos x="T12" y="T13"/>
                    </a:cxn>
                  </a:cxnLst>
                  <a:rect l="0" t="0" r="r" b="b"/>
                  <a:pathLst>
                    <a:path w="355" h="118">
                      <a:moveTo>
                        <a:pt x="346" y="33"/>
                      </a:moveTo>
                      <a:cubicBezTo>
                        <a:pt x="346" y="33"/>
                        <a:pt x="355" y="118"/>
                        <a:pt x="292" y="118"/>
                      </a:cubicBezTo>
                      <a:cubicBezTo>
                        <a:pt x="216" y="113"/>
                        <a:pt x="0" y="80"/>
                        <a:pt x="0" y="80"/>
                      </a:cubicBezTo>
                      <a:cubicBezTo>
                        <a:pt x="0" y="73"/>
                        <a:pt x="0" y="73"/>
                        <a:pt x="0" y="73"/>
                      </a:cubicBezTo>
                      <a:cubicBezTo>
                        <a:pt x="6" y="0"/>
                        <a:pt x="6" y="0"/>
                        <a:pt x="6" y="0"/>
                      </a:cubicBezTo>
                      <a:cubicBezTo>
                        <a:pt x="254" y="32"/>
                        <a:pt x="254" y="32"/>
                        <a:pt x="254" y="32"/>
                      </a:cubicBezTo>
                      <a:cubicBezTo>
                        <a:pt x="346" y="33"/>
                        <a:pt x="346" y="33"/>
                        <a:pt x="346" y="33"/>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8" name="Freeform 173"/>
                <p:cNvSpPr>
                  <a:spLocks/>
                </p:cNvSpPr>
                <p:nvPr/>
              </p:nvSpPr>
              <p:spPr bwMode="auto">
                <a:xfrm>
                  <a:off x="1919288" y="4435475"/>
                  <a:ext cx="149225" cy="220663"/>
                </a:xfrm>
                <a:custGeom>
                  <a:avLst/>
                  <a:gdLst>
                    <a:gd name="T0" fmla="*/ 47 w 47"/>
                    <a:gd name="T1" fmla="*/ 9 h 69"/>
                    <a:gd name="T2" fmla="*/ 4 w 47"/>
                    <a:gd name="T3" fmla="*/ 18 h 69"/>
                    <a:gd name="T4" fmla="*/ 4 w 47"/>
                    <a:gd name="T5" fmla="*/ 36 h 69"/>
                    <a:gd name="T6" fmla="*/ 42 w 47"/>
                    <a:gd name="T7" fmla="*/ 69 h 69"/>
                    <a:gd name="T8" fmla="*/ 47 w 47"/>
                    <a:gd name="T9" fmla="*/ 9 h 69"/>
                  </a:gdLst>
                  <a:ahLst/>
                  <a:cxnLst>
                    <a:cxn ang="0">
                      <a:pos x="T0" y="T1"/>
                    </a:cxn>
                    <a:cxn ang="0">
                      <a:pos x="T2" y="T3"/>
                    </a:cxn>
                    <a:cxn ang="0">
                      <a:pos x="T4" y="T5"/>
                    </a:cxn>
                    <a:cxn ang="0">
                      <a:pos x="T6" y="T7"/>
                    </a:cxn>
                    <a:cxn ang="0">
                      <a:pos x="T8" y="T9"/>
                    </a:cxn>
                  </a:cxnLst>
                  <a:rect l="0" t="0" r="r" b="b"/>
                  <a:pathLst>
                    <a:path w="47" h="69">
                      <a:moveTo>
                        <a:pt x="47" y="9"/>
                      </a:moveTo>
                      <a:cubicBezTo>
                        <a:pt x="47" y="9"/>
                        <a:pt x="7" y="0"/>
                        <a:pt x="4" y="18"/>
                      </a:cubicBezTo>
                      <a:cubicBezTo>
                        <a:pt x="3" y="25"/>
                        <a:pt x="0" y="30"/>
                        <a:pt x="4" y="36"/>
                      </a:cubicBezTo>
                      <a:cubicBezTo>
                        <a:pt x="8" y="43"/>
                        <a:pt x="42" y="69"/>
                        <a:pt x="42" y="69"/>
                      </a:cubicBezTo>
                      <a:cubicBezTo>
                        <a:pt x="47" y="9"/>
                        <a:pt x="47" y="9"/>
                        <a:pt x="47" y="9"/>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9" name="Freeform 174"/>
                <p:cNvSpPr>
                  <a:spLocks/>
                </p:cNvSpPr>
                <p:nvPr/>
              </p:nvSpPr>
              <p:spPr bwMode="auto">
                <a:xfrm>
                  <a:off x="2052638" y="4441825"/>
                  <a:ext cx="57150" cy="223838"/>
                </a:xfrm>
                <a:custGeom>
                  <a:avLst/>
                  <a:gdLst>
                    <a:gd name="T0" fmla="*/ 0 w 36"/>
                    <a:gd name="T1" fmla="*/ 135 h 141"/>
                    <a:gd name="T2" fmla="*/ 10 w 36"/>
                    <a:gd name="T3" fmla="*/ 0 h 141"/>
                    <a:gd name="T4" fmla="*/ 36 w 36"/>
                    <a:gd name="T5" fmla="*/ 0 h 141"/>
                    <a:gd name="T6" fmla="*/ 24 w 36"/>
                    <a:gd name="T7" fmla="*/ 141 h 141"/>
                    <a:gd name="T8" fmla="*/ 0 w 36"/>
                    <a:gd name="T9" fmla="*/ 135 h 141"/>
                  </a:gdLst>
                  <a:ahLst/>
                  <a:cxnLst>
                    <a:cxn ang="0">
                      <a:pos x="T0" y="T1"/>
                    </a:cxn>
                    <a:cxn ang="0">
                      <a:pos x="T2" y="T3"/>
                    </a:cxn>
                    <a:cxn ang="0">
                      <a:pos x="T4" y="T5"/>
                    </a:cxn>
                    <a:cxn ang="0">
                      <a:pos x="T6" y="T7"/>
                    </a:cxn>
                    <a:cxn ang="0">
                      <a:pos x="T8" y="T9"/>
                    </a:cxn>
                  </a:cxnLst>
                  <a:rect l="0" t="0" r="r" b="b"/>
                  <a:pathLst>
                    <a:path w="36" h="141">
                      <a:moveTo>
                        <a:pt x="0" y="135"/>
                      </a:moveTo>
                      <a:lnTo>
                        <a:pt x="10" y="0"/>
                      </a:lnTo>
                      <a:lnTo>
                        <a:pt x="36" y="0"/>
                      </a:lnTo>
                      <a:lnTo>
                        <a:pt x="24" y="141"/>
                      </a:lnTo>
                      <a:lnTo>
                        <a:pt x="0"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0" name="Freeform 175"/>
                <p:cNvSpPr>
                  <a:spLocks/>
                </p:cNvSpPr>
                <p:nvPr/>
              </p:nvSpPr>
              <p:spPr bwMode="auto">
                <a:xfrm>
                  <a:off x="2052638" y="4441825"/>
                  <a:ext cx="57150" cy="223838"/>
                </a:xfrm>
                <a:custGeom>
                  <a:avLst/>
                  <a:gdLst>
                    <a:gd name="T0" fmla="*/ 0 w 36"/>
                    <a:gd name="T1" fmla="*/ 135 h 141"/>
                    <a:gd name="T2" fmla="*/ 10 w 36"/>
                    <a:gd name="T3" fmla="*/ 0 h 141"/>
                    <a:gd name="T4" fmla="*/ 36 w 36"/>
                    <a:gd name="T5" fmla="*/ 0 h 141"/>
                    <a:gd name="T6" fmla="*/ 24 w 36"/>
                    <a:gd name="T7" fmla="*/ 141 h 141"/>
                    <a:gd name="T8" fmla="*/ 0 w 36"/>
                    <a:gd name="T9" fmla="*/ 135 h 141"/>
                  </a:gdLst>
                  <a:ahLst/>
                  <a:cxnLst>
                    <a:cxn ang="0">
                      <a:pos x="T0" y="T1"/>
                    </a:cxn>
                    <a:cxn ang="0">
                      <a:pos x="T2" y="T3"/>
                    </a:cxn>
                    <a:cxn ang="0">
                      <a:pos x="T4" y="T5"/>
                    </a:cxn>
                    <a:cxn ang="0">
                      <a:pos x="T6" y="T7"/>
                    </a:cxn>
                    <a:cxn ang="0">
                      <a:pos x="T8" y="T9"/>
                    </a:cxn>
                  </a:cxnLst>
                  <a:rect l="0" t="0" r="r" b="b"/>
                  <a:pathLst>
                    <a:path w="36" h="141">
                      <a:moveTo>
                        <a:pt x="0" y="135"/>
                      </a:moveTo>
                      <a:lnTo>
                        <a:pt x="10" y="0"/>
                      </a:lnTo>
                      <a:lnTo>
                        <a:pt x="36" y="0"/>
                      </a:lnTo>
                      <a:lnTo>
                        <a:pt x="24" y="141"/>
                      </a:lnTo>
                      <a:lnTo>
                        <a:pt x="0"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1" name="Freeform 176"/>
                <p:cNvSpPr>
                  <a:spLocks/>
                </p:cNvSpPr>
                <p:nvPr/>
              </p:nvSpPr>
              <p:spPr bwMode="auto">
                <a:xfrm>
                  <a:off x="1925638" y="4537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2" name="Freeform 177"/>
                <p:cNvSpPr>
                  <a:spLocks noEditPoints="1"/>
                </p:cNvSpPr>
                <p:nvPr/>
              </p:nvSpPr>
              <p:spPr bwMode="auto">
                <a:xfrm>
                  <a:off x="1925638" y="4537075"/>
                  <a:ext cx="165100" cy="141288"/>
                </a:xfrm>
                <a:custGeom>
                  <a:avLst/>
                  <a:gdLst>
                    <a:gd name="T0" fmla="*/ 2 w 52"/>
                    <a:gd name="T1" fmla="*/ 4 h 44"/>
                    <a:gd name="T2" fmla="*/ 40 w 52"/>
                    <a:gd name="T3" fmla="*/ 42 h 44"/>
                    <a:gd name="T4" fmla="*/ 52 w 52"/>
                    <a:gd name="T5" fmla="*/ 44 h 44"/>
                    <a:gd name="T6" fmla="*/ 52 w 52"/>
                    <a:gd name="T7" fmla="*/ 40 h 44"/>
                    <a:gd name="T8" fmla="*/ 47 w 52"/>
                    <a:gd name="T9" fmla="*/ 39 h 44"/>
                    <a:gd name="T10" fmla="*/ 40 w 52"/>
                    <a:gd name="T11" fmla="*/ 37 h 44"/>
                    <a:gd name="T12" fmla="*/ 2 w 52"/>
                    <a:gd name="T13" fmla="*/ 4 h 44"/>
                    <a:gd name="T14" fmla="*/ 2 w 52"/>
                    <a:gd name="T15" fmla="*/ 4 h 44"/>
                    <a:gd name="T16" fmla="*/ 2 w 52"/>
                    <a:gd name="T17" fmla="*/ 4 h 44"/>
                    <a:gd name="T18" fmla="*/ 2 w 52"/>
                    <a:gd name="T19" fmla="*/ 4 h 44"/>
                    <a:gd name="T20" fmla="*/ 2 w 52"/>
                    <a:gd name="T21" fmla="*/ 4 h 44"/>
                    <a:gd name="T22" fmla="*/ 2 w 52"/>
                    <a:gd name="T23" fmla="*/ 4 h 44"/>
                    <a:gd name="T24" fmla="*/ 0 w 52"/>
                    <a:gd name="T25" fmla="*/ 0 h 44"/>
                    <a:gd name="T26" fmla="*/ 0 w 52"/>
                    <a:gd name="T27" fmla="*/ 0 h 44"/>
                    <a:gd name="T28" fmla="*/ 2 w 52"/>
                    <a:gd name="T29" fmla="*/ 4 h 44"/>
                    <a:gd name="T30" fmla="*/ 1 w 52"/>
                    <a:gd name="T31" fmla="*/ 2 h 44"/>
                    <a:gd name="T32" fmla="*/ 0 w 52"/>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44">
                      <a:moveTo>
                        <a:pt x="2" y="4"/>
                      </a:moveTo>
                      <a:cubicBezTo>
                        <a:pt x="6" y="11"/>
                        <a:pt x="40" y="42"/>
                        <a:pt x="40" y="42"/>
                      </a:cubicBezTo>
                      <a:cubicBezTo>
                        <a:pt x="52" y="44"/>
                        <a:pt x="52" y="44"/>
                        <a:pt x="52" y="44"/>
                      </a:cubicBezTo>
                      <a:cubicBezTo>
                        <a:pt x="52" y="40"/>
                        <a:pt x="52" y="40"/>
                        <a:pt x="52" y="40"/>
                      </a:cubicBezTo>
                      <a:cubicBezTo>
                        <a:pt x="47" y="39"/>
                        <a:pt x="47" y="39"/>
                        <a:pt x="47" y="39"/>
                      </a:cubicBezTo>
                      <a:cubicBezTo>
                        <a:pt x="40" y="37"/>
                        <a:pt x="40" y="37"/>
                        <a:pt x="40" y="37"/>
                      </a:cubicBezTo>
                      <a:cubicBezTo>
                        <a:pt x="40" y="37"/>
                        <a:pt x="6" y="11"/>
                        <a:pt x="2" y="4"/>
                      </a:cubicBezTo>
                      <a:moveTo>
                        <a:pt x="2" y="4"/>
                      </a:moveTo>
                      <a:cubicBezTo>
                        <a:pt x="2" y="4"/>
                        <a:pt x="2" y="4"/>
                        <a:pt x="2" y="4"/>
                      </a:cubicBezTo>
                      <a:cubicBezTo>
                        <a:pt x="2" y="4"/>
                        <a:pt x="2" y="4"/>
                        <a:pt x="2" y="4"/>
                      </a:cubicBezTo>
                      <a:cubicBezTo>
                        <a:pt x="2" y="4"/>
                        <a:pt x="2" y="4"/>
                        <a:pt x="2" y="4"/>
                      </a:cubicBezTo>
                      <a:cubicBezTo>
                        <a:pt x="2" y="4"/>
                        <a:pt x="2" y="4"/>
                        <a:pt x="2" y="4"/>
                      </a:cubicBezTo>
                      <a:moveTo>
                        <a:pt x="0" y="0"/>
                      </a:moveTo>
                      <a:cubicBezTo>
                        <a:pt x="0" y="0"/>
                        <a:pt x="0" y="0"/>
                        <a:pt x="0" y="0"/>
                      </a:cubicBezTo>
                      <a:cubicBezTo>
                        <a:pt x="0" y="3"/>
                        <a:pt x="0" y="1"/>
                        <a:pt x="2" y="4"/>
                      </a:cubicBezTo>
                      <a:cubicBezTo>
                        <a:pt x="1" y="3"/>
                        <a:pt x="1" y="3"/>
                        <a:pt x="1" y="2"/>
                      </a:cubicBezTo>
                      <a:cubicBezTo>
                        <a:pt x="1" y="1"/>
                        <a:pt x="0" y="1"/>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3" name="Freeform 178"/>
                <p:cNvSpPr>
                  <a:spLocks/>
                </p:cNvSpPr>
                <p:nvPr/>
              </p:nvSpPr>
              <p:spPr bwMode="auto">
                <a:xfrm>
                  <a:off x="2090738" y="4665663"/>
                  <a:ext cx="0" cy="12700"/>
                </a:xfrm>
                <a:custGeom>
                  <a:avLst/>
                  <a:gdLst>
                    <a:gd name="T0" fmla="*/ 0 h 8"/>
                    <a:gd name="T1" fmla="*/ 0 h 8"/>
                    <a:gd name="T2" fmla="*/ 8 h 8"/>
                    <a:gd name="T3" fmla="*/ 8 h 8"/>
                    <a:gd name="T4" fmla="*/ 0 h 8"/>
                    <a:gd name="T5" fmla="*/ 0 h 8"/>
                  </a:gdLst>
                  <a:ahLst/>
                  <a:cxnLst>
                    <a:cxn ang="0">
                      <a:pos x="0" y="T0"/>
                    </a:cxn>
                    <a:cxn ang="0">
                      <a:pos x="0" y="T1"/>
                    </a:cxn>
                    <a:cxn ang="0">
                      <a:pos x="0" y="T2"/>
                    </a:cxn>
                    <a:cxn ang="0">
                      <a:pos x="0" y="T3"/>
                    </a:cxn>
                    <a:cxn ang="0">
                      <a:pos x="0" y="T4"/>
                    </a:cxn>
                    <a:cxn ang="0">
                      <a:pos x="0" y="T5"/>
                    </a:cxn>
                  </a:cxnLst>
                  <a:rect l="0" t="0" r="r" b="b"/>
                  <a:pathLst>
                    <a:path h="8">
                      <a:moveTo>
                        <a:pt x="0" y="0"/>
                      </a:moveTo>
                      <a:lnTo>
                        <a:pt x="0" y="0"/>
                      </a:lnTo>
                      <a:lnTo>
                        <a:pt x="0" y="8"/>
                      </a:lnTo>
                      <a:lnTo>
                        <a:pt x="0" y="8"/>
                      </a:lnTo>
                      <a:lnTo>
                        <a:pt x="0" y="0"/>
                      </a:lnTo>
                      <a:lnTo>
                        <a:pt x="0" y="0"/>
                      </a:lnTo>
                      <a:close/>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4" name="Freeform 179"/>
                <p:cNvSpPr>
                  <a:spLocks/>
                </p:cNvSpPr>
                <p:nvPr/>
              </p:nvSpPr>
              <p:spPr bwMode="auto">
                <a:xfrm>
                  <a:off x="2090738" y="4665663"/>
                  <a:ext cx="0" cy="12700"/>
                </a:xfrm>
                <a:custGeom>
                  <a:avLst/>
                  <a:gdLst>
                    <a:gd name="T0" fmla="*/ 0 h 8"/>
                    <a:gd name="T1" fmla="*/ 0 h 8"/>
                    <a:gd name="T2" fmla="*/ 8 h 8"/>
                    <a:gd name="T3" fmla="*/ 8 h 8"/>
                    <a:gd name="T4" fmla="*/ 0 h 8"/>
                    <a:gd name="T5" fmla="*/ 0 h 8"/>
                  </a:gdLst>
                  <a:ahLst/>
                  <a:cxnLst>
                    <a:cxn ang="0">
                      <a:pos x="0" y="T0"/>
                    </a:cxn>
                    <a:cxn ang="0">
                      <a:pos x="0" y="T1"/>
                    </a:cxn>
                    <a:cxn ang="0">
                      <a:pos x="0" y="T2"/>
                    </a:cxn>
                    <a:cxn ang="0">
                      <a:pos x="0" y="T3"/>
                    </a:cxn>
                    <a:cxn ang="0">
                      <a:pos x="0" y="T4"/>
                    </a:cxn>
                    <a:cxn ang="0">
                      <a:pos x="0" y="T5"/>
                    </a:cxn>
                  </a:cxnLst>
                  <a:rect l="0" t="0" r="r" b="b"/>
                  <a:pathLst>
                    <a:path h="8">
                      <a:moveTo>
                        <a:pt x="0" y="0"/>
                      </a:moveTo>
                      <a:lnTo>
                        <a:pt x="0" y="0"/>
                      </a:lnTo>
                      <a:lnTo>
                        <a:pt x="0" y="8"/>
                      </a:lnTo>
                      <a:lnTo>
                        <a:pt x="0" y="8"/>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5" name="Freeform 180"/>
                <p:cNvSpPr>
                  <a:spLocks/>
                </p:cNvSpPr>
                <p:nvPr/>
              </p:nvSpPr>
              <p:spPr bwMode="auto">
                <a:xfrm>
                  <a:off x="1925638" y="4537075"/>
                  <a:ext cx="3175" cy="6350"/>
                </a:xfrm>
                <a:custGeom>
                  <a:avLst/>
                  <a:gdLst>
                    <a:gd name="T0" fmla="*/ 0 w 1"/>
                    <a:gd name="T1" fmla="*/ 0 h 2"/>
                    <a:gd name="T2" fmla="*/ 0 w 1"/>
                    <a:gd name="T3" fmla="*/ 0 h 2"/>
                    <a:gd name="T4" fmla="*/ 0 w 1"/>
                    <a:gd name="T5" fmla="*/ 0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0"/>
                        <a:pt x="0" y="0"/>
                        <a:pt x="0" y="0"/>
                      </a:cubicBezTo>
                      <a:cubicBezTo>
                        <a:pt x="0" y="1"/>
                        <a:pt x="1" y="1"/>
                        <a:pt x="1" y="2"/>
                      </a:cubicBezTo>
                      <a:cubicBezTo>
                        <a:pt x="1" y="1"/>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6" name="Freeform 181"/>
                <p:cNvSpPr>
                  <a:spLocks/>
                </p:cNvSpPr>
                <p:nvPr/>
              </p:nvSpPr>
              <p:spPr bwMode="auto">
                <a:xfrm>
                  <a:off x="2074863" y="4662488"/>
                  <a:ext cx="15875" cy="3175"/>
                </a:xfrm>
                <a:custGeom>
                  <a:avLst/>
                  <a:gdLst>
                    <a:gd name="T0" fmla="*/ 0 w 10"/>
                    <a:gd name="T1" fmla="*/ 0 h 2"/>
                    <a:gd name="T2" fmla="*/ 10 w 10"/>
                    <a:gd name="T3" fmla="*/ 2 h 2"/>
                    <a:gd name="T4" fmla="*/ 10 w 10"/>
                    <a:gd name="T5" fmla="*/ 2 h 2"/>
                    <a:gd name="T6" fmla="*/ 0 w 10"/>
                    <a:gd name="T7" fmla="*/ 0 h 2"/>
                  </a:gdLst>
                  <a:ahLst/>
                  <a:cxnLst>
                    <a:cxn ang="0">
                      <a:pos x="T0" y="T1"/>
                    </a:cxn>
                    <a:cxn ang="0">
                      <a:pos x="T2" y="T3"/>
                    </a:cxn>
                    <a:cxn ang="0">
                      <a:pos x="T4" y="T5"/>
                    </a:cxn>
                    <a:cxn ang="0">
                      <a:pos x="T6" y="T7"/>
                    </a:cxn>
                  </a:cxnLst>
                  <a:rect l="0" t="0" r="r" b="b"/>
                  <a:pathLst>
                    <a:path w="10" h="2">
                      <a:moveTo>
                        <a:pt x="0" y="0"/>
                      </a:moveTo>
                      <a:lnTo>
                        <a:pt x="10" y="2"/>
                      </a:lnTo>
                      <a:lnTo>
                        <a:pt x="10" y="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7" name="Freeform 182"/>
                <p:cNvSpPr>
                  <a:spLocks/>
                </p:cNvSpPr>
                <p:nvPr/>
              </p:nvSpPr>
              <p:spPr bwMode="auto">
                <a:xfrm>
                  <a:off x="2074863" y="4662488"/>
                  <a:ext cx="15875" cy="3175"/>
                </a:xfrm>
                <a:custGeom>
                  <a:avLst/>
                  <a:gdLst>
                    <a:gd name="T0" fmla="*/ 0 w 10"/>
                    <a:gd name="T1" fmla="*/ 0 h 2"/>
                    <a:gd name="T2" fmla="*/ 10 w 10"/>
                    <a:gd name="T3" fmla="*/ 2 h 2"/>
                    <a:gd name="T4" fmla="*/ 10 w 10"/>
                    <a:gd name="T5" fmla="*/ 2 h 2"/>
                    <a:gd name="T6" fmla="*/ 0 w 10"/>
                    <a:gd name="T7" fmla="*/ 0 h 2"/>
                  </a:gdLst>
                  <a:ahLst/>
                  <a:cxnLst>
                    <a:cxn ang="0">
                      <a:pos x="T0" y="T1"/>
                    </a:cxn>
                    <a:cxn ang="0">
                      <a:pos x="T2" y="T3"/>
                    </a:cxn>
                    <a:cxn ang="0">
                      <a:pos x="T4" y="T5"/>
                    </a:cxn>
                    <a:cxn ang="0">
                      <a:pos x="T6" y="T7"/>
                    </a:cxn>
                  </a:cxnLst>
                  <a:rect l="0" t="0" r="r" b="b"/>
                  <a:pathLst>
                    <a:path w="10" h="2">
                      <a:moveTo>
                        <a:pt x="0" y="0"/>
                      </a:moveTo>
                      <a:lnTo>
                        <a:pt x="10" y="2"/>
                      </a:lnTo>
                      <a:lnTo>
                        <a:pt x="1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8" name="Freeform 183"/>
                <p:cNvSpPr>
                  <a:spLocks/>
                </p:cNvSpPr>
                <p:nvPr/>
              </p:nvSpPr>
              <p:spPr bwMode="auto">
                <a:xfrm>
                  <a:off x="2090738" y="4687888"/>
                  <a:ext cx="403225" cy="63500"/>
                </a:xfrm>
                <a:custGeom>
                  <a:avLst/>
                  <a:gdLst>
                    <a:gd name="T0" fmla="*/ 0 w 126"/>
                    <a:gd name="T1" fmla="*/ 0 h 20"/>
                    <a:gd name="T2" fmla="*/ 0 w 126"/>
                    <a:gd name="T3" fmla="*/ 4 h 20"/>
                    <a:gd name="T4" fmla="*/ 107 w 126"/>
                    <a:gd name="T5" fmla="*/ 20 h 20"/>
                    <a:gd name="T6" fmla="*/ 126 w 126"/>
                    <a:gd name="T7" fmla="*/ 18 h 20"/>
                    <a:gd name="T8" fmla="*/ 2 w 126"/>
                    <a:gd name="T9" fmla="*/ 0 h 20"/>
                    <a:gd name="T10" fmla="*/ 0 w 126"/>
                    <a:gd name="T11" fmla="*/ 0 h 20"/>
                  </a:gdLst>
                  <a:ahLst/>
                  <a:cxnLst>
                    <a:cxn ang="0">
                      <a:pos x="T0" y="T1"/>
                    </a:cxn>
                    <a:cxn ang="0">
                      <a:pos x="T2" y="T3"/>
                    </a:cxn>
                    <a:cxn ang="0">
                      <a:pos x="T4" y="T5"/>
                    </a:cxn>
                    <a:cxn ang="0">
                      <a:pos x="T6" y="T7"/>
                    </a:cxn>
                    <a:cxn ang="0">
                      <a:pos x="T8" y="T9"/>
                    </a:cxn>
                    <a:cxn ang="0">
                      <a:pos x="T10" y="T11"/>
                    </a:cxn>
                  </a:cxnLst>
                  <a:rect l="0" t="0" r="r" b="b"/>
                  <a:pathLst>
                    <a:path w="126" h="20">
                      <a:moveTo>
                        <a:pt x="0" y="0"/>
                      </a:moveTo>
                      <a:cubicBezTo>
                        <a:pt x="0" y="4"/>
                        <a:pt x="0" y="4"/>
                        <a:pt x="0" y="4"/>
                      </a:cubicBezTo>
                      <a:cubicBezTo>
                        <a:pt x="0" y="4"/>
                        <a:pt x="48" y="12"/>
                        <a:pt x="107" y="20"/>
                      </a:cubicBezTo>
                      <a:cubicBezTo>
                        <a:pt x="114" y="20"/>
                        <a:pt x="120" y="19"/>
                        <a:pt x="126" y="18"/>
                      </a:cubicBezTo>
                      <a:cubicBezTo>
                        <a:pt x="66" y="10"/>
                        <a:pt x="13" y="2"/>
                        <a:pt x="2" y="0"/>
                      </a:cubicBezTo>
                      <a:cubicBezTo>
                        <a:pt x="1"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9" name="Freeform 184"/>
                <p:cNvSpPr>
                  <a:spLocks/>
                </p:cNvSpPr>
                <p:nvPr/>
              </p:nvSpPr>
              <p:spPr bwMode="auto">
                <a:xfrm>
                  <a:off x="2090738" y="4687888"/>
                  <a:ext cx="6350"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0" name="Freeform 191"/>
                <p:cNvSpPr>
                  <a:spLocks/>
                </p:cNvSpPr>
                <p:nvPr/>
              </p:nvSpPr>
              <p:spPr bwMode="auto">
                <a:xfrm>
                  <a:off x="2390776" y="2506663"/>
                  <a:ext cx="38100" cy="9525"/>
                </a:xfrm>
                <a:custGeom>
                  <a:avLst/>
                  <a:gdLst>
                    <a:gd name="T0" fmla="*/ 12 w 12"/>
                    <a:gd name="T1" fmla="*/ 2 h 3"/>
                    <a:gd name="T2" fmla="*/ 11 w 12"/>
                    <a:gd name="T3" fmla="*/ 3 h 3"/>
                    <a:gd name="T4" fmla="*/ 1 w 12"/>
                    <a:gd name="T5" fmla="*/ 3 h 3"/>
                    <a:gd name="T6" fmla="*/ 0 w 12"/>
                    <a:gd name="T7" fmla="*/ 2 h 3"/>
                    <a:gd name="T8" fmla="*/ 0 w 12"/>
                    <a:gd name="T9" fmla="*/ 1 h 3"/>
                    <a:gd name="T10" fmla="*/ 1 w 12"/>
                    <a:gd name="T11" fmla="*/ 0 h 3"/>
                    <a:gd name="T12" fmla="*/ 11 w 12"/>
                    <a:gd name="T13" fmla="*/ 0 h 3"/>
                    <a:gd name="T14" fmla="*/ 12 w 12"/>
                    <a:gd name="T15" fmla="*/ 1 h 3"/>
                    <a:gd name="T16" fmla="*/ 12 w 1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12" y="2"/>
                      </a:moveTo>
                      <a:cubicBezTo>
                        <a:pt x="12" y="2"/>
                        <a:pt x="11" y="3"/>
                        <a:pt x="11" y="3"/>
                      </a:cubicBezTo>
                      <a:cubicBezTo>
                        <a:pt x="1" y="3"/>
                        <a:pt x="1" y="3"/>
                        <a:pt x="1" y="3"/>
                      </a:cubicBezTo>
                      <a:cubicBezTo>
                        <a:pt x="0" y="3"/>
                        <a:pt x="0" y="2"/>
                        <a:pt x="0" y="2"/>
                      </a:cubicBezTo>
                      <a:cubicBezTo>
                        <a:pt x="0" y="1"/>
                        <a:pt x="0" y="1"/>
                        <a:pt x="0" y="1"/>
                      </a:cubicBezTo>
                      <a:cubicBezTo>
                        <a:pt x="0" y="0"/>
                        <a:pt x="0" y="0"/>
                        <a:pt x="1" y="0"/>
                      </a:cubicBezTo>
                      <a:cubicBezTo>
                        <a:pt x="11" y="0"/>
                        <a:pt x="11" y="0"/>
                        <a:pt x="11" y="0"/>
                      </a:cubicBezTo>
                      <a:cubicBezTo>
                        <a:pt x="11" y="0"/>
                        <a:pt x="12" y="0"/>
                        <a:pt x="12" y="1"/>
                      </a:cubicBezTo>
                      <a:lnTo>
                        <a:pt x="12" y="2"/>
                      </a:lnTo>
                      <a:close/>
                    </a:path>
                  </a:pathLst>
                </a:custGeom>
                <a:solidFill>
                  <a:srgbClr val="DF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71" name="Picture 2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640013" y="41576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1" y="4464050"/>
                  <a:ext cx="95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326" y="4462463"/>
                  <a:ext cx="39688"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 name="Rectangle 208"/>
                <p:cNvSpPr>
                  <a:spLocks noChangeArrowheads="1"/>
                </p:cNvSpPr>
                <p:nvPr/>
              </p:nvSpPr>
              <p:spPr bwMode="auto">
                <a:xfrm>
                  <a:off x="2652713" y="4198938"/>
                  <a:ext cx="157163" cy="153988"/>
                </a:xfrm>
                <a:prstGeom prst="rect">
                  <a:avLst/>
                </a:prstGeom>
                <a:solidFill>
                  <a:srgbClr val="546B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5" name="Rectangle 209"/>
                <p:cNvSpPr>
                  <a:spLocks noChangeArrowheads="1"/>
                </p:cNvSpPr>
                <p:nvPr/>
              </p:nvSpPr>
              <p:spPr bwMode="auto">
                <a:xfrm>
                  <a:off x="2652713" y="4198938"/>
                  <a:ext cx="1571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6" name="Freeform 210"/>
                <p:cNvSpPr>
                  <a:spLocks/>
                </p:cNvSpPr>
                <p:nvPr/>
              </p:nvSpPr>
              <p:spPr bwMode="auto">
                <a:xfrm>
                  <a:off x="2678113" y="4224338"/>
                  <a:ext cx="131763" cy="128588"/>
                </a:xfrm>
                <a:custGeom>
                  <a:avLst/>
                  <a:gdLst>
                    <a:gd name="T0" fmla="*/ 0 w 83"/>
                    <a:gd name="T1" fmla="*/ 81 h 81"/>
                    <a:gd name="T2" fmla="*/ 83 w 83"/>
                    <a:gd name="T3" fmla="*/ 0 h 81"/>
                    <a:gd name="T4" fmla="*/ 83 w 83"/>
                    <a:gd name="T5" fmla="*/ 81 h 81"/>
                    <a:gd name="T6" fmla="*/ 0 w 83"/>
                    <a:gd name="T7" fmla="*/ 81 h 81"/>
                  </a:gdLst>
                  <a:ahLst/>
                  <a:cxnLst>
                    <a:cxn ang="0">
                      <a:pos x="T0" y="T1"/>
                    </a:cxn>
                    <a:cxn ang="0">
                      <a:pos x="T2" y="T3"/>
                    </a:cxn>
                    <a:cxn ang="0">
                      <a:pos x="T4" y="T5"/>
                    </a:cxn>
                    <a:cxn ang="0">
                      <a:pos x="T6" y="T7"/>
                    </a:cxn>
                  </a:cxnLst>
                  <a:rect l="0" t="0" r="r" b="b"/>
                  <a:pathLst>
                    <a:path w="83" h="81">
                      <a:moveTo>
                        <a:pt x="0" y="81"/>
                      </a:moveTo>
                      <a:lnTo>
                        <a:pt x="83" y="0"/>
                      </a:lnTo>
                      <a:lnTo>
                        <a:pt x="83" y="81"/>
                      </a:lnTo>
                      <a:lnTo>
                        <a:pt x="0" y="81"/>
                      </a:lnTo>
                      <a:close/>
                    </a:path>
                  </a:pathLst>
                </a:custGeom>
                <a:solidFill>
                  <a:srgbClr val="768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7" name="Freeform 211"/>
                <p:cNvSpPr>
                  <a:spLocks/>
                </p:cNvSpPr>
                <p:nvPr/>
              </p:nvSpPr>
              <p:spPr bwMode="auto">
                <a:xfrm>
                  <a:off x="2678113" y="4224338"/>
                  <a:ext cx="131763" cy="128588"/>
                </a:xfrm>
                <a:custGeom>
                  <a:avLst/>
                  <a:gdLst>
                    <a:gd name="T0" fmla="*/ 0 w 83"/>
                    <a:gd name="T1" fmla="*/ 81 h 81"/>
                    <a:gd name="T2" fmla="*/ 83 w 83"/>
                    <a:gd name="T3" fmla="*/ 0 h 81"/>
                    <a:gd name="T4" fmla="*/ 83 w 83"/>
                    <a:gd name="T5" fmla="*/ 81 h 81"/>
                    <a:gd name="T6" fmla="*/ 0 w 83"/>
                    <a:gd name="T7" fmla="*/ 81 h 81"/>
                  </a:gdLst>
                  <a:ahLst/>
                  <a:cxnLst>
                    <a:cxn ang="0">
                      <a:pos x="T0" y="T1"/>
                    </a:cxn>
                    <a:cxn ang="0">
                      <a:pos x="T2" y="T3"/>
                    </a:cxn>
                    <a:cxn ang="0">
                      <a:pos x="T4" y="T5"/>
                    </a:cxn>
                    <a:cxn ang="0">
                      <a:pos x="T6" y="T7"/>
                    </a:cxn>
                  </a:cxnLst>
                  <a:rect l="0" t="0" r="r" b="b"/>
                  <a:pathLst>
                    <a:path w="83" h="81">
                      <a:moveTo>
                        <a:pt x="0" y="81"/>
                      </a:moveTo>
                      <a:lnTo>
                        <a:pt x="83" y="0"/>
                      </a:lnTo>
                      <a:lnTo>
                        <a:pt x="83" y="81"/>
                      </a:lnTo>
                      <a:lnTo>
                        <a:pt x="0"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8" name="Freeform 212"/>
                <p:cNvSpPr>
                  <a:spLocks/>
                </p:cNvSpPr>
                <p:nvPr/>
              </p:nvSpPr>
              <p:spPr bwMode="auto">
                <a:xfrm>
                  <a:off x="2697163" y="4214813"/>
                  <a:ext cx="63500" cy="82550"/>
                </a:xfrm>
                <a:custGeom>
                  <a:avLst/>
                  <a:gdLst>
                    <a:gd name="T0" fmla="*/ 7 w 20"/>
                    <a:gd name="T1" fmla="*/ 2 h 26"/>
                    <a:gd name="T2" fmla="*/ 16 w 20"/>
                    <a:gd name="T3" fmla="*/ 4 h 26"/>
                    <a:gd name="T4" fmla="*/ 19 w 20"/>
                    <a:gd name="T5" fmla="*/ 12 h 26"/>
                    <a:gd name="T6" fmla="*/ 18 w 20"/>
                    <a:gd name="T7" fmla="*/ 17 h 26"/>
                    <a:gd name="T8" fmla="*/ 18 w 20"/>
                    <a:gd name="T9" fmla="*/ 20 h 26"/>
                    <a:gd name="T10" fmla="*/ 10 w 20"/>
                    <a:gd name="T11" fmla="*/ 26 h 26"/>
                    <a:gd name="T12" fmla="*/ 2 w 20"/>
                    <a:gd name="T13" fmla="*/ 20 h 26"/>
                    <a:gd name="T14" fmla="*/ 2 w 20"/>
                    <a:gd name="T15" fmla="*/ 18 h 26"/>
                    <a:gd name="T16" fmla="*/ 1 w 20"/>
                    <a:gd name="T17" fmla="*/ 11 h 26"/>
                    <a:gd name="T18" fmla="*/ 7 w 20"/>
                    <a:gd name="T1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6">
                      <a:moveTo>
                        <a:pt x="7" y="2"/>
                      </a:moveTo>
                      <a:cubicBezTo>
                        <a:pt x="8" y="1"/>
                        <a:pt x="14" y="0"/>
                        <a:pt x="16" y="4"/>
                      </a:cubicBezTo>
                      <a:cubicBezTo>
                        <a:pt x="19" y="9"/>
                        <a:pt x="17" y="10"/>
                        <a:pt x="19" y="12"/>
                      </a:cubicBezTo>
                      <a:cubicBezTo>
                        <a:pt x="20" y="13"/>
                        <a:pt x="19" y="17"/>
                        <a:pt x="18" y="17"/>
                      </a:cubicBezTo>
                      <a:cubicBezTo>
                        <a:pt x="17" y="18"/>
                        <a:pt x="17" y="19"/>
                        <a:pt x="18" y="20"/>
                      </a:cubicBezTo>
                      <a:cubicBezTo>
                        <a:pt x="20" y="22"/>
                        <a:pt x="17" y="26"/>
                        <a:pt x="10" y="26"/>
                      </a:cubicBezTo>
                      <a:cubicBezTo>
                        <a:pt x="2" y="26"/>
                        <a:pt x="0" y="21"/>
                        <a:pt x="2" y="20"/>
                      </a:cubicBezTo>
                      <a:cubicBezTo>
                        <a:pt x="3" y="19"/>
                        <a:pt x="3" y="18"/>
                        <a:pt x="2" y="18"/>
                      </a:cubicBezTo>
                      <a:cubicBezTo>
                        <a:pt x="2" y="17"/>
                        <a:pt x="0" y="14"/>
                        <a:pt x="1" y="11"/>
                      </a:cubicBezTo>
                      <a:cubicBezTo>
                        <a:pt x="3" y="9"/>
                        <a:pt x="2" y="2"/>
                        <a:pt x="7" y="2"/>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9" name="Freeform 213"/>
                <p:cNvSpPr>
                  <a:spLocks/>
                </p:cNvSpPr>
                <p:nvPr/>
              </p:nvSpPr>
              <p:spPr bwMode="auto">
                <a:xfrm>
                  <a:off x="2681288" y="4281488"/>
                  <a:ext cx="95250" cy="41275"/>
                </a:xfrm>
                <a:custGeom>
                  <a:avLst/>
                  <a:gdLst>
                    <a:gd name="T0" fmla="*/ 18 w 30"/>
                    <a:gd name="T1" fmla="*/ 0 h 13"/>
                    <a:gd name="T2" fmla="*/ 12 w 30"/>
                    <a:gd name="T3" fmla="*/ 0 h 13"/>
                    <a:gd name="T4" fmla="*/ 4 w 30"/>
                    <a:gd name="T5" fmla="*/ 5 h 13"/>
                    <a:gd name="T6" fmla="*/ 0 w 30"/>
                    <a:gd name="T7" fmla="*/ 13 h 13"/>
                    <a:gd name="T8" fmla="*/ 30 w 30"/>
                    <a:gd name="T9" fmla="*/ 13 h 13"/>
                    <a:gd name="T10" fmla="*/ 26 w 30"/>
                    <a:gd name="T11" fmla="*/ 5 h 13"/>
                    <a:gd name="T12" fmla="*/ 18 w 3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18" y="0"/>
                      </a:moveTo>
                      <a:cubicBezTo>
                        <a:pt x="12" y="0"/>
                        <a:pt x="12" y="0"/>
                        <a:pt x="12" y="0"/>
                      </a:cubicBezTo>
                      <a:cubicBezTo>
                        <a:pt x="10" y="2"/>
                        <a:pt x="7" y="4"/>
                        <a:pt x="4" y="5"/>
                      </a:cubicBezTo>
                      <a:cubicBezTo>
                        <a:pt x="1" y="5"/>
                        <a:pt x="0" y="10"/>
                        <a:pt x="0" y="13"/>
                      </a:cubicBezTo>
                      <a:cubicBezTo>
                        <a:pt x="30" y="13"/>
                        <a:pt x="30" y="13"/>
                        <a:pt x="30" y="13"/>
                      </a:cubicBezTo>
                      <a:cubicBezTo>
                        <a:pt x="30" y="10"/>
                        <a:pt x="29" y="5"/>
                        <a:pt x="26" y="5"/>
                      </a:cubicBezTo>
                      <a:cubicBezTo>
                        <a:pt x="23" y="4"/>
                        <a:pt x="19" y="2"/>
                        <a:pt x="18" y="0"/>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0" name="Freeform 214"/>
                <p:cNvSpPr>
                  <a:spLocks/>
                </p:cNvSpPr>
                <p:nvPr/>
              </p:nvSpPr>
              <p:spPr bwMode="auto">
                <a:xfrm>
                  <a:off x="2719388" y="4249738"/>
                  <a:ext cx="19050" cy="47625"/>
                </a:xfrm>
                <a:custGeom>
                  <a:avLst/>
                  <a:gdLst>
                    <a:gd name="T0" fmla="*/ 0 w 6"/>
                    <a:gd name="T1" fmla="*/ 4 h 15"/>
                    <a:gd name="T2" fmla="*/ 0 w 6"/>
                    <a:gd name="T3" fmla="*/ 9 h 15"/>
                    <a:gd name="T4" fmla="*/ 0 w 6"/>
                    <a:gd name="T5" fmla="*/ 12 h 15"/>
                    <a:gd name="T6" fmla="*/ 6 w 6"/>
                    <a:gd name="T7" fmla="*/ 12 h 15"/>
                    <a:gd name="T8" fmla="*/ 6 w 6"/>
                    <a:gd name="T9" fmla="*/ 9 h 15"/>
                    <a:gd name="T10" fmla="*/ 6 w 6"/>
                    <a:gd name="T11" fmla="*/ 4 h 15"/>
                    <a:gd name="T12" fmla="*/ 0 w 6"/>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0" y="4"/>
                      </a:moveTo>
                      <a:cubicBezTo>
                        <a:pt x="0" y="9"/>
                        <a:pt x="0" y="9"/>
                        <a:pt x="0" y="9"/>
                      </a:cubicBezTo>
                      <a:cubicBezTo>
                        <a:pt x="0" y="12"/>
                        <a:pt x="0" y="12"/>
                        <a:pt x="0" y="12"/>
                      </a:cubicBezTo>
                      <a:cubicBezTo>
                        <a:pt x="1" y="15"/>
                        <a:pt x="4" y="15"/>
                        <a:pt x="6" y="12"/>
                      </a:cubicBezTo>
                      <a:cubicBezTo>
                        <a:pt x="6" y="9"/>
                        <a:pt x="6" y="9"/>
                        <a:pt x="6" y="9"/>
                      </a:cubicBezTo>
                      <a:cubicBezTo>
                        <a:pt x="6" y="4"/>
                        <a:pt x="6" y="4"/>
                        <a:pt x="6" y="4"/>
                      </a:cubicBezTo>
                      <a:cubicBezTo>
                        <a:pt x="6" y="0"/>
                        <a:pt x="0" y="0"/>
                        <a:pt x="0" y="4"/>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 name="Freeform 215"/>
                <p:cNvSpPr>
                  <a:spLocks/>
                </p:cNvSpPr>
                <p:nvPr/>
              </p:nvSpPr>
              <p:spPr bwMode="auto">
                <a:xfrm>
                  <a:off x="2744788" y="4249738"/>
                  <a:ext cx="12700" cy="15875"/>
                </a:xfrm>
                <a:custGeom>
                  <a:avLst/>
                  <a:gdLst>
                    <a:gd name="T0" fmla="*/ 3 w 4"/>
                    <a:gd name="T1" fmla="*/ 1 h 5"/>
                    <a:gd name="T2" fmla="*/ 1 w 4"/>
                    <a:gd name="T3" fmla="*/ 2 h 5"/>
                    <a:gd name="T4" fmla="*/ 1 w 4"/>
                    <a:gd name="T5" fmla="*/ 5 h 5"/>
                    <a:gd name="T6" fmla="*/ 3 w 4"/>
                    <a:gd name="T7" fmla="*/ 3 h 5"/>
                    <a:gd name="T8" fmla="*/ 3 w 4"/>
                    <a:gd name="T9" fmla="*/ 1 h 5"/>
                  </a:gdLst>
                  <a:ahLst/>
                  <a:cxnLst>
                    <a:cxn ang="0">
                      <a:pos x="T0" y="T1"/>
                    </a:cxn>
                    <a:cxn ang="0">
                      <a:pos x="T2" y="T3"/>
                    </a:cxn>
                    <a:cxn ang="0">
                      <a:pos x="T4" y="T5"/>
                    </a:cxn>
                    <a:cxn ang="0">
                      <a:pos x="T6" y="T7"/>
                    </a:cxn>
                    <a:cxn ang="0">
                      <a:pos x="T8" y="T9"/>
                    </a:cxn>
                  </a:cxnLst>
                  <a:rect l="0" t="0" r="r" b="b"/>
                  <a:pathLst>
                    <a:path w="4" h="5">
                      <a:moveTo>
                        <a:pt x="3" y="1"/>
                      </a:moveTo>
                      <a:cubicBezTo>
                        <a:pt x="2" y="0"/>
                        <a:pt x="1" y="1"/>
                        <a:pt x="1" y="2"/>
                      </a:cubicBezTo>
                      <a:cubicBezTo>
                        <a:pt x="0" y="3"/>
                        <a:pt x="1" y="4"/>
                        <a:pt x="1" y="5"/>
                      </a:cubicBezTo>
                      <a:cubicBezTo>
                        <a:pt x="2" y="5"/>
                        <a:pt x="3" y="4"/>
                        <a:pt x="3" y="3"/>
                      </a:cubicBezTo>
                      <a:cubicBezTo>
                        <a:pt x="4" y="2"/>
                        <a:pt x="3" y="1"/>
                        <a:pt x="3" y="1"/>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2" name="Freeform 216"/>
                <p:cNvSpPr>
                  <a:spLocks/>
                </p:cNvSpPr>
                <p:nvPr/>
              </p:nvSpPr>
              <p:spPr bwMode="auto">
                <a:xfrm>
                  <a:off x="2700338" y="4249738"/>
                  <a:ext cx="9525" cy="15875"/>
                </a:xfrm>
                <a:custGeom>
                  <a:avLst/>
                  <a:gdLst>
                    <a:gd name="T0" fmla="*/ 1 w 3"/>
                    <a:gd name="T1" fmla="*/ 1 h 5"/>
                    <a:gd name="T2" fmla="*/ 3 w 3"/>
                    <a:gd name="T3" fmla="*/ 2 h 5"/>
                    <a:gd name="T4" fmla="*/ 3 w 3"/>
                    <a:gd name="T5" fmla="*/ 5 h 5"/>
                    <a:gd name="T6" fmla="*/ 1 w 3"/>
                    <a:gd name="T7" fmla="*/ 3 h 5"/>
                    <a:gd name="T8" fmla="*/ 1 w 3"/>
                    <a:gd name="T9" fmla="*/ 1 h 5"/>
                  </a:gdLst>
                  <a:ahLst/>
                  <a:cxnLst>
                    <a:cxn ang="0">
                      <a:pos x="T0" y="T1"/>
                    </a:cxn>
                    <a:cxn ang="0">
                      <a:pos x="T2" y="T3"/>
                    </a:cxn>
                    <a:cxn ang="0">
                      <a:pos x="T4" y="T5"/>
                    </a:cxn>
                    <a:cxn ang="0">
                      <a:pos x="T6" y="T7"/>
                    </a:cxn>
                    <a:cxn ang="0">
                      <a:pos x="T8" y="T9"/>
                    </a:cxn>
                  </a:cxnLst>
                  <a:rect l="0" t="0" r="r" b="b"/>
                  <a:pathLst>
                    <a:path w="3" h="5">
                      <a:moveTo>
                        <a:pt x="1" y="1"/>
                      </a:moveTo>
                      <a:cubicBezTo>
                        <a:pt x="2" y="0"/>
                        <a:pt x="2" y="1"/>
                        <a:pt x="3" y="2"/>
                      </a:cubicBezTo>
                      <a:cubicBezTo>
                        <a:pt x="3" y="3"/>
                        <a:pt x="3" y="4"/>
                        <a:pt x="3" y="5"/>
                      </a:cubicBezTo>
                      <a:cubicBezTo>
                        <a:pt x="2" y="5"/>
                        <a:pt x="1" y="4"/>
                        <a:pt x="1" y="3"/>
                      </a:cubicBezTo>
                      <a:cubicBezTo>
                        <a:pt x="0" y="2"/>
                        <a:pt x="0" y="1"/>
                        <a:pt x="1" y="1"/>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3" name="Freeform 217"/>
                <p:cNvSpPr>
                  <a:spLocks/>
                </p:cNvSpPr>
                <p:nvPr/>
              </p:nvSpPr>
              <p:spPr bwMode="auto">
                <a:xfrm>
                  <a:off x="2719388" y="4275138"/>
                  <a:ext cx="19050" cy="6350"/>
                </a:xfrm>
                <a:custGeom>
                  <a:avLst/>
                  <a:gdLst>
                    <a:gd name="T0" fmla="*/ 0 w 6"/>
                    <a:gd name="T1" fmla="*/ 0 h 2"/>
                    <a:gd name="T2" fmla="*/ 0 w 6"/>
                    <a:gd name="T3" fmla="*/ 0 h 2"/>
                    <a:gd name="T4" fmla="*/ 0 w 6"/>
                    <a:gd name="T5" fmla="*/ 0 h 2"/>
                    <a:gd name="T6" fmla="*/ 3 w 6"/>
                    <a:gd name="T7" fmla="*/ 2 h 2"/>
                    <a:gd name="T8" fmla="*/ 6 w 6"/>
                    <a:gd name="T9" fmla="*/ 0 h 2"/>
                    <a:gd name="T10" fmla="*/ 6 w 6"/>
                    <a:gd name="T11" fmla="*/ 0 h 2"/>
                    <a:gd name="T12" fmla="*/ 3 w 6"/>
                    <a:gd name="T13" fmla="*/ 1 h 2"/>
                    <a:gd name="T14" fmla="*/ 0 w 6"/>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
                      <a:moveTo>
                        <a:pt x="0" y="0"/>
                      </a:moveTo>
                      <a:cubicBezTo>
                        <a:pt x="0" y="0"/>
                        <a:pt x="0" y="0"/>
                        <a:pt x="0" y="0"/>
                      </a:cubicBezTo>
                      <a:cubicBezTo>
                        <a:pt x="0" y="0"/>
                        <a:pt x="0" y="0"/>
                        <a:pt x="0" y="0"/>
                      </a:cubicBezTo>
                      <a:cubicBezTo>
                        <a:pt x="0" y="0"/>
                        <a:pt x="2" y="2"/>
                        <a:pt x="3" y="2"/>
                      </a:cubicBezTo>
                      <a:cubicBezTo>
                        <a:pt x="4" y="2"/>
                        <a:pt x="6" y="0"/>
                        <a:pt x="6" y="0"/>
                      </a:cubicBezTo>
                      <a:cubicBezTo>
                        <a:pt x="6" y="0"/>
                        <a:pt x="6" y="0"/>
                        <a:pt x="6" y="0"/>
                      </a:cubicBezTo>
                      <a:cubicBezTo>
                        <a:pt x="5" y="1"/>
                        <a:pt x="4" y="1"/>
                        <a:pt x="3" y="1"/>
                      </a:cubicBezTo>
                      <a:cubicBezTo>
                        <a:pt x="2" y="1"/>
                        <a:pt x="1" y="1"/>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4" name="Freeform 218"/>
                <p:cNvSpPr>
                  <a:spLocks/>
                </p:cNvSpPr>
                <p:nvPr/>
              </p:nvSpPr>
              <p:spPr bwMode="auto">
                <a:xfrm>
                  <a:off x="2703513" y="4221163"/>
                  <a:ext cx="50800" cy="57150"/>
                </a:xfrm>
                <a:custGeom>
                  <a:avLst/>
                  <a:gdLst>
                    <a:gd name="T0" fmla="*/ 8 w 16"/>
                    <a:gd name="T1" fmla="*/ 18 h 18"/>
                    <a:gd name="T2" fmla="*/ 1 w 16"/>
                    <a:gd name="T3" fmla="*/ 11 h 18"/>
                    <a:gd name="T4" fmla="*/ 8 w 16"/>
                    <a:gd name="T5" fmla="*/ 0 h 18"/>
                    <a:gd name="T6" fmla="*/ 15 w 16"/>
                    <a:gd name="T7" fmla="*/ 11 h 18"/>
                    <a:gd name="T8" fmla="*/ 8 w 16"/>
                    <a:gd name="T9" fmla="*/ 18 h 18"/>
                  </a:gdLst>
                  <a:ahLst/>
                  <a:cxnLst>
                    <a:cxn ang="0">
                      <a:pos x="T0" y="T1"/>
                    </a:cxn>
                    <a:cxn ang="0">
                      <a:pos x="T2" y="T3"/>
                    </a:cxn>
                    <a:cxn ang="0">
                      <a:pos x="T4" y="T5"/>
                    </a:cxn>
                    <a:cxn ang="0">
                      <a:pos x="T6" y="T7"/>
                    </a:cxn>
                    <a:cxn ang="0">
                      <a:pos x="T8" y="T9"/>
                    </a:cxn>
                  </a:cxnLst>
                  <a:rect l="0" t="0" r="r" b="b"/>
                  <a:pathLst>
                    <a:path w="16" h="18">
                      <a:moveTo>
                        <a:pt x="8" y="18"/>
                      </a:moveTo>
                      <a:cubicBezTo>
                        <a:pt x="6" y="18"/>
                        <a:pt x="2" y="15"/>
                        <a:pt x="1" y="11"/>
                      </a:cubicBezTo>
                      <a:cubicBezTo>
                        <a:pt x="0" y="6"/>
                        <a:pt x="2" y="0"/>
                        <a:pt x="8" y="0"/>
                      </a:cubicBezTo>
                      <a:cubicBezTo>
                        <a:pt x="14" y="0"/>
                        <a:pt x="16" y="6"/>
                        <a:pt x="15" y="11"/>
                      </a:cubicBezTo>
                      <a:cubicBezTo>
                        <a:pt x="14" y="15"/>
                        <a:pt x="10" y="18"/>
                        <a:pt x="8" y="18"/>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5" name="Freeform 219"/>
                <p:cNvSpPr>
                  <a:spLocks/>
                </p:cNvSpPr>
                <p:nvPr/>
              </p:nvSpPr>
              <p:spPr bwMode="auto">
                <a:xfrm>
                  <a:off x="2703513" y="4221163"/>
                  <a:ext cx="53975" cy="38100"/>
                </a:xfrm>
                <a:custGeom>
                  <a:avLst/>
                  <a:gdLst>
                    <a:gd name="T0" fmla="*/ 7 w 17"/>
                    <a:gd name="T1" fmla="*/ 6 h 12"/>
                    <a:gd name="T2" fmla="*/ 3 w 17"/>
                    <a:gd name="T3" fmla="*/ 9 h 12"/>
                    <a:gd name="T4" fmla="*/ 1 w 17"/>
                    <a:gd name="T5" fmla="*/ 12 h 12"/>
                    <a:gd name="T6" fmla="*/ 0 w 17"/>
                    <a:gd name="T7" fmla="*/ 5 h 12"/>
                    <a:gd name="T8" fmla="*/ 7 w 17"/>
                    <a:gd name="T9" fmla="*/ 0 h 12"/>
                    <a:gd name="T10" fmla="*/ 13 w 17"/>
                    <a:gd name="T11" fmla="*/ 1 h 12"/>
                    <a:gd name="T12" fmla="*/ 14 w 17"/>
                    <a:gd name="T13" fmla="*/ 12 h 12"/>
                    <a:gd name="T14" fmla="*/ 11 w 17"/>
                    <a:gd name="T15" fmla="*/ 4 h 12"/>
                    <a:gd name="T16" fmla="*/ 7 w 17"/>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2">
                      <a:moveTo>
                        <a:pt x="7" y="6"/>
                      </a:moveTo>
                      <a:cubicBezTo>
                        <a:pt x="5" y="9"/>
                        <a:pt x="4" y="9"/>
                        <a:pt x="3" y="9"/>
                      </a:cubicBezTo>
                      <a:cubicBezTo>
                        <a:pt x="1" y="8"/>
                        <a:pt x="1" y="10"/>
                        <a:pt x="1" y="12"/>
                      </a:cubicBezTo>
                      <a:cubicBezTo>
                        <a:pt x="0" y="10"/>
                        <a:pt x="0" y="7"/>
                        <a:pt x="0" y="5"/>
                      </a:cubicBezTo>
                      <a:cubicBezTo>
                        <a:pt x="1" y="3"/>
                        <a:pt x="4" y="0"/>
                        <a:pt x="7" y="0"/>
                      </a:cubicBezTo>
                      <a:cubicBezTo>
                        <a:pt x="8" y="0"/>
                        <a:pt x="10" y="0"/>
                        <a:pt x="13" y="1"/>
                      </a:cubicBezTo>
                      <a:cubicBezTo>
                        <a:pt x="17" y="4"/>
                        <a:pt x="16" y="11"/>
                        <a:pt x="14" y="12"/>
                      </a:cubicBezTo>
                      <a:cubicBezTo>
                        <a:pt x="16" y="6"/>
                        <a:pt x="13" y="7"/>
                        <a:pt x="11" y="4"/>
                      </a:cubicBezTo>
                      <a:cubicBezTo>
                        <a:pt x="10" y="2"/>
                        <a:pt x="8" y="2"/>
                        <a:pt x="7" y="6"/>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6" name="Rectangle 220"/>
                <p:cNvSpPr>
                  <a:spLocks noChangeArrowheads="1"/>
                </p:cNvSpPr>
                <p:nvPr/>
              </p:nvSpPr>
              <p:spPr bwMode="auto">
                <a:xfrm>
                  <a:off x="2728913" y="4294188"/>
                  <a:ext cx="1588"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7" name="Rectangle 221"/>
                <p:cNvSpPr>
                  <a:spLocks noChangeArrowheads="1"/>
                </p:cNvSpPr>
                <p:nvPr/>
              </p:nvSpPr>
              <p:spPr bwMode="auto">
                <a:xfrm>
                  <a:off x="2728913" y="4294188"/>
                  <a:ext cx="1588"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8" name="Freeform 222"/>
                <p:cNvSpPr>
                  <a:spLocks/>
                </p:cNvSpPr>
                <p:nvPr/>
              </p:nvSpPr>
              <p:spPr bwMode="auto">
                <a:xfrm>
                  <a:off x="2713038" y="4281488"/>
                  <a:ext cx="15875" cy="19050"/>
                </a:xfrm>
                <a:custGeom>
                  <a:avLst/>
                  <a:gdLst>
                    <a:gd name="T0" fmla="*/ 4 w 10"/>
                    <a:gd name="T1" fmla="*/ 0 h 12"/>
                    <a:gd name="T2" fmla="*/ 0 w 10"/>
                    <a:gd name="T3" fmla="*/ 4 h 12"/>
                    <a:gd name="T4" fmla="*/ 4 w 10"/>
                    <a:gd name="T5" fmla="*/ 12 h 12"/>
                    <a:gd name="T6" fmla="*/ 10 w 10"/>
                    <a:gd name="T7" fmla="*/ 8 h 12"/>
                    <a:gd name="T8" fmla="*/ 4 w 10"/>
                    <a:gd name="T9" fmla="*/ 0 h 12"/>
                  </a:gdLst>
                  <a:ahLst/>
                  <a:cxnLst>
                    <a:cxn ang="0">
                      <a:pos x="T0" y="T1"/>
                    </a:cxn>
                    <a:cxn ang="0">
                      <a:pos x="T2" y="T3"/>
                    </a:cxn>
                    <a:cxn ang="0">
                      <a:pos x="T4" y="T5"/>
                    </a:cxn>
                    <a:cxn ang="0">
                      <a:pos x="T6" y="T7"/>
                    </a:cxn>
                    <a:cxn ang="0">
                      <a:pos x="T8" y="T9"/>
                    </a:cxn>
                  </a:cxnLst>
                  <a:rect l="0" t="0" r="r" b="b"/>
                  <a:pathLst>
                    <a:path w="10" h="12">
                      <a:moveTo>
                        <a:pt x="4" y="0"/>
                      </a:moveTo>
                      <a:lnTo>
                        <a:pt x="0" y="4"/>
                      </a:lnTo>
                      <a:lnTo>
                        <a:pt x="4" y="12"/>
                      </a:lnTo>
                      <a:lnTo>
                        <a:pt x="10"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9" name="Freeform 223"/>
                <p:cNvSpPr>
                  <a:spLocks/>
                </p:cNvSpPr>
                <p:nvPr/>
              </p:nvSpPr>
              <p:spPr bwMode="auto">
                <a:xfrm>
                  <a:off x="2713038" y="4281488"/>
                  <a:ext cx="15875" cy="19050"/>
                </a:xfrm>
                <a:custGeom>
                  <a:avLst/>
                  <a:gdLst>
                    <a:gd name="T0" fmla="*/ 4 w 10"/>
                    <a:gd name="T1" fmla="*/ 0 h 12"/>
                    <a:gd name="T2" fmla="*/ 0 w 10"/>
                    <a:gd name="T3" fmla="*/ 4 h 12"/>
                    <a:gd name="T4" fmla="*/ 4 w 10"/>
                    <a:gd name="T5" fmla="*/ 12 h 12"/>
                    <a:gd name="T6" fmla="*/ 10 w 10"/>
                    <a:gd name="T7" fmla="*/ 8 h 12"/>
                    <a:gd name="T8" fmla="*/ 4 w 10"/>
                    <a:gd name="T9" fmla="*/ 0 h 12"/>
                  </a:gdLst>
                  <a:ahLst/>
                  <a:cxnLst>
                    <a:cxn ang="0">
                      <a:pos x="T0" y="T1"/>
                    </a:cxn>
                    <a:cxn ang="0">
                      <a:pos x="T2" y="T3"/>
                    </a:cxn>
                    <a:cxn ang="0">
                      <a:pos x="T4" y="T5"/>
                    </a:cxn>
                    <a:cxn ang="0">
                      <a:pos x="T6" y="T7"/>
                    </a:cxn>
                    <a:cxn ang="0">
                      <a:pos x="T8" y="T9"/>
                    </a:cxn>
                  </a:cxnLst>
                  <a:rect l="0" t="0" r="r" b="b"/>
                  <a:pathLst>
                    <a:path w="10" h="12">
                      <a:moveTo>
                        <a:pt x="4" y="0"/>
                      </a:moveTo>
                      <a:lnTo>
                        <a:pt x="0" y="4"/>
                      </a:lnTo>
                      <a:lnTo>
                        <a:pt x="4" y="12"/>
                      </a:lnTo>
                      <a:lnTo>
                        <a:pt x="10"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0" name="Freeform 224"/>
                <p:cNvSpPr>
                  <a:spLocks/>
                </p:cNvSpPr>
                <p:nvPr/>
              </p:nvSpPr>
              <p:spPr bwMode="auto">
                <a:xfrm>
                  <a:off x="2728913" y="4281488"/>
                  <a:ext cx="15875" cy="19050"/>
                </a:xfrm>
                <a:custGeom>
                  <a:avLst/>
                  <a:gdLst>
                    <a:gd name="T0" fmla="*/ 6 w 10"/>
                    <a:gd name="T1" fmla="*/ 0 h 12"/>
                    <a:gd name="T2" fmla="*/ 10 w 10"/>
                    <a:gd name="T3" fmla="*/ 4 h 12"/>
                    <a:gd name="T4" fmla="*/ 4 w 10"/>
                    <a:gd name="T5" fmla="*/ 12 h 12"/>
                    <a:gd name="T6" fmla="*/ 0 w 10"/>
                    <a:gd name="T7" fmla="*/ 8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lnTo>
                        <a:pt x="10" y="4"/>
                      </a:lnTo>
                      <a:lnTo>
                        <a:pt x="4" y="12"/>
                      </a:lnTo>
                      <a:lnTo>
                        <a:pt x="0" y="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1" name="Freeform 225"/>
                <p:cNvSpPr>
                  <a:spLocks/>
                </p:cNvSpPr>
                <p:nvPr/>
              </p:nvSpPr>
              <p:spPr bwMode="auto">
                <a:xfrm>
                  <a:off x="2728913" y="4281488"/>
                  <a:ext cx="15875" cy="19050"/>
                </a:xfrm>
                <a:custGeom>
                  <a:avLst/>
                  <a:gdLst>
                    <a:gd name="T0" fmla="*/ 6 w 10"/>
                    <a:gd name="T1" fmla="*/ 0 h 12"/>
                    <a:gd name="T2" fmla="*/ 10 w 10"/>
                    <a:gd name="T3" fmla="*/ 4 h 12"/>
                    <a:gd name="T4" fmla="*/ 4 w 10"/>
                    <a:gd name="T5" fmla="*/ 12 h 12"/>
                    <a:gd name="T6" fmla="*/ 0 w 10"/>
                    <a:gd name="T7" fmla="*/ 8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lnTo>
                        <a:pt x="10" y="4"/>
                      </a:lnTo>
                      <a:lnTo>
                        <a:pt x="4" y="12"/>
                      </a:lnTo>
                      <a:lnTo>
                        <a:pt x="0" y="8"/>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2" name="Freeform 226"/>
                <p:cNvSpPr>
                  <a:spLocks noEditPoints="1"/>
                </p:cNvSpPr>
                <p:nvPr/>
              </p:nvSpPr>
              <p:spPr bwMode="auto">
                <a:xfrm>
                  <a:off x="2709863" y="4246563"/>
                  <a:ext cx="38100" cy="15875"/>
                </a:xfrm>
                <a:custGeom>
                  <a:avLst/>
                  <a:gdLst>
                    <a:gd name="T0" fmla="*/ 9 w 12"/>
                    <a:gd name="T1" fmla="*/ 5 h 5"/>
                    <a:gd name="T2" fmla="*/ 9 w 12"/>
                    <a:gd name="T3" fmla="*/ 5 h 5"/>
                    <a:gd name="T4" fmla="*/ 12 w 12"/>
                    <a:gd name="T5" fmla="*/ 3 h 5"/>
                    <a:gd name="T6" fmla="*/ 12 w 12"/>
                    <a:gd name="T7" fmla="*/ 2 h 5"/>
                    <a:gd name="T8" fmla="*/ 12 w 12"/>
                    <a:gd name="T9" fmla="*/ 1 h 5"/>
                    <a:gd name="T10" fmla="*/ 12 w 12"/>
                    <a:gd name="T11" fmla="*/ 1 h 5"/>
                    <a:gd name="T12" fmla="*/ 9 w 12"/>
                    <a:gd name="T13" fmla="*/ 1 h 5"/>
                    <a:gd name="T14" fmla="*/ 9 w 12"/>
                    <a:gd name="T15" fmla="*/ 1 h 5"/>
                    <a:gd name="T16" fmla="*/ 11 w 12"/>
                    <a:gd name="T17" fmla="*/ 1 h 5"/>
                    <a:gd name="T18" fmla="*/ 11 w 12"/>
                    <a:gd name="T19" fmla="*/ 4 h 5"/>
                    <a:gd name="T20" fmla="*/ 9 w 12"/>
                    <a:gd name="T21" fmla="*/ 5 h 5"/>
                    <a:gd name="T22" fmla="*/ 6 w 12"/>
                    <a:gd name="T23" fmla="*/ 1 h 5"/>
                    <a:gd name="T24" fmla="*/ 3 w 12"/>
                    <a:gd name="T25" fmla="*/ 1 h 5"/>
                    <a:gd name="T26" fmla="*/ 3 w 12"/>
                    <a:gd name="T27" fmla="*/ 1 h 5"/>
                    <a:gd name="T28" fmla="*/ 3 w 12"/>
                    <a:gd name="T29" fmla="*/ 1 h 5"/>
                    <a:gd name="T30" fmla="*/ 5 w 12"/>
                    <a:gd name="T31" fmla="*/ 2 h 5"/>
                    <a:gd name="T32" fmla="*/ 4 w 12"/>
                    <a:gd name="T33" fmla="*/ 5 h 5"/>
                    <a:gd name="T34" fmla="*/ 3 w 12"/>
                    <a:gd name="T35" fmla="*/ 5 h 5"/>
                    <a:gd name="T36" fmla="*/ 3 w 12"/>
                    <a:gd name="T37" fmla="*/ 5 h 5"/>
                    <a:gd name="T38" fmla="*/ 5 w 12"/>
                    <a:gd name="T39" fmla="*/ 4 h 5"/>
                    <a:gd name="T40" fmla="*/ 6 w 12"/>
                    <a:gd name="T41" fmla="*/ 2 h 5"/>
                    <a:gd name="T42" fmla="*/ 7 w 12"/>
                    <a:gd name="T43" fmla="*/ 4 h 5"/>
                    <a:gd name="T44" fmla="*/ 9 w 12"/>
                    <a:gd name="T45" fmla="*/ 5 h 5"/>
                    <a:gd name="T46" fmla="*/ 9 w 12"/>
                    <a:gd name="T47" fmla="*/ 5 h 5"/>
                    <a:gd name="T48" fmla="*/ 8 w 12"/>
                    <a:gd name="T49" fmla="*/ 5 h 5"/>
                    <a:gd name="T50" fmla="*/ 7 w 12"/>
                    <a:gd name="T51" fmla="*/ 2 h 5"/>
                    <a:gd name="T52" fmla="*/ 9 w 12"/>
                    <a:gd name="T53" fmla="*/ 1 h 5"/>
                    <a:gd name="T54" fmla="*/ 9 w 12"/>
                    <a:gd name="T55" fmla="*/ 1 h 5"/>
                    <a:gd name="T56" fmla="*/ 9 w 12"/>
                    <a:gd name="T57" fmla="*/ 1 h 5"/>
                    <a:gd name="T58" fmla="*/ 6 w 12"/>
                    <a:gd name="T59" fmla="*/ 1 h 5"/>
                    <a:gd name="T60" fmla="*/ 3 w 12"/>
                    <a:gd name="T61" fmla="*/ 1 h 5"/>
                    <a:gd name="T62" fmla="*/ 0 w 12"/>
                    <a:gd name="T63" fmla="*/ 1 h 5"/>
                    <a:gd name="T64" fmla="*/ 0 w 12"/>
                    <a:gd name="T65" fmla="*/ 1 h 5"/>
                    <a:gd name="T66" fmla="*/ 0 w 12"/>
                    <a:gd name="T67" fmla="*/ 2 h 5"/>
                    <a:gd name="T68" fmla="*/ 0 w 12"/>
                    <a:gd name="T69" fmla="*/ 3 h 5"/>
                    <a:gd name="T70" fmla="*/ 2 w 12"/>
                    <a:gd name="T71" fmla="*/ 5 h 5"/>
                    <a:gd name="T72" fmla="*/ 3 w 12"/>
                    <a:gd name="T73" fmla="*/ 5 h 5"/>
                    <a:gd name="T74" fmla="*/ 3 w 12"/>
                    <a:gd name="T75" fmla="*/ 5 h 5"/>
                    <a:gd name="T76" fmla="*/ 1 w 12"/>
                    <a:gd name="T77" fmla="*/ 4 h 5"/>
                    <a:gd name="T78" fmla="*/ 1 w 12"/>
                    <a:gd name="T79" fmla="*/ 1 h 5"/>
                    <a:gd name="T80" fmla="*/ 3 w 12"/>
                    <a:gd name="T8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5">
                      <a:moveTo>
                        <a:pt x="9" y="5"/>
                      </a:moveTo>
                      <a:cubicBezTo>
                        <a:pt x="9" y="5"/>
                        <a:pt x="9" y="5"/>
                        <a:pt x="9" y="5"/>
                      </a:cubicBezTo>
                      <a:cubicBezTo>
                        <a:pt x="11" y="5"/>
                        <a:pt x="11" y="4"/>
                        <a:pt x="12" y="3"/>
                      </a:cubicBezTo>
                      <a:cubicBezTo>
                        <a:pt x="12" y="2"/>
                        <a:pt x="12" y="2"/>
                        <a:pt x="12" y="2"/>
                      </a:cubicBezTo>
                      <a:cubicBezTo>
                        <a:pt x="12" y="1"/>
                        <a:pt x="12" y="1"/>
                        <a:pt x="12" y="1"/>
                      </a:cubicBezTo>
                      <a:cubicBezTo>
                        <a:pt x="12" y="1"/>
                        <a:pt x="12" y="1"/>
                        <a:pt x="12" y="1"/>
                      </a:cubicBezTo>
                      <a:cubicBezTo>
                        <a:pt x="12" y="1"/>
                        <a:pt x="10" y="0"/>
                        <a:pt x="9" y="1"/>
                      </a:cubicBezTo>
                      <a:cubicBezTo>
                        <a:pt x="9" y="1"/>
                        <a:pt x="9" y="1"/>
                        <a:pt x="9" y="1"/>
                      </a:cubicBezTo>
                      <a:cubicBezTo>
                        <a:pt x="10" y="1"/>
                        <a:pt x="11" y="1"/>
                        <a:pt x="11" y="1"/>
                      </a:cubicBezTo>
                      <a:cubicBezTo>
                        <a:pt x="12" y="1"/>
                        <a:pt x="12" y="3"/>
                        <a:pt x="11" y="4"/>
                      </a:cubicBezTo>
                      <a:cubicBezTo>
                        <a:pt x="11" y="5"/>
                        <a:pt x="10" y="5"/>
                        <a:pt x="9" y="5"/>
                      </a:cubicBezTo>
                      <a:close/>
                      <a:moveTo>
                        <a:pt x="6" y="1"/>
                      </a:moveTo>
                      <a:cubicBezTo>
                        <a:pt x="6" y="1"/>
                        <a:pt x="4" y="1"/>
                        <a:pt x="3" y="1"/>
                      </a:cubicBezTo>
                      <a:cubicBezTo>
                        <a:pt x="3" y="1"/>
                        <a:pt x="3" y="1"/>
                        <a:pt x="3" y="1"/>
                      </a:cubicBezTo>
                      <a:cubicBezTo>
                        <a:pt x="3" y="1"/>
                        <a:pt x="3" y="1"/>
                        <a:pt x="3" y="1"/>
                      </a:cubicBezTo>
                      <a:cubicBezTo>
                        <a:pt x="4" y="1"/>
                        <a:pt x="5" y="1"/>
                        <a:pt x="5" y="2"/>
                      </a:cubicBezTo>
                      <a:cubicBezTo>
                        <a:pt x="5" y="2"/>
                        <a:pt x="4" y="4"/>
                        <a:pt x="4" y="5"/>
                      </a:cubicBezTo>
                      <a:cubicBezTo>
                        <a:pt x="3" y="5"/>
                        <a:pt x="3" y="5"/>
                        <a:pt x="3" y="5"/>
                      </a:cubicBezTo>
                      <a:cubicBezTo>
                        <a:pt x="3" y="5"/>
                        <a:pt x="3" y="5"/>
                        <a:pt x="3" y="5"/>
                      </a:cubicBezTo>
                      <a:cubicBezTo>
                        <a:pt x="4" y="5"/>
                        <a:pt x="5" y="4"/>
                        <a:pt x="5" y="4"/>
                      </a:cubicBezTo>
                      <a:cubicBezTo>
                        <a:pt x="5" y="3"/>
                        <a:pt x="5" y="2"/>
                        <a:pt x="6" y="2"/>
                      </a:cubicBezTo>
                      <a:cubicBezTo>
                        <a:pt x="7" y="2"/>
                        <a:pt x="7" y="3"/>
                        <a:pt x="7" y="4"/>
                      </a:cubicBezTo>
                      <a:cubicBezTo>
                        <a:pt x="7" y="4"/>
                        <a:pt x="8" y="5"/>
                        <a:pt x="9" y="5"/>
                      </a:cubicBezTo>
                      <a:cubicBezTo>
                        <a:pt x="9" y="5"/>
                        <a:pt x="9" y="5"/>
                        <a:pt x="9" y="5"/>
                      </a:cubicBezTo>
                      <a:cubicBezTo>
                        <a:pt x="9" y="5"/>
                        <a:pt x="8" y="5"/>
                        <a:pt x="8" y="5"/>
                      </a:cubicBezTo>
                      <a:cubicBezTo>
                        <a:pt x="7" y="4"/>
                        <a:pt x="7" y="2"/>
                        <a:pt x="7" y="2"/>
                      </a:cubicBezTo>
                      <a:cubicBezTo>
                        <a:pt x="7" y="1"/>
                        <a:pt x="8" y="1"/>
                        <a:pt x="9" y="1"/>
                      </a:cubicBezTo>
                      <a:cubicBezTo>
                        <a:pt x="9" y="1"/>
                        <a:pt x="9" y="1"/>
                        <a:pt x="9" y="1"/>
                      </a:cubicBezTo>
                      <a:cubicBezTo>
                        <a:pt x="9" y="1"/>
                        <a:pt x="9" y="1"/>
                        <a:pt x="9" y="1"/>
                      </a:cubicBezTo>
                      <a:cubicBezTo>
                        <a:pt x="8" y="1"/>
                        <a:pt x="7" y="1"/>
                        <a:pt x="6" y="1"/>
                      </a:cubicBezTo>
                      <a:close/>
                      <a:moveTo>
                        <a:pt x="3" y="1"/>
                      </a:moveTo>
                      <a:cubicBezTo>
                        <a:pt x="2" y="0"/>
                        <a:pt x="0" y="1"/>
                        <a:pt x="0" y="1"/>
                      </a:cubicBezTo>
                      <a:cubicBezTo>
                        <a:pt x="0" y="1"/>
                        <a:pt x="0" y="1"/>
                        <a:pt x="0" y="1"/>
                      </a:cubicBezTo>
                      <a:cubicBezTo>
                        <a:pt x="0" y="2"/>
                        <a:pt x="0" y="2"/>
                        <a:pt x="0" y="2"/>
                      </a:cubicBezTo>
                      <a:cubicBezTo>
                        <a:pt x="0" y="2"/>
                        <a:pt x="0" y="2"/>
                        <a:pt x="0" y="3"/>
                      </a:cubicBezTo>
                      <a:cubicBezTo>
                        <a:pt x="0" y="4"/>
                        <a:pt x="1" y="5"/>
                        <a:pt x="2" y="5"/>
                      </a:cubicBezTo>
                      <a:cubicBezTo>
                        <a:pt x="3" y="5"/>
                        <a:pt x="3" y="5"/>
                        <a:pt x="3" y="5"/>
                      </a:cubicBezTo>
                      <a:cubicBezTo>
                        <a:pt x="3" y="5"/>
                        <a:pt x="3" y="5"/>
                        <a:pt x="3" y="5"/>
                      </a:cubicBezTo>
                      <a:cubicBezTo>
                        <a:pt x="2" y="5"/>
                        <a:pt x="1" y="5"/>
                        <a:pt x="1" y="4"/>
                      </a:cubicBezTo>
                      <a:cubicBezTo>
                        <a:pt x="0" y="3"/>
                        <a:pt x="0" y="1"/>
                        <a:pt x="1" y="1"/>
                      </a:cubicBezTo>
                      <a:cubicBezTo>
                        <a:pt x="1" y="1"/>
                        <a:pt x="2" y="1"/>
                        <a:pt x="3" y="1"/>
                      </a:cubicBezTo>
                      <a:close/>
                    </a:path>
                  </a:pathLst>
                </a:custGeom>
                <a:solidFill>
                  <a:srgbClr val="54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3" name="Freeform 227"/>
                <p:cNvSpPr>
                  <a:spLocks/>
                </p:cNvSpPr>
                <p:nvPr/>
              </p:nvSpPr>
              <p:spPr bwMode="auto">
                <a:xfrm>
                  <a:off x="2728913" y="42941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E3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4" name="Freeform 228"/>
                <p:cNvSpPr>
                  <a:spLocks/>
                </p:cNvSpPr>
                <p:nvPr/>
              </p:nvSpPr>
              <p:spPr bwMode="auto">
                <a:xfrm>
                  <a:off x="2719388" y="4281488"/>
                  <a:ext cx="19050" cy="12700"/>
                </a:xfrm>
                <a:custGeom>
                  <a:avLst/>
                  <a:gdLst>
                    <a:gd name="T0" fmla="*/ 6 w 6"/>
                    <a:gd name="T1" fmla="*/ 0 h 4"/>
                    <a:gd name="T2" fmla="*/ 3 w 6"/>
                    <a:gd name="T3" fmla="*/ 4 h 4"/>
                    <a:gd name="T4" fmla="*/ 0 w 6"/>
                    <a:gd name="T5" fmla="*/ 0 h 4"/>
                    <a:gd name="T6" fmla="*/ 0 w 6"/>
                    <a:gd name="T7" fmla="*/ 0 h 4"/>
                    <a:gd name="T8" fmla="*/ 3 w 6"/>
                    <a:gd name="T9" fmla="*/ 4 h 4"/>
                    <a:gd name="T10" fmla="*/ 3 w 6"/>
                    <a:gd name="T11" fmla="*/ 4 h 4"/>
                    <a:gd name="T12" fmla="*/ 6 w 6"/>
                    <a:gd name="T13" fmla="*/ 0 h 4"/>
                    <a:gd name="T14" fmla="*/ 6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0"/>
                      </a:moveTo>
                      <a:cubicBezTo>
                        <a:pt x="3" y="4"/>
                        <a:pt x="3" y="4"/>
                        <a:pt x="3" y="4"/>
                      </a:cubicBezTo>
                      <a:cubicBezTo>
                        <a:pt x="0" y="0"/>
                        <a:pt x="0" y="0"/>
                        <a:pt x="0" y="0"/>
                      </a:cubicBezTo>
                      <a:cubicBezTo>
                        <a:pt x="0" y="0"/>
                        <a:pt x="0" y="0"/>
                        <a:pt x="0" y="0"/>
                      </a:cubicBezTo>
                      <a:cubicBezTo>
                        <a:pt x="3" y="4"/>
                        <a:pt x="3" y="4"/>
                        <a:pt x="3" y="4"/>
                      </a:cubicBezTo>
                      <a:cubicBezTo>
                        <a:pt x="3" y="4"/>
                        <a:pt x="3" y="4"/>
                        <a:pt x="3" y="4"/>
                      </a:cubicBezTo>
                      <a:cubicBezTo>
                        <a:pt x="6" y="0"/>
                        <a:pt x="6" y="0"/>
                        <a:pt x="6" y="0"/>
                      </a:cubicBezTo>
                      <a:cubicBezTo>
                        <a:pt x="6" y="0"/>
                        <a:pt x="6" y="0"/>
                        <a:pt x="6" y="0"/>
                      </a:cubicBezTo>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5" name="Freeform 229"/>
                <p:cNvSpPr>
                  <a:spLocks/>
                </p:cNvSpPr>
                <p:nvPr/>
              </p:nvSpPr>
              <p:spPr bwMode="auto">
                <a:xfrm>
                  <a:off x="2681288" y="4316413"/>
                  <a:ext cx="69850" cy="23813"/>
                </a:xfrm>
                <a:custGeom>
                  <a:avLst/>
                  <a:gdLst>
                    <a:gd name="T0" fmla="*/ 6 w 22"/>
                    <a:gd name="T1" fmla="*/ 2 h 7"/>
                    <a:gd name="T2" fmla="*/ 21 w 22"/>
                    <a:gd name="T3" fmla="*/ 0 h 7"/>
                    <a:gd name="T4" fmla="*/ 22 w 22"/>
                    <a:gd name="T5" fmla="*/ 5 h 7"/>
                    <a:gd name="T6" fmla="*/ 3 w 22"/>
                    <a:gd name="T7" fmla="*/ 7 h 7"/>
                    <a:gd name="T8" fmla="*/ 0 w 22"/>
                    <a:gd name="T9" fmla="*/ 2 h 7"/>
                    <a:gd name="T10" fmla="*/ 6 w 22"/>
                    <a:gd name="T11" fmla="*/ 2 h 7"/>
                  </a:gdLst>
                  <a:ahLst/>
                  <a:cxnLst>
                    <a:cxn ang="0">
                      <a:pos x="T0" y="T1"/>
                    </a:cxn>
                    <a:cxn ang="0">
                      <a:pos x="T2" y="T3"/>
                    </a:cxn>
                    <a:cxn ang="0">
                      <a:pos x="T4" y="T5"/>
                    </a:cxn>
                    <a:cxn ang="0">
                      <a:pos x="T6" y="T7"/>
                    </a:cxn>
                    <a:cxn ang="0">
                      <a:pos x="T8" y="T9"/>
                    </a:cxn>
                    <a:cxn ang="0">
                      <a:pos x="T10" y="T11"/>
                    </a:cxn>
                  </a:cxnLst>
                  <a:rect l="0" t="0" r="r" b="b"/>
                  <a:pathLst>
                    <a:path w="22" h="7">
                      <a:moveTo>
                        <a:pt x="6" y="2"/>
                      </a:moveTo>
                      <a:cubicBezTo>
                        <a:pt x="21" y="0"/>
                        <a:pt x="21" y="0"/>
                        <a:pt x="21" y="0"/>
                      </a:cubicBezTo>
                      <a:cubicBezTo>
                        <a:pt x="22" y="5"/>
                        <a:pt x="22" y="5"/>
                        <a:pt x="22" y="5"/>
                      </a:cubicBezTo>
                      <a:cubicBezTo>
                        <a:pt x="22" y="5"/>
                        <a:pt x="8" y="7"/>
                        <a:pt x="3" y="7"/>
                      </a:cubicBezTo>
                      <a:cubicBezTo>
                        <a:pt x="0" y="7"/>
                        <a:pt x="0" y="2"/>
                        <a:pt x="0" y="2"/>
                      </a:cubicBezTo>
                      <a:cubicBezTo>
                        <a:pt x="6" y="2"/>
                        <a:pt x="6" y="2"/>
                        <a:pt x="6" y="2"/>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6" name="Freeform 230"/>
                <p:cNvSpPr>
                  <a:spLocks/>
                </p:cNvSpPr>
                <p:nvPr/>
              </p:nvSpPr>
              <p:spPr bwMode="auto">
                <a:xfrm>
                  <a:off x="2751138" y="4316413"/>
                  <a:ext cx="9525" cy="14288"/>
                </a:xfrm>
                <a:custGeom>
                  <a:avLst/>
                  <a:gdLst>
                    <a:gd name="T0" fmla="*/ 0 w 3"/>
                    <a:gd name="T1" fmla="*/ 1 h 4"/>
                    <a:gd name="T2" fmla="*/ 2 w 3"/>
                    <a:gd name="T3" fmla="*/ 1 h 4"/>
                    <a:gd name="T4" fmla="*/ 2 w 3"/>
                    <a:gd name="T5" fmla="*/ 3 h 4"/>
                    <a:gd name="T6" fmla="*/ 0 w 3"/>
                    <a:gd name="T7" fmla="*/ 4 h 4"/>
                    <a:gd name="T8" fmla="*/ 0 w 3"/>
                    <a:gd name="T9" fmla="*/ 1 h 4"/>
                  </a:gdLst>
                  <a:ahLst/>
                  <a:cxnLst>
                    <a:cxn ang="0">
                      <a:pos x="T0" y="T1"/>
                    </a:cxn>
                    <a:cxn ang="0">
                      <a:pos x="T2" y="T3"/>
                    </a:cxn>
                    <a:cxn ang="0">
                      <a:pos x="T4" y="T5"/>
                    </a:cxn>
                    <a:cxn ang="0">
                      <a:pos x="T6" y="T7"/>
                    </a:cxn>
                    <a:cxn ang="0">
                      <a:pos x="T8" y="T9"/>
                    </a:cxn>
                  </a:cxnLst>
                  <a:rect l="0" t="0" r="r" b="b"/>
                  <a:pathLst>
                    <a:path w="3" h="4">
                      <a:moveTo>
                        <a:pt x="0" y="1"/>
                      </a:moveTo>
                      <a:cubicBezTo>
                        <a:pt x="0" y="1"/>
                        <a:pt x="2" y="0"/>
                        <a:pt x="2" y="1"/>
                      </a:cubicBezTo>
                      <a:cubicBezTo>
                        <a:pt x="2" y="2"/>
                        <a:pt x="3" y="2"/>
                        <a:pt x="2" y="3"/>
                      </a:cubicBezTo>
                      <a:cubicBezTo>
                        <a:pt x="2" y="3"/>
                        <a:pt x="0" y="4"/>
                        <a:pt x="0" y="4"/>
                      </a:cubicBezTo>
                      <a:lnTo>
                        <a:pt x="0" y="1"/>
                      </a:ln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7" name="Freeform 231"/>
                <p:cNvSpPr>
                  <a:spLocks/>
                </p:cNvSpPr>
                <p:nvPr/>
              </p:nvSpPr>
              <p:spPr bwMode="auto">
                <a:xfrm>
                  <a:off x="2747963" y="4316413"/>
                  <a:ext cx="3175" cy="17463"/>
                </a:xfrm>
                <a:custGeom>
                  <a:avLst/>
                  <a:gdLst>
                    <a:gd name="T0" fmla="*/ 2 w 2"/>
                    <a:gd name="T1" fmla="*/ 9 h 11"/>
                    <a:gd name="T2" fmla="*/ 2 w 2"/>
                    <a:gd name="T3" fmla="*/ 0 h 11"/>
                    <a:gd name="T4" fmla="*/ 0 w 2"/>
                    <a:gd name="T5" fmla="*/ 0 h 11"/>
                    <a:gd name="T6" fmla="*/ 0 w 2"/>
                    <a:gd name="T7" fmla="*/ 11 h 11"/>
                    <a:gd name="T8" fmla="*/ 2 w 2"/>
                    <a:gd name="T9" fmla="*/ 9 h 11"/>
                  </a:gdLst>
                  <a:ahLst/>
                  <a:cxnLst>
                    <a:cxn ang="0">
                      <a:pos x="T0" y="T1"/>
                    </a:cxn>
                    <a:cxn ang="0">
                      <a:pos x="T2" y="T3"/>
                    </a:cxn>
                    <a:cxn ang="0">
                      <a:pos x="T4" y="T5"/>
                    </a:cxn>
                    <a:cxn ang="0">
                      <a:pos x="T6" y="T7"/>
                    </a:cxn>
                    <a:cxn ang="0">
                      <a:pos x="T8" y="T9"/>
                    </a:cxn>
                  </a:cxnLst>
                  <a:rect l="0" t="0" r="r" b="b"/>
                  <a:pathLst>
                    <a:path w="2" h="11">
                      <a:moveTo>
                        <a:pt x="2" y="9"/>
                      </a:moveTo>
                      <a:lnTo>
                        <a:pt x="2" y="0"/>
                      </a:lnTo>
                      <a:lnTo>
                        <a:pt x="0" y="0"/>
                      </a:lnTo>
                      <a:lnTo>
                        <a:pt x="0" y="11"/>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8" name="Freeform 232"/>
                <p:cNvSpPr>
                  <a:spLocks/>
                </p:cNvSpPr>
                <p:nvPr/>
              </p:nvSpPr>
              <p:spPr bwMode="auto">
                <a:xfrm>
                  <a:off x="2709863" y="4316413"/>
                  <a:ext cx="66675" cy="23813"/>
                </a:xfrm>
                <a:custGeom>
                  <a:avLst/>
                  <a:gdLst>
                    <a:gd name="T0" fmla="*/ 21 w 21"/>
                    <a:gd name="T1" fmla="*/ 2 h 7"/>
                    <a:gd name="T2" fmla="*/ 18 w 21"/>
                    <a:gd name="T3" fmla="*/ 7 h 7"/>
                    <a:gd name="T4" fmla="*/ 0 w 21"/>
                    <a:gd name="T5" fmla="*/ 5 h 7"/>
                    <a:gd name="T6" fmla="*/ 0 w 21"/>
                    <a:gd name="T7" fmla="*/ 4 h 7"/>
                    <a:gd name="T8" fmla="*/ 0 w 21"/>
                    <a:gd name="T9" fmla="*/ 0 h 7"/>
                    <a:gd name="T10" fmla="*/ 15 w 21"/>
                    <a:gd name="T11" fmla="*/ 2 h 7"/>
                    <a:gd name="T12" fmla="*/ 21 w 21"/>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21" y="2"/>
                      </a:moveTo>
                      <a:cubicBezTo>
                        <a:pt x="21" y="2"/>
                        <a:pt x="21" y="7"/>
                        <a:pt x="18" y="7"/>
                      </a:cubicBezTo>
                      <a:cubicBezTo>
                        <a:pt x="13" y="7"/>
                        <a:pt x="0" y="5"/>
                        <a:pt x="0" y="5"/>
                      </a:cubicBezTo>
                      <a:cubicBezTo>
                        <a:pt x="0" y="4"/>
                        <a:pt x="0" y="4"/>
                        <a:pt x="0" y="4"/>
                      </a:cubicBezTo>
                      <a:cubicBezTo>
                        <a:pt x="0" y="0"/>
                        <a:pt x="0" y="0"/>
                        <a:pt x="0" y="0"/>
                      </a:cubicBezTo>
                      <a:cubicBezTo>
                        <a:pt x="15" y="2"/>
                        <a:pt x="15" y="2"/>
                        <a:pt x="15" y="2"/>
                      </a:cubicBezTo>
                      <a:cubicBezTo>
                        <a:pt x="21" y="2"/>
                        <a:pt x="21" y="2"/>
                        <a:pt x="21" y="2"/>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9" name="Freeform 233"/>
                <p:cNvSpPr>
                  <a:spLocks/>
                </p:cNvSpPr>
                <p:nvPr/>
              </p:nvSpPr>
              <p:spPr bwMode="auto">
                <a:xfrm>
                  <a:off x="2700338" y="4316413"/>
                  <a:ext cx="6350" cy="14288"/>
                </a:xfrm>
                <a:custGeom>
                  <a:avLst/>
                  <a:gdLst>
                    <a:gd name="T0" fmla="*/ 2 w 2"/>
                    <a:gd name="T1" fmla="*/ 0 h 4"/>
                    <a:gd name="T2" fmla="*/ 0 w 2"/>
                    <a:gd name="T3" fmla="*/ 1 h 4"/>
                    <a:gd name="T4" fmla="*/ 0 w 2"/>
                    <a:gd name="T5" fmla="*/ 2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0" y="0"/>
                        <a:pt x="0" y="1"/>
                      </a:cubicBezTo>
                      <a:cubicBezTo>
                        <a:pt x="0" y="1"/>
                        <a:pt x="0" y="2"/>
                        <a:pt x="0" y="2"/>
                      </a:cubicBezTo>
                      <a:cubicBezTo>
                        <a:pt x="0" y="2"/>
                        <a:pt x="2" y="4"/>
                        <a:pt x="2" y="4"/>
                      </a:cubicBezTo>
                      <a:cubicBezTo>
                        <a:pt x="2" y="0"/>
                        <a:pt x="2" y="0"/>
                        <a:pt x="2" y="0"/>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0" name="Rectangle 234"/>
                <p:cNvSpPr>
                  <a:spLocks noChangeArrowheads="1"/>
                </p:cNvSpPr>
                <p:nvPr/>
              </p:nvSpPr>
              <p:spPr bwMode="auto">
                <a:xfrm>
                  <a:off x="2706688" y="4316413"/>
                  <a:ext cx="3175"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1" name="Rectangle 235"/>
                <p:cNvSpPr>
                  <a:spLocks noChangeArrowheads="1"/>
                </p:cNvSpPr>
                <p:nvPr/>
              </p:nvSpPr>
              <p:spPr bwMode="auto">
                <a:xfrm>
                  <a:off x="2706688" y="4316413"/>
                  <a:ext cx="3175"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2" name="Freeform 236"/>
                <p:cNvSpPr>
                  <a:spLocks/>
                </p:cNvSpPr>
                <p:nvPr/>
              </p:nvSpPr>
              <p:spPr bwMode="auto">
                <a:xfrm>
                  <a:off x="2700338" y="4322763"/>
                  <a:ext cx="9525" cy="7938"/>
                </a:xfrm>
                <a:custGeom>
                  <a:avLst/>
                  <a:gdLst>
                    <a:gd name="T0" fmla="*/ 0 w 3"/>
                    <a:gd name="T1" fmla="*/ 0 h 2"/>
                    <a:gd name="T2" fmla="*/ 2 w 3"/>
                    <a:gd name="T3" fmla="*/ 2 h 2"/>
                    <a:gd name="T4" fmla="*/ 3 w 3"/>
                    <a:gd name="T5" fmla="*/ 2 h 2"/>
                    <a:gd name="T6" fmla="*/ 3 w 3"/>
                    <a:gd name="T7" fmla="*/ 2 h 2"/>
                    <a:gd name="T8" fmla="*/ 3 w 3"/>
                    <a:gd name="T9" fmla="*/ 2 h 2"/>
                    <a:gd name="T10" fmla="*/ 3 w 3"/>
                    <a:gd name="T11" fmla="*/ 2 h 2"/>
                    <a:gd name="T12" fmla="*/ 3 w 3"/>
                    <a:gd name="T13" fmla="*/ 2 h 2"/>
                    <a:gd name="T14" fmla="*/ 2 w 3"/>
                    <a:gd name="T15" fmla="*/ 2 h 2"/>
                    <a:gd name="T16" fmla="*/ 2 w 3"/>
                    <a:gd name="T17" fmla="*/ 2 h 2"/>
                    <a:gd name="T18" fmla="*/ 0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0"/>
                      </a:moveTo>
                      <a:cubicBezTo>
                        <a:pt x="0" y="0"/>
                        <a:pt x="2" y="2"/>
                        <a:pt x="2"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2" y="2"/>
                        <a:pt x="2" y="2"/>
                        <a:pt x="2" y="2"/>
                      </a:cubicBezTo>
                      <a:cubicBezTo>
                        <a:pt x="2" y="2"/>
                        <a:pt x="2" y="2"/>
                        <a:pt x="2" y="2"/>
                      </a:cubicBezTo>
                      <a:cubicBezTo>
                        <a:pt x="2" y="2"/>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3" name="Rectangle 237"/>
                <p:cNvSpPr>
                  <a:spLocks noChangeArrowheads="1"/>
                </p:cNvSpPr>
                <p:nvPr/>
              </p:nvSpPr>
              <p:spPr bwMode="auto">
                <a:xfrm>
                  <a:off x="2709863" y="4330700"/>
                  <a:ext cx="1588" cy="1588"/>
                </a:xfrm>
                <a:prstGeom prst="rect">
                  <a:avLst/>
                </a:prstGeom>
                <a:solidFill>
                  <a:srgbClr val="AE3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4" name="Rectangle 238"/>
                <p:cNvSpPr>
                  <a:spLocks noChangeArrowheads="1"/>
                </p:cNvSpPr>
                <p:nvPr/>
              </p:nvSpPr>
              <p:spPr bwMode="auto">
                <a:xfrm>
                  <a:off x="2709863" y="43307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5" name="Rectangle 239"/>
                <p:cNvSpPr>
                  <a:spLocks noChangeArrowheads="1"/>
                </p:cNvSpPr>
                <p:nvPr/>
              </p:nvSpPr>
              <p:spPr bwMode="auto">
                <a:xfrm>
                  <a:off x="2706688" y="4330700"/>
                  <a:ext cx="3175" cy="158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6" name="Rectangle 240"/>
                <p:cNvSpPr>
                  <a:spLocks noChangeArrowheads="1"/>
                </p:cNvSpPr>
                <p:nvPr/>
              </p:nvSpPr>
              <p:spPr bwMode="auto">
                <a:xfrm>
                  <a:off x="2706688" y="4330700"/>
                  <a:ext cx="31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7" name="Freeform 241"/>
                <p:cNvSpPr>
                  <a:spLocks/>
                </p:cNvSpPr>
                <p:nvPr/>
              </p:nvSpPr>
              <p:spPr bwMode="auto">
                <a:xfrm>
                  <a:off x="2709863" y="4333875"/>
                  <a:ext cx="22225" cy="3175"/>
                </a:xfrm>
                <a:custGeom>
                  <a:avLst/>
                  <a:gdLst>
                    <a:gd name="T0" fmla="*/ 0 w 7"/>
                    <a:gd name="T1" fmla="*/ 0 h 1"/>
                    <a:gd name="T2" fmla="*/ 0 w 7"/>
                    <a:gd name="T3" fmla="*/ 0 h 1"/>
                    <a:gd name="T4" fmla="*/ 6 w 7"/>
                    <a:gd name="T5" fmla="*/ 1 h 1"/>
                    <a:gd name="T6" fmla="*/ 7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0" y="0"/>
                        <a:pt x="3" y="0"/>
                        <a:pt x="6" y="1"/>
                      </a:cubicBezTo>
                      <a:cubicBezTo>
                        <a:pt x="7" y="1"/>
                        <a:pt x="7" y="1"/>
                        <a:pt x="7" y="1"/>
                      </a:cubicBezTo>
                      <a:cubicBezTo>
                        <a:pt x="4"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cxnSp>
          <p:nvCxnSpPr>
            <p:cNvPr id="408" name="Straight Arrow Connector 407"/>
            <p:cNvCxnSpPr>
              <a:stCxn id="176" idx="6"/>
              <a:endCxn id="334" idx="2"/>
            </p:cNvCxnSpPr>
            <p:nvPr/>
          </p:nvCxnSpPr>
          <p:spPr>
            <a:xfrm>
              <a:off x="7361237" y="2249695"/>
              <a:ext cx="3429000" cy="0"/>
            </a:xfrm>
            <a:prstGeom prst="straightConnector1">
              <a:avLst/>
            </a:prstGeom>
            <a:noFill/>
            <a:ln w="9525" cap="flat" cmpd="sng" algn="ctr">
              <a:solidFill>
                <a:srgbClr val="5C2D91"/>
              </a:solidFill>
              <a:prstDash val="solid"/>
              <a:headEnd type="triangle"/>
              <a:tailEnd type="triangle"/>
            </a:ln>
            <a:effectLst/>
          </p:spPr>
        </p:cxnSp>
        <p:sp>
          <p:nvSpPr>
            <p:cNvPr id="410" name="TextBox 409"/>
            <p:cNvSpPr txBox="1"/>
            <p:nvPr/>
          </p:nvSpPr>
          <p:spPr>
            <a:xfrm>
              <a:off x="7705416" y="2214556"/>
              <a:ext cx="3155689"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Member</a:t>
              </a:r>
              <a:r>
                <a:rPr kumimoji="0" lang="en-US" sz="1600" b="0" i="0" u="none" strike="noStrike" kern="0" cap="none" spc="0" normalizeH="0" baseline="0" noProof="0" dirty="0">
                  <a:ln>
                    <a:noFill/>
                  </a:ln>
                  <a:solidFill>
                    <a:sysClr val="windowText" lastClr="000000"/>
                  </a:solidFill>
                  <a:effectLst/>
                  <a:uLnTx/>
                  <a:uFillTx/>
                </a:rPr>
                <a:t>: &lt;TTL,user-DN&gt;</a:t>
              </a:r>
            </a:p>
          </p:txBody>
        </p:sp>
        <p:grpSp>
          <p:nvGrpSpPr>
            <p:cNvPr id="411" name="Group 410"/>
            <p:cNvGrpSpPr/>
            <p:nvPr/>
          </p:nvGrpSpPr>
          <p:grpSpPr>
            <a:xfrm>
              <a:off x="8512749" y="5057722"/>
              <a:ext cx="1125975" cy="801740"/>
              <a:chOff x="8636744" y="5207056"/>
              <a:chExt cx="1125975" cy="801740"/>
            </a:xfrm>
          </p:grpSpPr>
          <p:sp>
            <p:nvSpPr>
              <p:cNvPr id="412" name="Freeform 411"/>
              <p:cNvSpPr>
                <a:spLocks noChangeAspect="1"/>
              </p:cNvSpPr>
              <p:nvPr/>
            </p:nvSpPr>
            <p:spPr bwMode="black">
              <a:xfrm>
                <a:off x="8933576" y="5207056"/>
                <a:ext cx="829143" cy="801740"/>
              </a:xfrm>
              <a:custGeom>
                <a:avLst/>
                <a:gdLst>
                  <a:gd name="connsiteX0" fmla="*/ 472753 w 3511879"/>
                  <a:gd name="connsiteY0" fmla="*/ 2812993 h 3395812"/>
                  <a:gd name="connsiteX1" fmla="*/ 2982396 w 3511879"/>
                  <a:gd name="connsiteY1" fmla="*/ 2812993 h 3395812"/>
                  <a:gd name="connsiteX2" fmla="*/ 3511879 w 3511879"/>
                  <a:gd name="connsiteY2" fmla="*/ 3395812 h 3395812"/>
                  <a:gd name="connsiteX3" fmla="*/ 0 w 3511879"/>
                  <a:gd name="connsiteY3" fmla="*/ 3395812 h 3395812"/>
                  <a:gd name="connsiteX4" fmla="*/ 805029 w 3511879"/>
                  <a:gd name="connsiteY4" fmla="*/ 2575107 h 3395812"/>
                  <a:gd name="connsiteX5" fmla="*/ 2706847 w 3511879"/>
                  <a:gd name="connsiteY5" fmla="*/ 2575107 h 3395812"/>
                  <a:gd name="connsiteX6" fmla="*/ 2706847 w 3511879"/>
                  <a:gd name="connsiteY6" fmla="*/ 2640526 h 3395812"/>
                  <a:gd name="connsiteX7" fmla="*/ 805029 w 3511879"/>
                  <a:gd name="connsiteY7" fmla="*/ 2640526 h 3395812"/>
                  <a:gd name="connsiteX8" fmla="*/ 256639 w 3511879"/>
                  <a:gd name="connsiteY8" fmla="*/ 196255 h 3395812"/>
                  <a:gd name="connsiteX9" fmla="*/ 256639 w 3511879"/>
                  <a:gd name="connsiteY9" fmla="*/ 1926870 h 3395812"/>
                  <a:gd name="connsiteX10" fmla="*/ 1375035 w 3511879"/>
                  <a:gd name="connsiteY10" fmla="*/ 1926870 h 3395812"/>
                  <a:gd name="connsiteX11" fmla="*/ 2117934 w 3511879"/>
                  <a:gd name="connsiteY11" fmla="*/ 1926870 h 3395812"/>
                  <a:gd name="connsiteX12" fmla="*/ 3276854 w 3511879"/>
                  <a:gd name="connsiteY12" fmla="*/ 1926870 h 3395812"/>
                  <a:gd name="connsiteX13" fmla="*/ 3276854 w 3511879"/>
                  <a:gd name="connsiteY13" fmla="*/ 196255 h 3395812"/>
                  <a:gd name="connsiteX14" fmla="*/ 1755940 w 3511879"/>
                  <a:gd name="connsiteY14" fmla="*/ 44602 h 3395812"/>
                  <a:gd name="connsiteX15" fmla="*/ 1707314 w 3511879"/>
                  <a:gd name="connsiteY15" fmla="*/ 87720 h 3395812"/>
                  <a:gd name="connsiteX16" fmla="*/ 1755940 w 3511879"/>
                  <a:gd name="connsiteY16" fmla="*/ 130837 h 3395812"/>
                  <a:gd name="connsiteX17" fmla="*/ 1804566 w 3511879"/>
                  <a:gd name="connsiteY17" fmla="*/ 87720 h 3395812"/>
                  <a:gd name="connsiteX18" fmla="*/ 1755940 w 3511879"/>
                  <a:gd name="connsiteY18" fmla="*/ 44602 h 3395812"/>
                  <a:gd name="connsiteX19" fmla="*/ 254932 w 3511879"/>
                  <a:gd name="connsiteY19" fmla="*/ 0 h 3395812"/>
                  <a:gd name="connsiteX20" fmla="*/ 3237327 w 3511879"/>
                  <a:gd name="connsiteY20" fmla="*/ 0 h 3395812"/>
                  <a:gd name="connsiteX21" fmla="*/ 3433538 w 3511879"/>
                  <a:gd name="connsiteY21" fmla="*/ 194633 h 3395812"/>
                  <a:gd name="connsiteX22" fmla="*/ 3433538 w 3511879"/>
                  <a:gd name="connsiteY22" fmla="*/ 1924709 h 3395812"/>
                  <a:gd name="connsiteX23" fmla="*/ 3237327 w 3511879"/>
                  <a:gd name="connsiteY23" fmla="*/ 2140967 h 3395812"/>
                  <a:gd name="connsiteX24" fmla="*/ 2252904 w 3511879"/>
                  <a:gd name="connsiteY24" fmla="*/ 2140967 h 3395812"/>
                  <a:gd name="connsiteX25" fmla="*/ 2117934 w 3511879"/>
                  <a:gd name="connsiteY25" fmla="*/ 2140967 h 3395812"/>
                  <a:gd name="connsiteX26" fmla="*/ 2117934 w 3511879"/>
                  <a:gd name="connsiteY26" fmla="*/ 2271804 h 3395812"/>
                  <a:gd name="connsiteX27" fmla="*/ 2117934 w 3511879"/>
                  <a:gd name="connsiteY27" fmla="*/ 2358036 h 3395812"/>
                  <a:gd name="connsiteX28" fmla="*/ 2550163 w 3511879"/>
                  <a:gd name="connsiteY28" fmla="*/ 2358036 h 3395812"/>
                  <a:gd name="connsiteX29" fmla="*/ 2706847 w 3511879"/>
                  <a:gd name="connsiteY29" fmla="*/ 2575106 h 3395812"/>
                  <a:gd name="connsiteX30" fmla="*/ 805029 w 3511879"/>
                  <a:gd name="connsiteY30" fmla="*/ 2575106 h 3395812"/>
                  <a:gd name="connsiteX31" fmla="*/ 961713 w 3511879"/>
                  <a:gd name="connsiteY31" fmla="*/ 2358036 h 3395812"/>
                  <a:gd name="connsiteX32" fmla="*/ 1375035 w 3511879"/>
                  <a:gd name="connsiteY32" fmla="*/ 2358036 h 3395812"/>
                  <a:gd name="connsiteX33" fmla="*/ 1375035 w 3511879"/>
                  <a:gd name="connsiteY33" fmla="*/ 2271804 h 3395812"/>
                  <a:gd name="connsiteX34" fmla="*/ 1375035 w 3511879"/>
                  <a:gd name="connsiteY34" fmla="*/ 2140967 h 3395812"/>
                  <a:gd name="connsiteX35" fmla="*/ 1224064 w 3511879"/>
                  <a:gd name="connsiteY35" fmla="*/ 2140967 h 3395812"/>
                  <a:gd name="connsiteX36" fmla="*/ 254932 w 3511879"/>
                  <a:gd name="connsiteY36" fmla="*/ 2140967 h 3395812"/>
                  <a:gd name="connsiteX37" fmla="*/ 78343 w 3511879"/>
                  <a:gd name="connsiteY37" fmla="*/ 1924709 h 3395812"/>
                  <a:gd name="connsiteX38" fmla="*/ 78343 w 3511879"/>
                  <a:gd name="connsiteY38" fmla="*/ 194633 h 3395812"/>
                  <a:gd name="connsiteX39" fmla="*/ 254932 w 3511879"/>
                  <a:gd name="connsiteY39" fmla="*/ 0 h 33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11879" h="3395812">
                    <a:moveTo>
                      <a:pt x="472753" y="2812993"/>
                    </a:moveTo>
                    <a:lnTo>
                      <a:pt x="2982396" y="2812993"/>
                    </a:lnTo>
                    <a:lnTo>
                      <a:pt x="3511879" y="3395812"/>
                    </a:lnTo>
                    <a:lnTo>
                      <a:pt x="0" y="3395812"/>
                    </a:lnTo>
                    <a:close/>
                    <a:moveTo>
                      <a:pt x="805029" y="2575107"/>
                    </a:moveTo>
                    <a:lnTo>
                      <a:pt x="2706847" y="2575107"/>
                    </a:lnTo>
                    <a:lnTo>
                      <a:pt x="2706847" y="2640526"/>
                    </a:lnTo>
                    <a:lnTo>
                      <a:pt x="805029" y="2640526"/>
                    </a:lnTo>
                    <a:close/>
                    <a:moveTo>
                      <a:pt x="256639" y="196255"/>
                    </a:moveTo>
                    <a:lnTo>
                      <a:pt x="256639" y="1926870"/>
                    </a:lnTo>
                    <a:lnTo>
                      <a:pt x="1375035" y="1926870"/>
                    </a:lnTo>
                    <a:lnTo>
                      <a:pt x="2117934" y="1926870"/>
                    </a:lnTo>
                    <a:lnTo>
                      <a:pt x="3276854" y="1926870"/>
                    </a:lnTo>
                    <a:lnTo>
                      <a:pt x="3276854" y="196255"/>
                    </a:lnTo>
                    <a:close/>
                    <a:moveTo>
                      <a:pt x="1755940" y="44602"/>
                    </a:moveTo>
                    <a:cubicBezTo>
                      <a:pt x="1729084" y="44602"/>
                      <a:pt x="1707314" y="63907"/>
                      <a:pt x="1707314" y="87720"/>
                    </a:cubicBezTo>
                    <a:cubicBezTo>
                      <a:pt x="1707314" y="111532"/>
                      <a:pt x="1729084" y="130837"/>
                      <a:pt x="1755940" y="130837"/>
                    </a:cubicBezTo>
                    <a:cubicBezTo>
                      <a:pt x="1782796" y="130837"/>
                      <a:pt x="1804566" y="111532"/>
                      <a:pt x="1804566" y="87720"/>
                    </a:cubicBezTo>
                    <a:cubicBezTo>
                      <a:pt x="1804566" y="63907"/>
                      <a:pt x="1782796" y="44602"/>
                      <a:pt x="1755940" y="44602"/>
                    </a:cubicBezTo>
                    <a:close/>
                    <a:moveTo>
                      <a:pt x="254932" y="0"/>
                    </a:moveTo>
                    <a:cubicBezTo>
                      <a:pt x="3237327" y="0"/>
                      <a:pt x="3237327" y="0"/>
                      <a:pt x="3237327" y="0"/>
                    </a:cubicBezTo>
                    <a:cubicBezTo>
                      <a:pt x="3355054" y="0"/>
                      <a:pt x="3433538" y="86504"/>
                      <a:pt x="3433538" y="194633"/>
                    </a:cubicBezTo>
                    <a:lnTo>
                      <a:pt x="3433538" y="1924709"/>
                    </a:lnTo>
                    <a:cubicBezTo>
                      <a:pt x="3433538" y="2032838"/>
                      <a:pt x="3355054" y="2140967"/>
                      <a:pt x="3237327" y="2140967"/>
                    </a:cubicBezTo>
                    <a:cubicBezTo>
                      <a:pt x="2864528" y="2140967"/>
                      <a:pt x="2538328" y="2140967"/>
                      <a:pt x="2252904" y="2140967"/>
                    </a:cubicBezTo>
                    <a:lnTo>
                      <a:pt x="2117934" y="2140967"/>
                    </a:lnTo>
                    <a:lnTo>
                      <a:pt x="2117934" y="2271804"/>
                    </a:lnTo>
                    <a:lnTo>
                      <a:pt x="2117934" y="2358036"/>
                    </a:lnTo>
                    <a:lnTo>
                      <a:pt x="2550163" y="2358036"/>
                    </a:lnTo>
                    <a:lnTo>
                      <a:pt x="2706847" y="2575106"/>
                    </a:lnTo>
                    <a:lnTo>
                      <a:pt x="805029" y="2575106"/>
                    </a:lnTo>
                    <a:lnTo>
                      <a:pt x="961713" y="2358036"/>
                    </a:lnTo>
                    <a:lnTo>
                      <a:pt x="1375035" y="2358036"/>
                    </a:lnTo>
                    <a:lnTo>
                      <a:pt x="1375035" y="2271804"/>
                    </a:lnTo>
                    <a:lnTo>
                      <a:pt x="1375035" y="2140967"/>
                    </a:lnTo>
                    <a:lnTo>
                      <a:pt x="1224064" y="2140967"/>
                    </a:lnTo>
                    <a:cubicBezTo>
                      <a:pt x="254932" y="2140967"/>
                      <a:pt x="254932" y="2140967"/>
                      <a:pt x="254932" y="2140967"/>
                    </a:cubicBezTo>
                    <a:cubicBezTo>
                      <a:pt x="156827" y="2140967"/>
                      <a:pt x="78343" y="2032838"/>
                      <a:pt x="78343" y="1924709"/>
                    </a:cubicBezTo>
                    <a:cubicBezTo>
                      <a:pt x="78343" y="194633"/>
                      <a:pt x="78343" y="194633"/>
                      <a:pt x="78343" y="194633"/>
                    </a:cubicBezTo>
                    <a:cubicBezTo>
                      <a:pt x="78343" y="86504"/>
                      <a:pt x="156827" y="0"/>
                      <a:pt x="254932"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endParaRPr>
              </a:p>
            </p:txBody>
          </p:sp>
          <p:grpSp>
            <p:nvGrpSpPr>
              <p:cNvPr id="413" name="Group 412"/>
              <p:cNvGrpSpPr/>
              <p:nvPr/>
            </p:nvGrpSpPr>
            <p:grpSpPr>
              <a:xfrm>
                <a:off x="8636744" y="5475396"/>
                <a:ext cx="570316" cy="533400"/>
                <a:chOff x="9815782" y="2941890"/>
                <a:chExt cx="990600" cy="914400"/>
              </a:xfrm>
            </p:grpSpPr>
            <p:sp>
              <p:nvSpPr>
                <p:cNvPr id="414" name="Oval 413"/>
                <p:cNvSpPr/>
                <p:nvPr/>
              </p:nvSpPr>
              <p:spPr bwMode="auto">
                <a:xfrm>
                  <a:off x="9815782" y="2941890"/>
                  <a:ext cx="990600" cy="914400"/>
                </a:xfrm>
                <a:prstGeom prst="ellipse">
                  <a:avLst/>
                </a:prstGeom>
                <a:solidFill>
                  <a:srgbClr val="FFFFFF">
                    <a:lumMod val="7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398"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415" name="Group 414"/>
                <p:cNvGrpSpPr/>
                <p:nvPr/>
              </p:nvGrpSpPr>
              <p:grpSpPr>
                <a:xfrm>
                  <a:off x="10080783" y="3011827"/>
                  <a:ext cx="460597" cy="700123"/>
                  <a:chOff x="1609726" y="2506663"/>
                  <a:chExt cx="1614487" cy="2320925"/>
                </a:xfrm>
              </p:grpSpPr>
              <p:sp>
                <p:nvSpPr>
                  <p:cNvPr id="416" name="Freeform 151"/>
                  <p:cNvSpPr>
                    <a:spLocks/>
                  </p:cNvSpPr>
                  <p:nvPr/>
                </p:nvSpPr>
                <p:spPr bwMode="auto">
                  <a:xfrm>
                    <a:off x="1887538" y="2740025"/>
                    <a:ext cx="1052513" cy="1379538"/>
                  </a:xfrm>
                  <a:custGeom>
                    <a:avLst/>
                    <a:gdLst>
                      <a:gd name="T0" fmla="*/ 120 w 330"/>
                      <a:gd name="T1" fmla="*/ 39 h 432"/>
                      <a:gd name="T2" fmla="*/ 267 w 330"/>
                      <a:gd name="T3" fmla="*/ 75 h 432"/>
                      <a:gd name="T4" fmla="*/ 309 w 330"/>
                      <a:gd name="T5" fmla="*/ 202 h 432"/>
                      <a:gd name="T6" fmla="*/ 295 w 330"/>
                      <a:gd name="T7" fmla="*/ 294 h 432"/>
                      <a:gd name="T8" fmla="*/ 293 w 330"/>
                      <a:gd name="T9" fmla="*/ 329 h 432"/>
                      <a:gd name="T10" fmla="*/ 158 w 330"/>
                      <a:gd name="T11" fmla="*/ 432 h 432"/>
                      <a:gd name="T12" fmla="*/ 36 w 330"/>
                      <a:gd name="T13" fmla="*/ 332 h 432"/>
                      <a:gd name="T14" fmla="*/ 39 w 330"/>
                      <a:gd name="T15" fmla="*/ 297 h 432"/>
                      <a:gd name="T16" fmla="*/ 26 w 330"/>
                      <a:gd name="T17" fmla="*/ 196 h 432"/>
                      <a:gd name="T18" fmla="*/ 120 w 330"/>
                      <a:gd name="T19" fmla="*/ 3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432">
                        <a:moveTo>
                          <a:pt x="120" y="39"/>
                        </a:moveTo>
                        <a:cubicBezTo>
                          <a:pt x="132" y="18"/>
                          <a:pt x="228" y="0"/>
                          <a:pt x="267" y="75"/>
                        </a:cubicBezTo>
                        <a:cubicBezTo>
                          <a:pt x="307" y="149"/>
                          <a:pt x="287" y="175"/>
                          <a:pt x="309" y="202"/>
                        </a:cubicBezTo>
                        <a:cubicBezTo>
                          <a:pt x="330" y="228"/>
                          <a:pt x="310" y="289"/>
                          <a:pt x="295" y="294"/>
                        </a:cubicBezTo>
                        <a:cubicBezTo>
                          <a:pt x="280" y="299"/>
                          <a:pt x="286" y="320"/>
                          <a:pt x="293" y="329"/>
                        </a:cubicBezTo>
                        <a:cubicBezTo>
                          <a:pt x="325" y="368"/>
                          <a:pt x="279" y="432"/>
                          <a:pt x="158" y="432"/>
                        </a:cubicBezTo>
                        <a:cubicBezTo>
                          <a:pt x="28" y="431"/>
                          <a:pt x="3" y="356"/>
                          <a:pt x="36" y="332"/>
                        </a:cubicBezTo>
                        <a:cubicBezTo>
                          <a:pt x="47" y="325"/>
                          <a:pt x="51" y="310"/>
                          <a:pt x="39" y="297"/>
                        </a:cubicBezTo>
                        <a:cubicBezTo>
                          <a:pt x="27" y="284"/>
                          <a:pt x="0" y="236"/>
                          <a:pt x="26" y="196"/>
                        </a:cubicBezTo>
                        <a:cubicBezTo>
                          <a:pt x="52" y="157"/>
                          <a:pt x="29" y="39"/>
                          <a:pt x="120" y="3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7" name="Freeform 152"/>
                  <p:cNvSpPr>
                    <a:spLocks/>
                  </p:cNvSpPr>
                  <p:nvPr/>
                </p:nvSpPr>
                <p:spPr bwMode="auto">
                  <a:xfrm>
                    <a:off x="1628776" y="3848100"/>
                    <a:ext cx="1566863" cy="688975"/>
                  </a:xfrm>
                  <a:custGeom>
                    <a:avLst/>
                    <a:gdLst>
                      <a:gd name="T0" fmla="*/ 292 w 491"/>
                      <a:gd name="T1" fmla="*/ 0 h 216"/>
                      <a:gd name="T2" fmla="*/ 196 w 491"/>
                      <a:gd name="T3" fmla="*/ 5 h 216"/>
                      <a:gd name="T4" fmla="*/ 62 w 491"/>
                      <a:gd name="T5" fmla="*/ 81 h 216"/>
                      <a:gd name="T6" fmla="*/ 0 w 491"/>
                      <a:gd name="T7" fmla="*/ 216 h 216"/>
                      <a:gd name="T8" fmla="*/ 491 w 491"/>
                      <a:gd name="T9" fmla="*/ 216 h 216"/>
                      <a:gd name="T10" fmla="*/ 430 w 491"/>
                      <a:gd name="T11" fmla="*/ 81 h 216"/>
                      <a:gd name="T12" fmla="*/ 292 w 491"/>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491" h="216">
                        <a:moveTo>
                          <a:pt x="292" y="0"/>
                        </a:moveTo>
                        <a:cubicBezTo>
                          <a:pt x="291" y="2"/>
                          <a:pt x="197" y="3"/>
                          <a:pt x="196" y="5"/>
                        </a:cubicBezTo>
                        <a:cubicBezTo>
                          <a:pt x="167" y="46"/>
                          <a:pt x="112" y="69"/>
                          <a:pt x="62" y="81"/>
                        </a:cubicBezTo>
                        <a:cubicBezTo>
                          <a:pt x="11" y="92"/>
                          <a:pt x="4" y="174"/>
                          <a:pt x="0" y="216"/>
                        </a:cubicBezTo>
                        <a:cubicBezTo>
                          <a:pt x="491" y="216"/>
                          <a:pt x="491" y="216"/>
                          <a:pt x="491" y="216"/>
                        </a:cubicBezTo>
                        <a:cubicBezTo>
                          <a:pt x="486" y="174"/>
                          <a:pt x="481" y="92"/>
                          <a:pt x="430" y="81"/>
                        </a:cubicBezTo>
                        <a:cubicBezTo>
                          <a:pt x="378" y="69"/>
                          <a:pt x="320" y="44"/>
                          <a:pt x="292" y="0"/>
                        </a:cubicBezTo>
                      </a:path>
                    </a:pathLst>
                  </a:custGeom>
                  <a:solidFill>
                    <a:srgbClr val="D83B0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8" name="Freeform 153"/>
                  <p:cNvSpPr>
                    <a:spLocks/>
                  </p:cNvSpPr>
                  <p:nvPr/>
                </p:nvSpPr>
                <p:spPr bwMode="auto">
                  <a:xfrm>
                    <a:off x="2254251" y="3352800"/>
                    <a:ext cx="315913" cy="757238"/>
                  </a:xfrm>
                  <a:custGeom>
                    <a:avLst/>
                    <a:gdLst>
                      <a:gd name="T0" fmla="*/ 0 w 99"/>
                      <a:gd name="T1" fmla="*/ 65 h 237"/>
                      <a:gd name="T2" fmla="*/ 0 w 99"/>
                      <a:gd name="T3" fmla="*/ 146 h 237"/>
                      <a:gd name="T4" fmla="*/ 0 w 99"/>
                      <a:gd name="T5" fmla="*/ 186 h 237"/>
                      <a:gd name="T6" fmla="*/ 99 w 99"/>
                      <a:gd name="T7" fmla="*/ 186 h 237"/>
                      <a:gd name="T8" fmla="*/ 99 w 99"/>
                      <a:gd name="T9" fmla="*/ 146 h 237"/>
                      <a:gd name="T10" fmla="*/ 99 w 99"/>
                      <a:gd name="T11" fmla="*/ 65 h 237"/>
                      <a:gd name="T12" fmla="*/ 0 w 99"/>
                      <a:gd name="T13" fmla="*/ 65 h 237"/>
                    </a:gdLst>
                    <a:ahLst/>
                    <a:cxnLst>
                      <a:cxn ang="0">
                        <a:pos x="T0" y="T1"/>
                      </a:cxn>
                      <a:cxn ang="0">
                        <a:pos x="T2" y="T3"/>
                      </a:cxn>
                      <a:cxn ang="0">
                        <a:pos x="T4" y="T5"/>
                      </a:cxn>
                      <a:cxn ang="0">
                        <a:pos x="T6" y="T7"/>
                      </a:cxn>
                      <a:cxn ang="0">
                        <a:pos x="T8" y="T9"/>
                      </a:cxn>
                      <a:cxn ang="0">
                        <a:pos x="T10" y="T11"/>
                      </a:cxn>
                      <a:cxn ang="0">
                        <a:pos x="T12" y="T13"/>
                      </a:cxn>
                    </a:cxnLst>
                    <a:rect l="0" t="0" r="r" b="b"/>
                    <a:pathLst>
                      <a:path w="99" h="237">
                        <a:moveTo>
                          <a:pt x="0" y="65"/>
                        </a:moveTo>
                        <a:cubicBezTo>
                          <a:pt x="0" y="146"/>
                          <a:pt x="0" y="146"/>
                          <a:pt x="0" y="146"/>
                        </a:cubicBezTo>
                        <a:cubicBezTo>
                          <a:pt x="0" y="186"/>
                          <a:pt x="0" y="186"/>
                          <a:pt x="0" y="186"/>
                        </a:cubicBezTo>
                        <a:cubicBezTo>
                          <a:pt x="25" y="236"/>
                          <a:pt x="69" y="237"/>
                          <a:pt x="99" y="186"/>
                        </a:cubicBezTo>
                        <a:cubicBezTo>
                          <a:pt x="99" y="146"/>
                          <a:pt x="99" y="146"/>
                          <a:pt x="99" y="146"/>
                        </a:cubicBezTo>
                        <a:cubicBezTo>
                          <a:pt x="99" y="65"/>
                          <a:pt x="99" y="65"/>
                          <a:pt x="99" y="65"/>
                        </a:cubicBezTo>
                        <a:cubicBezTo>
                          <a:pt x="99" y="0"/>
                          <a:pt x="0" y="0"/>
                          <a:pt x="0" y="65"/>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9" name="Freeform 154"/>
                  <p:cNvSpPr>
                    <a:spLocks/>
                  </p:cNvSpPr>
                  <p:nvPr/>
                </p:nvSpPr>
                <p:spPr bwMode="auto">
                  <a:xfrm>
                    <a:off x="2703513" y="3368675"/>
                    <a:ext cx="160338" cy="233363"/>
                  </a:xfrm>
                  <a:custGeom>
                    <a:avLst/>
                    <a:gdLst>
                      <a:gd name="T0" fmla="*/ 38 w 50"/>
                      <a:gd name="T1" fmla="*/ 4 h 73"/>
                      <a:gd name="T2" fmla="*/ 7 w 50"/>
                      <a:gd name="T3" fmla="*/ 28 h 73"/>
                      <a:gd name="T4" fmla="*/ 12 w 50"/>
                      <a:gd name="T5" fmla="*/ 69 h 73"/>
                      <a:gd name="T6" fmla="*/ 43 w 50"/>
                      <a:gd name="T7" fmla="*/ 44 h 73"/>
                      <a:gd name="T8" fmla="*/ 38 w 50"/>
                      <a:gd name="T9" fmla="*/ 4 h 73"/>
                    </a:gdLst>
                    <a:ahLst/>
                    <a:cxnLst>
                      <a:cxn ang="0">
                        <a:pos x="T0" y="T1"/>
                      </a:cxn>
                      <a:cxn ang="0">
                        <a:pos x="T2" y="T3"/>
                      </a:cxn>
                      <a:cxn ang="0">
                        <a:pos x="T4" y="T5"/>
                      </a:cxn>
                      <a:cxn ang="0">
                        <a:pos x="T6" y="T7"/>
                      </a:cxn>
                      <a:cxn ang="0">
                        <a:pos x="T8" y="T9"/>
                      </a:cxn>
                    </a:cxnLst>
                    <a:rect l="0" t="0" r="r" b="b"/>
                    <a:pathLst>
                      <a:path w="50" h="73">
                        <a:moveTo>
                          <a:pt x="38" y="4"/>
                        </a:moveTo>
                        <a:cubicBezTo>
                          <a:pt x="28" y="0"/>
                          <a:pt x="15" y="11"/>
                          <a:pt x="7" y="28"/>
                        </a:cubicBezTo>
                        <a:cubicBezTo>
                          <a:pt x="0" y="46"/>
                          <a:pt x="2" y="64"/>
                          <a:pt x="12" y="69"/>
                        </a:cubicBezTo>
                        <a:cubicBezTo>
                          <a:pt x="22" y="73"/>
                          <a:pt x="36" y="62"/>
                          <a:pt x="43" y="44"/>
                        </a:cubicBezTo>
                        <a:cubicBezTo>
                          <a:pt x="50" y="27"/>
                          <a:pt x="48" y="9"/>
                          <a:pt x="38" y="4"/>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0" name="Freeform 155"/>
                  <p:cNvSpPr>
                    <a:spLocks/>
                  </p:cNvSpPr>
                  <p:nvPr/>
                </p:nvSpPr>
                <p:spPr bwMode="auto">
                  <a:xfrm>
                    <a:off x="1960563" y="3368675"/>
                    <a:ext cx="158750" cy="233363"/>
                  </a:xfrm>
                  <a:custGeom>
                    <a:avLst/>
                    <a:gdLst>
                      <a:gd name="T0" fmla="*/ 12 w 50"/>
                      <a:gd name="T1" fmla="*/ 4 h 73"/>
                      <a:gd name="T2" fmla="*/ 43 w 50"/>
                      <a:gd name="T3" fmla="*/ 28 h 73"/>
                      <a:gd name="T4" fmla="*/ 38 w 50"/>
                      <a:gd name="T5" fmla="*/ 69 h 73"/>
                      <a:gd name="T6" fmla="*/ 7 w 50"/>
                      <a:gd name="T7" fmla="*/ 44 h 73"/>
                      <a:gd name="T8" fmla="*/ 12 w 50"/>
                      <a:gd name="T9" fmla="*/ 4 h 73"/>
                    </a:gdLst>
                    <a:ahLst/>
                    <a:cxnLst>
                      <a:cxn ang="0">
                        <a:pos x="T0" y="T1"/>
                      </a:cxn>
                      <a:cxn ang="0">
                        <a:pos x="T2" y="T3"/>
                      </a:cxn>
                      <a:cxn ang="0">
                        <a:pos x="T4" y="T5"/>
                      </a:cxn>
                      <a:cxn ang="0">
                        <a:pos x="T6" y="T7"/>
                      </a:cxn>
                      <a:cxn ang="0">
                        <a:pos x="T8" y="T9"/>
                      </a:cxn>
                    </a:cxnLst>
                    <a:rect l="0" t="0" r="r" b="b"/>
                    <a:pathLst>
                      <a:path w="50" h="73">
                        <a:moveTo>
                          <a:pt x="12" y="4"/>
                        </a:moveTo>
                        <a:cubicBezTo>
                          <a:pt x="22" y="0"/>
                          <a:pt x="36" y="11"/>
                          <a:pt x="43" y="28"/>
                        </a:cubicBezTo>
                        <a:cubicBezTo>
                          <a:pt x="50" y="46"/>
                          <a:pt x="48" y="64"/>
                          <a:pt x="38" y="69"/>
                        </a:cubicBezTo>
                        <a:cubicBezTo>
                          <a:pt x="29" y="73"/>
                          <a:pt x="15" y="62"/>
                          <a:pt x="7" y="44"/>
                        </a:cubicBezTo>
                        <a:cubicBezTo>
                          <a:pt x="0" y="27"/>
                          <a:pt x="2" y="9"/>
                          <a:pt x="12" y="4"/>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1" name="Freeform 156"/>
                  <p:cNvSpPr>
                    <a:spLocks/>
                  </p:cNvSpPr>
                  <p:nvPr/>
                </p:nvSpPr>
                <p:spPr bwMode="auto">
                  <a:xfrm>
                    <a:off x="2254251" y="3751263"/>
                    <a:ext cx="315913" cy="109538"/>
                  </a:xfrm>
                  <a:custGeom>
                    <a:avLst/>
                    <a:gdLst>
                      <a:gd name="T0" fmla="*/ 99 w 99"/>
                      <a:gd name="T1" fmla="*/ 0 h 34"/>
                      <a:gd name="T2" fmla="*/ 0 w 99"/>
                      <a:gd name="T3" fmla="*/ 0 h 34"/>
                      <a:gd name="T4" fmla="*/ 0 w 99"/>
                      <a:gd name="T5" fmla="*/ 4 h 34"/>
                      <a:gd name="T6" fmla="*/ 49 w 99"/>
                      <a:gd name="T7" fmla="*/ 34 h 34"/>
                      <a:gd name="T8" fmla="*/ 99 w 99"/>
                      <a:gd name="T9" fmla="*/ 3 h 34"/>
                      <a:gd name="T10" fmla="*/ 99 w 99"/>
                      <a:gd name="T11" fmla="*/ 0 h 34"/>
                    </a:gdLst>
                    <a:ahLst/>
                    <a:cxnLst>
                      <a:cxn ang="0">
                        <a:pos x="T0" y="T1"/>
                      </a:cxn>
                      <a:cxn ang="0">
                        <a:pos x="T2" y="T3"/>
                      </a:cxn>
                      <a:cxn ang="0">
                        <a:pos x="T4" y="T5"/>
                      </a:cxn>
                      <a:cxn ang="0">
                        <a:pos x="T6" y="T7"/>
                      </a:cxn>
                      <a:cxn ang="0">
                        <a:pos x="T8" y="T9"/>
                      </a:cxn>
                      <a:cxn ang="0">
                        <a:pos x="T10" y="T11"/>
                      </a:cxn>
                    </a:cxnLst>
                    <a:rect l="0" t="0" r="r" b="b"/>
                    <a:pathLst>
                      <a:path w="99" h="34">
                        <a:moveTo>
                          <a:pt x="99" y="0"/>
                        </a:moveTo>
                        <a:cubicBezTo>
                          <a:pt x="0" y="0"/>
                          <a:pt x="0" y="0"/>
                          <a:pt x="0" y="0"/>
                        </a:cubicBezTo>
                        <a:cubicBezTo>
                          <a:pt x="0" y="4"/>
                          <a:pt x="0" y="4"/>
                          <a:pt x="0" y="4"/>
                        </a:cubicBezTo>
                        <a:cubicBezTo>
                          <a:pt x="0" y="4"/>
                          <a:pt x="31" y="34"/>
                          <a:pt x="49" y="34"/>
                        </a:cubicBezTo>
                        <a:cubicBezTo>
                          <a:pt x="67" y="34"/>
                          <a:pt x="99" y="3"/>
                          <a:pt x="99" y="3"/>
                        </a:cubicBezTo>
                        <a:cubicBezTo>
                          <a:pt x="99" y="0"/>
                          <a:pt x="99" y="0"/>
                          <a:pt x="99"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2" name="Freeform 157"/>
                  <p:cNvSpPr>
                    <a:spLocks/>
                  </p:cNvSpPr>
                  <p:nvPr/>
                </p:nvSpPr>
                <p:spPr bwMode="auto">
                  <a:xfrm>
                    <a:off x="1982788" y="2870200"/>
                    <a:ext cx="862013" cy="958850"/>
                  </a:xfrm>
                  <a:custGeom>
                    <a:avLst/>
                    <a:gdLst>
                      <a:gd name="T0" fmla="*/ 135 w 270"/>
                      <a:gd name="T1" fmla="*/ 300 h 300"/>
                      <a:gd name="T2" fmla="*/ 20 w 270"/>
                      <a:gd name="T3" fmla="*/ 177 h 300"/>
                      <a:gd name="T4" fmla="*/ 135 w 270"/>
                      <a:gd name="T5" fmla="*/ 0 h 300"/>
                      <a:gd name="T6" fmla="*/ 250 w 270"/>
                      <a:gd name="T7" fmla="*/ 177 h 300"/>
                      <a:gd name="T8" fmla="*/ 135 w 270"/>
                      <a:gd name="T9" fmla="*/ 300 h 300"/>
                    </a:gdLst>
                    <a:ahLst/>
                    <a:cxnLst>
                      <a:cxn ang="0">
                        <a:pos x="T0" y="T1"/>
                      </a:cxn>
                      <a:cxn ang="0">
                        <a:pos x="T2" y="T3"/>
                      </a:cxn>
                      <a:cxn ang="0">
                        <a:pos x="T4" y="T5"/>
                      </a:cxn>
                      <a:cxn ang="0">
                        <a:pos x="T6" y="T7"/>
                      </a:cxn>
                      <a:cxn ang="0">
                        <a:pos x="T8" y="T9"/>
                      </a:cxn>
                    </a:cxnLst>
                    <a:rect l="0" t="0" r="r" b="b"/>
                    <a:pathLst>
                      <a:path w="270" h="300">
                        <a:moveTo>
                          <a:pt x="135" y="300"/>
                        </a:moveTo>
                        <a:cubicBezTo>
                          <a:pt x="104" y="300"/>
                          <a:pt x="40" y="249"/>
                          <a:pt x="20" y="177"/>
                        </a:cubicBezTo>
                        <a:cubicBezTo>
                          <a:pt x="0" y="105"/>
                          <a:pt x="38" y="0"/>
                          <a:pt x="135" y="0"/>
                        </a:cubicBezTo>
                        <a:cubicBezTo>
                          <a:pt x="232" y="0"/>
                          <a:pt x="270" y="105"/>
                          <a:pt x="250" y="177"/>
                        </a:cubicBezTo>
                        <a:cubicBezTo>
                          <a:pt x="230" y="249"/>
                          <a:pt x="165" y="300"/>
                          <a:pt x="135" y="30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3" name="Freeform 158"/>
                  <p:cNvSpPr>
                    <a:spLocks/>
                  </p:cNvSpPr>
                  <p:nvPr/>
                </p:nvSpPr>
                <p:spPr bwMode="auto">
                  <a:xfrm>
                    <a:off x="1979613" y="2844800"/>
                    <a:ext cx="909638" cy="657225"/>
                  </a:xfrm>
                  <a:custGeom>
                    <a:avLst/>
                    <a:gdLst>
                      <a:gd name="T0" fmla="*/ 113 w 285"/>
                      <a:gd name="T1" fmla="*/ 98 h 206"/>
                      <a:gd name="T2" fmla="*/ 48 w 285"/>
                      <a:gd name="T3" fmla="*/ 150 h 206"/>
                      <a:gd name="T4" fmla="*/ 28 w 285"/>
                      <a:gd name="T5" fmla="*/ 200 h 206"/>
                      <a:gd name="T6" fmla="*/ 12 w 285"/>
                      <a:gd name="T7" fmla="*/ 96 h 206"/>
                      <a:gd name="T8" fmla="*/ 115 w 285"/>
                      <a:gd name="T9" fmla="*/ 2 h 206"/>
                      <a:gd name="T10" fmla="*/ 216 w 285"/>
                      <a:gd name="T11" fmla="*/ 31 h 206"/>
                      <a:gd name="T12" fmla="*/ 244 w 285"/>
                      <a:gd name="T13" fmla="*/ 206 h 206"/>
                      <a:gd name="T14" fmla="*/ 187 w 285"/>
                      <a:gd name="T15" fmla="*/ 69 h 206"/>
                      <a:gd name="T16" fmla="*/ 113 w 285"/>
                      <a:gd name="T17" fmla="*/ 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206">
                        <a:moveTo>
                          <a:pt x="113" y="98"/>
                        </a:moveTo>
                        <a:cubicBezTo>
                          <a:pt x="89" y="148"/>
                          <a:pt x="79" y="163"/>
                          <a:pt x="48" y="150"/>
                        </a:cubicBezTo>
                        <a:cubicBezTo>
                          <a:pt x="16" y="137"/>
                          <a:pt x="22" y="174"/>
                          <a:pt x="28" y="200"/>
                        </a:cubicBezTo>
                        <a:cubicBezTo>
                          <a:pt x="0" y="164"/>
                          <a:pt x="3" y="131"/>
                          <a:pt x="12" y="96"/>
                        </a:cubicBezTo>
                        <a:cubicBezTo>
                          <a:pt x="21" y="59"/>
                          <a:pt x="69" y="1"/>
                          <a:pt x="115" y="2"/>
                        </a:cubicBezTo>
                        <a:cubicBezTo>
                          <a:pt x="139" y="0"/>
                          <a:pt x="177" y="3"/>
                          <a:pt x="216" y="31"/>
                        </a:cubicBezTo>
                        <a:cubicBezTo>
                          <a:pt x="285" y="81"/>
                          <a:pt x="262" y="193"/>
                          <a:pt x="244" y="206"/>
                        </a:cubicBezTo>
                        <a:cubicBezTo>
                          <a:pt x="262" y="103"/>
                          <a:pt x="217" y="124"/>
                          <a:pt x="187" y="69"/>
                        </a:cubicBezTo>
                        <a:cubicBezTo>
                          <a:pt x="177" y="46"/>
                          <a:pt x="139" y="44"/>
                          <a:pt x="113" y="9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4" name="Rectangle 159"/>
                  <p:cNvSpPr>
                    <a:spLocks noChangeArrowheads="1"/>
                  </p:cNvSpPr>
                  <p:nvPr/>
                </p:nvSpPr>
                <p:spPr bwMode="auto">
                  <a:xfrm>
                    <a:off x="2390776" y="4071938"/>
                    <a:ext cx="31750" cy="395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5" name="Rectangle 160"/>
                  <p:cNvSpPr>
                    <a:spLocks noChangeArrowheads="1"/>
                  </p:cNvSpPr>
                  <p:nvPr/>
                </p:nvSpPr>
                <p:spPr bwMode="auto">
                  <a:xfrm>
                    <a:off x="2390776" y="4071938"/>
                    <a:ext cx="317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6" name="Freeform 161"/>
                  <p:cNvSpPr>
                    <a:spLocks/>
                  </p:cNvSpPr>
                  <p:nvPr/>
                </p:nvSpPr>
                <p:spPr bwMode="auto">
                  <a:xfrm>
                    <a:off x="2141538" y="3860800"/>
                    <a:ext cx="265113" cy="325438"/>
                  </a:xfrm>
                  <a:custGeom>
                    <a:avLst/>
                    <a:gdLst>
                      <a:gd name="T0" fmla="*/ 71 w 167"/>
                      <a:gd name="T1" fmla="*/ 0 h 205"/>
                      <a:gd name="T2" fmla="*/ 0 w 167"/>
                      <a:gd name="T3" fmla="*/ 64 h 205"/>
                      <a:gd name="T4" fmla="*/ 91 w 167"/>
                      <a:gd name="T5" fmla="*/ 205 h 205"/>
                      <a:gd name="T6" fmla="*/ 167 w 167"/>
                      <a:gd name="T7" fmla="*/ 131 h 205"/>
                      <a:gd name="T8" fmla="*/ 71 w 167"/>
                      <a:gd name="T9" fmla="*/ 0 h 205"/>
                    </a:gdLst>
                    <a:ahLst/>
                    <a:cxnLst>
                      <a:cxn ang="0">
                        <a:pos x="T0" y="T1"/>
                      </a:cxn>
                      <a:cxn ang="0">
                        <a:pos x="T2" y="T3"/>
                      </a:cxn>
                      <a:cxn ang="0">
                        <a:pos x="T4" y="T5"/>
                      </a:cxn>
                      <a:cxn ang="0">
                        <a:pos x="T6" y="T7"/>
                      </a:cxn>
                      <a:cxn ang="0">
                        <a:pos x="T8" y="T9"/>
                      </a:cxn>
                    </a:cxnLst>
                    <a:rect l="0" t="0" r="r" b="b"/>
                    <a:pathLst>
                      <a:path w="167" h="205">
                        <a:moveTo>
                          <a:pt x="71" y="0"/>
                        </a:moveTo>
                        <a:lnTo>
                          <a:pt x="0" y="64"/>
                        </a:lnTo>
                        <a:lnTo>
                          <a:pt x="91" y="205"/>
                        </a:lnTo>
                        <a:lnTo>
                          <a:pt x="167" y="131"/>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7" name="Freeform 162"/>
                  <p:cNvSpPr>
                    <a:spLocks/>
                  </p:cNvSpPr>
                  <p:nvPr/>
                </p:nvSpPr>
                <p:spPr bwMode="auto">
                  <a:xfrm>
                    <a:off x="2141538" y="3860800"/>
                    <a:ext cx="265113" cy="325438"/>
                  </a:xfrm>
                  <a:custGeom>
                    <a:avLst/>
                    <a:gdLst>
                      <a:gd name="T0" fmla="*/ 71 w 167"/>
                      <a:gd name="T1" fmla="*/ 0 h 205"/>
                      <a:gd name="T2" fmla="*/ 0 w 167"/>
                      <a:gd name="T3" fmla="*/ 64 h 205"/>
                      <a:gd name="T4" fmla="*/ 91 w 167"/>
                      <a:gd name="T5" fmla="*/ 205 h 205"/>
                      <a:gd name="T6" fmla="*/ 167 w 167"/>
                      <a:gd name="T7" fmla="*/ 131 h 205"/>
                      <a:gd name="T8" fmla="*/ 71 w 167"/>
                      <a:gd name="T9" fmla="*/ 0 h 205"/>
                    </a:gdLst>
                    <a:ahLst/>
                    <a:cxnLst>
                      <a:cxn ang="0">
                        <a:pos x="T0" y="T1"/>
                      </a:cxn>
                      <a:cxn ang="0">
                        <a:pos x="T2" y="T3"/>
                      </a:cxn>
                      <a:cxn ang="0">
                        <a:pos x="T4" y="T5"/>
                      </a:cxn>
                      <a:cxn ang="0">
                        <a:pos x="T6" y="T7"/>
                      </a:cxn>
                      <a:cxn ang="0">
                        <a:pos x="T8" y="T9"/>
                      </a:cxn>
                    </a:cxnLst>
                    <a:rect l="0" t="0" r="r" b="b"/>
                    <a:pathLst>
                      <a:path w="167" h="205">
                        <a:moveTo>
                          <a:pt x="71" y="0"/>
                        </a:moveTo>
                        <a:lnTo>
                          <a:pt x="0" y="64"/>
                        </a:lnTo>
                        <a:lnTo>
                          <a:pt x="91" y="205"/>
                        </a:lnTo>
                        <a:lnTo>
                          <a:pt x="167" y="131"/>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8" name="Freeform 163"/>
                  <p:cNvSpPr>
                    <a:spLocks/>
                  </p:cNvSpPr>
                  <p:nvPr/>
                </p:nvSpPr>
                <p:spPr bwMode="auto">
                  <a:xfrm>
                    <a:off x="2406651" y="3860800"/>
                    <a:ext cx="274638" cy="325438"/>
                  </a:xfrm>
                  <a:custGeom>
                    <a:avLst/>
                    <a:gdLst>
                      <a:gd name="T0" fmla="*/ 103 w 173"/>
                      <a:gd name="T1" fmla="*/ 0 h 205"/>
                      <a:gd name="T2" fmla="*/ 173 w 173"/>
                      <a:gd name="T3" fmla="*/ 68 h 205"/>
                      <a:gd name="T4" fmla="*/ 79 w 173"/>
                      <a:gd name="T5" fmla="*/ 205 h 205"/>
                      <a:gd name="T6" fmla="*/ 0 w 173"/>
                      <a:gd name="T7" fmla="*/ 131 h 205"/>
                      <a:gd name="T8" fmla="*/ 103 w 173"/>
                      <a:gd name="T9" fmla="*/ 0 h 205"/>
                    </a:gdLst>
                    <a:ahLst/>
                    <a:cxnLst>
                      <a:cxn ang="0">
                        <a:pos x="T0" y="T1"/>
                      </a:cxn>
                      <a:cxn ang="0">
                        <a:pos x="T2" y="T3"/>
                      </a:cxn>
                      <a:cxn ang="0">
                        <a:pos x="T4" y="T5"/>
                      </a:cxn>
                      <a:cxn ang="0">
                        <a:pos x="T6" y="T7"/>
                      </a:cxn>
                      <a:cxn ang="0">
                        <a:pos x="T8" y="T9"/>
                      </a:cxn>
                    </a:cxnLst>
                    <a:rect l="0" t="0" r="r" b="b"/>
                    <a:pathLst>
                      <a:path w="173" h="205">
                        <a:moveTo>
                          <a:pt x="103" y="0"/>
                        </a:moveTo>
                        <a:lnTo>
                          <a:pt x="173" y="68"/>
                        </a:lnTo>
                        <a:lnTo>
                          <a:pt x="79" y="205"/>
                        </a:lnTo>
                        <a:lnTo>
                          <a:pt x="0" y="131"/>
                        </a:lnTo>
                        <a:lnTo>
                          <a:pt x="10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9" name="Freeform 164"/>
                  <p:cNvSpPr>
                    <a:spLocks/>
                  </p:cNvSpPr>
                  <p:nvPr/>
                </p:nvSpPr>
                <p:spPr bwMode="auto">
                  <a:xfrm>
                    <a:off x="2406651" y="3860800"/>
                    <a:ext cx="274638" cy="325438"/>
                  </a:xfrm>
                  <a:custGeom>
                    <a:avLst/>
                    <a:gdLst>
                      <a:gd name="T0" fmla="*/ 103 w 173"/>
                      <a:gd name="T1" fmla="*/ 0 h 205"/>
                      <a:gd name="T2" fmla="*/ 173 w 173"/>
                      <a:gd name="T3" fmla="*/ 68 h 205"/>
                      <a:gd name="T4" fmla="*/ 79 w 173"/>
                      <a:gd name="T5" fmla="*/ 205 h 205"/>
                      <a:gd name="T6" fmla="*/ 0 w 173"/>
                      <a:gd name="T7" fmla="*/ 131 h 205"/>
                      <a:gd name="T8" fmla="*/ 103 w 173"/>
                      <a:gd name="T9" fmla="*/ 0 h 205"/>
                    </a:gdLst>
                    <a:ahLst/>
                    <a:cxnLst>
                      <a:cxn ang="0">
                        <a:pos x="T0" y="T1"/>
                      </a:cxn>
                      <a:cxn ang="0">
                        <a:pos x="T2" y="T3"/>
                      </a:cxn>
                      <a:cxn ang="0">
                        <a:pos x="T4" y="T5"/>
                      </a:cxn>
                      <a:cxn ang="0">
                        <a:pos x="T6" y="T7"/>
                      </a:cxn>
                      <a:cxn ang="0">
                        <a:pos x="T8" y="T9"/>
                      </a:cxn>
                    </a:cxnLst>
                    <a:rect l="0" t="0" r="r" b="b"/>
                    <a:pathLst>
                      <a:path w="173" h="205">
                        <a:moveTo>
                          <a:pt x="103" y="0"/>
                        </a:moveTo>
                        <a:lnTo>
                          <a:pt x="173" y="68"/>
                        </a:lnTo>
                        <a:lnTo>
                          <a:pt x="79" y="205"/>
                        </a:lnTo>
                        <a:lnTo>
                          <a:pt x="0" y="131"/>
                        </a:lnTo>
                        <a:lnTo>
                          <a:pt x="1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0" name="Freeform 165"/>
                  <p:cNvSpPr>
                    <a:spLocks noEditPoints="1"/>
                  </p:cNvSpPr>
                  <p:nvPr/>
                </p:nvSpPr>
                <p:spPr bwMode="auto">
                  <a:xfrm>
                    <a:off x="2081213" y="3314700"/>
                    <a:ext cx="669925" cy="246063"/>
                  </a:xfrm>
                  <a:custGeom>
                    <a:avLst/>
                    <a:gdLst>
                      <a:gd name="T0" fmla="*/ 157 w 210"/>
                      <a:gd name="T1" fmla="*/ 76 h 77"/>
                      <a:gd name="T2" fmla="*/ 160 w 210"/>
                      <a:gd name="T3" fmla="*/ 76 h 77"/>
                      <a:gd name="T4" fmla="*/ 198 w 210"/>
                      <a:gd name="T5" fmla="*/ 45 h 77"/>
                      <a:gd name="T6" fmla="*/ 206 w 210"/>
                      <a:gd name="T7" fmla="*/ 20 h 77"/>
                      <a:gd name="T8" fmla="*/ 210 w 210"/>
                      <a:gd name="T9" fmla="*/ 10 h 77"/>
                      <a:gd name="T10" fmla="*/ 204 w 210"/>
                      <a:gd name="T11" fmla="*/ 3 h 77"/>
                      <a:gd name="T12" fmla="*/ 158 w 210"/>
                      <a:gd name="T13" fmla="*/ 1 h 77"/>
                      <a:gd name="T14" fmla="*/ 158 w 210"/>
                      <a:gd name="T15" fmla="*/ 6 h 77"/>
                      <a:gd name="T16" fmla="*/ 190 w 210"/>
                      <a:gd name="T17" fmla="*/ 9 h 77"/>
                      <a:gd name="T18" fmla="*/ 189 w 210"/>
                      <a:gd name="T19" fmla="*/ 57 h 77"/>
                      <a:gd name="T20" fmla="*/ 157 w 210"/>
                      <a:gd name="T21" fmla="*/ 71 h 77"/>
                      <a:gd name="T22" fmla="*/ 157 w 210"/>
                      <a:gd name="T23" fmla="*/ 76 h 77"/>
                      <a:gd name="T24" fmla="*/ 105 w 210"/>
                      <a:gd name="T25" fmla="*/ 10 h 77"/>
                      <a:gd name="T26" fmla="*/ 56 w 210"/>
                      <a:gd name="T27" fmla="*/ 1 h 77"/>
                      <a:gd name="T28" fmla="*/ 52 w 210"/>
                      <a:gd name="T29" fmla="*/ 1 h 77"/>
                      <a:gd name="T30" fmla="*/ 52 w 210"/>
                      <a:gd name="T31" fmla="*/ 6 h 77"/>
                      <a:gd name="T32" fmla="*/ 86 w 210"/>
                      <a:gd name="T33" fmla="*/ 18 h 77"/>
                      <a:gd name="T34" fmla="*/ 66 w 210"/>
                      <a:gd name="T35" fmla="*/ 68 h 77"/>
                      <a:gd name="T36" fmla="*/ 50 w 210"/>
                      <a:gd name="T37" fmla="*/ 72 h 77"/>
                      <a:gd name="T38" fmla="*/ 50 w 210"/>
                      <a:gd name="T39" fmla="*/ 76 h 77"/>
                      <a:gd name="T40" fmla="*/ 86 w 210"/>
                      <a:gd name="T41" fmla="*/ 53 h 77"/>
                      <a:gd name="T42" fmla="*/ 105 w 210"/>
                      <a:gd name="T43" fmla="*/ 27 h 77"/>
                      <a:gd name="T44" fmla="*/ 121 w 210"/>
                      <a:gd name="T45" fmla="*/ 53 h 77"/>
                      <a:gd name="T46" fmla="*/ 157 w 210"/>
                      <a:gd name="T47" fmla="*/ 76 h 77"/>
                      <a:gd name="T48" fmla="*/ 157 w 210"/>
                      <a:gd name="T49" fmla="*/ 71 h 77"/>
                      <a:gd name="T50" fmla="*/ 141 w 210"/>
                      <a:gd name="T51" fmla="*/ 68 h 77"/>
                      <a:gd name="T52" fmla="*/ 123 w 210"/>
                      <a:gd name="T53" fmla="*/ 17 h 77"/>
                      <a:gd name="T54" fmla="*/ 158 w 210"/>
                      <a:gd name="T55" fmla="*/ 6 h 77"/>
                      <a:gd name="T56" fmla="*/ 158 w 210"/>
                      <a:gd name="T57" fmla="*/ 1 h 77"/>
                      <a:gd name="T58" fmla="*/ 155 w 210"/>
                      <a:gd name="T59" fmla="*/ 1 h 77"/>
                      <a:gd name="T60" fmla="*/ 105 w 210"/>
                      <a:gd name="T61" fmla="*/ 10 h 77"/>
                      <a:gd name="T62" fmla="*/ 52 w 210"/>
                      <a:gd name="T63" fmla="*/ 1 h 77"/>
                      <a:gd name="T64" fmla="*/ 6 w 210"/>
                      <a:gd name="T65" fmla="*/ 4 h 77"/>
                      <a:gd name="T66" fmla="*/ 0 w 210"/>
                      <a:gd name="T67" fmla="*/ 11 h 77"/>
                      <a:gd name="T68" fmla="*/ 3 w 210"/>
                      <a:gd name="T69" fmla="*/ 20 h 77"/>
                      <a:gd name="T70" fmla="*/ 10 w 210"/>
                      <a:gd name="T71" fmla="*/ 45 h 77"/>
                      <a:gd name="T72" fmla="*/ 46 w 210"/>
                      <a:gd name="T73" fmla="*/ 76 h 77"/>
                      <a:gd name="T74" fmla="*/ 50 w 210"/>
                      <a:gd name="T75" fmla="*/ 76 h 77"/>
                      <a:gd name="T76" fmla="*/ 50 w 210"/>
                      <a:gd name="T77" fmla="*/ 72 h 77"/>
                      <a:gd name="T78" fmla="*/ 19 w 210"/>
                      <a:gd name="T79" fmla="*/ 57 h 77"/>
                      <a:gd name="T80" fmla="*/ 20 w 210"/>
                      <a:gd name="T81" fmla="*/ 9 h 77"/>
                      <a:gd name="T82" fmla="*/ 52 w 210"/>
                      <a:gd name="T83" fmla="*/ 6 h 77"/>
                      <a:gd name="T84" fmla="*/ 52 w 210"/>
                      <a:gd name="T85"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77">
                        <a:moveTo>
                          <a:pt x="157" y="76"/>
                        </a:moveTo>
                        <a:cubicBezTo>
                          <a:pt x="158" y="76"/>
                          <a:pt x="159" y="76"/>
                          <a:pt x="160" y="76"/>
                        </a:cubicBezTo>
                        <a:cubicBezTo>
                          <a:pt x="188" y="73"/>
                          <a:pt x="195" y="61"/>
                          <a:pt x="198" y="45"/>
                        </a:cubicBezTo>
                        <a:cubicBezTo>
                          <a:pt x="201" y="28"/>
                          <a:pt x="202" y="22"/>
                          <a:pt x="206" y="20"/>
                        </a:cubicBezTo>
                        <a:cubicBezTo>
                          <a:pt x="209" y="19"/>
                          <a:pt x="210" y="15"/>
                          <a:pt x="210" y="10"/>
                        </a:cubicBezTo>
                        <a:cubicBezTo>
                          <a:pt x="210" y="6"/>
                          <a:pt x="210" y="5"/>
                          <a:pt x="204" y="3"/>
                        </a:cubicBezTo>
                        <a:cubicBezTo>
                          <a:pt x="200" y="2"/>
                          <a:pt x="176" y="0"/>
                          <a:pt x="158" y="1"/>
                        </a:cubicBezTo>
                        <a:cubicBezTo>
                          <a:pt x="158" y="6"/>
                          <a:pt x="158" y="6"/>
                          <a:pt x="158" y="6"/>
                        </a:cubicBezTo>
                        <a:cubicBezTo>
                          <a:pt x="172" y="5"/>
                          <a:pt x="186" y="7"/>
                          <a:pt x="190" y="9"/>
                        </a:cubicBezTo>
                        <a:cubicBezTo>
                          <a:pt x="199" y="15"/>
                          <a:pt x="196" y="43"/>
                          <a:pt x="189" y="57"/>
                        </a:cubicBezTo>
                        <a:cubicBezTo>
                          <a:pt x="183" y="66"/>
                          <a:pt x="170" y="71"/>
                          <a:pt x="157" y="71"/>
                        </a:cubicBezTo>
                        <a:lnTo>
                          <a:pt x="157" y="76"/>
                        </a:lnTo>
                        <a:close/>
                        <a:moveTo>
                          <a:pt x="105" y="10"/>
                        </a:moveTo>
                        <a:cubicBezTo>
                          <a:pt x="99" y="10"/>
                          <a:pt x="73" y="3"/>
                          <a:pt x="56" y="1"/>
                        </a:cubicBezTo>
                        <a:cubicBezTo>
                          <a:pt x="54" y="1"/>
                          <a:pt x="53" y="1"/>
                          <a:pt x="52" y="1"/>
                        </a:cubicBezTo>
                        <a:cubicBezTo>
                          <a:pt x="52" y="6"/>
                          <a:pt x="52" y="6"/>
                          <a:pt x="52" y="6"/>
                        </a:cubicBezTo>
                        <a:cubicBezTo>
                          <a:pt x="66" y="6"/>
                          <a:pt x="81" y="10"/>
                          <a:pt x="86" y="18"/>
                        </a:cubicBezTo>
                        <a:cubicBezTo>
                          <a:pt x="95" y="30"/>
                          <a:pt x="80" y="61"/>
                          <a:pt x="66" y="68"/>
                        </a:cubicBezTo>
                        <a:cubicBezTo>
                          <a:pt x="62" y="71"/>
                          <a:pt x="56" y="72"/>
                          <a:pt x="50" y="72"/>
                        </a:cubicBezTo>
                        <a:cubicBezTo>
                          <a:pt x="50" y="76"/>
                          <a:pt x="50" y="76"/>
                          <a:pt x="50" y="76"/>
                        </a:cubicBezTo>
                        <a:cubicBezTo>
                          <a:pt x="74" y="76"/>
                          <a:pt x="83" y="59"/>
                          <a:pt x="86" y="53"/>
                        </a:cubicBezTo>
                        <a:cubicBezTo>
                          <a:pt x="92" y="42"/>
                          <a:pt x="91" y="27"/>
                          <a:pt x="105" y="27"/>
                        </a:cubicBezTo>
                        <a:cubicBezTo>
                          <a:pt x="118" y="27"/>
                          <a:pt x="117" y="42"/>
                          <a:pt x="121" y="53"/>
                        </a:cubicBezTo>
                        <a:cubicBezTo>
                          <a:pt x="124" y="58"/>
                          <a:pt x="132" y="77"/>
                          <a:pt x="157" y="76"/>
                        </a:cubicBezTo>
                        <a:cubicBezTo>
                          <a:pt x="157" y="71"/>
                          <a:pt x="157" y="71"/>
                          <a:pt x="157" y="71"/>
                        </a:cubicBezTo>
                        <a:cubicBezTo>
                          <a:pt x="151" y="72"/>
                          <a:pt x="145" y="70"/>
                          <a:pt x="141" y="68"/>
                        </a:cubicBezTo>
                        <a:cubicBezTo>
                          <a:pt x="127" y="61"/>
                          <a:pt x="114" y="30"/>
                          <a:pt x="123" y="17"/>
                        </a:cubicBezTo>
                        <a:cubicBezTo>
                          <a:pt x="129" y="10"/>
                          <a:pt x="144" y="6"/>
                          <a:pt x="158" y="6"/>
                        </a:cubicBezTo>
                        <a:cubicBezTo>
                          <a:pt x="158" y="1"/>
                          <a:pt x="158" y="1"/>
                          <a:pt x="158" y="1"/>
                        </a:cubicBezTo>
                        <a:cubicBezTo>
                          <a:pt x="157" y="1"/>
                          <a:pt x="156" y="1"/>
                          <a:pt x="155" y="1"/>
                        </a:cubicBezTo>
                        <a:cubicBezTo>
                          <a:pt x="139" y="3"/>
                          <a:pt x="119" y="10"/>
                          <a:pt x="105" y="10"/>
                        </a:cubicBezTo>
                        <a:close/>
                        <a:moveTo>
                          <a:pt x="52" y="1"/>
                        </a:moveTo>
                        <a:cubicBezTo>
                          <a:pt x="34" y="0"/>
                          <a:pt x="10" y="2"/>
                          <a:pt x="6" y="4"/>
                        </a:cubicBezTo>
                        <a:cubicBezTo>
                          <a:pt x="1" y="6"/>
                          <a:pt x="0" y="6"/>
                          <a:pt x="0" y="11"/>
                        </a:cubicBezTo>
                        <a:cubicBezTo>
                          <a:pt x="0" y="15"/>
                          <a:pt x="0" y="19"/>
                          <a:pt x="3" y="20"/>
                        </a:cubicBezTo>
                        <a:cubicBezTo>
                          <a:pt x="8" y="22"/>
                          <a:pt x="8" y="28"/>
                          <a:pt x="10" y="45"/>
                        </a:cubicBezTo>
                        <a:cubicBezTo>
                          <a:pt x="12" y="61"/>
                          <a:pt x="18" y="74"/>
                          <a:pt x="46" y="76"/>
                        </a:cubicBezTo>
                        <a:cubicBezTo>
                          <a:pt x="48" y="76"/>
                          <a:pt x="49" y="76"/>
                          <a:pt x="50" y="76"/>
                        </a:cubicBezTo>
                        <a:cubicBezTo>
                          <a:pt x="50" y="72"/>
                          <a:pt x="50" y="72"/>
                          <a:pt x="50" y="72"/>
                        </a:cubicBezTo>
                        <a:cubicBezTo>
                          <a:pt x="38" y="72"/>
                          <a:pt x="23" y="67"/>
                          <a:pt x="19" y="57"/>
                        </a:cubicBezTo>
                        <a:cubicBezTo>
                          <a:pt x="12" y="43"/>
                          <a:pt x="11" y="15"/>
                          <a:pt x="20" y="9"/>
                        </a:cubicBezTo>
                        <a:cubicBezTo>
                          <a:pt x="24" y="7"/>
                          <a:pt x="38" y="5"/>
                          <a:pt x="52" y="6"/>
                        </a:cubicBezTo>
                        <a:lnTo>
                          <a:pt x="52" y="1"/>
                        </a:lnTo>
                        <a:close/>
                      </a:path>
                    </a:pathLst>
                  </a:custGeom>
                  <a:solidFill>
                    <a:srgbClr val="54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1" name="Freeform 166"/>
                  <p:cNvSpPr>
                    <a:spLocks/>
                  </p:cNvSpPr>
                  <p:nvPr/>
                </p:nvSpPr>
                <p:spPr bwMode="auto">
                  <a:xfrm>
                    <a:off x="2406651" y="4068763"/>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CE3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2" name="Freeform 167"/>
                  <p:cNvSpPr>
                    <a:spLocks/>
                  </p:cNvSpPr>
                  <p:nvPr/>
                </p:nvSpPr>
                <p:spPr bwMode="auto">
                  <a:xfrm>
                    <a:off x="2254251" y="3857625"/>
                    <a:ext cx="315913" cy="211138"/>
                  </a:xfrm>
                  <a:custGeom>
                    <a:avLst/>
                    <a:gdLst>
                      <a:gd name="T0" fmla="*/ 99 w 99"/>
                      <a:gd name="T1" fmla="*/ 0 h 66"/>
                      <a:gd name="T2" fmla="*/ 48 w 99"/>
                      <a:gd name="T3" fmla="*/ 64 h 66"/>
                      <a:gd name="T4" fmla="*/ 0 w 99"/>
                      <a:gd name="T5" fmla="*/ 0 h 66"/>
                      <a:gd name="T6" fmla="*/ 0 w 99"/>
                      <a:gd name="T7" fmla="*/ 1 h 66"/>
                      <a:gd name="T8" fmla="*/ 48 w 99"/>
                      <a:gd name="T9" fmla="*/ 66 h 66"/>
                      <a:gd name="T10" fmla="*/ 49 w 99"/>
                      <a:gd name="T11" fmla="*/ 66 h 66"/>
                      <a:gd name="T12" fmla="*/ 99 w 99"/>
                      <a:gd name="T13" fmla="*/ 1 h 66"/>
                      <a:gd name="T14" fmla="*/ 99 w 99"/>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66">
                        <a:moveTo>
                          <a:pt x="99" y="0"/>
                        </a:moveTo>
                        <a:cubicBezTo>
                          <a:pt x="48" y="64"/>
                          <a:pt x="48" y="64"/>
                          <a:pt x="48" y="64"/>
                        </a:cubicBezTo>
                        <a:cubicBezTo>
                          <a:pt x="0" y="0"/>
                          <a:pt x="0" y="0"/>
                          <a:pt x="0" y="0"/>
                        </a:cubicBezTo>
                        <a:cubicBezTo>
                          <a:pt x="0" y="1"/>
                          <a:pt x="0" y="1"/>
                          <a:pt x="0" y="1"/>
                        </a:cubicBezTo>
                        <a:cubicBezTo>
                          <a:pt x="48" y="66"/>
                          <a:pt x="48" y="66"/>
                          <a:pt x="48" y="66"/>
                        </a:cubicBezTo>
                        <a:cubicBezTo>
                          <a:pt x="48" y="66"/>
                          <a:pt x="48" y="66"/>
                          <a:pt x="49" y="66"/>
                        </a:cubicBezTo>
                        <a:cubicBezTo>
                          <a:pt x="99" y="1"/>
                          <a:pt x="99" y="1"/>
                          <a:pt x="99" y="1"/>
                        </a:cubicBezTo>
                        <a:cubicBezTo>
                          <a:pt x="99" y="0"/>
                          <a:pt x="99" y="0"/>
                          <a:pt x="99" y="0"/>
                        </a:cubicBezTo>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3" name="Freeform 168"/>
                  <p:cNvSpPr>
                    <a:spLocks/>
                  </p:cNvSpPr>
                  <p:nvPr/>
                </p:nvSpPr>
                <p:spPr bwMode="auto">
                  <a:xfrm>
                    <a:off x="1609726" y="4464050"/>
                    <a:ext cx="1150938" cy="363538"/>
                  </a:xfrm>
                  <a:custGeom>
                    <a:avLst/>
                    <a:gdLst>
                      <a:gd name="T0" fmla="*/ 98 w 361"/>
                      <a:gd name="T1" fmla="*/ 23 h 114"/>
                      <a:gd name="T2" fmla="*/ 351 w 361"/>
                      <a:gd name="T3" fmla="*/ 0 h 114"/>
                      <a:gd name="T4" fmla="*/ 361 w 361"/>
                      <a:gd name="T5" fmla="*/ 80 h 114"/>
                      <a:gd name="T6" fmla="*/ 64 w 361"/>
                      <a:gd name="T7" fmla="*/ 108 h 114"/>
                      <a:gd name="T8" fmla="*/ 6 w 361"/>
                      <a:gd name="T9" fmla="*/ 23 h 114"/>
                      <a:gd name="T10" fmla="*/ 98 w 361"/>
                      <a:gd name="T11" fmla="*/ 23 h 114"/>
                    </a:gdLst>
                    <a:ahLst/>
                    <a:cxnLst>
                      <a:cxn ang="0">
                        <a:pos x="T0" y="T1"/>
                      </a:cxn>
                      <a:cxn ang="0">
                        <a:pos x="T2" y="T3"/>
                      </a:cxn>
                      <a:cxn ang="0">
                        <a:pos x="T4" y="T5"/>
                      </a:cxn>
                      <a:cxn ang="0">
                        <a:pos x="T6" y="T7"/>
                      </a:cxn>
                      <a:cxn ang="0">
                        <a:pos x="T8" y="T9"/>
                      </a:cxn>
                      <a:cxn ang="0">
                        <a:pos x="T10" y="T11"/>
                      </a:cxn>
                    </a:cxnLst>
                    <a:rect l="0" t="0" r="r" b="b"/>
                    <a:pathLst>
                      <a:path w="361" h="114">
                        <a:moveTo>
                          <a:pt x="98" y="23"/>
                        </a:moveTo>
                        <a:cubicBezTo>
                          <a:pt x="351" y="0"/>
                          <a:pt x="351" y="0"/>
                          <a:pt x="351" y="0"/>
                        </a:cubicBezTo>
                        <a:cubicBezTo>
                          <a:pt x="361" y="80"/>
                          <a:pt x="361" y="80"/>
                          <a:pt x="361" y="80"/>
                        </a:cubicBezTo>
                        <a:cubicBezTo>
                          <a:pt x="361" y="80"/>
                          <a:pt x="139" y="114"/>
                          <a:pt x="64" y="108"/>
                        </a:cubicBezTo>
                        <a:cubicBezTo>
                          <a:pt x="0" y="104"/>
                          <a:pt x="6" y="23"/>
                          <a:pt x="6" y="23"/>
                        </a:cubicBezTo>
                        <a:cubicBezTo>
                          <a:pt x="98" y="23"/>
                          <a:pt x="98" y="23"/>
                          <a:pt x="98" y="23"/>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4" name="Freeform 169"/>
                  <p:cNvSpPr>
                    <a:spLocks/>
                  </p:cNvSpPr>
                  <p:nvPr/>
                </p:nvSpPr>
                <p:spPr bwMode="auto">
                  <a:xfrm>
                    <a:off x="2767013" y="4464050"/>
                    <a:ext cx="150813" cy="214313"/>
                  </a:xfrm>
                  <a:custGeom>
                    <a:avLst/>
                    <a:gdLst>
                      <a:gd name="T0" fmla="*/ 0 w 47"/>
                      <a:gd name="T1" fmla="*/ 6 h 67"/>
                      <a:gd name="T2" fmla="*/ 43 w 47"/>
                      <a:gd name="T3" fmla="*/ 16 h 67"/>
                      <a:gd name="T4" fmla="*/ 43 w 47"/>
                      <a:gd name="T5" fmla="*/ 38 h 67"/>
                      <a:gd name="T6" fmla="*/ 5 w 47"/>
                      <a:gd name="T7" fmla="*/ 67 h 67"/>
                      <a:gd name="T8" fmla="*/ 0 w 47"/>
                      <a:gd name="T9" fmla="*/ 6 h 67"/>
                    </a:gdLst>
                    <a:ahLst/>
                    <a:cxnLst>
                      <a:cxn ang="0">
                        <a:pos x="T0" y="T1"/>
                      </a:cxn>
                      <a:cxn ang="0">
                        <a:pos x="T2" y="T3"/>
                      </a:cxn>
                      <a:cxn ang="0">
                        <a:pos x="T4" y="T5"/>
                      </a:cxn>
                      <a:cxn ang="0">
                        <a:pos x="T6" y="T7"/>
                      </a:cxn>
                      <a:cxn ang="0">
                        <a:pos x="T8" y="T9"/>
                      </a:cxn>
                    </a:cxnLst>
                    <a:rect l="0" t="0" r="r" b="b"/>
                    <a:pathLst>
                      <a:path w="47" h="67">
                        <a:moveTo>
                          <a:pt x="0" y="6"/>
                        </a:moveTo>
                        <a:cubicBezTo>
                          <a:pt x="0" y="6"/>
                          <a:pt x="38" y="0"/>
                          <a:pt x="43" y="16"/>
                        </a:cubicBezTo>
                        <a:cubicBezTo>
                          <a:pt x="45" y="22"/>
                          <a:pt x="47" y="32"/>
                          <a:pt x="43" y="38"/>
                        </a:cubicBezTo>
                        <a:cubicBezTo>
                          <a:pt x="39" y="45"/>
                          <a:pt x="5" y="67"/>
                          <a:pt x="5" y="67"/>
                        </a:cubicBezTo>
                        <a:lnTo>
                          <a:pt x="0" y="6"/>
                        </a:ln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5" name="Freeform 170"/>
                  <p:cNvSpPr>
                    <a:spLocks/>
                  </p:cNvSpPr>
                  <p:nvPr/>
                </p:nvSpPr>
                <p:spPr bwMode="auto">
                  <a:xfrm>
                    <a:off x="2725738" y="4464050"/>
                    <a:ext cx="57150" cy="220663"/>
                  </a:xfrm>
                  <a:custGeom>
                    <a:avLst/>
                    <a:gdLst>
                      <a:gd name="T0" fmla="*/ 36 w 36"/>
                      <a:gd name="T1" fmla="*/ 135 h 139"/>
                      <a:gd name="T2" fmla="*/ 26 w 36"/>
                      <a:gd name="T3" fmla="*/ 0 h 139"/>
                      <a:gd name="T4" fmla="*/ 0 w 36"/>
                      <a:gd name="T5" fmla="*/ 0 h 139"/>
                      <a:gd name="T6" fmla="*/ 12 w 36"/>
                      <a:gd name="T7" fmla="*/ 139 h 139"/>
                      <a:gd name="T8" fmla="*/ 36 w 36"/>
                      <a:gd name="T9" fmla="*/ 135 h 139"/>
                    </a:gdLst>
                    <a:ahLst/>
                    <a:cxnLst>
                      <a:cxn ang="0">
                        <a:pos x="T0" y="T1"/>
                      </a:cxn>
                      <a:cxn ang="0">
                        <a:pos x="T2" y="T3"/>
                      </a:cxn>
                      <a:cxn ang="0">
                        <a:pos x="T4" y="T5"/>
                      </a:cxn>
                      <a:cxn ang="0">
                        <a:pos x="T6" y="T7"/>
                      </a:cxn>
                      <a:cxn ang="0">
                        <a:pos x="T8" y="T9"/>
                      </a:cxn>
                    </a:cxnLst>
                    <a:rect l="0" t="0" r="r" b="b"/>
                    <a:pathLst>
                      <a:path w="36" h="139">
                        <a:moveTo>
                          <a:pt x="36" y="135"/>
                        </a:moveTo>
                        <a:lnTo>
                          <a:pt x="26" y="0"/>
                        </a:lnTo>
                        <a:lnTo>
                          <a:pt x="0" y="0"/>
                        </a:lnTo>
                        <a:lnTo>
                          <a:pt x="12" y="139"/>
                        </a:lnTo>
                        <a:lnTo>
                          <a:pt x="36"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6" name="Freeform 171"/>
                  <p:cNvSpPr>
                    <a:spLocks/>
                  </p:cNvSpPr>
                  <p:nvPr/>
                </p:nvSpPr>
                <p:spPr bwMode="auto">
                  <a:xfrm>
                    <a:off x="2725738" y="4464050"/>
                    <a:ext cx="57150" cy="220663"/>
                  </a:xfrm>
                  <a:custGeom>
                    <a:avLst/>
                    <a:gdLst>
                      <a:gd name="T0" fmla="*/ 36 w 36"/>
                      <a:gd name="T1" fmla="*/ 135 h 139"/>
                      <a:gd name="T2" fmla="*/ 26 w 36"/>
                      <a:gd name="T3" fmla="*/ 0 h 139"/>
                      <a:gd name="T4" fmla="*/ 0 w 36"/>
                      <a:gd name="T5" fmla="*/ 0 h 139"/>
                      <a:gd name="T6" fmla="*/ 12 w 36"/>
                      <a:gd name="T7" fmla="*/ 139 h 139"/>
                      <a:gd name="T8" fmla="*/ 36 w 36"/>
                      <a:gd name="T9" fmla="*/ 135 h 139"/>
                    </a:gdLst>
                    <a:ahLst/>
                    <a:cxnLst>
                      <a:cxn ang="0">
                        <a:pos x="T0" y="T1"/>
                      </a:cxn>
                      <a:cxn ang="0">
                        <a:pos x="T2" y="T3"/>
                      </a:cxn>
                      <a:cxn ang="0">
                        <a:pos x="T4" y="T5"/>
                      </a:cxn>
                      <a:cxn ang="0">
                        <a:pos x="T6" y="T7"/>
                      </a:cxn>
                      <a:cxn ang="0">
                        <a:pos x="T8" y="T9"/>
                      </a:cxn>
                    </a:cxnLst>
                    <a:rect l="0" t="0" r="r" b="b"/>
                    <a:pathLst>
                      <a:path w="36" h="139">
                        <a:moveTo>
                          <a:pt x="36" y="135"/>
                        </a:moveTo>
                        <a:lnTo>
                          <a:pt x="26" y="0"/>
                        </a:lnTo>
                        <a:lnTo>
                          <a:pt x="0" y="0"/>
                        </a:lnTo>
                        <a:lnTo>
                          <a:pt x="12" y="139"/>
                        </a:lnTo>
                        <a:lnTo>
                          <a:pt x="36"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7" name="Freeform 172"/>
                  <p:cNvSpPr>
                    <a:spLocks/>
                  </p:cNvSpPr>
                  <p:nvPr/>
                </p:nvSpPr>
                <p:spPr bwMode="auto">
                  <a:xfrm>
                    <a:off x="2090738" y="4432300"/>
                    <a:ext cx="1133475" cy="376238"/>
                  </a:xfrm>
                  <a:custGeom>
                    <a:avLst/>
                    <a:gdLst>
                      <a:gd name="T0" fmla="*/ 346 w 355"/>
                      <a:gd name="T1" fmla="*/ 33 h 118"/>
                      <a:gd name="T2" fmla="*/ 292 w 355"/>
                      <a:gd name="T3" fmla="*/ 118 h 118"/>
                      <a:gd name="T4" fmla="*/ 0 w 355"/>
                      <a:gd name="T5" fmla="*/ 80 h 118"/>
                      <a:gd name="T6" fmla="*/ 0 w 355"/>
                      <a:gd name="T7" fmla="*/ 73 h 118"/>
                      <a:gd name="T8" fmla="*/ 6 w 355"/>
                      <a:gd name="T9" fmla="*/ 0 h 118"/>
                      <a:gd name="T10" fmla="*/ 254 w 355"/>
                      <a:gd name="T11" fmla="*/ 32 h 118"/>
                      <a:gd name="T12" fmla="*/ 346 w 355"/>
                      <a:gd name="T13" fmla="*/ 33 h 118"/>
                    </a:gdLst>
                    <a:ahLst/>
                    <a:cxnLst>
                      <a:cxn ang="0">
                        <a:pos x="T0" y="T1"/>
                      </a:cxn>
                      <a:cxn ang="0">
                        <a:pos x="T2" y="T3"/>
                      </a:cxn>
                      <a:cxn ang="0">
                        <a:pos x="T4" y="T5"/>
                      </a:cxn>
                      <a:cxn ang="0">
                        <a:pos x="T6" y="T7"/>
                      </a:cxn>
                      <a:cxn ang="0">
                        <a:pos x="T8" y="T9"/>
                      </a:cxn>
                      <a:cxn ang="0">
                        <a:pos x="T10" y="T11"/>
                      </a:cxn>
                      <a:cxn ang="0">
                        <a:pos x="T12" y="T13"/>
                      </a:cxn>
                    </a:cxnLst>
                    <a:rect l="0" t="0" r="r" b="b"/>
                    <a:pathLst>
                      <a:path w="355" h="118">
                        <a:moveTo>
                          <a:pt x="346" y="33"/>
                        </a:moveTo>
                        <a:cubicBezTo>
                          <a:pt x="346" y="33"/>
                          <a:pt x="355" y="118"/>
                          <a:pt x="292" y="118"/>
                        </a:cubicBezTo>
                        <a:cubicBezTo>
                          <a:pt x="216" y="113"/>
                          <a:pt x="0" y="80"/>
                          <a:pt x="0" y="80"/>
                        </a:cubicBezTo>
                        <a:cubicBezTo>
                          <a:pt x="0" y="73"/>
                          <a:pt x="0" y="73"/>
                          <a:pt x="0" y="73"/>
                        </a:cubicBezTo>
                        <a:cubicBezTo>
                          <a:pt x="6" y="0"/>
                          <a:pt x="6" y="0"/>
                          <a:pt x="6" y="0"/>
                        </a:cubicBezTo>
                        <a:cubicBezTo>
                          <a:pt x="254" y="32"/>
                          <a:pt x="254" y="32"/>
                          <a:pt x="254" y="32"/>
                        </a:cubicBezTo>
                        <a:cubicBezTo>
                          <a:pt x="346" y="33"/>
                          <a:pt x="346" y="33"/>
                          <a:pt x="346" y="33"/>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8" name="Freeform 173"/>
                  <p:cNvSpPr>
                    <a:spLocks/>
                  </p:cNvSpPr>
                  <p:nvPr/>
                </p:nvSpPr>
                <p:spPr bwMode="auto">
                  <a:xfrm>
                    <a:off x="1919288" y="4435475"/>
                    <a:ext cx="149225" cy="220663"/>
                  </a:xfrm>
                  <a:custGeom>
                    <a:avLst/>
                    <a:gdLst>
                      <a:gd name="T0" fmla="*/ 47 w 47"/>
                      <a:gd name="T1" fmla="*/ 9 h 69"/>
                      <a:gd name="T2" fmla="*/ 4 w 47"/>
                      <a:gd name="T3" fmla="*/ 18 h 69"/>
                      <a:gd name="T4" fmla="*/ 4 w 47"/>
                      <a:gd name="T5" fmla="*/ 36 h 69"/>
                      <a:gd name="T6" fmla="*/ 42 w 47"/>
                      <a:gd name="T7" fmla="*/ 69 h 69"/>
                      <a:gd name="T8" fmla="*/ 47 w 47"/>
                      <a:gd name="T9" fmla="*/ 9 h 69"/>
                    </a:gdLst>
                    <a:ahLst/>
                    <a:cxnLst>
                      <a:cxn ang="0">
                        <a:pos x="T0" y="T1"/>
                      </a:cxn>
                      <a:cxn ang="0">
                        <a:pos x="T2" y="T3"/>
                      </a:cxn>
                      <a:cxn ang="0">
                        <a:pos x="T4" y="T5"/>
                      </a:cxn>
                      <a:cxn ang="0">
                        <a:pos x="T6" y="T7"/>
                      </a:cxn>
                      <a:cxn ang="0">
                        <a:pos x="T8" y="T9"/>
                      </a:cxn>
                    </a:cxnLst>
                    <a:rect l="0" t="0" r="r" b="b"/>
                    <a:pathLst>
                      <a:path w="47" h="69">
                        <a:moveTo>
                          <a:pt x="47" y="9"/>
                        </a:moveTo>
                        <a:cubicBezTo>
                          <a:pt x="47" y="9"/>
                          <a:pt x="7" y="0"/>
                          <a:pt x="4" y="18"/>
                        </a:cubicBezTo>
                        <a:cubicBezTo>
                          <a:pt x="3" y="25"/>
                          <a:pt x="0" y="30"/>
                          <a:pt x="4" y="36"/>
                        </a:cubicBezTo>
                        <a:cubicBezTo>
                          <a:pt x="8" y="43"/>
                          <a:pt x="42" y="69"/>
                          <a:pt x="42" y="69"/>
                        </a:cubicBezTo>
                        <a:cubicBezTo>
                          <a:pt x="47" y="9"/>
                          <a:pt x="47" y="9"/>
                          <a:pt x="47" y="9"/>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9" name="Freeform 174"/>
                  <p:cNvSpPr>
                    <a:spLocks/>
                  </p:cNvSpPr>
                  <p:nvPr/>
                </p:nvSpPr>
                <p:spPr bwMode="auto">
                  <a:xfrm>
                    <a:off x="2052638" y="4441825"/>
                    <a:ext cx="57150" cy="223838"/>
                  </a:xfrm>
                  <a:custGeom>
                    <a:avLst/>
                    <a:gdLst>
                      <a:gd name="T0" fmla="*/ 0 w 36"/>
                      <a:gd name="T1" fmla="*/ 135 h 141"/>
                      <a:gd name="T2" fmla="*/ 10 w 36"/>
                      <a:gd name="T3" fmla="*/ 0 h 141"/>
                      <a:gd name="T4" fmla="*/ 36 w 36"/>
                      <a:gd name="T5" fmla="*/ 0 h 141"/>
                      <a:gd name="T6" fmla="*/ 24 w 36"/>
                      <a:gd name="T7" fmla="*/ 141 h 141"/>
                      <a:gd name="T8" fmla="*/ 0 w 36"/>
                      <a:gd name="T9" fmla="*/ 135 h 141"/>
                    </a:gdLst>
                    <a:ahLst/>
                    <a:cxnLst>
                      <a:cxn ang="0">
                        <a:pos x="T0" y="T1"/>
                      </a:cxn>
                      <a:cxn ang="0">
                        <a:pos x="T2" y="T3"/>
                      </a:cxn>
                      <a:cxn ang="0">
                        <a:pos x="T4" y="T5"/>
                      </a:cxn>
                      <a:cxn ang="0">
                        <a:pos x="T6" y="T7"/>
                      </a:cxn>
                      <a:cxn ang="0">
                        <a:pos x="T8" y="T9"/>
                      </a:cxn>
                    </a:cxnLst>
                    <a:rect l="0" t="0" r="r" b="b"/>
                    <a:pathLst>
                      <a:path w="36" h="141">
                        <a:moveTo>
                          <a:pt x="0" y="135"/>
                        </a:moveTo>
                        <a:lnTo>
                          <a:pt x="10" y="0"/>
                        </a:lnTo>
                        <a:lnTo>
                          <a:pt x="36" y="0"/>
                        </a:lnTo>
                        <a:lnTo>
                          <a:pt x="24" y="141"/>
                        </a:lnTo>
                        <a:lnTo>
                          <a:pt x="0"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0" name="Freeform 175"/>
                  <p:cNvSpPr>
                    <a:spLocks/>
                  </p:cNvSpPr>
                  <p:nvPr/>
                </p:nvSpPr>
                <p:spPr bwMode="auto">
                  <a:xfrm>
                    <a:off x="2052638" y="4441825"/>
                    <a:ext cx="57150" cy="223838"/>
                  </a:xfrm>
                  <a:custGeom>
                    <a:avLst/>
                    <a:gdLst>
                      <a:gd name="T0" fmla="*/ 0 w 36"/>
                      <a:gd name="T1" fmla="*/ 135 h 141"/>
                      <a:gd name="T2" fmla="*/ 10 w 36"/>
                      <a:gd name="T3" fmla="*/ 0 h 141"/>
                      <a:gd name="T4" fmla="*/ 36 w 36"/>
                      <a:gd name="T5" fmla="*/ 0 h 141"/>
                      <a:gd name="T6" fmla="*/ 24 w 36"/>
                      <a:gd name="T7" fmla="*/ 141 h 141"/>
                      <a:gd name="T8" fmla="*/ 0 w 36"/>
                      <a:gd name="T9" fmla="*/ 135 h 141"/>
                    </a:gdLst>
                    <a:ahLst/>
                    <a:cxnLst>
                      <a:cxn ang="0">
                        <a:pos x="T0" y="T1"/>
                      </a:cxn>
                      <a:cxn ang="0">
                        <a:pos x="T2" y="T3"/>
                      </a:cxn>
                      <a:cxn ang="0">
                        <a:pos x="T4" y="T5"/>
                      </a:cxn>
                      <a:cxn ang="0">
                        <a:pos x="T6" y="T7"/>
                      </a:cxn>
                      <a:cxn ang="0">
                        <a:pos x="T8" y="T9"/>
                      </a:cxn>
                    </a:cxnLst>
                    <a:rect l="0" t="0" r="r" b="b"/>
                    <a:pathLst>
                      <a:path w="36" h="141">
                        <a:moveTo>
                          <a:pt x="0" y="135"/>
                        </a:moveTo>
                        <a:lnTo>
                          <a:pt x="10" y="0"/>
                        </a:lnTo>
                        <a:lnTo>
                          <a:pt x="36" y="0"/>
                        </a:lnTo>
                        <a:lnTo>
                          <a:pt x="24" y="141"/>
                        </a:lnTo>
                        <a:lnTo>
                          <a:pt x="0"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1" name="Freeform 176"/>
                  <p:cNvSpPr>
                    <a:spLocks/>
                  </p:cNvSpPr>
                  <p:nvPr/>
                </p:nvSpPr>
                <p:spPr bwMode="auto">
                  <a:xfrm>
                    <a:off x="1925638" y="4537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2" name="Freeform 177"/>
                  <p:cNvSpPr>
                    <a:spLocks noEditPoints="1"/>
                  </p:cNvSpPr>
                  <p:nvPr/>
                </p:nvSpPr>
                <p:spPr bwMode="auto">
                  <a:xfrm>
                    <a:off x="1925638" y="4537075"/>
                    <a:ext cx="165100" cy="141288"/>
                  </a:xfrm>
                  <a:custGeom>
                    <a:avLst/>
                    <a:gdLst>
                      <a:gd name="T0" fmla="*/ 2 w 52"/>
                      <a:gd name="T1" fmla="*/ 4 h 44"/>
                      <a:gd name="T2" fmla="*/ 40 w 52"/>
                      <a:gd name="T3" fmla="*/ 42 h 44"/>
                      <a:gd name="T4" fmla="*/ 52 w 52"/>
                      <a:gd name="T5" fmla="*/ 44 h 44"/>
                      <a:gd name="T6" fmla="*/ 52 w 52"/>
                      <a:gd name="T7" fmla="*/ 40 h 44"/>
                      <a:gd name="T8" fmla="*/ 47 w 52"/>
                      <a:gd name="T9" fmla="*/ 39 h 44"/>
                      <a:gd name="T10" fmla="*/ 40 w 52"/>
                      <a:gd name="T11" fmla="*/ 37 h 44"/>
                      <a:gd name="T12" fmla="*/ 2 w 52"/>
                      <a:gd name="T13" fmla="*/ 4 h 44"/>
                      <a:gd name="T14" fmla="*/ 2 w 52"/>
                      <a:gd name="T15" fmla="*/ 4 h 44"/>
                      <a:gd name="T16" fmla="*/ 2 w 52"/>
                      <a:gd name="T17" fmla="*/ 4 h 44"/>
                      <a:gd name="T18" fmla="*/ 2 w 52"/>
                      <a:gd name="T19" fmla="*/ 4 h 44"/>
                      <a:gd name="T20" fmla="*/ 2 w 52"/>
                      <a:gd name="T21" fmla="*/ 4 h 44"/>
                      <a:gd name="T22" fmla="*/ 2 w 52"/>
                      <a:gd name="T23" fmla="*/ 4 h 44"/>
                      <a:gd name="T24" fmla="*/ 0 w 52"/>
                      <a:gd name="T25" fmla="*/ 0 h 44"/>
                      <a:gd name="T26" fmla="*/ 0 w 52"/>
                      <a:gd name="T27" fmla="*/ 0 h 44"/>
                      <a:gd name="T28" fmla="*/ 2 w 52"/>
                      <a:gd name="T29" fmla="*/ 4 h 44"/>
                      <a:gd name="T30" fmla="*/ 1 w 52"/>
                      <a:gd name="T31" fmla="*/ 2 h 44"/>
                      <a:gd name="T32" fmla="*/ 0 w 52"/>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44">
                        <a:moveTo>
                          <a:pt x="2" y="4"/>
                        </a:moveTo>
                        <a:cubicBezTo>
                          <a:pt x="6" y="11"/>
                          <a:pt x="40" y="42"/>
                          <a:pt x="40" y="42"/>
                        </a:cubicBezTo>
                        <a:cubicBezTo>
                          <a:pt x="52" y="44"/>
                          <a:pt x="52" y="44"/>
                          <a:pt x="52" y="44"/>
                        </a:cubicBezTo>
                        <a:cubicBezTo>
                          <a:pt x="52" y="40"/>
                          <a:pt x="52" y="40"/>
                          <a:pt x="52" y="40"/>
                        </a:cubicBezTo>
                        <a:cubicBezTo>
                          <a:pt x="47" y="39"/>
                          <a:pt x="47" y="39"/>
                          <a:pt x="47" y="39"/>
                        </a:cubicBezTo>
                        <a:cubicBezTo>
                          <a:pt x="40" y="37"/>
                          <a:pt x="40" y="37"/>
                          <a:pt x="40" y="37"/>
                        </a:cubicBezTo>
                        <a:cubicBezTo>
                          <a:pt x="40" y="37"/>
                          <a:pt x="6" y="11"/>
                          <a:pt x="2" y="4"/>
                        </a:cubicBezTo>
                        <a:moveTo>
                          <a:pt x="2" y="4"/>
                        </a:moveTo>
                        <a:cubicBezTo>
                          <a:pt x="2" y="4"/>
                          <a:pt x="2" y="4"/>
                          <a:pt x="2" y="4"/>
                        </a:cubicBezTo>
                        <a:cubicBezTo>
                          <a:pt x="2" y="4"/>
                          <a:pt x="2" y="4"/>
                          <a:pt x="2" y="4"/>
                        </a:cubicBezTo>
                        <a:cubicBezTo>
                          <a:pt x="2" y="4"/>
                          <a:pt x="2" y="4"/>
                          <a:pt x="2" y="4"/>
                        </a:cubicBezTo>
                        <a:cubicBezTo>
                          <a:pt x="2" y="4"/>
                          <a:pt x="2" y="4"/>
                          <a:pt x="2" y="4"/>
                        </a:cubicBezTo>
                        <a:moveTo>
                          <a:pt x="0" y="0"/>
                        </a:moveTo>
                        <a:cubicBezTo>
                          <a:pt x="0" y="0"/>
                          <a:pt x="0" y="0"/>
                          <a:pt x="0" y="0"/>
                        </a:cubicBezTo>
                        <a:cubicBezTo>
                          <a:pt x="0" y="3"/>
                          <a:pt x="0" y="1"/>
                          <a:pt x="2" y="4"/>
                        </a:cubicBezTo>
                        <a:cubicBezTo>
                          <a:pt x="1" y="3"/>
                          <a:pt x="1" y="3"/>
                          <a:pt x="1" y="2"/>
                        </a:cubicBezTo>
                        <a:cubicBezTo>
                          <a:pt x="1" y="1"/>
                          <a:pt x="0" y="1"/>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3" name="Freeform 178"/>
                  <p:cNvSpPr>
                    <a:spLocks/>
                  </p:cNvSpPr>
                  <p:nvPr/>
                </p:nvSpPr>
                <p:spPr bwMode="auto">
                  <a:xfrm>
                    <a:off x="2090738" y="4665663"/>
                    <a:ext cx="0" cy="12700"/>
                  </a:xfrm>
                  <a:custGeom>
                    <a:avLst/>
                    <a:gdLst>
                      <a:gd name="T0" fmla="*/ 0 h 8"/>
                      <a:gd name="T1" fmla="*/ 0 h 8"/>
                      <a:gd name="T2" fmla="*/ 8 h 8"/>
                      <a:gd name="T3" fmla="*/ 8 h 8"/>
                      <a:gd name="T4" fmla="*/ 0 h 8"/>
                      <a:gd name="T5" fmla="*/ 0 h 8"/>
                    </a:gdLst>
                    <a:ahLst/>
                    <a:cxnLst>
                      <a:cxn ang="0">
                        <a:pos x="0" y="T0"/>
                      </a:cxn>
                      <a:cxn ang="0">
                        <a:pos x="0" y="T1"/>
                      </a:cxn>
                      <a:cxn ang="0">
                        <a:pos x="0" y="T2"/>
                      </a:cxn>
                      <a:cxn ang="0">
                        <a:pos x="0" y="T3"/>
                      </a:cxn>
                      <a:cxn ang="0">
                        <a:pos x="0" y="T4"/>
                      </a:cxn>
                      <a:cxn ang="0">
                        <a:pos x="0" y="T5"/>
                      </a:cxn>
                    </a:cxnLst>
                    <a:rect l="0" t="0" r="r" b="b"/>
                    <a:pathLst>
                      <a:path h="8">
                        <a:moveTo>
                          <a:pt x="0" y="0"/>
                        </a:moveTo>
                        <a:lnTo>
                          <a:pt x="0" y="0"/>
                        </a:lnTo>
                        <a:lnTo>
                          <a:pt x="0" y="8"/>
                        </a:lnTo>
                        <a:lnTo>
                          <a:pt x="0" y="8"/>
                        </a:lnTo>
                        <a:lnTo>
                          <a:pt x="0" y="0"/>
                        </a:lnTo>
                        <a:lnTo>
                          <a:pt x="0" y="0"/>
                        </a:lnTo>
                        <a:close/>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4" name="Freeform 179"/>
                  <p:cNvSpPr>
                    <a:spLocks/>
                  </p:cNvSpPr>
                  <p:nvPr/>
                </p:nvSpPr>
                <p:spPr bwMode="auto">
                  <a:xfrm>
                    <a:off x="2090738" y="4665663"/>
                    <a:ext cx="0" cy="12700"/>
                  </a:xfrm>
                  <a:custGeom>
                    <a:avLst/>
                    <a:gdLst>
                      <a:gd name="T0" fmla="*/ 0 h 8"/>
                      <a:gd name="T1" fmla="*/ 0 h 8"/>
                      <a:gd name="T2" fmla="*/ 8 h 8"/>
                      <a:gd name="T3" fmla="*/ 8 h 8"/>
                      <a:gd name="T4" fmla="*/ 0 h 8"/>
                      <a:gd name="T5" fmla="*/ 0 h 8"/>
                    </a:gdLst>
                    <a:ahLst/>
                    <a:cxnLst>
                      <a:cxn ang="0">
                        <a:pos x="0" y="T0"/>
                      </a:cxn>
                      <a:cxn ang="0">
                        <a:pos x="0" y="T1"/>
                      </a:cxn>
                      <a:cxn ang="0">
                        <a:pos x="0" y="T2"/>
                      </a:cxn>
                      <a:cxn ang="0">
                        <a:pos x="0" y="T3"/>
                      </a:cxn>
                      <a:cxn ang="0">
                        <a:pos x="0" y="T4"/>
                      </a:cxn>
                      <a:cxn ang="0">
                        <a:pos x="0" y="T5"/>
                      </a:cxn>
                    </a:cxnLst>
                    <a:rect l="0" t="0" r="r" b="b"/>
                    <a:pathLst>
                      <a:path h="8">
                        <a:moveTo>
                          <a:pt x="0" y="0"/>
                        </a:moveTo>
                        <a:lnTo>
                          <a:pt x="0" y="0"/>
                        </a:lnTo>
                        <a:lnTo>
                          <a:pt x="0" y="8"/>
                        </a:lnTo>
                        <a:lnTo>
                          <a:pt x="0" y="8"/>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5" name="Freeform 180"/>
                  <p:cNvSpPr>
                    <a:spLocks/>
                  </p:cNvSpPr>
                  <p:nvPr/>
                </p:nvSpPr>
                <p:spPr bwMode="auto">
                  <a:xfrm>
                    <a:off x="1925638" y="4537075"/>
                    <a:ext cx="3175" cy="6350"/>
                  </a:xfrm>
                  <a:custGeom>
                    <a:avLst/>
                    <a:gdLst>
                      <a:gd name="T0" fmla="*/ 0 w 1"/>
                      <a:gd name="T1" fmla="*/ 0 h 2"/>
                      <a:gd name="T2" fmla="*/ 0 w 1"/>
                      <a:gd name="T3" fmla="*/ 0 h 2"/>
                      <a:gd name="T4" fmla="*/ 0 w 1"/>
                      <a:gd name="T5" fmla="*/ 0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0"/>
                          <a:pt x="0" y="0"/>
                          <a:pt x="0" y="0"/>
                        </a:cubicBezTo>
                        <a:cubicBezTo>
                          <a:pt x="0" y="1"/>
                          <a:pt x="1" y="1"/>
                          <a:pt x="1" y="2"/>
                        </a:cubicBezTo>
                        <a:cubicBezTo>
                          <a:pt x="1" y="1"/>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6" name="Freeform 181"/>
                  <p:cNvSpPr>
                    <a:spLocks/>
                  </p:cNvSpPr>
                  <p:nvPr/>
                </p:nvSpPr>
                <p:spPr bwMode="auto">
                  <a:xfrm>
                    <a:off x="2074863" y="4662488"/>
                    <a:ext cx="15875" cy="3175"/>
                  </a:xfrm>
                  <a:custGeom>
                    <a:avLst/>
                    <a:gdLst>
                      <a:gd name="T0" fmla="*/ 0 w 10"/>
                      <a:gd name="T1" fmla="*/ 0 h 2"/>
                      <a:gd name="T2" fmla="*/ 10 w 10"/>
                      <a:gd name="T3" fmla="*/ 2 h 2"/>
                      <a:gd name="T4" fmla="*/ 10 w 10"/>
                      <a:gd name="T5" fmla="*/ 2 h 2"/>
                      <a:gd name="T6" fmla="*/ 0 w 10"/>
                      <a:gd name="T7" fmla="*/ 0 h 2"/>
                    </a:gdLst>
                    <a:ahLst/>
                    <a:cxnLst>
                      <a:cxn ang="0">
                        <a:pos x="T0" y="T1"/>
                      </a:cxn>
                      <a:cxn ang="0">
                        <a:pos x="T2" y="T3"/>
                      </a:cxn>
                      <a:cxn ang="0">
                        <a:pos x="T4" y="T5"/>
                      </a:cxn>
                      <a:cxn ang="0">
                        <a:pos x="T6" y="T7"/>
                      </a:cxn>
                    </a:cxnLst>
                    <a:rect l="0" t="0" r="r" b="b"/>
                    <a:pathLst>
                      <a:path w="10" h="2">
                        <a:moveTo>
                          <a:pt x="0" y="0"/>
                        </a:moveTo>
                        <a:lnTo>
                          <a:pt x="10" y="2"/>
                        </a:lnTo>
                        <a:lnTo>
                          <a:pt x="10" y="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7" name="Freeform 182"/>
                  <p:cNvSpPr>
                    <a:spLocks/>
                  </p:cNvSpPr>
                  <p:nvPr/>
                </p:nvSpPr>
                <p:spPr bwMode="auto">
                  <a:xfrm>
                    <a:off x="2074863" y="4662488"/>
                    <a:ext cx="15875" cy="3175"/>
                  </a:xfrm>
                  <a:custGeom>
                    <a:avLst/>
                    <a:gdLst>
                      <a:gd name="T0" fmla="*/ 0 w 10"/>
                      <a:gd name="T1" fmla="*/ 0 h 2"/>
                      <a:gd name="T2" fmla="*/ 10 w 10"/>
                      <a:gd name="T3" fmla="*/ 2 h 2"/>
                      <a:gd name="T4" fmla="*/ 10 w 10"/>
                      <a:gd name="T5" fmla="*/ 2 h 2"/>
                      <a:gd name="T6" fmla="*/ 0 w 10"/>
                      <a:gd name="T7" fmla="*/ 0 h 2"/>
                    </a:gdLst>
                    <a:ahLst/>
                    <a:cxnLst>
                      <a:cxn ang="0">
                        <a:pos x="T0" y="T1"/>
                      </a:cxn>
                      <a:cxn ang="0">
                        <a:pos x="T2" y="T3"/>
                      </a:cxn>
                      <a:cxn ang="0">
                        <a:pos x="T4" y="T5"/>
                      </a:cxn>
                      <a:cxn ang="0">
                        <a:pos x="T6" y="T7"/>
                      </a:cxn>
                    </a:cxnLst>
                    <a:rect l="0" t="0" r="r" b="b"/>
                    <a:pathLst>
                      <a:path w="10" h="2">
                        <a:moveTo>
                          <a:pt x="0" y="0"/>
                        </a:moveTo>
                        <a:lnTo>
                          <a:pt x="10" y="2"/>
                        </a:lnTo>
                        <a:lnTo>
                          <a:pt x="1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8" name="Freeform 183"/>
                  <p:cNvSpPr>
                    <a:spLocks/>
                  </p:cNvSpPr>
                  <p:nvPr/>
                </p:nvSpPr>
                <p:spPr bwMode="auto">
                  <a:xfrm>
                    <a:off x="2090738" y="4687888"/>
                    <a:ext cx="403225" cy="63500"/>
                  </a:xfrm>
                  <a:custGeom>
                    <a:avLst/>
                    <a:gdLst>
                      <a:gd name="T0" fmla="*/ 0 w 126"/>
                      <a:gd name="T1" fmla="*/ 0 h 20"/>
                      <a:gd name="T2" fmla="*/ 0 w 126"/>
                      <a:gd name="T3" fmla="*/ 4 h 20"/>
                      <a:gd name="T4" fmla="*/ 107 w 126"/>
                      <a:gd name="T5" fmla="*/ 20 h 20"/>
                      <a:gd name="T6" fmla="*/ 126 w 126"/>
                      <a:gd name="T7" fmla="*/ 18 h 20"/>
                      <a:gd name="T8" fmla="*/ 2 w 126"/>
                      <a:gd name="T9" fmla="*/ 0 h 20"/>
                      <a:gd name="T10" fmla="*/ 0 w 126"/>
                      <a:gd name="T11" fmla="*/ 0 h 20"/>
                    </a:gdLst>
                    <a:ahLst/>
                    <a:cxnLst>
                      <a:cxn ang="0">
                        <a:pos x="T0" y="T1"/>
                      </a:cxn>
                      <a:cxn ang="0">
                        <a:pos x="T2" y="T3"/>
                      </a:cxn>
                      <a:cxn ang="0">
                        <a:pos x="T4" y="T5"/>
                      </a:cxn>
                      <a:cxn ang="0">
                        <a:pos x="T6" y="T7"/>
                      </a:cxn>
                      <a:cxn ang="0">
                        <a:pos x="T8" y="T9"/>
                      </a:cxn>
                      <a:cxn ang="0">
                        <a:pos x="T10" y="T11"/>
                      </a:cxn>
                    </a:cxnLst>
                    <a:rect l="0" t="0" r="r" b="b"/>
                    <a:pathLst>
                      <a:path w="126" h="20">
                        <a:moveTo>
                          <a:pt x="0" y="0"/>
                        </a:moveTo>
                        <a:cubicBezTo>
                          <a:pt x="0" y="4"/>
                          <a:pt x="0" y="4"/>
                          <a:pt x="0" y="4"/>
                        </a:cubicBezTo>
                        <a:cubicBezTo>
                          <a:pt x="0" y="4"/>
                          <a:pt x="48" y="12"/>
                          <a:pt x="107" y="20"/>
                        </a:cubicBezTo>
                        <a:cubicBezTo>
                          <a:pt x="114" y="20"/>
                          <a:pt x="120" y="19"/>
                          <a:pt x="126" y="18"/>
                        </a:cubicBezTo>
                        <a:cubicBezTo>
                          <a:pt x="66" y="10"/>
                          <a:pt x="13" y="2"/>
                          <a:pt x="2" y="0"/>
                        </a:cubicBezTo>
                        <a:cubicBezTo>
                          <a:pt x="1"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9" name="Freeform 184"/>
                  <p:cNvSpPr>
                    <a:spLocks/>
                  </p:cNvSpPr>
                  <p:nvPr/>
                </p:nvSpPr>
                <p:spPr bwMode="auto">
                  <a:xfrm>
                    <a:off x="2090738" y="4687888"/>
                    <a:ext cx="6350"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0" name="Freeform 191"/>
                  <p:cNvSpPr>
                    <a:spLocks/>
                  </p:cNvSpPr>
                  <p:nvPr/>
                </p:nvSpPr>
                <p:spPr bwMode="auto">
                  <a:xfrm>
                    <a:off x="2390776" y="2506663"/>
                    <a:ext cx="38100" cy="9525"/>
                  </a:xfrm>
                  <a:custGeom>
                    <a:avLst/>
                    <a:gdLst>
                      <a:gd name="T0" fmla="*/ 12 w 12"/>
                      <a:gd name="T1" fmla="*/ 2 h 3"/>
                      <a:gd name="T2" fmla="*/ 11 w 12"/>
                      <a:gd name="T3" fmla="*/ 3 h 3"/>
                      <a:gd name="T4" fmla="*/ 1 w 12"/>
                      <a:gd name="T5" fmla="*/ 3 h 3"/>
                      <a:gd name="T6" fmla="*/ 0 w 12"/>
                      <a:gd name="T7" fmla="*/ 2 h 3"/>
                      <a:gd name="T8" fmla="*/ 0 w 12"/>
                      <a:gd name="T9" fmla="*/ 1 h 3"/>
                      <a:gd name="T10" fmla="*/ 1 w 12"/>
                      <a:gd name="T11" fmla="*/ 0 h 3"/>
                      <a:gd name="T12" fmla="*/ 11 w 12"/>
                      <a:gd name="T13" fmla="*/ 0 h 3"/>
                      <a:gd name="T14" fmla="*/ 12 w 12"/>
                      <a:gd name="T15" fmla="*/ 1 h 3"/>
                      <a:gd name="T16" fmla="*/ 12 w 1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12" y="2"/>
                        </a:moveTo>
                        <a:cubicBezTo>
                          <a:pt x="12" y="2"/>
                          <a:pt x="11" y="3"/>
                          <a:pt x="11" y="3"/>
                        </a:cubicBezTo>
                        <a:cubicBezTo>
                          <a:pt x="1" y="3"/>
                          <a:pt x="1" y="3"/>
                          <a:pt x="1" y="3"/>
                        </a:cubicBezTo>
                        <a:cubicBezTo>
                          <a:pt x="0" y="3"/>
                          <a:pt x="0" y="2"/>
                          <a:pt x="0" y="2"/>
                        </a:cubicBezTo>
                        <a:cubicBezTo>
                          <a:pt x="0" y="1"/>
                          <a:pt x="0" y="1"/>
                          <a:pt x="0" y="1"/>
                        </a:cubicBezTo>
                        <a:cubicBezTo>
                          <a:pt x="0" y="0"/>
                          <a:pt x="0" y="0"/>
                          <a:pt x="1" y="0"/>
                        </a:cubicBezTo>
                        <a:cubicBezTo>
                          <a:pt x="11" y="0"/>
                          <a:pt x="11" y="0"/>
                          <a:pt x="11" y="0"/>
                        </a:cubicBezTo>
                        <a:cubicBezTo>
                          <a:pt x="11" y="0"/>
                          <a:pt x="12" y="0"/>
                          <a:pt x="12" y="1"/>
                        </a:cubicBezTo>
                        <a:lnTo>
                          <a:pt x="12" y="2"/>
                        </a:lnTo>
                        <a:close/>
                      </a:path>
                    </a:pathLst>
                  </a:custGeom>
                  <a:solidFill>
                    <a:srgbClr val="DF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51" name="Picture 2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640013" y="41576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 name="Picture 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1" y="4464050"/>
                    <a:ext cx="95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 name="Picture 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326" y="4462463"/>
                    <a:ext cx="39688"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 name="Rectangle 208"/>
                  <p:cNvSpPr>
                    <a:spLocks noChangeArrowheads="1"/>
                  </p:cNvSpPr>
                  <p:nvPr/>
                </p:nvSpPr>
                <p:spPr bwMode="auto">
                  <a:xfrm>
                    <a:off x="2652713" y="4198938"/>
                    <a:ext cx="157163" cy="153988"/>
                  </a:xfrm>
                  <a:prstGeom prst="rect">
                    <a:avLst/>
                  </a:prstGeom>
                  <a:solidFill>
                    <a:srgbClr val="546B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5" name="Rectangle 209"/>
                  <p:cNvSpPr>
                    <a:spLocks noChangeArrowheads="1"/>
                  </p:cNvSpPr>
                  <p:nvPr/>
                </p:nvSpPr>
                <p:spPr bwMode="auto">
                  <a:xfrm>
                    <a:off x="2652713" y="4198938"/>
                    <a:ext cx="1571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6" name="Freeform 210"/>
                  <p:cNvSpPr>
                    <a:spLocks/>
                  </p:cNvSpPr>
                  <p:nvPr/>
                </p:nvSpPr>
                <p:spPr bwMode="auto">
                  <a:xfrm>
                    <a:off x="2678113" y="4224338"/>
                    <a:ext cx="131763" cy="128588"/>
                  </a:xfrm>
                  <a:custGeom>
                    <a:avLst/>
                    <a:gdLst>
                      <a:gd name="T0" fmla="*/ 0 w 83"/>
                      <a:gd name="T1" fmla="*/ 81 h 81"/>
                      <a:gd name="T2" fmla="*/ 83 w 83"/>
                      <a:gd name="T3" fmla="*/ 0 h 81"/>
                      <a:gd name="T4" fmla="*/ 83 w 83"/>
                      <a:gd name="T5" fmla="*/ 81 h 81"/>
                      <a:gd name="T6" fmla="*/ 0 w 83"/>
                      <a:gd name="T7" fmla="*/ 81 h 81"/>
                    </a:gdLst>
                    <a:ahLst/>
                    <a:cxnLst>
                      <a:cxn ang="0">
                        <a:pos x="T0" y="T1"/>
                      </a:cxn>
                      <a:cxn ang="0">
                        <a:pos x="T2" y="T3"/>
                      </a:cxn>
                      <a:cxn ang="0">
                        <a:pos x="T4" y="T5"/>
                      </a:cxn>
                      <a:cxn ang="0">
                        <a:pos x="T6" y="T7"/>
                      </a:cxn>
                    </a:cxnLst>
                    <a:rect l="0" t="0" r="r" b="b"/>
                    <a:pathLst>
                      <a:path w="83" h="81">
                        <a:moveTo>
                          <a:pt x="0" y="81"/>
                        </a:moveTo>
                        <a:lnTo>
                          <a:pt x="83" y="0"/>
                        </a:lnTo>
                        <a:lnTo>
                          <a:pt x="83" y="81"/>
                        </a:lnTo>
                        <a:lnTo>
                          <a:pt x="0" y="81"/>
                        </a:lnTo>
                        <a:close/>
                      </a:path>
                    </a:pathLst>
                  </a:custGeom>
                  <a:solidFill>
                    <a:srgbClr val="768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7" name="Freeform 211"/>
                  <p:cNvSpPr>
                    <a:spLocks/>
                  </p:cNvSpPr>
                  <p:nvPr/>
                </p:nvSpPr>
                <p:spPr bwMode="auto">
                  <a:xfrm>
                    <a:off x="2678113" y="4224338"/>
                    <a:ext cx="131763" cy="128588"/>
                  </a:xfrm>
                  <a:custGeom>
                    <a:avLst/>
                    <a:gdLst>
                      <a:gd name="T0" fmla="*/ 0 w 83"/>
                      <a:gd name="T1" fmla="*/ 81 h 81"/>
                      <a:gd name="T2" fmla="*/ 83 w 83"/>
                      <a:gd name="T3" fmla="*/ 0 h 81"/>
                      <a:gd name="T4" fmla="*/ 83 w 83"/>
                      <a:gd name="T5" fmla="*/ 81 h 81"/>
                      <a:gd name="T6" fmla="*/ 0 w 83"/>
                      <a:gd name="T7" fmla="*/ 81 h 81"/>
                    </a:gdLst>
                    <a:ahLst/>
                    <a:cxnLst>
                      <a:cxn ang="0">
                        <a:pos x="T0" y="T1"/>
                      </a:cxn>
                      <a:cxn ang="0">
                        <a:pos x="T2" y="T3"/>
                      </a:cxn>
                      <a:cxn ang="0">
                        <a:pos x="T4" y="T5"/>
                      </a:cxn>
                      <a:cxn ang="0">
                        <a:pos x="T6" y="T7"/>
                      </a:cxn>
                    </a:cxnLst>
                    <a:rect l="0" t="0" r="r" b="b"/>
                    <a:pathLst>
                      <a:path w="83" h="81">
                        <a:moveTo>
                          <a:pt x="0" y="81"/>
                        </a:moveTo>
                        <a:lnTo>
                          <a:pt x="83" y="0"/>
                        </a:lnTo>
                        <a:lnTo>
                          <a:pt x="83" y="81"/>
                        </a:lnTo>
                        <a:lnTo>
                          <a:pt x="0"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8" name="Freeform 212"/>
                  <p:cNvSpPr>
                    <a:spLocks/>
                  </p:cNvSpPr>
                  <p:nvPr/>
                </p:nvSpPr>
                <p:spPr bwMode="auto">
                  <a:xfrm>
                    <a:off x="2697163" y="4214813"/>
                    <a:ext cx="63500" cy="82550"/>
                  </a:xfrm>
                  <a:custGeom>
                    <a:avLst/>
                    <a:gdLst>
                      <a:gd name="T0" fmla="*/ 7 w 20"/>
                      <a:gd name="T1" fmla="*/ 2 h 26"/>
                      <a:gd name="T2" fmla="*/ 16 w 20"/>
                      <a:gd name="T3" fmla="*/ 4 h 26"/>
                      <a:gd name="T4" fmla="*/ 19 w 20"/>
                      <a:gd name="T5" fmla="*/ 12 h 26"/>
                      <a:gd name="T6" fmla="*/ 18 w 20"/>
                      <a:gd name="T7" fmla="*/ 17 h 26"/>
                      <a:gd name="T8" fmla="*/ 18 w 20"/>
                      <a:gd name="T9" fmla="*/ 20 h 26"/>
                      <a:gd name="T10" fmla="*/ 10 w 20"/>
                      <a:gd name="T11" fmla="*/ 26 h 26"/>
                      <a:gd name="T12" fmla="*/ 2 w 20"/>
                      <a:gd name="T13" fmla="*/ 20 h 26"/>
                      <a:gd name="T14" fmla="*/ 2 w 20"/>
                      <a:gd name="T15" fmla="*/ 18 h 26"/>
                      <a:gd name="T16" fmla="*/ 1 w 20"/>
                      <a:gd name="T17" fmla="*/ 11 h 26"/>
                      <a:gd name="T18" fmla="*/ 7 w 20"/>
                      <a:gd name="T1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6">
                        <a:moveTo>
                          <a:pt x="7" y="2"/>
                        </a:moveTo>
                        <a:cubicBezTo>
                          <a:pt x="8" y="1"/>
                          <a:pt x="14" y="0"/>
                          <a:pt x="16" y="4"/>
                        </a:cubicBezTo>
                        <a:cubicBezTo>
                          <a:pt x="19" y="9"/>
                          <a:pt x="17" y="10"/>
                          <a:pt x="19" y="12"/>
                        </a:cubicBezTo>
                        <a:cubicBezTo>
                          <a:pt x="20" y="13"/>
                          <a:pt x="19" y="17"/>
                          <a:pt x="18" y="17"/>
                        </a:cubicBezTo>
                        <a:cubicBezTo>
                          <a:pt x="17" y="18"/>
                          <a:pt x="17" y="19"/>
                          <a:pt x="18" y="20"/>
                        </a:cubicBezTo>
                        <a:cubicBezTo>
                          <a:pt x="20" y="22"/>
                          <a:pt x="17" y="26"/>
                          <a:pt x="10" y="26"/>
                        </a:cubicBezTo>
                        <a:cubicBezTo>
                          <a:pt x="2" y="26"/>
                          <a:pt x="0" y="21"/>
                          <a:pt x="2" y="20"/>
                        </a:cubicBezTo>
                        <a:cubicBezTo>
                          <a:pt x="3" y="19"/>
                          <a:pt x="3" y="18"/>
                          <a:pt x="2" y="18"/>
                        </a:cubicBezTo>
                        <a:cubicBezTo>
                          <a:pt x="2" y="17"/>
                          <a:pt x="0" y="14"/>
                          <a:pt x="1" y="11"/>
                        </a:cubicBezTo>
                        <a:cubicBezTo>
                          <a:pt x="3" y="9"/>
                          <a:pt x="2" y="2"/>
                          <a:pt x="7" y="2"/>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9" name="Freeform 213"/>
                  <p:cNvSpPr>
                    <a:spLocks/>
                  </p:cNvSpPr>
                  <p:nvPr/>
                </p:nvSpPr>
                <p:spPr bwMode="auto">
                  <a:xfrm>
                    <a:off x="2681288" y="4281488"/>
                    <a:ext cx="95250" cy="41275"/>
                  </a:xfrm>
                  <a:custGeom>
                    <a:avLst/>
                    <a:gdLst>
                      <a:gd name="T0" fmla="*/ 18 w 30"/>
                      <a:gd name="T1" fmla="*/ 0 h 13"/>
                      <a:gd name="T2" fmla="*/ 12 w 30"/>
                      <a:gd name="T3" fmla="*/ 0 h 13"/>
                      <a:gd name="T4" fmla="*/ 4 w 30"/>
                      <a:gd name="T5" fmla="*/ 5 h 13"/>
                      <a:gd name="T6" fmla="*/ 0 w 30"/>
                      <a:gd name="T7" fmla="*/ 13 h 13"/>
                      <a:gd name="T8" fmla="*/ 30 w 30"/>
                      <a:gd name="T9" fmla="*/ 13 h 13"/>
                      <a:gd name="T10" fmla="*/ 26 w 30"/>
                      <a:gd name="T11" fmla="*/ 5 h 13"/>
                      <a:gd name="T12" fmla="*/ 18 w 3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18" y="0"/>
                        </a:moveTo>
                        <a:cubicBezTo>
                          <a:pt x="12" y="0"/>
                          <a:pt x="12" y="0"/>
                          <a:pt x="12" y="0"/>
                        </a:cubicBezTo>
                        <a:cubicBezTo>
                          <a:pt x="10" y="2"/>
                          <a:pt x="7" y="4"/>
                          <a:pt x="4" y="5"/>
                        </a:cubicBezTo>
                        <a:cubicBezTo>
                          <a:pt x="1" y="5"/>
                          <a:pt x="0" y="10"/>
                          <a:pt x="0" y="13"/>
                        </a:cubicBezTo>
                        <a:cubicBezTo>
                          <a:pt x="30" y="13"/>
                          <a:pt x="30" y="13"/>
                          <a:pt x="30" y="13"/>
                        </a:cubicBezTo>
                        <a:cubicBezTo>
                          <a:pt x="30" y="10"/>
                          <a:pt x="29" y="5"/>
                          <a:pt x="26" y="5"/>
                        </a:cubicBezTo>
                        <a:cubicBezTo>
                          <a:pt x="23" y="4"/>
                          <a:pt x="19" y="2"/>
                          <a:pt x="18" y="0"/>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0" name="Freeform 214"/>
                  <p:cNvSpPr>
                    <a:spLocks/>
                  </p:cNvSpPr>
                  <p:nvPr/>
                </p:nvSpPr>
                <p:spPr bwMode="auto">
                  <a:xfrm>
                    <a:off x="2719388" y="4249738"/>
                    <a:ext cx="19050" cy="47625"/>
                  </a:xfrm>
                  <a:custGeom>
                    <a:avLst/>
                    <a:gdLst>
                      <a:gd name="T0" fmla="*/ 0 w 6"/>
                      <a:gd name="T1" fmla="*/ 4 h 15"/>
                      <a:gd name="T2" fmla="*/ 0 w 6"/>
                      <a:gd name="T3" fmla="*/ 9 h 15"/>
                      <a:gd name="T4" fmla="*/ 0 w 6"/>
                      <a:gd name="T5" fmla="*/ 12 h 15"/>
                      <a:gd name="T6" fmla="*/ 6 w 6"/>
                      <a:gd name="T7" fmla="*/ 12 h 15"/>
                      <a:gd name="T8" fmla="*/ 6 w 6"/>
                      <a:gd name="T9" fmla="*/ 9 h 15"/>
                      <a:gd name="T10" fmla="*/ 6 w 6"/>
                      <a:gd name="T11" fmla="*/ 4 h 15"/>
                      <a:gd name="T12" fmla="*/ 0 w 6"/>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0" y="4"/>
                        </a:moveTo>
                        <a:cubicBezTo>
                          <a:pt x="0" y="9"/>
                          <a:pt x="0" y="9"/>
                          <a:pt x="0" y="9"/>
                        </a:cubicBezTo>
                        <a:cubicBezTo>
                          <a:pt x="0" y="12"/>
                          <a:pt x="0" y="12"/>
                          <a:pt x="0" y="12"/>
                        </a:cubicBezTo>
                        <a:cubicBezTo>
                          <a:pt x="1" y="15"/>
                          <a:pt x="4" y="15"/>
                          <a:pt x="6" y="12"/>
                        </a:cubicBezTo>
                        <a:cubicBezTo>
                          <a:pt x="6" y="9"/>
                          <a:pt x="6" y="9"/>
                          <a:pt x="6" y="9"/>
                        </a:cubicBezTo>
                        <a:cubicBezTo>
                          <a:pt x="6" y="4"/>
                          <a:pt x="6" y="4"/>
                          <a:pt x="6" y="4"/>
                        </a:cubicBezTo>
                        <a:cubicBezTo>
                          <a:pt x="6" y="0"/>
                          <a:pt x="0" y="0"/>
                          <a:pt x="0" y="4"/>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1" name="Freeform 215"/>
                  <p:cNvSpPr>
                    <a:spLocks/>
                  </p:cNvSpPr>
                  <p:nvPr/>
                </p:nvSpPr>
                <p:spPr bwMode="auto">
                  <a:xfrm>
                    <a:off x="2744788" y="4249738"/>
                    <a:ext cx="12700" cy="15875"/>
                  </a:xfrm>
                  <a:custGeom>
                    <a:avLst/>
                    <a:gdLst>
                      <a:gd name="T0" fmla="*/ 3 w 4"/>
                      <a:gd name="T1" fmla="*/ 1 h 5"/>
                      <a:gd name="T2" fmla="*/ 1 w 4"/>
                      <a:gd name="T3" fmla="*/ 2 h 5"/>
                      <a:gd name="T4" fmla="*/ 1 w 4"/>
                      <a:gd name="T5" fmla="*/ 5 h 5"/>
                      <a:gd name="T6" fmla="*/ 3 w 4"/>
                      <a:gd name="T7" fmla="*/ 3 h 5"/>
                      <a:gd name="T8" fmla="*/ 3 w 4"/>
                      <a:gd name="T9" fmla="*/ 1 h 5"/>
                    </a:gdLst>
                    <a:ahLst/>
                    <a:cxnLst>
                      <a:cxn ang="0">
                        <a:pos x="T0" y="T1"/>
                      </a:cxn>
                      <a:cxn ang="0">
                        <a:pos x="T2" y="T3"/>
                      </a:cxn>
                      <a:cxn ang="0">
                        <a:pos x="T4" y="T5"/>
                      </a:cxn>
                      <a:cxn ang="0">
                        <a:pos x="T6" y="T7"/>
                      </a:cxn>
                      <a:cxn ang="0">
                        <a:pos x="T8" y="T9"/>
                      </a:cxn>
                    </a:cxnLst>
                    <a:rect l="0" t="0" r="r" b="b"/>
                    <a:pathLst>
                      <a:path w="4" h="5">
                        <a:moveTo>
                          <a:pt x="3" y="1"/>
                        </a:moveTo>
                        <a:cubicBezTo>
                          <a:pt x="2" y="0"/>
                          <a:pt x="1" y="1"/>
                          <a:pt x="1" y="2"/>
                        </a:cubicBezTo>
                        <a:cubicBezTo>
                          <a:pt x="0" y="3"/>
                          <a:pt x="1" y="4"/>
                          <a:pt x="1" y="5"/>
                        </a:cubicBezTo>
                        <a:cubicBezTo>
                          <a:pt x="2" y="5"/>
                          <a:pt x="3" y="4"/>
                          <a:pt x="3" y="3"/>
                        </a:cubicBezTo>
                        <a:cubicBezTo>
                          <a:pt x="4" y="2"/>
                          <a:pt x="3" y="1"/>
                          <a:pt x="3" y="1"/>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2" name="Freeform 216"/>
                  <p:cNvSpPr>
                    <a:spLocks/>
                  </p:cNvSpPr>
                  <p:nvPr/>
                </p:nvSpPr>
                <p:spPr bwMode="auto">
                  <a:xfrm>
                    <a:off x="2700338" y="4249738"/>
                    <a:ext cx="9525" cy="15875"/>
                  </a:xfrm>
                  <a:custGeom>
                    <a:avLst/>
                    <a:gdLst>
                      <a:gd name="T0" fmla="*/ 1 w 3"/>
                      <a:gd name="T1" fmla="*/ 1 h 5"/>
                      <a:gd name="T2" fmla="*/ 3 w 3"/>
                      <a:gd name="T3" fmla="*/ 2 h 5"/>
                      <a:gd name="T4" fmla="*/ 3 w 3"/>
                      <a:gd name="T5" fmla="*/ 5 h 5"/>
                      <a:gd name="T6" fmla="*/ 1 w 3"/>
                      <a:gd name="T7" fmla="*/ 3 h 5"/>
                      <a:gd name="T8" fmla="*/ 1 w 3"/>
                      <a:gd name="T9" fmla="*/ 1 h 5"/>
                    </a:gdLst>
                    <a:ahLst/>
                    <a:cxnLst>
                      <a:cxn ang="0">
                        <a:pos x="T0" y="T1"/>
                      </a:cxn>
                      <a:cxn ang="0">
                        <a:pos x="T2" y="T3"/>
                      </a:cxn>
                      <a:cxn ang="0">
                        <a:pos x="T4" y="T5"/>
                      </a:cxn>
                      <a:cxn ang="0">
                        <a:pos x="T6" y="T7"/>
                      </a:cxn>
                      <a:cxn ang="0">
                        <a:pos x="T8" y="T9"/>
                      </a:cxn>
                    </a:cxnLst>
                    <a:rect l="0" t="0" r="r" b="b"/>
                    <a:pathLst>
                      <a:path w="3" h="5">
                        <a:moveTo>
                          <a:pt x="1" y="1"/>
                        </a:moveTo>
                        <a:cubicBezTo>
                          <a:pt x="2" y="0"/>
                          <a:pt x="2" y="1"/>
                          <a:pt x="3" y="2"/>
                        </a:cubicBezTo>
                        <a:cubicBezTo>
                          <a:pt x="3" y="3"/>
                          <a:pt x="3" y="4"/>
                          <a:pt x="3" y="5"/>
                        </a:cubicBezTo>
                        <a:cubicBezTo>
                          <a:pt x="2" y="5"/>
                          <a:pt x="1" y="4"/>
                          <a:pt x="1" y="3"/>
                        </a:cubicBezTo>
                        <a:cubicBezTo>
                          <a:pt x="0" y="2"/>
                          <a:pt x="0" y="1"/>
                          <a:pt x="1" y="1"/>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3" name="Freeform 217"/>
                  <p:cNvSpPr>
                    <a:spLocks/>
                  </p:cNvSpPr>
                  <p:nvPr/>
                </p:nvSpPr>
                <p:spPr bwMode="auto">
                  <a:xfrm>
                    <a:off x="2719388" y="4275138"/>
                    <a:ext cx="19050" cy="6350"/>
                  </a:xfrm>
                  <a:custGeom>
                    <a:avLst/>
                    <a:gdLst>
                      <a:gd name="T0" fmla="*/ 0 w 6"/>
                      <a:gd name="T1" fmla="*/ 0 h 2"/>
                      <a:gd name="T2" fmla="*/ 0 w 6"/>
                      <a:gd name="T3" fmla="*/ 0 h 2"/>
                      <a:gd name="T4" fmla="*/ 0 w 6"/>
                      <a:gd name="T5" fmla="*/ 0 h 2"/>
                      <a:gd name="T6" fmla="*/ 3 w 6"/>
                      <a:gd name="T7" fmla="*/ 2 h 2"/>
                      <a:gd name="T8" fmla="*/ 6 w 6"/>
                      <a:gd name="T9" fmla="*/ 0 h 2"/>
                      <a:gd name="T10" fmla="*/ 6 w 6"/>
                      <a:gd name="T11" fmla="*/ 0 h 2"/>
                      <a:gd name="T12" fmla="*/ 3 w 6"/>
                      <a:gd name="T13" fmla="*/ 1 h 2"/>
                      <a:gd name="T14" fmla="*/ 0 w 6"/>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
                        <a:moveTo>
                          <a:pt x="0" y="0"/>
                        </a:moveTo>
                        <a:cubicBezTo>
                          <a:pt x="0" y="0"/>
                          <a:pt x="0" y="0"/>
                          <a:pt x="0" y="0"/>
                        </a:cubicBezTo>
                        <a:cubicBezTo>
                          <a:pt x="0" y="0"/>
                          <a:pt x="0" y="0"/>
                          <a:pt x="0" y="0"/>
                        </a:cubicBezTo>
                        <a:cubicBezTo>
                          <a:pt x="0" y="0"/>
                          <a:pt x="2" y="2"/>
                          <a:pt x="3" y="2"/>
                        </a:cubicBezTo>
                        <a:cubicBezTo>
                          <a:pt x="4" y="2"/>
                          <a:pt x="6" y="0"/>
                          <a:pt x="6" y="0"/>
                        </a:cubicBezTo>
                        <a:cubicBezTo>
                          <a:pt x="6" y="0"/>
                          <a:pt x="6" y="0"/>
                          <a:pt x="6" y="0"/>
                        </a:cubicBezTo>
                        <a:cubicBezTo>
                          <a:pt x="5" y="1"/>
                          <a:pt x="4" y="1"/>
                          <a:pt x="3" y="1"/>
                        </a:cubicBezTo>
                        <a:cubicBezTo>
                          <a:pt x="2" y="1"/>
                          <a:pt x="1" y="1"/>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4" name="Freeform 218"/>
                  <p:cNvSpPr>
                    <a:spLocks/>
                  </p:cNvSpPr>
                  <p:nvPr/>
                </p:nvSpPr>
                <p:spPr bwMode="auto">
                  <a:xfrm>
                    <a:off x="2703513" y="4221163"/>
                    <a:ext cx="50800" cy="57150"/>
                  </a:xfrm>
                  <a:custGeom>
                    <a:avLst/>
                    <a:gdLst>
                      <a:gd name="T0" fmla="*/ 8 w 16"/>
                      <a:gd name="T1" fmla="*/ 18 h 18"/>
                      <a:gd name="T2" fmla="*/ 1 w 16"/>
                      <a:gd name="T3" fmla="*/ 11 h 18"/>
                      <a:gd name="T4" fmla="*/ 8 w 16"/>
                      <a:gd name="T5" fmla="*/ 0 h 18"/>
                      <a:gd name="T6" fmla="*/ 15 w 16"/>
                      <a:gd name="T7" fmla="*/ 11 h 18"/>
                      <a:gd name="T8" fmla="*/ 8 w 16"/>
                      <a:gd name="T9" fmla="*/ 18 h 18"/>
                    </a:gdLst>
                    <a:ahLst/>
                    <a:cxnLst>
                      <a:cxn ang="0">
                        <a:pos x="T0" y="T1"/>
                      </a:cxn>
                      <a:cxn ang="0">
                        <a:pos x="T2" y="T3"/>
                      </a:cxn>
                      <a:cxn ang="0">
                        <a:pos x="T4" y="T5"/>
                      </a:cxn>
                      <a:cxn ang="0">
                        <a:pos x="T6" y="T7"/>
                      </a:cxn>
                      <a:cxn ang="0">
                        <a:pos x="T8" y="T9"/>
                      </a:cxn>
                    </a:cxnLst>
                    <a:rect l="0" t="0" r="r" b="b"/>
                    <a:pathLst>
                      <a:path w="16" h="18">
                        <a:moveTo>
                          <a:pt x="8" y="18"/>
                        </a:moveTo>
                        <a:cubicBezTo>
                          <a:pt x="6" y="18"/>
                          <a:pt x="2" y="15"/>
                          <a:pt x="1" y="11"/>
                        </a:cubicBezTo>
                        <a:cubicBezTo>
                          <a:pt x="0" y="6"/>
                          <a:pt x="2" y="0"/>
                          <a:pt x="8" y="0"/>
                        </a:cubicBezTo>
                        <a:cubicBezTo>
                          <a:pt x="14" y="0"/>
                          <a:pt x="16" y="6"/>
                          <a:pt x="15" y="11"/>
                        </a:cubicBezTo>
                        <a:cubicBezTo>
                          <a:pt x="14" y="15"/>
                          <a:pt x="10" y="18"/>
                          <a:pt x="8" y="18"/>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5" name="Freeform 219"/>
                  <p:cNvSpPr>
                    <a:spLocks/>
                  </p:cNvSpPr>
                  <p:nvPr/>
                </p:nvSpPr>
                <p:spPr bwMode="auto">
                  <a:xfrm>
                    <a:off x="2703513" y="4221163"/>
                    <a:ext cx="53975" cy="38100"/>
                  </a:xfrm>
                  <a:custGeom>
                    <a:avLst/>
                    <a:gdLst>
                      <a:gd name="T0" fmla="*/ 7 w 17"/>
                      <a:gd name="T1" fmla="*/ 6 h 12"/>
                      <a:gd name="T2" fmla="*/ 3 w 17"/>
                      <a:gd name="T3" fmla="*/ 9 h 12"/>
                      <a:gd name="T4" fmla="*/ 1 w 17"/>
                      <a:gd name="T5" fmla="*/ 12 h 12"/>
                      <a:gd name="T6" fmla="*/ 0 w 17"/>
                      <a:gd name="T7" fmla="*/ 5 h 12"/>
                      <a:gd name="T8" fmla="*/ 7 w 17"/>
                      <a:gd name="T9" fmla="*/ 0 h 12"/>
                      <a:gd name="T10" fmla="*/ 13 w 17"/>
                      <a:gd name="T11" fmla="*/ 1 h 12"/>
                      <a:gd name="T12" fmla="*/ 14 w 17"/>
                      <a:gd name="T13" fmla="*/ 12 h 12"/>
                      <a:gd name="T14" fmla="*/ 11 w 17"/>
                      <a:gd name="T15" fmla="*/ 4 h 12"/>
                      <a:gd name="T16" fmla="*/ 7 w 17"/>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2">
                        <a:moveTo>
                          <a:pt x="7" y="6"/>
                        </a:moveTo>
                        <a:cubicBezTo>
                          <a:pt x="5" y="9"/>
                          <a:pt x="4" y="9"/>
                          <a:pt x="3" y="9"/>
                        </a:cubicBezTo>
                        <a:cubicBezTo>
                          <a:pt x="1" y="8"/>
                          <a:pt x="1" y="10"/>
                          <a:pt x="1" y="12"/>
                        </a:cubicBezTo>
                        <a:cubicBezTo>
                          <a:pt x="0" y="10"/>
                          <a:pt x="0" y="7"/>
                          <a:pt x="0" y="5"/>
                        </a:cubicBezTo>
                        <a:cubicBezTo>
                          <a:pt x="1" y="3"/>
                          <a:pt x="4" y="0"/>
                          <a:pt x="7" y="0"/>
                        </a:cubicBezTo>
                        <a:cubicBezTo>
                          <a:pt x="8" y="0"/>
                          <a:pt x="10" y="0"/>
                          <a:pt x="13" y="1"/>
                        </a:cubicBezTo>
                        <a:cubicBezTo>
                          <a:pt x="17" y="4"/>
                          <a:pt x="16" y="11"/>
                          <a:pt x="14" y="12"/>
                        </a:cubicBezTo>
                        <a:cubicBezTo>
                          <a:pt x="16" y="6"/>
                          <a:pt x="13" y="7"/>
                          <a:pt x="11" y="4"/>
                        </a:cubicBezTo>
                        <a:cubicBezTo>
                          <a:pt x="10" y="2"/>
                          <a:pt x="8" y="2"/>
                          <a:pt x="7" y="6"/>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6" name="Rectangle 220"/>
                  <p:cNvSpPr>
                    <a:spLocks noChangeArrowheads="1"/>
                  </p:cNvSpPr>
                  <p:nvPr/>
                </p:nvSpPr>
                <p:spPr bwMode="auto">
                  <a:xfrm>
                    <a:off x="2728913" y="4294188"/>
                    <a:ext cx="1588"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7" name="Rectangle 221"/>
                  <p:cNvSpPr>
                    <a:spLocks noChangeArrowheads="1"/>
                  </p:cNvSpPr>
                  <p:nvPr/>
                </p:nvSpPr>
                <p:spPr bwMode="auto">
                  <a:xfrm>
                    <a:off x="2728913" y="4294188"/>
                    <a:ext cx="1588"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8" name="Freeform 222"/>
                  <p:cNvSpPr>
                    <a:spLocks/>
                  </p:cNvSpPr>
                  <p:nvPr/>
                </p:nvSpPr>
                <p:spPr bwMode="auto">
                  <a:xfrm>
                    <a:off x="2713038" y="4281488"/>
                    <a:ext cx="15875" cy="19050"/>
                  </a:xfrm>
                  <a:custGeom>
                    <a:avLst/>
                    <a:gdLst>
                      <a:gd name="T0" fmla="*/ 4 w 10"/>
                      <a:gd name="T1" fmla="*/ 0 h 12"/>
                      <a:gd name="T2" fmla="*/ 0 w 10"/>
                      <a:gd name="T3" fmla="*/ 4 h 12"/>
                      <a:gd name="T4" fmla="*/ 4 w 10"/>
                      <a:gd name="T5" fmla="*/ 12 h 12"/>
                      <a:gd name="T6" fmla="*/ 10 w 10"/>
                      <a:gd name="T7" fmla="*/ 8 h 12"/>
                      <a:gd name="T8" fmla="*/ 4 w 10"/>
                      <a:gd name="T9" fmla="*/ 0 h 12"/>
                    </a:gdLst>
                    <a:ahLst/>
                    <a:cxnLst>
                      <a:cxn ang="0">
                        <a:pos x="T0" y="T1"/>
                      </a:cxn>
                      <a:cxn ang="0">
                        <a:pos x="T2" y="T3"/>
                      </a:cxn>
                      <a:cxn ang="0">
                        <a:pos x="T4" y="T5"/>
                      </a:cxn>
                      <a:cxn ang="0">
                        <a:pos x="T6" y="T7"/>
                      </a:cxn>
                      <a:cxn ang="0">
                        <a:pos x="T8" y="T9"/>
                      </a:cxn>
                    </a:cxnLst>
                    <a:rect l="0" t="0" r="r" b="b"/>
                    <a:pathLst>
                      <a:path w="10" h="12">
                        <a:moveTo>
                          <a:pt x="4" y="0"/>
                        </a:moveTo>
                        <a:lnTo>
                          <a:pt x="0" y="4"/>
                        </a:lnTo>
                        <a:lnTo>
                          <a:pt x="4" y="12"/>
                        </a:lnTo>
                        <a:lnTo>
                          <a:pt x="10"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9" name="Freeform 223"/>
                  <p:cNvSpPr>
                    <a:spLocks/>
                  </p:cNvSpPr>
                  <p:nvPr/>
                </p:nvSpPr>
                <p:spPr bwMode="auto">
                  <a:xfrm>
                    <a:off x="2713038" y="4281488"/>
                    <a:ext cx="15875" cy="19050"/>
                  </a:xfrm>
                  <a:custGeom>
                    <a:avLst/>
                    <a:gdLst>
                      <a:gd name="T0" fmla="*/ 4 w 10"/>
                      <a:gd name="T1" fmla="*/ 0 h 12"/>
                      <a:gd name="T2" fmla="*/ 0 w 10"/>
                      <a:gd name="T3" fmla="*/ 4 h 12"/>
                      <a:gd name="T4" fmla="*/ 4 w 10"/>
                      <a:gd name="T5" fmla="*/ 12 h 12"/>
                      <a:gd name="T6" fmla="*/ 10 w 10"/>
                      <a:gd name="T7" fmla="*/ 8 h 12"/>
                      <a:gd name="T8" fmla="*/ 4 w 10"/>
                      <a:gd name="T9" fmla="*/ 0 h 12"/>
                    </a:gdLst>
                    <a:ahLst/>
                    <a:cxnLst>
                      <a:cxn ang="0">
                        <a:pos x="T0" y="T1"/>
                      </a:cxn>
                      <a:cxn ang="0">
                        <a:pos x="T2" y="T3"/>
                      </a:cxn>
                      <a:cxn ang="0">
                        <a:pos x="T4" y="T5"/>
                      </a:cxn>
                      <a:cxn ang="0">
                        <a:pos x="T6" y="T7"/>
                      </a:cxn>
                      <a:cxn ang="0">
                        <a:pos x="T8" y="T9"/>
                      </a:cxn>
                    </a:cxnLst>
                    <a:rect l="0" t="0" r="r" b="b"/>
                    <a:pathLst>
                      <a:path w="10" h="12">
                        <a:moveTo>
                          <a:pt x="4" y="0"/>
                        </a:moveTo>
                        <a:lnTo>
                          <a:pt x="0" y="4"/>
                        </a:lnTo>
                        <a:lnTo>
                          <a:pt x="4" y="12"/>
                        </a:lnTo>
                        <a:lnTo>
                          <a:pt x="10"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0" name="Freeform 224"/>
                  <p:cNvSpPr>
                    <a:spLocks/>
                  </p:cNvSpPr>
                  <p:nvPr/>
                </p:nvSpPr>
                <p:spPr bwMode="auto">
                  <a:xfrm>
                    <a:off x="2728913" y="4281488"/>
                    <a:ext cx="15875" cy="19050"/>
                  </a:xfrm>
                  <a:custGeom>
                    <a:avLst/>
                    <a:gdLst>
                      <a:gd name="T0" fmla="*/ 6 w 10"/>
                      <a:gd name="T1" fmla="*/ 0 h 12"/>
                      <a:gd name="T2" fmla="*/ 10 w 10"/>
                      <a:gd name="T3" fmla="*/ 4 h 12"/>
                      <a:gd name="T4" fmla="*/ 4 w 10"/>
                      <a:gd name="T5" fmla="*/ 12 h 12"/>
                      <a:gd name="T6" fmla="*/ 0 w 10"/>
                      <a:gd name="T7" fmla="*/ 8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lnTo>
                          <a:pt x="10" y="4"/>
                        </a:lnTo>
                        <a:lnTo>
                          <a:pt x="4" y="12"/>
                        </a:lnTo>
                        <a:lnTo>
                          <a:pt x="0" y="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1" name="Freeform 225"/>
                  <p:cNvSpPr>
                    <a:spLocks/>
                  </p:cNvSpPr>
                  <p:nvPr/>
                </p:nvSpPr>
                <p:spPr bwMode="auto">
                  <a:xfrm>
                    <a:off x="2728913" y="4281488"/>
                    <a:ext cx="15875" cy="19050"/>
                  </a:xfrm>
                  <a:custGeom>
                    <a:avLst/>
                    <a:gdLst>
                      <a:gd name="T0" fmla="*/ 6 w 10"/>
                      <a:gd name="T1" fmla="*/ 0 h 12"/>
                      <a:gd name="T2" fmla="*/ 10 w 10"/>
                      <a:gd name="T3" fmla="*/ 4 h 12"/>
                      <a:gd name="T4" fmla="*/ 4 w 10"/>
                      <a:gd name="T5" fmla="*/ 12 h 12"/>
                      <a:gd name="T6" fmla="*/ 0 w 10"/>
                      <a:gd name="T7" fmla="*/ 8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lnTo>
                          <a:pt x="10" y="4"/>
                        </a:lnTo>
                        <a:lnTo>
                          <a:pt x="4" y="12"/>
                        </a:lnTo>
                        <a:lnTo>
                          <a:pt x="0" y="8"/>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2" name="Freeform 226"/>
                  <p:cNvSpPr>
                    <a:spLocks noEditPoints="1"/>
                  </p:cNvSpPr>
                  <p:nvPr/>
                </p:nvSpPr>
                <p:spPr bwMode="auto">
                  <a:xfrm>
                    <a:off x="2709863" y="4246563"/>
                    <a:ext cx="38100" cy="15875"/>
                  </a:xfrm>
                  <a:custGeom>
                    <a:avLst/>
                    <a:gdLst>
                      <a:gd name="T0" fmla="*/ 9 w 12"/>
                      <a:gd name="T1" fmla="*/ 5 h 5"/>
                      <a:gd name="T2" fmla="*/ 9 w 12"/>
                      <a:gd name="T3" fmla="*/ 5 h 5"/>
                      <a:gd name="T4" fmla="*/ 12 w 12"/>
                      <a:gd name="T5" fmla="*/ 3 h 5"/>
                      <a:gd name="T6" fmla="*/ 12 w 12"/>
                      <a:gd name="T7" fmla="*/ 2 h 5"/>
                      <a:gd name="T8" fmla="*/ 12 w 12"/>
                      <a:gd name="T9" fmla="*/ 1 h 5"/>
                      <a:gd name="T10" fmla="*/ 12 w 12"/>
                      <a:gd name="T11" fmla="*/ 1 h 5"/>
                      <a:gd name="T12" fmla="*/ 9 w 12"/>
                      <a:gd name="T13" fmla="*/ 1 h 5"/>
                      <a:gd name="T14" fmla="*/ 9 w 12"/>
                      <a:gd name="T15" fmla="*/ 1 h 5"/>
                      <a:gd name="T16" fmla="*/ 11 w 12"/>
                      <a:gd name="T17" fmla="*/ 1 h 5"/>
                      <a:gd name="T18" fmla="*/ 11 w 12"/>
                      <a:gd name="T19" fmla="*/ 4 h 5"/>
                      <a:gd name="T20" fmla="*/ 9 w 12"/>
                      <a:gd name="T21" fmla="*/ 5 h 5"/>
                      <a:gd name="T22" fmla="*/ 6 w 12"/>
                      <a:gd name="T23" fmla="*/ 1 h 5"/>
                      <a:gd name="T24" fmla="*/ 3 w 12"/>
                      <a:gd name="T25" fmla="*/ 1 h 5"/>
                      <a:gd name="T26" fmla="*/ 3 w 12"/>
                      <a:gd name="T27" fmla="*/ 1 h 5"/>
                      <a:gd name="T28" fmla="*/ 3 w 12"/>
                      <a:gd name="T29" fmla="*/ 1 h 5"/>
                      <a:gd name="T30" fmla="*/ 5 w 12"/>
                      <a:gd name="T31" fmla="*/ 2 h 5"/>
                      <a:gd name="T32" fmla="*/ 4 w 12"/>
                      <a:gd name="T33" fmla="*/ 5 h 5"/>
                      <a:gd name="T34" fmla="*/ 3 w 12"/>
                      <a:gd name="T35" fmla="*/ 5 h 5"/>
                      <a:gd name="T36" fmla="*/ 3 w 12"/>
                      <a:gd name="T37" fmla="*/ 5 h 5"/>
                      <a:gd name="T38" fmla="*/ 5 w 12"/>
                      <a:gd name="T39" fmla="*/ 4 h 5"/>
                      <a:gd name="T40" fmla="*/ 6 w 12"/>
                      <a:gd name="T41" fmla="*/ 2 h 5"/>
                      <a:gd name="T42" fmla="*/ 7 w 12"/>
                      <a:gd name="T43" fmla="*/ 4 h 5"/>
                      <a:gd name="T44" fmla="*/ 9 w 12"/>
                      <a:gd name="T45" fmla="*/ 5 h 5"/>
                      <a:gd name="T46" fmla="*/ 9 w 12"/>
                      <a:gd name="T47" fmla="*/ 5 h 5"/>
                      <a:gd name="T48" fmla="*/ 8 w 12"/>
                      <a:gd name="T49" fmla="*/ 5 h 5"/>
                      <a:gd name="T50" fmla="*/ 7 w 12"/>
                      <a:gd name="T51" fmla="*/ 2 h 5"/>
                      <a:gd name="T52" fmla="*/ 9 w 12"/>
                      <a:gd name="T53" fmla="*/ 1 h 5"/>
                      <a:gd name="T54" fmla="*/ 9 w 12"/>
                      <a:gd name="T55" fmla="*/ 1 h 5"/>
                      <a:gd name="T56" fmla="*/ 9 w 12"/>
                      <a:gd name="T57" fmla="*/ 1 h 5"/>
                      <a:gd name="T58" fmla="*/ 6 w 12"/>
                      <a:gd name="T59" fmla="*/ 1 h 5"/>
                      <a:gd name="T60" fmla="*/ 3 w 12"/>
                      <a:gd name="T61" fmla="*/ 1 h 5"/>
                      <a:gd name="T62" fmla="*/ 0 w 12"/>
                      <a:gd name="T63" fmla="*/ 1 h 5"/>
                      <a:gd name="T64" fmla="*/ 0 w 12"/>
                      <a:gd name="T65" fmla="*/ 1 h 5"/>
                      <a:gd name="T66" fmla="*/ 0 w 12"/>
                      <a:gd name="T67" fmla="*/ 2 h 5"/>
                      <a:gd name="T68" fmla="*/ 0 w 12"/>
                      <a:gd name="T69" fmla="*/ 3 h 5"/>
                      <a:gd name="T70" fmla="*/ 2 w 12"/>
                      <a:gd name="T71" fmla="*/ 5 h 5"/>
                      <a:gd name="T72" fmla="*/ 3 w 12"/>
                      <a:gd name="T73" fmla="*/ 5 h 5"/>
                      <a:gd name="T74" fmla="*/ 3 w 12"/>
                      <a:gd name="T75" fmla="*/ 5 h 5"/>
                      <a:gd name="T76" fmla="*/ 1 w 12"/>
                      <a:gd name="T77" fmla="*/ 4 h 5"/>
                      <a:gd name="T78" fmla="*/ 1 w 12"/>
                      <a:gd name="T79" fmla="*/ 1 h 5"/>
                      <a:gd name="T80" fmla="*/ 3 w 12"/>
                      <a:gd name="T8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5">
                        <a:moveTo>
                          <a:pt x="9" y="5"/>
                        </a:moveTo>
                        <a:cubicBezTo>
                          <a:pt x="9" y="5"/>
                          <a:pt x="9" y="5"/>
                          <a:pt x="9" y="5"/>
                        </a:cubicBezTo>
                        <a:cubicBezTo>
                          <a:pt x="11" y="5"/>
                          <a:pt x="11" y="4"/>
                          <a:pt x="12" y="3"/>
                        </a:cubicBezTo>
                        <a:cubicBezTo>
                          <a:pt x="12" y="2"/>
                          <a:pt x="12" y="2"/>
                          <a:pt x="12" y="2"/>
                        </a:cubicBezTo>
                        <a:cubicBezTo>
                          <a:pt x="12" y="1"/>
                          <a:pt x="12" y="1"/>
                          <a:pt x="12" y="1"/>
                        </a:cubicBezTo>
                        <a:cubicBezTo>
                          <a:pt x="12" y="1"/>
                          <a:pt x="12" y="1"/>
                          <a:pt x="12" y="1"/>
                        </a:cubicBezTo>
                        <a:cubicBezTo>
                          <a:pt x="12" y="1"/>
                          <a:pt x="10" y="0"/>
                          <a:pt x="9" y="1"/>
                        </a:cubicBezTo>
                        <a:cubicBezTo>
                          <a:pt x="9" y="1"/>
                          <a:pt x="9" y="1"/>
                          <a:pt x="9" y="1"/>
                        </a:cubicBezTo>
                        <a:cubicBezTo>
                          <a:pt x="10" y="1"/>
                          <a:pt x="11" y="1"/>
                          <a:pt x="11" y="1"/>
                        </a:cubicBezTo>
                        <a:cubicBezTo>
                          <a:pt x="12" y="1"/>
                          <a:pt x="12" y="3"/>
                          <a:pt x="11" y="4"/>
                        </a:cubicBezTo>
                        <a:cubicBezTo>
                          <a:pt x="11" y="5"/>
                          <a:pt x="10" y="5"/>
                          <a:pt x="9" y="5"/>
                        </a:cubicBezTo>
                        <a:close/>
                        <a:moveTo>
                          <a:pt x="6" y="1"/>
                        </a:moveTo>
                        <a:cubicBezTo>
                          <a:pt x="6" y="1"/>
                          <a:pt x="4" y="1"/>
                          <a:pt x="3" y="1"/>
                        </a:cubicBezTo>
                        <a:cubicBezTo>
                          <a:pt x="3" y="1"/>
                          <a:pt x="3" y="1"/>
                          <a:pt x="3" y="1"/>
                        </a:cubicBezTo>
                        <a:cubicBezTo>
                          <a:pt x="3" y="1"/>
                          <a:pt x="3" y="1"/>
                          <a:pt x="3" y="1"/>
                        </a:cubicBezTo>
                        <a:cubicBezTo>
                          <a:pt x="4" y="1"/>
                          <a:pt x="5" y="1"/>
                          <a:pt x="5" y="2"/>
                        </a:cubicBezTo>
                        <a:cubicBezTo>
                          <a:pt x="5" y="2"/>
                          <a:pt x="4" y="4"/>
                          <a:pt x="4" y="5"/>
                        </a:cubicBezTo>
                        <a:cubicBezTo>
                          <a:pt x="3" y="5"/>
                          <a:pt x="3" y="5"/>
                          <a:pt x="3" y="5"/>
                        </a:cubicBezTo>
                        <a:cubicBezTo>
                          <a:pt x="3" y="5"/>
                          <a:pt x="3" y="5"/>
                          <a:pt x="3" y="5"/>
                        </a:cubicBezTo>
                        <a:cubicBezTo>
                          <a:pt x="4" y="5"/>
                          <a:pt x="5" y="4"/>
                          <a:pt x="5" y="4"/>
                        </a:cubicBezTo>
                        <a:cubicBezTo>
                          <a:pt x="5" y="3"/>
                          <a:pt x="5" y="2"/>
                          <a:pt x="6" y="2"/>
                        </a:cubicBezTo>
                        <a:cubicBezTo>
                          <a:pt x="7" y="2"/>
                          <a:pt x="7" y="3"/>
                          <a:pt x="7" y="4"/>
                        </a:cubicBezTo>
                        <a:cubicBezTo>
                          <a:pt x="7" y="4"/>
                          <a:pt x="8" y="5"/>
                          <a:pt x="9" y="5"/>
                        </a:cubicBezTo>
                        <a:cubicBezTo>
                          <a:pt x="9" y="5"/>
                          <a:pt x="9" y="5"/>
                          <a:pt x="9" y="5"/>
                        </a:cubicBezTo>
                        <a:cubicBezTo>
                          <a:pt x="9" y="5"/>
                          <a:pt x="8" y="5"/>
                          <a:pt x="8" y="5"/>
                        </a:cubicBezTo>
                        <a:cubicBezTo>
                          <a:pt x="7" y="4"/>
                          <a:pt x="7" y="2"/>
                          <a:pt x="7" y="2"/>
                        </a:cubicBezTo>
                        <a:cubicBezTo>
                          <a:pt x="7" y="1"/>
                          <a:pt x="8" y="1"/>
                          <a:pt x="9" y="1"/>
                        </a:cubicBezTo>
                        <a:cubicBezTo>
                          <a:pt x="9" y="1"/>
                          <a:pt x="9" y="1"/>
                          <a:pt x="9" y="1"/>
                        </a:cubicBezTo>
                        <a:cubicBezTo>
                          <a:pt x="9" y="1"/>
                          <a:pt x="9" y="1"/>
                          <a:pt x="9" y="1"/>
                        </a:cubicBezTo>
                        <a:cubicBezTo>
                          <a:pt x="8" y="1"/>
                          <a:pt x="7" y="1"/>
                          <a:pt x="6" y="1"/>
                        </a:cubicBezTo>
                        <a:close/>
                        <a:moveTo>
                          <a:pt x="3" y="1"/>
                        </a:moveTo>
                        <a:cubicBezTo>
                          <a:pt x="2" y="0"/>
                          <a:pt x="0" y="1"/>
                          <a:pt x="0" y="1"/>
                        </a:cubicBezTo>
                        <a:cubicBezTo>
                          <a:pt x="0" y="1"/>
                          <a:pt x="0" y="1"/>
                          <a:pt x="0" y="1"/>
                        </a:cubicBezTo>
                        <a:cubicBezTo>
                          <a:pt x="0" y="2"/>
                          <a:pt x="0" y="2"/>
                          <a:pt x="0" y="2"/>
                        </a:cubicBezTo>
                        <a:cubicBezTo>
                          <a:pt x="0" y="2"/>
                          <a:pt x="0" y="2"/>
                          <a:pt x="0" y="3"/>
                        </a:cubicBezTo>
                        <a:cubicBezTo>
                          <a:pt x="0" y="4"/>
                          <a:pt x="1" y="5"/>
                          <a:pt x="2" y="5"/>
                        </a:cubicBezTo>
                        <a:cubicBezTo>
                          <a:pt x="3" y="5"/>
                          <a:pt x="3" y="5"/>
                          <a:pt x="3" y="5"/>
                        </a:cubicBezTo>
                        <a:cubicBezTo>
                          <a:pt x="3" y="5"/>
                          <a:pt x="3" y="5"/>
                          <a:pt x="3" y="5"/>
                        </a:cubicBezTo>
                        <a:cubicBezTo>
                          <a:pt x="2" y="5"/>
                          <a:pt x="1" y="5"/>
                          <a:pt x="1" y="4"/>
                        </a:cubicBezTo>
                        <a:cubicBezTo>
                          <a:pt x="0" y="3"/>
                          <a:pt x="0" y="1"/>
                          <a:pt x="1" y="1"/>
                        </a:cubicBezTo>
                        <a:cubicBezTo>
                          <a:pt x="1" y="1"/>
                          <a:pt x="2" y="1"/>
                          <a:pt x="3" y="1"/>
                        </a:cubicBezTo>
                        <a:close/>
                      </a:path>
                    </a:pathLst>
                  </a:custGeom>
                  <a:solidFill>
                    <a:srgbClr val="54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3" name="Freeform 227"/>
                  <p:cNvSpPr>
                    <a:spLocks/>
                  </p:cNvSpPr>
                  <p:nvPr/>
                </p:nvSpPr>
                <p:spPr bwMode="auto">
                  <a:xfrm>
                    <a:off x="2728913" y="42941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E3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4" name="Freeform 228"/>
                  <p:cNvSpPr>
                    <a:spLocks/>
                  </p:cNvSpPr>
                  <p:nvPr/>
                </p:nvSpPr>
                <p:spPr bwMode="auto">
                  <a:xfrm>
                    <a:off x="2719388" y="4281488"/>
                    <a:ext cx="19050" cy="12700"/>
                  </a:xfrm>
                  <a:custGeom>
                    <a:avLst/>
                    <a:gdLst>
                      <a:gd name="T0" fmla="*/ 6 w 6"/>
                      <a:gd name="T1" fmla="*/ 0 h 4"/>
                      <a:gd name="T2" fmla="*/ 3 w 6"/>
                      <a:gd name="T3" fmla="*/ 4 h 4"/>
                      <a:gd name="T4" fmla="*/ 0 w 6"/>
                      <a:gd name="T5" fmla="*/ 0 h 4"/>
                      <a:gd name="T6" fmla="*/ 0 w 6"/>
                      <a:gd name="T7" fmla="*/ 0 h 4"/>
                      <a:gd name="T8" fmla="*/ 3 w 6"/>
                      <a:gd name="T9" fmla="*/ 4 h 4"/>
                      <a:gd name="T10" fmla="*/ 3 w 6"/>
                      <a:gd name="T11" fmla="*/ 4 h 4"/>
                      <a:gd name="T12" fmla="*/ 6 w 6"/>
                      <a:gd name="T13" fmla="*/ 0 h 4"/>
                      <a:gd name="T14" fmla="*/ 6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0"/>
                        </a:moveTo>
                        <a:cubicBezTo>
                          <a:pt x="3" y="4"/>
                          <a:pt x="3" y="4"/>
                          <a:pt x="3" y="4"/>
                        </a:cubicBezTo>
                        <a:cubicBezTo>
                          <a:pt x="0" y="0"/>
                          <a:pt x="0" y="0"/>
                          <a:pt x="0" y="0"/>
                        </a:cubicBezTo>
                        <a:cubicBezTo>
                          <a:pt x="0" y="0"/>
                          <a:pt x="0" y="0"/>
                          <a:pt x="0" y="0"/>
                        </a:cubicBezTo>
                        <a:cubicBezTo>
                          <a:pt x="3" y="4"/>
                          <a:pt x="3" y="4"/>
                          <a:pt x="3" y="4"/>
                        </a:cubicBezTo>
                        <a:cubicBezTo>
                          <a:pt x="3" y="4"/>
                          <a:pt x="3" y="4"/>
                          <a:pt x="3" y="4"/>
                        </a:cubicBezTo>
                        <a:cubicBezTo>
                          <a:pt x="6" y="0"/>
                          <a:pt x="6" y="0"/>
                          <a:pt x="6" y="0"/>
                        </a:cubicBezTo>
                        <a:cubicBezTo>
                          <a:pt x="6" y="0"/>
                          <a:pt x="6" y="0"/>
                          <a:pt x="6" y="0"/>
                        </a:cubicBezTo>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5" name="Freeform 229"/>
                  <p:cNvSpPr>
                    <a:spLocks/>
                  </p:cNvSpPr>
                  <p:nvPr/>
                </p:nvSpPr>
                <p:spPr bwMode="auto">
                  <a:xfrm>
                    <a:off x="2681288" y="4316413"/>
                    <a:ext cx="69850" cy="23813"/>
                  </a:xfrm>
                  <a:custGeom>
                    <a:avLst/>
                    <a:gdLst>
                      <a:gd name="T0" fmla="*/ 6 w 22"/>
                      <a:gd name="T1" fmla="*/ 2 h 7"/>
                      <a:gd name="T2" fmla="*/ 21 w 22"/>
                      <a:gd name="T3" fmla="*/ 0 h 7"/>
                      <a:gd name="T4" fmla="*/ 22 w 22"/>
                      <a:gd name="T5" fmla="*/ 5 h 7"/>
                      <a:gd name="T6" fmla="*/ 3 w 22"/>
                      <a:gd name="T7" fmla="*/ 7 h 7"/>
                      <a:gd name="T8" fmla="*/ 0 w 22"/>
                      <a:gd name="T9" fmla="*/ 2 h 7"/>
                      <a:gd name="T10" fmla="*/ 6 w 22"/>
                      <a:gd name="T11" fmla="*/ 2 h 7"/>
                    </a:gdLst>
                    <a:ahLst/>
                    <a:cxnLst>
                      <a:cxn ang="0">
                        <a:pos x="T0" y="T1"/>
                      </a:cxn>
                      <a:cxn ang="0">
                        <a:pos x="T2" y="T3"/>
                      </a:cxn>
                      <a:cxn ang="0">
                        <a:pos x="T4" y="T5"/>
                      </a:cxn>
                      <a:cxn ang="0">
                        <a:pos x="T6" y="T7"/>
                      </a:cxn>
                      <a:cxn ang="0">
                        <a:pos x="T8" y="T9"/>
                      </a:cxn>
                      <a:cxn ang="0">
                        <a:pos x="T10" y="T11"/>
                      </a:cxn>
                    </a:cxnLst>
                    <a:rect l="0" t="0" r="r" b="b"/>
                    <a:pathLst>
                      <a:path w="22" h="7">
                        <a:moveTo>
                          <a:pt x="6" y="2"/>
                        </a:moveTo>
                        <a:cubicBezTo>
                          <a:pt x="21" y="0"/>
                          <a:pt x="21" y="0"/>
                          <a:pt x="21" y="0"/>
                        </a:cubicBezTo>
                        <a:cubicBezTo>
                          <a:pt x="22" y="5"/>
                          <a:pt x="22" y="5"/>
                          <a:pt x="22" y="5"/>
                        </a:cubicBezTo>
                        <a:cubicBezTo>
                          <a:pt x="22" y="5"/>
                          <a:pt x="8" y="7"/>
                          <a:pt x="3" y="7"/>
                        </a:cubicBezTo>
                        <a:cubicBezTo>
                          <a:pt x="0" y="7"/>
                          <a:pt x="0" y="2"/>
                          <a:pt x="0" y="2"/>
                        </a:cubicBezTo>
                        <a:cubicBezTo>
                          <a:pt x="6" y="2"/>
                          <a:pt x="6" y="2"/>
                          <a:pt x="6" y="2"/>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6" name="Freeform 230"/>
                  <p:cNvSpPr>
                    <a:spLocks/>
                  </p:cNvSpPr>
                  <p:nvPr/>
                </p:nvSpPr>
                <p:spPr bwMode="auto">
                  <a:xfrm>
                    <a:off x="2751138" y="4316413"/>
                    <a:ext cx="9525" cy="14288"/>
                  </a:xfrm>
                  <a:custGeom>
                    <a:avLst/>
                    <a:gdLst>
                      <a:gd name="T0" fmla="*/ 0 w 3"/>
                      <a:gd name="T1" fmla="*/ 1 h 4"/>
                      <a:gd name="T2" fmla="*/ 2 w 3"/>
                      <a:gd name="T3" fmla="*/ 1 h 4"/>
                      <a:gd name="T4" fmla="*/ 2 w 3"/>
                      <a:gd name="T5" fmla="*/ 3 h 4"/>
                      <a:gd name="T6" fmla="*/ 0 w 3"/>
                      <a:gd name="T7" fmla="*/ 4 h 4"/>
                      <a:gd name="T8" fmla="*/ 0 w 3"/>
                      <a:gd name="T9" fmla="*/ 1 h 4"/>
                    </a:gdLst>
                    <a:ahLst/>
                    <a:cxnLst>
                      <a:cxn ang="0">
                        <a:pos x="T0" y="T1"/>
                      </a:cxn>
                      <a:cxn ang="0">
                        <a:pos x="T2" y="T3"/>
                      </a:cxn>
                      <a:cxn ang="0">
                        <a:pos x="T4" y="T5"/>
                      </a:cxn>
                      <a:cxn ang="0">
                        <a:pos x="T6" y="T7"/>
                      </a:cxn>
                      <a:cxn ang="0">
                        <a:pos x="T8" y="T9"/>
                      </a:cxn>
                    </a:cxnLst>
                    <a:rect l="0" t="0" r="r" b="b"/>
                    <a:pathLst>
                      <a:path w="3" h="4">
                        <a:moveTo>
                          <a:pt x="0" y="1"/>
                        </a:moveTo>
                        <a:cubicBezTo>
                          <a:pt x="0" y="1"/>
                          <a:pt x="2" y="0"/>
                          <a:pt x="2" y="1"/>
                        </a:cubicBezTo>
                        <a:cubicBezTo>
                          <a:pt x="2" y="2"/>
                          <a:pt x="3" y="2"/>
                          <a:pt x="2" y="3"/>
                        </a:cubicBezTo>
                        <a:cubicBezTo>
                          <a:pt x="2" y="3"/>
                          <a:pt x="0" y="4"/>
                          <a:pt x="0" y="4"/>
                        </a:cubicBezTo>
                        <a:lnTo>
                          <a:pt x="0" y="1"/>
                        </a:ln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7" name="Freeform 231"/>
                  <p:cNvSpPr>
                    <a:spLocks/>
                  </p:cNvSpPr>
                  <p:nvPr/>
                </p:nvSpPr>
                <p:spPr bwMode="auto">
                  <a:xfrm>
                    <a:off x="2747963" y="4316413"/>
                    <a:ext cx="3175" cy="17463"/>
                  </a:xfrm>
                  <a:custGeom>
                    <a:avLst/>
                    <a:gdLst>
                      <a:gd name="T0" fmla="*/ 2 w 2"/>
                      <a:gd name="T1" fmla="*/ 9 h 11"/>
                      <a:gd name="T2" fmla="*/ 2 w 2"/>
                      <a:gd name="T3" fmla="*/ 0 h 11"/>
                      <a:gd name="T4" fmla="*/ 0 w 2"/>
                      <a:gd name="T5" fmla="*/ 0 h 11"/>
                      <a:gd name="T6" fmla="*/ 0 w 2"/>
                      <a:gd name="T7" fmla="*/ 11 h 11"/>
                      <a:gd name="T8" fmla="*/ 2 w 2"/>
                      <a:gd name="T9" fmla="*/ 9 h 11"/>
                    </a:gdLst>
                    <a:ahLst/>
                    <a:cxnLst>
                      <a:cxn ang="0">
                        <a:pos x="T0" y="T1"/>
                      </a:cxn>
                      <a:cxn ang="0">
                        <a:pos x="T2" y="T3"/>
                      </a:cxn>
                      <a:cxn ang="0">
                        <a:pos x="T4" y="T5"/>
                      </a:cxn>
                      <a:cxn ang="0">
                        <a:pos x="T6" y="T7"/>
                      </a:cxn>
                      <a:cxn ang="0">
                        <a:pos x="T8" y="T9"/>
                      </a:cxn>
                    </a:cxnLst>
                    <a:rect l="0" t="0" r="r" b="b"/>
                    <a:pathLst>
                      <a:path w="2" h="11">
                        <a:moveTo>
                          <a:pt x="2" y="9"/>
                        </a:moveTo>
                        <a:lnTo>
                          <a:pt x="2" y="0"/>
                        </a:lnTo>
                        <a:lnTo>
                          <a:pt x="0" y="0"/>
                        </a:lnTo>
                        <a:lnTo>
                          <a:pt x="0" y="11"/>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8" name="Freeform 232"/>
                  <p:cNvSpPr>
                    <a:spLocks/>
                  </p:cNvSpPr>
                  <p:nvPr/>
                </p:nvSpPr>
                <p:spPr bwMode="auto">
                  <a:xfrm>
                    <a:off x="2709863" y="4316413"/>
                    <a:ext cx="66675" cy="23813"/>
                  </a:xfrm>
                  <a:custGeom>
                    <a:avLst/>
                    <a:gdLst>
                      <a:gd name="T0" fmla="*/ 21 w 21"/>
                      <a:gd name="T1" fmla="*/ 2 h 7"/>
                      <a:gd name="T2" fmla="*/ 18 w 21"/>
                      <a:gd name="T3" fmla="*/ 7 h 7"/>
                      <a:gd name="T4" fmla="*/ 0 w 21"/>
                      <a:gd name="T5" fmla="*/ 5 h 7"/>
                      <a:gd name="T6" fmla="*/ 0 w 21"/>
                      <a:gd name="T7" fmla="*/ 4 h 7"/>
                      <a:gd name="T8" fmla="*/ 0 w 21"/>
                      <a:gd name="T9" fmla="*/ 0 h 7"/>
                      <a:gd name="T10" fmla="*/ 15 w 21"/>
                      <a:gd name="T11" fmla="*/ 2 h 7"/>
                      <a:gd name="T12" fmla="*/ 21 w 21"/>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21" y="2"/>
                        </a:moveTo>
                        <a:cubicBezTo>
                          <a:pt x="21" y="2"/>
                          <a:pt x="21" y="7"/>
                          <a:pt x="18" y="7"/>
                        </a:cubicBezTo>
                        <a:cubicBezTo>
                          <a:pt x="13" y="7"/>
                          <a:pt x="0" y="5"/>
                          <a:pt x="0" y="5"/>
                        </a:cubicBezTo>
                        <a:cubicBezTo>
                          <a:pt x="0" y="4"/>
                          <a:pt x="0" y="4"/>
                          <a:pt x="0" y="4"/>
                        </a:cubicBezTo>
                        <a:cubicBezTo>
                          <a:pt x="0" y="0"/>
                          <a:pt x="0" y="0"/>
                          <a:pt x="0" y="0"/>
                        </a:cubicBezTo>
                        <a:cubicBezTo>
                          <a:pt x="15" y="2"/>
                          <a:pt x="15" y="2"/>
                          <a:pt x="15" y="2"/>
                        </a:cubicBezTo>
                        <a:cubicBezTo>
                          <a:pt x="21" y="2"/>
                          <a:pt x="21" y="2"/>
                          <a:pt x="21" y="2"/>
                        </a:cubicBezTo>
                      </a:path>
                    </a:pathLst>
                  </a:custGeom>
                  <a:solidFill>
                    <a:srgbClr val="D93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9" name="Freeform 233"/>
                  <p:cNvSpPr>
                    <a:spLocks/>
                  </p:cNvSpPr>
                  <p:nvPr/>
                </p:nvSpPr>
                <p:spPr bwMode="auto">
                  <a:xfrm>
                    <a:off x="2700338" y="4316413"/>
                    <a:ext cx="6350" cy="14288"/>
                  </a:xfrm>
                  <a:custGeom>
                    <a:avLst/>
                    <a:gdLst>
                      <a:gd name="T0" fmla="*/ 2 w 2"/>
                      <a:gd name="T1" fmla="*/ 0 h 4"/>
                      <a:gd name="T2" fmla="*/ 0 w 2"/>
                      <a:gd name="T3" fmla="*/ 1 h 4"/>
                      <a:gd name="T4" fmla="*/ 0 w 2"/>
                      <a:gd name="T5" fmla="*/ 2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0" y="0"/>
                          <a:pt x="0" y="1"/>
                        </a:cubicBezTo>
                        <a:cubicBezTo>
                          <a:pt x="0" y="1"/>
                          <a:pt x="0" y="2"/>
                          <a:pt x="0" y="2"/>
                        </a:cubicBezTo>
                        <a:cubicBezTo>
                          <a:pt x="0" y="2"/>
                          <a:pt x="2" y="4"/>
                          <a:pt x="2" y="4"/>
                        </a:cubicBezTo>
                        <a:cubicBezTo>
                          <a:pt x="2" y="0"/>
                          <a:pt x="2" y="0"/>
                          <a:pt x="2" y="0"/>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0" name="Rectangle 234"/>
                  <p:cNvSpPr>
                    <a:spLocks noChangeArrowheads="1"/>
                  </p:cNvSpPr>
                  <p:nvPr/>
                </p:nvSpPr>
                <p:spPr bwMode="auto">
                  <a:xfrm>
                    <a:off x="2706688" y="4316413"/>
                    <a:ext cx="3175"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1" name="Rectangle 235"/>
                  <p:cNvSpPr>
                    <a:spLocks noChangeArrowheads="1"/>
                  </p:cNvSpPr>
                  <p:nvPr/>
                </p:nvSpPr>
                <p:spPr bwMode="auto">
                  <a:xfrm>
                    <a:off x="2706688" y="4316413"/>
                    <a:ext cx="3175"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2" name="Freeform 236"/>
                  <p:cNvSpPr>
                    <a:spLocks/>
                  </p:cNvSpPr>
                  <p:nvPr/>
                </p:nvSpPr>
                <p:spPr bwMode="auto">
                  <a:xfrm>
                    <a:off x="2700338" y="4322763"/>
                    <a:ext cx="9525" cy="7938"/>
                  </a:xfrm>
                  <a:custGeom>
                    <a:avLst/>
                    <a:gdLst>
                      <a:gd name="T0" fmla="*/ 0 w 3"/>
                      <a:gd name="T1" fmla="*/ 0 h 2"/>
                      <a:gd name="T2" fmla="*/ 2 w 3"/>
                      <a:gd name="T3" fmla="*/ 2 h 2"/>
                      <a:gd name="T4" fmla="*/ 3 w 3"/>
                      <a:gd name="T5" fmla="*/ 2 h 2"/>
                      <a:gd name="T6" fmla="*/ 3 w 3"/>
                      <a:gd name="T7" fmla="*/ 2 h 2"/>
                      <a:gd name="T8" fmla="*/ 3 w 3"/>
                      <a:gd name="T9" fmla="*/ 2 h 2"/>
                      <a:gd name="T10" fmla="*/ 3 w 3"/>
                      <a:gd name="T11" fmla="*/ 2 h 2"/>
                      <a:gd name="T12" fmla="*/ 3 w 3"/>
                      <a:gd name="T13" fmla="*/ 2 h 2"/>
                      <a:gd name="T14" fmla="*/ 2 w 3"/>
                      <a:gd name="T15" fmla="*/ 2 h 2"/>
                      <a:gd name="T16" fmla="*/ 2 w 3"/>
                      <a:gd name="T17" fmla="*/ 2 h 2"/>
                      <a:gd name="T18" fmla="*/ 0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0"/>
                        </a:moveTo>
                        <a:cubicBezTo>
                          <a:pt x="0" y="0"/>
                          <a:pt x="2" y="2"/>
                          <a:pt x="2"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2" y="2"/>
                          <a:pt x="2" y="2"/>
                          <a:pt x="2" y="2"/>
                        </a:cubicBezTo>
                        <a:cubicBezTo>
                          <a:pt x="2" y="2"/>
                          <a:pt x="2" y="2"/>
                          <a:pt x="2" y="2"/>
                        </a:cubicBezTo>
                        <a:cubicBezTo>
                          <a:pt x="2" y="2"/>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3" name="Rectangle 237"/>
                  <p:cNvSpPr>
                    <a:spLocks noChangeArrowheads="1"/>
                  </p:cNvSpPr>
                  <p:nvPr/>
                </p:nvSpPr>
                <p:spPr bwMode="auto">
                  <a:xfrm>
                    <a:off x="2709863" y="4330700"/>
                    <a:ext cx="1588" cy="1588"/>
                  </a:xfrm>
                  <a:prstGeom prst="rect">
                    <a:avLst/>
                  </a:prstGeom>
                  <a:solidFill>
                    <a:srgbClr val="AE3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4" name="Rectangle 238"/>
                  <p:cNvSpPr>
                    <a:spLocks noChangeArrowheads="1"/>
                  </p:cNvSpPr>
                  <p:nvPr/>
                </p:nvSpPr>
                <p:spPr bwMode="auto">
                  <a:xfrm>
                    <a:off x="2709863" y="43307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5" name="Rectangle 239"/>
                  <p:cNvSpPr>
                    <a:spLocks noChangeArrowheads="1"/>
                  </p:cNvSpPr>
                  <p:nvPr/>
                </p:nvSpPr>
                <p:spPr bwMode="auto">
                  <a:xfrm>
                    <a:off x="2706688" y="4330700"/>
                    <a:ext cx="3175" cy="158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6" name="Rectangle 240"/>
                  <p:cNvSpPr>
                    <a:spLocks noChangeArrowheads="1"/>
                  </p:cNvSpPr>
                  <p:nvPr/>
                </p:nvSpPr>
                <p:spPr bwMode="auto">
                  <a:xfrm>
                    <a:off x="2706688" y="4330700"/>
                    <a:ext cx="31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7" name="Freeform 241"/>
                  <p:cNvSpPr>
                    <a:spLocks/>
                  </p:cNvSpPr>
                  <p:nvPr/>
                </p:nvSpPr>
                <p:spPr bwMode="auto">
                  <a:xfrm>
                    <a:off x="2709863" y="4333875"/>
                    <a:ext cx="22225" cy="3175"/>
                  </a:xfrm>
                  <a:custGeom>
                    <a:avLst/>
                    <a:gdLst>
                      <a:gd name="T0" fmla="*/ 0 w 7"/>
                      <a:gd name="T1" fmla="*/ 0 h 1"/>
                      <a:gd name="T2" fmla="*/ 0 w 7"/>
                      <a:gd name="T3" fmla="*/ 0 h 1"/>
                      <a:gd name="T4" fmla="*/ 6 w 7"/>
                      <a:gd name="T5" fmla="*/ 1 h 1"/>
                      <a:gd name="T6" fmla="*/ 7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0" y="0"/>
                          <a:pt x="3" y="0"/>
                          <a:pt x="6" y="1"/>
                        </a:cubicBezTo>
                        <a:cubicBezTo>
                          <a:pt x="7" y="1"/>
                          <a:pt x="7" y="1"/>
                          <a:pt x="7" y="1"/>
                        </a:cubicBezTo>
                        <a:cubicBezTo>
                          <a:pt x="4" y="0"/>
                          <a:pt x="0" y="0"/>
                          <a:pt x="0" y="0"/>
                        </a:cubicBezTo>
                      </a:path>
                    </a:pathLst>
                  </a:custGeom>
                  <a:solidFill>
                    <a:srgbClr val="AE3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cxnSp>
          <p:nvCxnSpPr>
            <p:cNvPr id="488" name="Straight Arrow Connector 487"/>
            <p:cNvCxnSpPr/>
            <p:nvPr/>
          </p:nvCxnSpPr>
          <p:spPr>
            <a:xfrm>
              <a:off x="9169140" y="3114988"/>
              <a:ext cx="55014" cy="1638895"/>
            </a:xfrm>
            <a:prstGeom prst="straightConnector1">
              <a:avLst/>
            </a:prstGeom>
            <a:noFill/>
            <a:ln w="9525" cap="flat" cmpd="sng" algn="ctr">
              <a:solidFill>
                <a:schemeClr val="accent6"/>
              </a:solidFill>
              <a:prstDash val="solid"/>
              <a:headEnd type="triangle"/>
              <a:tailEnd type="triangle"/>
            </a:ln>
            <a:effectLst/>
          </p:spPr>
        </p:cxnSp>
        <p:sp>
          <p:nvSpPr>
            <p:cNvPr id="490" name="TextBox 489"/>
            <p:cNvSpPr txBox="1"/>
            <p:nvPr/>
          </p:nvSpPr>
          <p:spPr>
            <a:xfrm>
              <a:off x="6980238" y="3470238"/>
              <a:ext cx="2188902" cy="815608"/>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TGT: Shortest group</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lifetime</a:t>
              </a:r>
            </a:p>
          </p:txBody>
        </p:sp>
        <p:sp>
          <p:nvSpPr>
            <p:cNvPr id="491" name="TextBox 490"/>
            <p:cNvSpPr txBox="1"/>
            <p:nvPr/>
          </p:nvSpPr>
          <p:spPr>
            <a:xfrm>
              <a:off x="9326933" y="3503497"/>
              <a:ext cx="2188902" cy="96026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ST: Shortest of TGT and resource local domain group</a:t>
              </a:r>
            </a:p>
          </p:txBody>
        </p:sp>
      </p:grpSp>
    </p:spTree>
    <p:extLst>
      <p:ext uri="{BB962C8B-B14F-4D97-AF65-F5344CB8AC3E}">
        <p14:creationId xmlns:p14="http://schemas.microsoft.com/office/powerpoint/2010/main" val="416660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90" t="4382" r="2093" b="14496"/>
          <a:stretch/>
        </p:blipFill>
        <p:spPr>
          <a:xfrm>
            <a:off x="1748" y="-9991"/>
            <a:ext cx="12433845" cy="7027049"/>
          </a:xfrm>
          <a:prstGeom prst="rect">
            <a:avLst/>
          </a:prstGeom>
        </p:spPr>
      </p:pic>
      <p:sp>
        <p:nvSpPr>
          <p:cNvPr id="5" name="Rectangle 4"/>
          <p:cNvSpPr/>
          <p:nvPr/>
        </p:nvSpPr>
        <p:spPr bwMode="auto">
          <a:xfrm>
            <a:off x="1746" y="983"/>
            <a:ext cx="12433846" cy="7015879"/>
          </a:xfrm>
          <a:prstGeom prst="rect">
            <a:avLst/>
          </a:prstGeom>
          <a:solidFill>
            <a:srgbClr val="000000">
              <a:alpha val="44000"/>
            </a:srgbClr>
          </a:solidFill>
          <a:ln w="9525"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3199" b="0" i="0" u="none" strike="noStrike" kern="0" cap="none" spc="0" normalizeH="0" baseline="0" noProof="0" dirty="0">
              <a:ln>
                <a:noFill/>
              </a:ln>
              <a:solidFill>
                <a:srgbClr val="0078D7"/>
              </a:solidFill>
              <a:effectLst/>
              <a:uLnTx/>
              <a:uFillTx/>
              <a:ea typeface="Segoe UI" pitchFamily="34" charset="0"/>
              <a:cs typeface="Segoe UI" pitchFamily="34" charset="0"/>
            </a:endParaRPr>
          </a:p>
        </p:txBody>
      </p:sp>
      <p:sp>
        <p:nvSpPr>
          <p:cNvPr id="6" name="Rectangle 5"/>
          <p:cNvSpPr/>
          <p:nvPr/>
        </p:nvSpPr>
        <p:spPr bwMode="auto">
          <a:xfrm>
            <a:off x="1746" y="982"/>
            <a:ext cx="12433846" cy="2030528"/>
          </a:xfrm>
          <a:prstGeom prst="rect">
            <a:avLst/>
          </a:prstGeom>
          <a:gradFill flip="none" rotWithShape="1">
            <a:gsLst>
              <a:gs pos="1000">
                <a:srgbClr val="000000">
                  <a:alpha val="0"/>
                </a:srgbClr>
              </a:gs>
              <a:gs pos="100000">
                <a:srgbClr val="000000">
                  <a:alpha val="66000"/>
                </a:srgbClr>
              </a:gs>
            </a:gsLst>
            <a:lin ang="16200000" scaled="0"/>
            <a:tileRect/>
          </a:grad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7" name="Title 9"/>
          <p:cNvSpPr txBox="1">
            <a:spLocks/>
          </p:cNvSpPr>
          <p:nvPr/>
        </p:nvSpPr>
        <p:spPr>
          <a:xfrm>
            <a:off x="270084" y="289968"/>
            <a:ext cx="11861817" cy="915623"/>
          </a:xfrm>
          <a:prstGeom prst="rect">
            <a:avLst/>
          </a:prstGeom>
        </p:spPr>
        <p:txBody>
          <a:bodyPr vert="horz" wrap="square" lIns="146283" tIns="91427" rIns="146283" bIns="91427" rtlCol="0" anchor="t">
            <a:noAutofit/>
          </a:bodyPr>
          <a:lstStyle>
            <a:lvl1pPr algn="l" defTabSz="913505" rtl="0" fontAlgn="base">
              <a:lnSpc>
                <a:spcPct val="90000"/>
              </a:lnSpc>
              <a:spcBef>
                <a:spcPct val="0"/>
              </a:spcBef>
              <a:spcAft>
                <a:spcPct val="0"/>
              </a:spcAft>
              <a:defRPr lang="en-US" sz="4400" kern="1200" spc="-100"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marL="0" marR="0" lvl="0" indent="0" algn="l" defTabSz="913330" rtl="0" eaLnBrk="1" fontAlgn="base" latinLnBrk="0" hangingPunct="1">
              <a:lnSpc>
                <a:spcPct val="90000"/>
              </a:lnSpc>
              <a:spcBef>
                <a:spcPct val="0"/>
              </a:spcBef>
              <a:spcAft>
                <a:spcPct val="0"/>
              </a:spcAft>
              <a:buClrTx/>
              <a:buSzTx/>
              <a:buFontTx/>
              <a:buNone/>
              <a:tabLst/>
              <a:defRPr/>
            </a:pPr>
            <a:r>
              <a:rPr kumimoji="0" lang="en-US" sz="4799"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Mobile-first, cloud-first reality</a:t>
            </a:r>
          </a:p>
        </p:txBody>
      </p:sp>
      <p:grpSp>
        <p:nvGrpSpPr>
          <p:cNvPr id="8" name="Group 7"/>
          <p:cNvGrpSpPr/>
          <p:nvPr/>
        </p:nvGrpSpPr>
        <p:grpSpPr>
          <a:xfrm>
            <a:off x="534996" y="2515771"/>
            <a:ext cx="3577798" cy="3648113"/>
            <a:chOff x="3877049" y="2363103"/>
            <a:chExt cx="3593143" cy="3429000"/>
          </a:xfrm>
        </p:grpSpPr>
        <p:sp>
          <p:nvSpPr>
            <p:cNvPr id="9" name="Rectangle 8"/>
            <p:cNvSpPr/>
            <p:nvPr/>
          </p:nvSpPr>
          <p:spPr bwMode="auto">
            <a:xfrm>
              <a:off x="3877049" y="2363103"/>
              <a:ext cx="3429000" cy="3429000"/>
            </a:xfrm>
            <a:prstGeom prst="rect">
              <a:avLst/>
            </a:prstGeom>
            <a:solidFill>
              <a:srgbClr val="FFFFFF">
                <a:alpha val="90000"/>
              </a:srgbClr>
            </a:solidFill>
            <a:ln w="38100" cap="rnd" cmpd="sng" algn="ctr">
              <a:noFill/>
              <a:prstDash val="sysDot"/>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 name="Text Placeholder 5"/>
            <p:cNvSpPr txBox="1">
              <a:spLocks/>
            </p:cNvSpPr>
            <p:nvPr/>
          </p:nvSpPr>
          <p:spPr>
            <a:xfrm>
              <a:off x="4005786" y="3428870"/>
              <a:ext cx="3126355" cy="1571447"/>
            </a:xfrm>
            <a:prstGeom prst="rect">
              <a:avLst/>
            </a:prstGeom>
          </p:spPr>
          <p:txBody>
            <a:bodyPr vert="horz" wrap="square" lIns="146263" tIns="91414" rIns="146263" bIns="91414" rtlCol="0">
              <a:spAutoFit/>
            </a:bodyPr>
            <a:lstStyle>
              <a:lvl1pPr marL="0" indent="0" algn="l" defTabSz="913505" rtl="0" fontAlgn="base">
                <a:lnSpc>
                  <a:spcPct val="90000"/>
                </a:lnSpc>
                <a:spcBef>
                  <a:spcPct val="20000"/>
                </a:spcBef>
                <a:spcAft>
                  <a:spcPct val="0"/>
                </a:spcAft>
                <a:buSzPct val="90000"/>
                <a:buFont typeface="Arial" charset="0"/>
                <a:buNone/>
                <a:defRPr sz="2600" kern="1200">
                  <a:gradFill>
                    <a:gsLst>
                      <a:gs pos="1250">
                        <a:schemeClr val="tx2"/>
                      </a:gs>
                      <a:gs pos="99000">
                        <a:schemeClr val="tx2"/>
                      </a:gs>
                    </a:gsLst>
                    <a:lin ang="5400000" scaled="0"/>
                  </a:gradFill>
                  <a:latin typeface="+mj-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154" rtl="0" eaLnBrk="1" fontAlgn="base" latinLnBrk="0" hangingPunct="1">
                <a:lnSpc>
                  <a:spcPct val="90000"/>
                </a:lnSpc>
                <a:spcBef>
                  <a:spcPct val="20000"/>
                </a:spcBef>
                <a:spcAft>
                  <a:spcPct val="0"/>
                </a:spcAft>
                <a:buClrTx/>
                <a:buSzPct val="90000"/>
                <a:buFont typeface="Arial" charset="0"/>
                <a:buNone/>
                <a:tabLst/>
                <a:defRPr/>
              </a:pPr>
              <a:r>
                <a:rPr kumimoji="0" lang="en-US" sz="3199" b="0" i="0" u="none" strike="noStrike" kern="1200" cap="none" spc="0" normalizeH="0" baseline="0" noProof="0" dirty="0">
                  <a:ln>
                    <a:noFill/>
                  </a:ln>
                  <a:solidFill>
                    <a:srgbClr val="D83B01"/>
                  </a:solidFill>
                  <a:effectLst/>
                  <a:uLnTx/>
                  <a:uFillTx/>
                  <a:latin typeface="Segoe UI Light"/>
                  <a:ea typeface="ＭＳ Ｐゴシック" charset="0"/>
                  <a:cs typeface="ＭＳ Ｐゴシック" charset="0"/>
                </a:rPr>
                <a:t>Data breaches</a:t>
              </a:r>
            </a:p>
            <a:p>
              <a:pPr marL="0" marR="0" lvl="1" indent="0" algn="l" defTabSz="913154" rtl="0" eaLnBrk="1" fontAlgn="base" latinLnBrk="0" hangingPunct="1">
                <a:lnSpc>
                  <a:spcPct val="100000"/>
                </a:lnSpc>
                <a:spcBef>
                  <a:spcPts val="1199"/>
                </a:spcBef>
                <a:spcAft>
                  <a:spcPct val="0"/>
                </a:spcAft>
                <a:buClrTx/>
                <a:buSzPct val="90000"/>
                <a:buFontTx/>
                <a:buNone/>
                <a:tabLst/>
                <a:defRPr/>
              </a:pPr>
              <a:br>
                <a:rPr kumimoji="0" lang="en-US" sz="1399" b="1" i="0" u="none" strike="noStrike" kern="1200" cap="none" spc="0" normalizeH="0" baseline="0" noProof="0" dirty="0">
                  <a:ln>
                    <a:noFill/>
                  </a:ln>
                  <a:solidFill>
                    <a:srgbClr val="D83B01"/>
                  </a:solidFill>
                  <a:effectLst/>
                  <a:uLnTx/>
                  <a:uFillTx/>
                  <a:latin typeface="Segoe UI"/>
                  <a:ea typeface="ＭＳ Ｐゴシック" charset="0"/>
                  <a:cs typeface="+mn-cs"/>
                </a:rPr>
              </a:br>
              <a:r>
                <a:rPr kumimoji="0" lang="en-US" sz="1399" b="1" i="0" u="none" strike="noStrike" kern="1200" cap="none" spc="0" normalizeH="0" baseline="0" noProof="0" dirty="0">
                  <a:ln>
                    <a:noFill/>
                  </a:ln>
                  <a:solidFill>
                    <a:srgbClr val="D83B01"/>
                  </a:solidFill>
                  <a:effectLst/>
                  <a:uLnTx/>
                  <a:uFillTx/>
                  <a:latin typeface="Segoe UI"/>
                  <a:ea typeface="ＭＳ Ｐゴシック" charset="0"/>
                  <a:cs typeface="+mn-cs"/>
                </a:rPr>
                <a:t>63% of confirmed data breaches involve weak, default, or stolen passwords.</a:t>
              </a:r>
            </a:p>
          </p:txBody>
        </p:sp>
        <p:sp>
          <p:nvSpPr>
            <p:cNvPr id="11" name="Block Arc 10"/>
            <p:cNvSpPr/>
            <p:nvPr/>
          </p:nvSpPr>
          <p:spPr bwMode="auto">
            <a:xfrm>
              <a:off x="6385797" y="2519805"/>
              <a:ext cx="760141" cy="760142"/>
            </a:xfrm>
            <a:prstGeom prst="blockArc">
              <a:avLst>
                <a:gd name="adj1" fmla="val 21403542"/>
                <a:gd name="adj2" fmla="val 21402991"/>
                <a:gd name="adj3" fmla="val 11249"/>
              </a:avLst>
            </a:prstGeom>
            <a:solidFill>
              <a:srgbClr val="FFFFFF">
                <a:lumMod val="95000"/>
              </a:srgbClr>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2"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 name="Rectangle 11"/>
            <p:cNvSpPr/>
            <p:nvPr/>
          </p:nvSpPr>
          <p:spPr>
            <a:xfrm>
              <a:off x="5678347" y="2369474"/>
              <a:ext cx="1791845" cy="973235"/>
            </a:xfrm>
            <a:prstGeom prst="rect">
              <a:avLst/>
            </a:prstGeom>
          </p:spPr>
          <p:txBody>
            <a:bodyPr wrap="square">
              <a:spAutoFit/>
            </a:bodyPr>
            <a:lstStyle/>
            <a:p>
              <a:pPr marL="0" marR="0" lvl="0" indent="0" defTabSz="914050" eaLnBrk="1" fontAlgn="auto" latinLnBrk="0" hangingPunct="1">
                <a:lnSpc>
                  <a:spcPct val="100000"/>
                </a:lnSpc>
                <a:spcBef>
                  <a:spcPts val="0"/>
                </a:spcBef>
                <a:spcAft>
                  <a:spcPts val="0"/>
                </a:spcAft>
                <a:buClrTx/>
                <a:buSzTx/>
                <a:buFontTx/>
                <a:buNone/>
                <a:tabLst/>
                <a:defRPr/>
              </a:pPr>
              <a:r>
                <a:rPr kumimoji="0" lang="en-US" sz="5997" b="0" i="0" u="none" strike="noStrike" kern="0" cap="none" spc="0" normalizeH="0" baseline="0" noProof="0" dirty="0">
                  <a:ln>
                    <a:noFill/>
                  </a:ln>
                  <a:solidFill>
                    <a:srgbClr val="D83B01"/>
                  </a:solidFill>
                  <a:effectLst/>
                  <a:uLnTx/>
                  <a:uFillTx/>
                  <a:latin typeface="Segoe UI Light"/>
                </a:rPr>
                <a:t>63%</a:t>
              </a:r>
            </a:p>
          </p:txBody>
        </p:sp>
      </p:grpSp>
      <p:grpSp>
        <p:nvGrpSpPr>
          <p:cNvPr id="13" name="Group 12"/>
          <p:cNvGrpSpPr/>
          <p:nvPr/>
        </p:nvGrpSpPr>
        <p:grpSpPr>
          <a:xfrm>
            <a:off x="7490397" y="2511619"/>
            <a:ext cx="3489329" cy="3652265"/>
            <a:chOff x="7369549" y="2358947"/>
            <a:chExt cx="3429000" cy="3433156"/>
          </a:xfrm>
        </p:grpSpPr>
        <p:grpSp>
          <p:nvGrpSpPr>
            <p:cNvPr id="14" name="Group 13"/>
            <p:cNvGrpSpPr/>
            <p:nvPr/>
          </p:nvGrpSpPr>
          <p:grpSpPr>
            <a:xfrm>
              <a:off x="7369549" y="2358947"/>
              <a:ext cx="3429000" cy="3433156"/>
              <a:chOff x="7369549" y="2358947"/>
              <a:chExt cx="3429000" cy="3433156"/>
            </a:xfrm>
          </p:grpSpPr>
          <p:sp>
            <p:nvSpPr>
              <p:cNvPr id="16" name="Rectangle 15"/>
              <p:cNvSpPr/>
              <p:nvPr/>
            </p:nvSpPr>
            <p:spPr bwMode="auto">
              <a:xfrm>
                <a:off x="7369549" y="2363103"/>
                <a:ext cx="3429000" cy="3429000"/>
              </a:xfrm>
              <a:prstGeom prst="rect">
                <a:avLst/>
              </a:prstGeom>
              <a:solidFill>
                <a:srgbClr val="FFFFFF">
                  <a:alpha val="90000"/>
                </a:srgbClr>
              </a:solidFill>
              <a:ln w="38100" cap="rnd" cmpd="sng" algn="ctr">
                <a:noFill/>
                <a:prstDash val="sysDot"/>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7" name="Rectangle 16"/>
              <p:cNvSpPr/>
              <p:nvPr/>
            </p:nvSpPr>
            <p:spPr>
              <a:xfrm>
                <a:off x="9023205" y="2358947"/>
                <a:ext cx="1754781" cy="973306"/>
              </a:xfrm>
              <a:prstGeom prst="rect">
                <a:avLst/>
              </a:prstGeom>
            </p:spPr>
            <p:txBody>
              <a:bodyPr wrap="none">
                <a:spAutoFit/>
              </a:bodyPr>
              <a:lstStyle/>
              <a:p>
                <a:pPr marL="0" marR="0" lvl="0" indent="0" defTabSz="914050" eaLnBrk="1" fontAlgn="auto" latinLnBrk="0" hangingPunct="1">
                  <a:lnSpc>
                    <a:spcPct val="100000"/>
                  </a:lnSpc>
                  <a:spcBef>
                    <a:spcPts val="0"/>
                  </a:spcBef>
                  <a:spcAft>
                    <a:spcPts val="0"/>
                  </a:spcAft>
                  <a:buClrTx/>
                  <a:buSzTx/>
                  <a:buFontTx/>
                  <a:buNone/>
                  <a:tabLst/>
                  <a:defRPr/>
                </a:pPr>
                <a:r>
                  <a:rPr kumimoji="0" lang="en-US" sz="5997" b="0" i="0" u="none" strike="noStrike" kern="0" cap="none" spc="0" normalizeH="0" baseline="0" noProof="0" dirty="0">
                    <a:ln>
                      <a:noFill/>
                    </a:ln>
                    <a:solidFill>
                      <a:srgbClr val="505050"/>
                    </a:solidFill>
                    <a:effectLst/>
                    <a:uLnTx/>
                    <a:uFillTx/>
                    <a:latin typeface="Segoe UI Light"/>
                  </a:rPr>
                  <a:t>0.6%</a:t>
                </a:r>
              </a:p>
            </p:txBody>
          </p:sp>
        </p:grpSp>
        <p:sp>
          <p:nvSpPr>
            <p:cNvPr id="15" name="Text Placeholder 5"/>
            <p:cNvSpPr txBox="1">
              <a:spLocks/>
            </p:cNvSpPr>
            <p:nvPr/>
          </p:nvSpPr>
          <p:spPr>
            <a:xfrm>
              <a:off x="7461106" y="3450892"/>
              <a:ext cx="3251808" cy="1365136"/>
            </a:xfrm>
            <a:prstGeom prst="rect">
              <a:avLst/>
            </a:prstGeom>
          </p:spPr>
          <p:txBody>
            <a:bodyPr vert="horz" wrap="square" lIns="146263" tIns="91414" rIns="146263" bIns="91414" rtlCol="0">
              <a:spAutoFit/>
            </a:bodyPr>
            <a:lstStyle>
              <a:lvl1pPr marL="0" indent="0" algn="l" defTabSz="913505" rtl="0" fontAlgn="base">
                <a:lnSpc>
                  <a:spcPct val="90000"/>
                </a:lnSpc>
                <a:spcBef>
                  <a:spcPct val="20000"/>
                </a:spcBef>
                <a:spcAft>
                  <a:spcPct val="0"/>
                </a:spcAft>
                <a:buSzPct val="90000"/>
                <a:buFont typeface="Arial" charset="0"/>
                <a:buNone/>
                <a:defRPr sz="2600" kern="1200">
                  <a:gradFill>
                    <a:gsLst>
                      <a:gs pos="1250">
                        <a:schemeClr val="tx2"/>
                      </a:gs>
                      <a:gs pos="99000">
                        <a:schemeClr val="tx2"/>
                      </a:gs>
                    </a:gsLst>
                    <a:lin ang="5400000" scaled="0"/>
                  </a:gradFill>
                  <a:latin typeface="+mj-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154" rtl="0" eaLnBrk="1" fontAlgn="base" latinLnBrk="0" hangingPunct="1">
                <a:lnSpc>
                  <a:spcPct val="90000"/>
                </a:lnSpc>
                <a:spcBef>
                  <a:spcPts val="600"/>
                </a:spcBef>
                <a:spcAft>
                  <a:spcPct val="0"/>
                </a:spcAft>
                <a:buClrTx/>
                <a:buSzPct val="90000"/>
                <a:buFont typeface="Arial" charset="0"/>
                <a:buNone/>
                <a:tabLst/>
                <a:defRPr/>
              </a:pPr>
              <a:r>
                <a:rPr kumimoji="0" lang="en-US" sz="3199" b="0" i="0" u="none" strike="noStrike" kern="1200" cap="none" spc="0" normalizeH="0" baseline="0" noProof="0" dirty="0">
                  <a:ln>
                    <a:noFill/>
                  </a:ln>
                  <a:solidFill>
                    <a:srgbClr val="505050"/>
                  </a:solidFill>
                  <a:effectLst/>
                  <a:uLnTx/>
                  <a:uFillTx/>
                  <a:latin typeface="Segoe UI Light"/>
                  <a:ea typeface="ＭＳ Ｐゴシック" charset="0"/>
                  <a:cs typeface="ＭＳ Ｐゴシック" charset="0"/>
                </a:rPr>
                <a:t>IT budget growth</a:t>
              </a:r>
            </a:p>
            <a:p>
              <a:pPr marL="0" marR="0" lvl="1" indent="0" algn="l" defTabSz="913154" rtl="0" eaLnBrk="1" fontAlgn="base" latinLnBrk="0" hangingPunct="1">
                <a:lnSpc>
                  <a:spcPct val="100000"/>
                </a:lnSpc>
                <a:spcBef>
                  <a:spcPts val="1199"/>
                </a:spcBef>
                <a:spcAft>
                  <a:spcPct val="0"/>
                </a:spcAft>
                <a:buClrTx/>
                <a:buSzPct val="90000"/>
                <a:buFontTx/>
                <a:buNone/>
                <a:tabLst/>
                <a:defRPr/>
              </a:pPr>
              <a:br>
                <a:rPr kumimoji="0" lang="en-US" sz="1399" b="1" i="0" u="none" strike="noStrike" kern="1200" cap="none" spc="0" normalizeH="0" baseline="0" noProof="0" dirty="0">
                  <a:ln>
                    <a:noFill/>
                  </a:ln>
                  <a:solidFill>
                    <a:srgbClr val="505050"/>
                  </a:solidFill>
                  <a:effectLst/>
                  <a:uLnTx/>
                  <a:uFillTx/>
                  <a:latin typeface="Segoe UI"/>
                  <a:ea typeface="ＭＳ Ｐゴシック" charset="0"/>
                  <a:cs typeface="+mn-cs"/>
                </a:rPr>
              </a:br>
              <a:r>
                <a:rPr kumimoji="0" lang="en-US" sz="1399" b="1" i="0" u="none" strike="noStrike" kern="1200" cap="none" spc="0" normalizeH="0" baseline="0" noProof="0" dirty="0">
                  <a:ln>
                    <a:noFill/>
                  </a:ln>
                  <a:solidFill>
                    <a:srgbClr val="505050"/>
                  </a:solidFill>
                  <a:effectLst/>
                  <a:uLnTx/>
                  <a:uFillTx/>
                  <a:latin typeface="Segoe UI"/>
                  <a:ea typeface="ＭＳ Ｐゴシック" charset="0"/>
                  <a:cs typeface="+mn-cs"/>
                </a:rPr>
                <a:t>Gartner predicts global  IT spend will grow only 0.6% in 2016.</a:t>
              </a:r>
            </a:p>
          </p:txBody>
        </p:sp>
      </p:grpSp>
      <p:grpSp>
        <p:nvGrpSpPr>
          <p:cNvPr id="18" name="Group 17"/>
          <p:cNvGrpSpPr/>
          <p:nvPr/>
        </p:nvGrpSpPr>
        <p:grpSpPr>
          <a:xfrm>
            <a:off x="4010478" y="2511617"/>
            <a:ext cx="3562619" cy="3652267"/>
            <a:chOff x="373049" y="2358946"/>
            <a:chExt cx="3586816" cy="3433157"/>
          </a:xfrm>
        </p:grpSpPr>
        <p:sp>
          <p:nvSpPr>
            <p:cNvPr id="19" name="Rectangle 18"/>
            <p:cNvSpPr/>
            <p:nvPr/>
          </p:nvSpPr>
          <p:spPr bwMode="auto">
            <a:xfrm>
              <a:off x="373049" y="2363103"/>
              <a:ext cx="3429000" cy="3429000"/>
            </a:xfrm>
            <a:prstGeom prst="rect">
              <a:avLst/>
            </a:prstGeom>
            <a:solidFill>
              <a:srgbClr val="FFFFFF">
                <a:alpha val="90000"/>
              </a:srgbClr>
            </a:solidFill>
            <a:ln w="38100" cap="rnd" cmpd="sng" algn="ctr">
              <a:noFill/>
              <a:prstDash val="sysDot"/>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0" name="Text Placeholder 5"/>
            <p:cNvSpPr txBox="1">
              <a:spLocks/>
            </p:cNvSpPr>
            <p:nvPr/>
          </p:nvSpPr>
          <p:spPr>
            <a:xfrm>
              <a:off x="497894" y="3428697"/>
              <a:ext cx="3293088" cy="1746672"/>
            </a:xfrm>
            <a:prstGeom prst="rect">
              <a:avLst/>
            </a:prstGeom>
          </p:spPr>
          <p:txBody>
            <a:bodyPr vert="horz" wrap="square" lIns="146263" tIns="91414" rIns="146263" bIns="91414" rtlCol="0">
              <a:spAutoFit/>
            </a:bodyPr>
            <a:lstStyle>
              <a:lvl1pPr marL="0" indent="0" algn="l" defTabSz="913505" rtl="0" fontAlgn="base">
                <a:lnSpc>
                  <a:spcPct val="90000"/>
                </a:lnSpc>
                <a:spcBef>
                  <a:spcPct val="20000"/>
                </a:spcBef>
                <a:spcAft>
                  <a:spcPct val="0"/>
                </a:spcAft>
                <a:buSzPct val="90000"/>
                <a:buFont typeface="Arial" charset="0"/>
                <a:buNone/>
                <a:defRPr sz="2600" kern="1200">
                  <a:gradFill>
                    <a:gsLst>
                      <a:gs pos="1250">
                        <a:schemeClr val="tx2"/>
                      </a:gs>
                      <a:gs pos="99000">
                        <a:schemeClr val="tx2"/>
                      </a:gs>
                    </a:gsLst>
                    <a:lin ang="5400000" scaled="0"/>
                  </a:gradFill>
                  <a:latin typeface="+mj-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154" rtl="0" eaLnBrk="1" fontAlgn="base" latinLnBrk="0" hangingPunct="1">
                <a:lnSpc>
                  <a:spcPct val="90000"/>
                </a:lnSpc>
                <a:spcBef>
                  <a:spcPct val="20000"/>
                </a:spcBef>
                <a:spcAft>
                  <a:spcPct val="0"/>
                </a:spcAft>
                <a:buClrTx/>
                <a:buSzPct val="90000"/>
                <a:buFont typeface="Arial" charset="0"/>
                <a:buNone/>
                <a:tabLst/>
                <a:defRPr/>
              </a:pPr>
              <a:r>
                <a:rPr kumimoji="0" lang="en-US" sz="3199" b="0" i="0" u="none" strike="noStrike" kern="1200" cap="none" spc="0" normalizeH="0" baseline="0" noProof="0" dirty="0">
                  <a:ln>
                    <a:noFill/>
                  </a:ln>
                  <a:solidFill>
                    <a:srgbClr val="0078D7"/>
                  </a:solidFill>
                  <a:effectLst/>
                  <a:uLnTx/>
                  <a:uFillTx/>
                  <a:latin typeface="Segoe UI Light"/>
                  <a:ea typeface="ＭＳ Ｐゴシック" charset="0"/>
                  <a:cs typeface="ＭＳ Ｐゴシック" charset="0"/>
                </a:rPr>
                <a:t>Shadow IT</a:t>
              </a:r>
            </a:p>
            <a:p>
              <a:pPr marL="0" marR="0" lvl="1" indent="0" algn="l" defTabSz="913154" rtl="0" eaLnBrk="1" fontAlgn="base" latinLnBrk="0" hangingPunct="1">
                <a:lnSpc>
                  <a:spcPct val="100000"/>
                </a:lnSpc>
                <a:spcBef>
                  <a:spcPts val="1199"/>
                </a:spcBef>
                <a:spcAft>
                  <a:spcPct val="0"/>
                </a:spcAft>
                <a:buClrTx/>
                <a:buSzPct val="90000"/>
                <a:buFontTx/>
                <a:buNone/>
                <a:tabLst/>
                <a:defRPr/>
              </a:pPr>
              <a:br>
                <a:rPr kumimoji="0" lang="en-US" sz="1399" b="1" i="0" u="none" strike="noStrike" kern="1200" cap="none" spc="0" normalizeH="0" baseline="0" noProof="0" dirty="0">
                  <a:ln>
                    <a:noFill/>
                  </a:ln>
                  <a:solidFill>
                    <a:srgbClr val="0078D7"/>
                  </a:solidFill>
                  <a:effectLst/>
                  <a:uLnTx/>
                  <a:uFillTx/>
                  <a:latin typeface="Segoe UI"/>
                  <a:ea typeface="ＭＳ Ｐゴシック" charset="0"/>
                  <a:cs typeface="+mn-cs"/>
                </a:rPr>
              </a:br>
              <a:r>
                <a:rPr kumimoji="0" lang="en-US" sz="1399" b="1" i="0" u="none" strike="noStrike" kern="1200" cap="none" spc="0" normalizeH="0" baseline="0" noProof="0" dirty="0">
                  <a:ln>
                    <a:noFill/>
                  </a:ln>
                  <a:solidFill>
                    <a:srgbClr val="0078D7"/>
                  </a:solidFill>
                  <a:effectLst/>
                  <a:uLnTx/>
                  <a:uFillTx/>
                  <a:latin typeface="Segoe UI"/>
                  <a:ea typeface="ＭＳ Ｐゴシック" charset="0"/>
                  <a:cs typeface="+mn-cs"/>
                </a:rPr>
                <a:t>More than 80 percent of employees admit to using non-approved software as a service (SaaS) applications in their jobs.</a:t>
              </a:r>
            </a:p>
          </p:txBody>
        </p:sp>
        <p:sp>
          <p:nvSpPr>
            <p:cNvPr id="21" name="Rectangle 20"/>
            <p:cNvSpPr/>
            <p:nvPr/>
          </p:nvSpPr>
          <p:spPr>
            <a:xfrm>
              <a:off x="2122579" y="2358946"/>
              <a:ext cx="1837286" cy="973306"/>
            </a:xfrm>
            <a:prstGeom prst="rect">
              <a:avLst/>
            </a:prstGeom>
          </p:spPr>
          <p:txBody>
            <a:bodyPr wrap="none">
              <a:spAutoFit/>
            </a:bodyPr>
            <a:lstStyle/>
            <a:p>
              <a:pPr marL="0" marR="0" lvl="0" indent="0" defTabSz="914050" eaLnBrk="1" fontAlgn="auto" latinLnBrk="0" hangingPunct="1">
                <a:lnSpc>
                  <a:spcPct val="100000"/>
                </a:lnSpc>
                <a:spcBef>
                  <a:spcPts val="0"/>
                </a:spcBef>
                <a:spcAft>
                  <a:spcPts val="0"/>
                </a:spcAft>
                <a:buClrTx/>
                <a:buSzTx/>
                <a:buFontTx/>
                <a:buNone/>
                <a:tabLst/>
                <a:defRPr/>
              </a:pPr>
              <a:r>
                <a:rPr kumimoji="0" lang="en-US" sz="5997" b="0" i="0" u="none" strike="noStrike" kern="0" cap="none" spc="0" normalizeH="0" baseline="0" noProof="0" dirty="0">
                  <a:ln>
                    <a:noFill/>
                  </a:ln>
                  <a:solidFill>
                    <a:srgbClr val="0078D7"/>
                  </a:solidFill>
                  <a:effectLst/>
                  <a:uLnTx/>
                  <a:uFillTx/>
                  <a:latin typeface="Segoe UI Light"/>
                </a:rPr>
                <a:t>80% </a:t>
              </a:r>
            </a:p>
          </p:txBody>
        </p:sp>
      </p:grpSp>
    </p:spTree>
    <p:extLst>
      <p:ext uri="{BB962C8B-B14F-4D97-AF65-F5344CB8AC3E}">
        <p14:creationId xmlns:p14="http://schemas.microsoft.com/office/powerpoint/2010/main" val="1848570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678" r="12427" b="1098"/>
          <a:stretch/>
        </p:blipFill>
        <p:spPr>
          <a:xfrm>
            <a:off x="882" y="-1"/>
            <a:ext cx="12434711" cy="6994525"/>
          </a:xfrm>
          <a:prstGeom prst="rect">
            <a:avLst/>
          </a:prstGeom>
        </p:spPr>
      </p:pic>
      <p:sp>
        <p:nvSpPr>
          <p:cNvPr id="43" name="Rectangle 42"/>
          <p:cNvSpPr/>
          <p:nvPr/>
        </p:nvSpPr>
        <p:spPr bwMode="auto">
          <a:xfrm>
            <a:off x="-25763" y="-3476"/>
            <a:ext cx="12461355" cy="6998001"/>
          </a:xfrm>
          <a:prstGeom prst="rect">
            <a:avLst/>
          </a:prstGeom>
          <a:solidFill>
            <a:schemeClr val="tx2">
              <a:alpha val="73000"/>
            </a:schemeClr>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3264" b="0" i="0" u="none" strike="noStrike" kern="0" cap="none" spc="0" normalizeH="0" baseline="0" noProof="0" dirty="0">
              <a:ln>
                <a:noFill/>
              </a:ln>
              <a:solidFill>
                <a:srgbClr val="0078D7"/>
              </a:solidFill>
              <a:effectLst/>
              <a:uLnTx/>
              <a:uFillTx/>
              <a:ea typeface="Segoe UI" pitchFamily="34" charset="0"/>
              <a:cs typeface="Segoe UI" pitchFamily="34" charset="0"/>
            </a:endParaRPr>
          </a:p>
        </p:txBody>
      </p:sp>
      <p:sp>
        <p:nvSpPr>
          <p:cNvPr id="17" name="Title 16"/>
          <p:cNvSpPr>
            <a:spLocks noGrp="1"/>
          </p:cNvSpPr>
          <p:nvPr>
            <p:ph type="title"/>
          </p:nvPr>
        </p:nvSpPr>
        <p:spPr/>
        <p:txBody>
          <a:bodyPr/>
          <a:lstStyle/>
          <a:p>
            <a:r>
              <a:rPr lang="en-US" dirty="0">
                <a:solidFill>
                  <a:schemeClr val="bg1"/>
                </a:solidFill>
              </a:rPr>
              <a:t>Is it possible to keep up?</a:t>
            </a:r>
          </a:p>
        </p:txBody>
      </p:sp>
      <p:sp>
        <p:nvSpPr>
          <p:cNvPr id="13" name="TextBox 12"/>
          <p:cNvSpPr txBox="1"/>
          <p:nvPr/>
        </p:nvSpPr>
        <p:spPr>
          <a:xfrm>
            <a:off x="4335133" y="5047802"/>
            <a:ext cx="1279704" cy="482719"/>
          </a:xfrm>
          <a:prstGeom prst="rect">
            <a:avLst/>
          </a:prstGeom>
          <a:solidFill>
            <a:schemeClr val="bg1"/>
          </a:solidFill>
          <a:ln>
            <a:noFill/>
          </a:ln>
        </p:spPr>
        <p:txBody>
          <a:bodyPr wrap="square" lIns="182854" tIns="146283" rIns="182854" bIns="146283" rtlCol="0" anchor="ctr" anchorCtr="0">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326" b="0" i="0" u="none" strike="noStrike" kern="0" cap="none" spc="0" normalizeH="0" baseline="0" noProof="0" dirty="0">
                <a:ln>
                  <a:noFill/>
                </a:ln>
                <a:solidFill>
                  <a:srgbClr val="0078D7"/>
                </a:solidFill>
                <a:effectLst/>
                <a:uLnTx/>
                <a:uFillTx/>
              </a:rPr>
              <a:t>Employees</a:t>
            </a:r>
          </a:p>
        </p:txBody>
      </p:sp>
      <p:sp>
        <p:nvSpPr>
          <p:cNvPr id="18" name="TextBox 17"/>
          <p:cNvSpPr txBox="1"/>
          <p:nvPr/>
        </p:nvSpPr>
        <p:spPr>
          <a:xfrm>
            <a:off x="6310002" y="3101780"/>
            <a:ext cx="1669222" cy="479063"/>
          </a:xfrm>
          <a:prstGeom prst="rect">
            <a:avLst/>
          </a:prstGeom>
          <a:solidFill>
            <a:schemeClr val="bg1"/>
          </a:solidFill>
          <a:ln>
            <a:noFill/>
          </a:ln>
        </p:spPr>
        <p:txBody>
          <a:bodyPr wrap="square" lIns="182854" tIns="146283" rIns="182854" bIns="146283" rtlCol="0" anchor="ctr" anchorCtr="0">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326" b="0" i="0" u="none" strike="noStrike" kern="0" cap="none" spc="0" normalizeH="0" baseline="0" noProof="0" dirty="0">
                <a:ln>
                  <a:noFill/>
                </a:ln>
                <a:solidFill>
                  <a:srgbClr val="0078D7"/>
                </a:solidFill>
                <a:effectLst/>
                <a:uLnTx/>
                <a:uFillTx/>
              </a:rPr>
              <a:t>Business partners</a:t>
            </a:r>
          </a:p>
        </p:txBody>
      </p:sp>
      <p:sp>
        <p:nvSpPr>
          <p:cNvPr id="19" name="TextBox 18"/>
          <p:cNvSpPr txBox="1"/>
          <p:nvPr/>
        </p:nvSpPr>
        <p:spPr>
          <a:xfrm>
            <a:off x="577596" y="4577221"/>
            <a:ext cx="1279704" cy="482719"/>
          </a:xfrm>
          <a:prstGeom prst="rect">
            <a:avLst/>
          </a:prstGeom>
          <a:solidFill>
            <a:schemeClr val="bg1"/>
          </a:solidFill>
          <a:ln>
            <a:noFill/>
          </a:ln>
        </p:spPr>
        <p:txBody>
          <a:bodyPr wrap="square" lIns="182854" tIns="146283" rIns="182854" bIns="146283" rtlCol="0" anchor="ctr" anchorCtr="0">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326" b="0" i="0" u="none" strike="noStrike" kern="0" cap="none" spc="0" normalizeH="0" baseline="0" noProof="0" dirty="0">
                <a:ln>
                  <a:noFill/>
                </a:ln>
                <a:solidFill>
                  <a:srgbClr val="0078D7"/>
                </a:solidFill>
                <a:effectLst/>
                <a:uLnTx/>
                <a:uFillTx/>
              </a:rPr>
              <a:t>Customers</a:t>
            </a:r>
          </a:p>
        </p:txBody>
      </p:sp>
      <p:sp>
        <p:nvSpPr>
          <p:cNvPr id="22" name="Text Placeholder 1"/>
          <p:cNvSpPr txBox="1">
            <a:spLocks/>
          </p:cNvSpPr>
          <p:nvPr/>
        </p:nvSpPr>
        <p:spPr>
          <a:xfrm>
            <a:off x="275481" y="934931"/>
            <a:ext cx="10879760" cy="912684"/>
          </a:xfrm>
          <a:prstGeom prst="rect">
            <a:avLst/>
          </a:prstGeom>
        </p:spPr>
        <p:txBody>
          <a:bodyPr lIns="182854" tIns="146283" rIns="182854" bIns="146283"/>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99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99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99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99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99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51304"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Is it possible to stay secure?</a:t>
            </a:r>
          </a:p>
        </p:txBody>
      </p:sp>
      <p:grpSp>
        <p:nvGrpSpPr>
          <p:cNvPr id="2" name="Group 1"/>
          <p:cNvGrpSpPr/>
          <p:nvPr/>
        </p:nvGrpSpPr>
        <p:grpSpPr>
          <a:xfrm>
            <a:off x="2143614" y="3697866"/>
            <a:ext cx="1727055" cy="1495304"/>
            <a:chOff x="2134443" y="3868129"/>
            <a:chExt cx="1693345" cy="1466117"/>
          </a:xfrm>
        </p:grpSpPr>
        <p:sp>
          <p:nvSpPr>
            <p:cNvPr id="61" name="Rectangle 60"/>
            <p:cNvSpPr/>
            <p:nvPr/>
          </p:nvSpPr>
          <p:spPr>
            <a:xfrm>
              <a:off x="2134443" y="4987676"/>
              <a:ext cx="1693345" cy="346570"/>
            </a:xfrm>
            <a:prstGeom prst="rect">
              <a:avLst/>
            </a:prstGeom>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8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Apps</a:t>
              </a:r>
            </a:p>
          </p:txBody>
        </p:sp>
        <p:grpSp>
          <p:nvGrpSpPr>
            <p:cNvPr id="36" name="Group 35"/>
            <p:cNvGrpSpPr/>
            <p:nvPr/>
          </p:nvGrpSpPr>
          <p:grpSpPr>
            <a:xfrm>
              <a:off x="2453663" y="3868129"/>
              <a:ext cx="1066466" cy="1039278"/>
              <a:chOff x="3644603" y="2433574"/>
              <a:chExt cx="1036281" cy="1009864"/>
            </a:xfrm>
          </p:grpSpPr>
          <p:sp>
            <p:nvSpPr>
              <p:cNvPr id="37" name="Oval 36"/>
              <p:cNvSpPr/>
              <p:nvPr/>
            </p:nvSpPr>
            <p:spPr bwMode="auto">
              <a:xfrm>
                <a:off x="3654740" y="2433574"/>
                <a:ext cx="1009866" cy="1009864"/>
              </a:xfrm>
              <a:prstGeom prst="ellipse">
                <a:avLst/>
              </a:prstGeom>
              <a:solidFill>
                <a:schemeClr val="bg2"/>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1836" b="0" i="0" u="none" strike="noStrike" kern="0" cap="none" spc="0" normalizeH="0" baseline="0" noProof="0" dirty="0">
                  <a:ln>
                    <a:noFill/>
                  </a:ln>
                  <a:solidFill>
                    <a:srgbClr val="000000"/>
                  </a:solidFill>
                  <a:effectLst/>
                  <a:uLnTx/>
                  <a:uFillTx/>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4603" y="2502881"/>
                <a:ext cx="1036281" cy="900010"/>
              </a:xfrm>
              <a:prstGeom prst="rect">
                <a:avLst/>
              </a:prstGeom>
            </p:spPr>
          </p:pic>
        </p:grpSp>
      </p:grpSp>
      <p:grpSp>
        <p:nvGrpSpPr>
          <p:cNvPr id="6" name="Group 5"/>
          <p:cNvGrpSpPr/>
          <p:nvPr/>
        </p:nvGrpSpPr>
        <p:grpSpPr>
          <a:xfrm>
            <a:off x="5708131" y="4663016"/>
            <a:ext cx="2434246" cy="1549892"/>
            <a:chOff x="5713668" y="4673525"/>
            <a:chExt cx="2386732" cy="1519640"/>
          </a:xfrm>
        </p:grpSpPr>
        <p:sp>
          <p:nvSpPr>
            <p:cNvPr id="26" name="Rectangle 25"/>
            <p:cNvSpPr/>
            <p:nvPr/>
          </p:nvSpPr>
          <p:spPr>
            <a:xfrm>
              <a:off x="5713668" y="5846595"/>
              <a:ext cx="2386732" cy="346570"/>
            </a:xfrm>
            <a:prstGeom prst="rect">
              <a:avLst/>
            </a:prstGeom>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8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Devices</a:t>
              </a:r>
            </a:p>
          </p:txBody>
        </p:sp>
        <p:grpSp>
          <p:nvGrpSpPr>
            <p:cNvPr id="39" name="Group 38"/>
            <p:cNvGrpSpPr/>
            <p:nvPr/>
          </p:nvGrpSpPr>
          <p:grpSpPr>
            <a:xfrm>
              <a:off x="6210990" y="4673525"/>
              <a:ext cx="1211444" cy="1061722"/>
              <a:chOff x="1905000" y="2433574"/>
              <a:chExt cx="1152272" cy="1009864"/>
            </a:xfrm>
          </p:grpSpPr>
          <p:sp>
            <p:nvSpPr>
              <p:cNvPr id="40" name="Oval 39"/>
              <p:cNvSpPr/>
              <p:nvPr/>
            </p:nvSpPr>
            <p:spPr bwMode="auto">
              <a:xfrm>
                <a:off x="2042802" y="2433574"/>
                <a:ext cx="1009866" cy="1009864"/>
              </a:xfrm>
              <a:prstGeom prst="ellipse">
                <a:avLst/>
              </a:prstGeom>
              <a:solidFill>
                <a:schemeClr val="bg2"/>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1836" b="0" i="0" u="none" strike="noStrike" kern="0" cap="none" spc="0" normalizeH="0" baseline="0" noProof="0" dirty="0">
                  <a:ln>
                    <a:noFill/>
                  </a:ln>
                  <a:solidFill>
                    <a:srgbClr val="000000"/>
                  </a:solidFill>
                  <a:effectLst/>
                  <a:uLnTx/>
                  <a:uFillTx/>
                </a:endParaRPr>
              </a:p>
            </p:txBody>
          </p:sp>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l="20692"/>
              <a:stretch/>
            </p:blipFill>
            <p:spPr>
              <a:xfrm>
                <a:off x="1905000" y="2573534"/>
                <a:ext cx="1152272" cy="723351"/>
              </a:xfrm>
              <a:prstGeom prst="rect">
                <a:avLst/>
              </a:prstGeom>
            </p:spPr>
          </p:pic>
        </p:grpSp>
      </p:grpSp>
      <p:grpSp>
        <p:nvGrpSpPr>
          <p:cNvPr id="5" name="Group 4"/>
          <p:cNvGrpSpPr/>
          <p:nvPr/>
        </p:nvGrpSpPr>
        <p:grpSpPr>
          <a:xfrm>
            <a:off x="4064739" y="2636346"/>
            <a:ext cx="1606433" cy="1526501"/>
            <a:chOff x="3984535" y="2584888"/>
            <a:chExt cx="1575077" cy="1496705"/>
          </a:xfrm>
        </p:grpSpPr>
        <p:sp>
          <p:nvSpPr>
            <p:cNvPr id="29" name="Rectangle 28"/>
            <p:cNvSpPr/>
            <p:nvPr/>
          </p:nvSpPr>
          <p:spPr>
            <a:xfrm>
              <a:off x="3984535" y="3735023"/>
              <a:ext cx="1575077" cy="346570"/>
            </a:xfrm>
            <a:prstGeom prst="rect">
              <a:avLst/>
            </a:prstGeom>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8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Data</a:t>
              </a:r>
            </a:p>
          </p:txBody>
        </p:sp>
        <p:grpSp>
          <p:nvGrpSpPr>
            <p:cNvPr id="42" name="Group 41"/>
            <p:cNvGrpSpPr/>
            <p:nvPr/>
          </p:nvGrpSpPr>
          <p:grpSpPr>
            <a:xfrm>
              <a:off x="4269474" y="2584888"/>
              <a:ext cx="1061726" cy="1144346"/>
              <a:chOff x="5224679" y="2433574"/>
              <a:chExt cx="1009866" cy="1088452"/>
            </a:xfrm>
          </p:grpSpPr>
          <p:sp>
            <p:nvSpPr>
              <p:cNvPr id="45" name="Oval 44"/>
              <p:cNvSpPr/>
              <p:nvPr/>
            </p:nvSpPr>
            <p:spPr bwMode="auto">
              <a:xfrm>
                <a:off x="5224679" y="2433574"/>
                <a:ext cx="1009866" cy="1009864"/>
              </a:xfrm>
              <a:prstGeom prst="ellipse">
                <a:avLst/>
              </a:prstGeom>
              <a:solidFill>
                <a:schemeClr val="bg2"/>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1836" b="0" i="0" u="none" strike="noStrike" kern="0" cap="none" spc="0" normalizeH="0" baseline="0" noProof="0" dirty="0">
                  <a:ln>
                    <a:noFill/>
                  </a:ln>
                  <a:solidFill>
                    <a:srgbClr val="000000"/>
                  </a:solidFill>
                  <a:effectLst/>
                  <a:uLnTx/>
                  <a:uFillTx/>
                </a:endParaRP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7930" y="2592366"/>
                <a:ext cx="725628" cy="929660"/>
              </a:xfrm>
              <a:prstGeom prst="rect">
                <a:avLst/>
              </a:prstGeom>
            </p:spPr>
          </p:pic>
        </p:grpSp>
      </p:grpSp>
      <p:grpSp>
        <p:nvGrpSpPr>
          <p:cNvPr id="4" name="Group 3"/>
          <p:cNvGrpSpPr/>
          <p:nvPr/>
        </p:nvGrpSpPr>
        <p:grpSpPr>
          <a:xfrm>
            <a:off x="99962" y="1994204"/>
            <a:ext cx="1818352" cy="1483982"/>
            <a:chOff x="97147" y="1955280"/>
            <a:chExt cx="1782860" cy="1455016"/>
          </a:xfrm>
        </p:grpSpPr>
        <p:sp>
          <p:nvSpPr>
            <p:cNvPr id="32" name="Rectangle 31"/>
            <p:cNvSpPr/>
            <p:nvPr/>
          </p:nvSpPr>
          <p:spPr>
            <a:xfrm>
              <a:off x="97147" y="3063726"/>
              <a:ext cx="1782860" cy="346570"/>
            </a:xfrm>
            <a:prstGeom prst="rect">
              <a:avLst/>
            </a:prstGeom>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836"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Users</a:t>
              </a:r>
            </a:p>
          </p:txBody>
        </p:sp>
        <p:grpSp>
          <p:nvGrpSpPr>
            <p:cNvPr id="47" name="Group 46"/>
            <p:cNvGrpSpPr/>
            <p:nvPr/>
          </p:nvGrpSpPr>
          <p:grpSpPr>
            <a:xfrm>
              <a:off x="273398" y="1955280"/>
              <a:ext cx="1510082" cy="1058600"/>
              <a:chOff x="243961" y="2433574"/>
              <a:chExt cx="1480051" cy="1037548"/>
            </a:xfrm>
          </p:grpSpPr>
          <p:sp>
            <p:nvSpPr>
              <p:cNvPr id="48" name="Oval 47"/>
              <p:cNvSpPr/>
              <p:nvPr/>
            </p:nvSpPr>
            <p:spPr bwMode="auto">
              <a:xfrm>
                <a:off x="470508" y="2433574"/>
                <a:ext cx="1009866" cy="1009864"/>
              </a:xfrm>
              <a:prstGeom prst="ellipse">
                <a:avLst/>
              </a:prstGeom>
              <a:solidFill>
                <a:schemeClr val="bg2"/>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1836" b="0" i="0" u="none" strike="noStrike" kern="0" cap="none" spc="0" normalizeH="0" baseline="0" noProof="0" dirty="0">
                  <a:ln>
                    <a:noFill/>
                  </a:ln>
                  <a:solidFill>
                    <a:srgbClr val="000000"/>
                  </a:solidFill>
                  <a:effectLst/>
                  <a:uLnTx/>
                  <a:uFillTx/>
                </a:endParaRPr>
              </a:p>
            </p:txBody>
          </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961" y="2572917"/>
                <a:ext cx="1480051" cy="898205"/>
              </a:xfrm>
              <a:prstGeom prst="rect">
                <a:avLst/>
              </a:prstGeom>
            </p:spPr>
          </p:pic>
        </p:grpSp>
      </p:grpSp>
      <p:grpSp>
        <p:nvGrpSpPr>
          <p:cNvPr id="8" name="Group 7"/>
          <p:cNvGrpSpPr/>
          <p:nvPr/>
        </p:nvGrpSpPr>
        <p:grpSpPr>
          <a:xfrm>
            <a:off x="2136851" y="1950535"/>
            <a:ext cx="1602603" cy="685947"/>
            <a:chOff x="2094278" y="1912463"/>
            <a:chExt cx="1571322" cy="672558"/>
          </a:xfrm>
        </p:grpSpPr>
        <p:sp>
          <p:nvSpPr>
            <p:cNvPr id="68" name="Oval 67"/>
            <p:cNvSpPr/>
            <p:nvPr/>
          </p:nvSpPr>
          <p:spPr bwMode="auto">
            <a:xfrm>
              <a:off x="2094278" y="1912463"/>
              <a:ext cx="672558" cy="672558"/>
            </a:xfrm>
            <a:prstGeom prst="ellipse">
              <a:avLst/>
            </a:prstGeom>
            <a:noFill/>
            <a:ln w="76200">
              <a:solidFill>
                <a:srgbClr val="D11E3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9" name="Rectangle 68"/>
            <p:cNvSpPr/>
            <p:nvPr/>
          </p:nvSpPr>
          <p:spPr bwMode="auto">
            <a:xfrm>
              <a:off x="2736148" y="2051977"/>
              <a:ext cx="929452" cy="411070"/>
            </a:xfrm>
            <a:prstGeom prst="rect">
              <a:avLst/>
            </a:prstGeom>
            <a:solidFill>
              <a:srgbClr val="D11E3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3" name="Rectangle 32"/>
            <p:cNvSpPr/>
            <p:nvPr/>
          </p:nvSpPr>
          <p:spPr>
            <a:xfrm>
              <a:off x="2743292" y="2123697"/>
              <a:ext cx="920424" cy="261867"/>
            </a:xfrm>
            <a:prstGeom prst="rect">
              <a:avLst/>
            </a:prstGeom>
            <a:noFill/>
            <a:ln>
              <a:noFill/>
            </a:ln>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224"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Data leaks</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1515" y="2066348"/>
              <a:ext cx="263283" cy="404109"/>
            </a:xfrm>
            <a:prstGeom prst="rect">
              <a:avLst/>
            </a:prstGeom>
          </p:spPr>
        </p:pic>
      </p:grpSp>
      <p:grpSp>
        <p:nvGrpSpPr>
          <p:cNvPr id="20" name="Group 19"/>
          <p:cNvGrpSpPr/>
          <p:nvPr/>
        </p:nvGrpSpPr>
        <p:grpSpPr>
          <a:xfrm>
            <a:off x="6418242" y="1539602"/>
            <a:ext cx="1765709" cy="685947"/>
            <a:chOff x="6292101" y="1509551"/>
            <a:chExt cx="1731244" cy="672558"/>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0548" y="1671320"/>
              <a:ext cx="563680" cy="346880"/>
            </a:xfrm>
            <a:prstGeom prst="rect">
              <a:avLst/>
            </a:prstGeom>
          </p:spPr>
        </p:pic>
        <p:grpSp>
          <p:nvGrpSpPr>
            <p:cNvPr id="9" name="Group 8"/>
            <p:cNvGrpSpPr/>
            <p:nvPr/>
          </p:nvGrpSpPr>
          <p:grpSpPr>
            <a:xfrm>
              <a:off x="6292101" y="1509551"/>
              <a:ext cx="1731244" cy="672558"/>
              <a:chOff x="6292101" y="1509551"/>
              <a:chExt cx="1731244" cy="672558"/>
            </a:xfrm>
          </p:grpSpPr>
          <p:sp>
            <p:nvSpPr>
              <p:cNvPr id="62" name="Rectangle 61"/>
              <p:cNvSpPr/>
              <p:nvPr/>
            </p:nvSpPr>
            <p:spPr bwMode="auto">
              <a:xfrm>
                <a:off x="6929120" y="1645640"/>
                <a:ext cx="1053463" cy="411070"/>
              </a:xfrm>
              <a:prstGeom prst="rect">
                <a:avLst/>
              </a:prstGeom>
              <a:solidFill>
                <a:srgbClr val="D11E3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3" name="Rectangle 62"/>
              <p:cNvSpPr/>
              <p:nvPr/>
            </p:nvSpPr>
            <p:spPr>
              <a:xfrm>
                <a:off x="6936958" y="1735372"/>
                <a:ext cx="1086387" cy="261867"/>
              </a:xfrm>
              <a:prstGeom prst="rect">
                <a:avLst/>
              </a:prstGeom>
              <a:noFill/>
              <a:ln>
                <a:noFill/>
              </a:ln>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224"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Lost device</a:t>
                </a:r>
              </a:p>
            </p:txBody>
          </p:sp>
          <p:sp>
            <p:nvSpPr>
              <p:cNvPr id="55" name="Oval 54"/>
              <p:cNvSpPr/>
              <p:nvPr/>
            </p:nvSpPr>
            <p:spPr bwMode="auto">
              <a:xfrm>
                <a:off x="6292101" y="1509551"/>
                <a:ext cx="672558" cy="672558"/>
              </a:xfrm>
              <a:prstGeom prst="ellipse">
                <a:avLst/>
              </a:prstGeom>
              <a:noFill/>
              <a:ln w="76200">
                <a:solidFill>
                  <a:srgbClr val="D11E3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grpSp>
      <p:grpSp>
        <p:nvGrpSpPr>
          <p:cNvPr id="14" name="Group 13"/>
          <p:cNvGrpSpPr/>
          <p:nvPr/>
        </p:nvGrpSpPr>
        <p:grpSpPr>
          <a:xfrm>
            <a:off x="7657789" y="4006001"/>
            <a:ext cx="2390116" cy="685947"/>
            <a:chOff x="7507453" y="3927809"/>
            <a:chExt cx="2343464" cy="672558"/>
          </a:xfrm>
        </p:grpSpPr>
        <p:sp>
          <p:nvSpPr>
            <p:cNvPr id="64" name="Oval 63"/>
            <p:cNvSpPr/>
            <p:nvPr/>
          </p:nvSpPr>
          <p:spPr bwMode="auto">
            <a:xfrm>
              <a:off x="7507453" y="3927809"/>
              <a:ext cx="672558" cy="672558"/>
            </a:xfrm>
            <a:prstGeom prst="ellipse">
              <a:avLst/>
            </a:prstGeom>
            <a:noFill/>
            <a:ln w="76200">
              <a:solidFill>
                <a:srgbClr val="D11E3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5" name="Rectangle 64"/>
            <p:cNvSpPr/>
            <p:nvPr/>
          </p:nvSpPr>
          <p:spPr bwMode="auto">
            <a:xfrm>
              <a:off x="8149206" y="4057522"/>
              <a:ext cx="1663010" cy="411070"/>
            </a:xfrm>
            <a:prstGeom prst="rect">
              <a:avLst/>
            </a:prstGeom>
            <a:solidFill>
              <a:srgbClr val="D11E3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0" name="Rectangle 29"/>
            <p:cNvSpPr/>
            <p:nvPr/>
          </p:nvSpPr>
          <p:spPr>
            <a:xfrm>
              <a:off x="8121388" y="4145672"/>
              <a:ext cx="1729529" cy="261867"/>
            </a:xfrm>
            <a:prstGeom prst="rect">
              <a:avLst/>
            </a:prstGeom>
            <a:noFill/>
            <a:ln>
              <a:noFill/>
            </a:ln>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224"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Compromised identity</a:t>
              </a: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7354" y="4081780"/>
              <a:ext cx="282977" cy="375002"/>
            </a:xfrm>
            <a:prstGeom prst="rect">
              <a:avLst/>
            </a:prstGeom>
          </p:spPr>
        </p:pic>
      </p:grpSp>
      <p:grpSp>
        <p:nvGrpSpPr>
          <p:cNvPr id="16" name="Group 15"/>
          <p:cNvGrpSpPr/>
          <p:nvPr/>
        </p:nvGrpSpPr>
        <p:grpSpPr>
          <a:xfrm>
            <a:off x="1530728" y="5659639"/>
            <a:ext cx="2040511" cy="685947"/>
            <a:chOff x="1499985" y="5549170"/>
            <a:chExt cx="2000683" cy="672558"/>
          </a:xfrm>
        </p:grpSpPr>
        <p:sp>
          <p:nvSpPr>
            <p:cNvPr id="66" name="Oval 65"/>
            <p:cNvSpPr/>
            <p:nvPr/>
          </p:nvSpPr>
          <p:spPr bwMode="auto">
            <a:xfrm>
              <a:off x="1499985" y="5549170"/>
              <a:ext cx="672558" cy="672558"/>
            </a:xfrm>
            <a:prstGeom prst="ellipse">
              <a:avLst/>
            </a:prstGeom>
            <a:noFill/>
            <a:ln w="76200">
              <a:solidFill>
                <a:srgbClr val="D11E3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7" name="Rectangle 66"/>
            <p:cNvSpPr/>
            <p:nvPr/>
          </p:nvSpPr>
          <p:spPr bwMode="auto">
            <a:xfrm>
              <a:off x="2144701" y="5695554"/>
              <a:ext cx="1355967" cy="411070"/>
            </a:xfrm>
            <a:prstGeom prst="rect">
              <a:avLst/>
            </a:prstGeom>
            <a:solidFill>
              <a:srgbClr val="D11E3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1" name="Rectangle 30"/>
            <p:cNvSpPr/>
            <p:nvPr/>
          </p:nvSpPr>
          <p:spPr>
            <a:xfrm>
              <a:off x="2144701" y="5766712"/>
              <a:ext cx="1355967" cy="261867"/>
            </a:xfrm>
            <a:prstGeom prst="rect">
              <a:avLst/>
            </a:prstGeom>
            <a:noFill/>
            <a:ln>
              <a:noFill/>
            </a:ln>
          </p:spPr>
          <p:txBody>
            <a:bodyPr wrap="square">
              <a:sp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224" b="0" i="0" u="none" strike="noStrike" kern="0" cap="none" spc="0" normalizeH="0" baseline="0" noProof="0">
                  <a:ln>
                    <a:noFill/>
                  </a:ln>
                  <a:solidFill>
                    <a:srgbClr val="FFFFFF"/>
                  </a:solidFill>
                  <a:effectLst/>
                  <a:uLnTx/>
                  <a:uFillTx/>
                  <a:latin typeface="Segoe UI Light"/>
                  <a:ea typeface="Segoe UI" pitchFamily="34" charset="0"/>
                  <a:cs typeface="Segoe UI" pitchFamily="34" charset="0"/>
                </a:rPr>
                <a:t>Stolen credentials</a:t>
              </a:r>
              <a:endParaRPr kumimoji="0" lang="en-US" sz="1224"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pic>
        <p:nvPicPr>
          <p:cNvPr id="50" name="Picture 49"/>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t="-31650" r="18564" b="-48546"/>
          <a:stretch/>
        </p:blipFill>
        <p:spPr>
          <a:xfrm>
            <a:off x="1637567" y="5830535"/>
            <a:ext cx="481196" cy="373036"/>
          </a:xfrm>
          <a:prstGeom prst="rect">
            <a:avLst/>
          </a:prstGeom>
        </p:spPr>
      </p:pic>
      <p:sp>
        <p:nvSpPr>
          <p:cNvPr id="51" name="Title 1"/>
          <p:cNvSpPr txBox="1">
            <a:spLocks/>
          </p:cNvSpPr>
          <p:nvPr/>
        </p:nvSpPr>
        <p:spPr>
          <a:xfrm>
            <a:off x="7599913" y="178989"/>
            <a:ext cx="4018924" cy="1351952"/>
          </a:xfrm>
          <a:prstGeom prst="rect">
            <a:avLst/>
          </a:prstGeom>
        </p:spPr>
        <p:txBody>
          <a:bodyPr vert="horz" wrap="square" lIns="146304" tIns="91440" rIns="146304" bIns="91440" rtlCol="0" anchor="t">
            <a:noAutofit/>
          </a:bodyPr>
          <a:lstStyle>
            <a:lvl1pPr algn="l" defTabSz="931684" rtl="0" fontAlgn="base">
              <a:lnSpc>
                <a:spcPct val="90000"/>
              </a:lnSpc>
              <a:spcBef>
                <a:spcPct val="0"/>
              </a:spcBef>
              <a:spcAft>
                <a:spcPct val="0"/>
              </a:spcAft>
              <a:defRPr lang="en-US" sz="4488" kern="1200" spc="-102">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a:lstStyle>
          <a:p>
            <a:pPr marL="0" marR="0" lvl="0" indent="0" algn="l" defTabSz="931684" rtl="0" eaLnBrk="1" fontAlgn="base" latinLnBrk="0" hangingPunct="1">
              <a:lnSpc>
                <a:spcPct val="90000"/>
              </a:lnSpc>
              <a:spcBef>
                <a:spcPct val="0"/>
              </a:spcBef>
              <a:spcAft>
                <a:spcPct val="0"/>
              </a:spcAft>
              <a:buClrTx/>
              <a:buSzTx/>
              <a:buFontTx/>
              <a:buNone/>
              <a:tabLst/>
              <a:defRPr/>
            </a:pPr>
            <a:endParaRPr kumimoji="0" lang="en-US" sz="4488" b="0" i="0" u="none" strike="noStrike" kern="1200" cap="none" spc="-102" normalizeH="0" baseline="0" noProof="0" dirty="0">
              <a:ln w="3175">
                <a:noFill/>
              </a:ln>
              <a:solidFill>
                <a:schemeClr val="bg1"/>
              </a:solidFill>
              <a:effectLst/>
              <a:uLnTx/>
              <a:uFillTx/>
              <a:latin typeface="+mj-lt"/>
              <a:ea typeface="ＭＳ Ｐゴシック" charset="0"/>
              <a:cs typeface="Segoe UI" pitchFamily="34" charset="0"/>
            </a:endParaRPr>
          </a:p>
        </p:txBody>
      </p:sp>
      <p:sp>
        <p:nvSpPr>
          <p:cNvPr id="52" name="Rectangle 51"/>
          <p:cNvSpPr/>
          <p:nvPr/>
        </p:nvSpPr>
        <p:spPr>
          <a:xfrm>
            <a:off x="8381476" y="1050662"/>
            <a:ext cx="4767889" cy="1887084"/>
          </a:xfrm>
          <a:prstGeom prst="rect">
            <a:avLst/>
          </a:prstGeom>
        </p:spPr>
        <p:txBody>
          <a:bodyPr wrap="squar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ysClr val="windowText" lastClr="000000"/>
                </a:solidFill>
                <a:effectLst/>
                <a:uLnTx/>
                <a:uFillTx/>
                <a:hlinkClick r:id="rId13"/>
              </a:rPr>
              <a:t>Presidential Email Hack</a:t>
            </a:r>
            <a:endParaRPr kumimoji="0" lang="en-US" sz="2856" b="0" i="0" u="none" strike="noStrike" kern="0" cap="none" spc="0" normalizeH="0" baseline="0" noProof="0" dirty="0">
              <a:ln>
                <a:noFill/>
              </a:ln>
              <a:solidFill>
                <a:sysClr val="windowText" lastClr="000000"/>
              </a:solidFill>
              <a:effectLst/>
              <a:uLnTx/>
              <a:uFillTx/>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ysClr val="windowText" lastClr="000000"/>
                </a:solidFill>
                <a:effectLst/>
                <a:uLnTx/>
                <a:uFillTx/>
                <a:hlinkClick r:id="rId14"/>
              </a:rPr>
              <a:t>DNC Hack</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ysClr val="windowText" lastClr="000000"/>
                </a:solidFill>
                <a:effectLst/>
                <a:uLnTx/>
                <a:uFillTx/>
                <a:hlinkClick r:id="rId15"/>
              </a:rPr>
              <a:t>DCCC Hack</a:t>
            </a:r>
            <a:endParaRPr kumimoji="0" lang="en-US" sz="2856" b="0" i="0" u="none" strike="noStrike" kern="0" cap="none" spc="0" normalizeH="0" baseline="0" noProof="0" dirty="0">
              <a:ln>
                <a:noFill/>
              </a:ln>
              <a:solidFill>
                <a:sysClr val="windowText" lastClr="000000"/>
              </a:solidFill>
              <a:effectLst/>
              <a:uLnTx/>
              <a:uFillTx/>
            </a:endParaRPr>
          </a:p>
          <a:p>
            <a:pPr marL="0" marR="0" lvl="0" indent="0" defTabSz="932597"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ysClr val="windowText" lastClr="000000"/>
                </a:solidFill>
                <a:effectLst/>
                <a:uLnTx/>
                <a:uFillTx/>
                <a:hlinkClick r:id="rId16"/>
              </a:rPr>
              <a:t>Election System Hacks</a:t>
            </a:r>
            <a:endParaRPr kumimoji="0" lang="en-US" sz="2856"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3852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Sobering statistics</a:t>
            </a:r>
            <a:endParaRPr lang="en-US" dirty="0"/>
          </a:p>
        </p:txBody>
      </p:sp>
      <p:sp>
        <p:nvSpPr>
          <p:cNvPr id="13" name="TextBox 12"/>
          <p:cNvSpPr txBox="1"/>
          <p:nvPr/>
        </p:nvSpPr>
        <p:spPr>
          <a:xfrm>
            <a:off x="622616" y="5618944"/>
            <a:ext cx="11422738" cy="719201"/>
          </a:xfrm>
          <a:prstGeom prst="rect">
            <a:avLst/>
          </a:prstGeom>
          <a:noFill/>
        </p:spPr>
        <p:txBody>
          <a:bodyPr wrap="square" lIns="182819" tIns="146255" rIns="182819" bIns="146255" rtlCol="0">
            <a:spAutoFit/>
          </a:bodyPr>
          <a:lstStyle/>
          <a:p>
            <a:pPr marL="0" marR="0" lvl="0" indent="0" defTabSz="913237" eaLnBrk="1" fontAlgn="base" latinLnBrk="0" hangingPunct="1">
              <a:lnSpc>
                <a:spcPct val="90000"/>
              </a:lnSpc>
              <a:spcBef>
                <a:spcPct val="0"/>
              </a:spcBef>
              <a:spcAft>
                <a:spcPct val="0"/>
              </a:spcAft>
              <a:buClrTx/>
              <a:buSzTx/>
              <a:buFontTx/>
              <a:buNone/>
              <a:tabLst/>
              <a:defRPr/>
            </a:pPr>
            <a:r>
              <a:rPr kumimoji="0" lang="en-US" sz="3060" b="0" i="0" u="none" strike="noStrike" kern="0" cap="none" spc="-71" normalizeH="0" baseline="0" noProof="0" dirty="0">
                <a:ln>
                  <a:noFill/>
                </a:ln>
                <a:solidFill>
                  <a:sysClr val="windowText" lastClr="000000"/>
                </a:solidFill>
                <a:effectLst/>
                <a:uLnTx/>
                <a:uFillTx/>
                <a:latin typeface="+mj-lt"/>
                <a:ea typeface="ＭＳ Ｐゴシック" charset="0"/>
              </a:rPr>
              <a:t>The frequency and sophistication of cybersecurity attacks are escalating</a:t>
            </a:r>
            <a:endParaRPr kumimoji="0" lang="en-US" sz="3060" b="0" i="0" u="none" strike="noStrike" kern="0" cap="none" spc="-71" normalizeH="0" baseline="0" noProof="0" dirty="0">
              <a:ln>
                <a:noFill/>
              </a:ln>
              <a:gradFill>
                <a:gsLst>
                  <a:gs pos="2917">
                    <a:srgbClr val="505050"/>
                  </a:gs>
                  <a:gs pos="30000">
                    <a:srgbClr val="505050"/>
                  </a:gs>
                </a:gsLst>
                <a:lin ang="5400000" scaled="0"/>
              </a:gradFill>
              <a:effectLst/>
              <a:uLnTx/>
              <a:uFillTx/>
              <a:latin typeface="+mj-lt"/>
              <a:ea typeface="ＭＳ Ｐゴシック" charset="0"/>
            </a:endParaRPr>
          </a:p>
        </p:txBody>
      </p:sp>
      <p:grpSp>
        <p:nvGrpSpPr>
          <p:cNvPr id="44" name="Group 43"/>
          <p:cNvGrpSpPr/>
          <p:nvPr/>
        </p:nvGrpSpPr>
        <p:grpSpPr>
          <a:xfrm>
            <a:off x="6342584" y="2098357"/>
            <a:ext cx="2797810" cy="2797810"/>
            <a:chOff x="6217920" y="2057400"/>
            <a:chExt cx="2743200" cy="2743200"/>
          </a:xfrm>
        </p:grpSpPr>
        <p:sp>
          <p:nvSpPr>
            <p:cNvPr id="29" name="Oval 28"/>
            <p:cNvSpPr>
              <a:spLocks/>
            </p:cNvSpPr>
            <p:nvPr/>
          </p:nvSpPr>
          <p:spPr bwMode="auto">
            <a:xfrm>
              <a:off x="6217920" y="2057400"/>
              <a:ext cx="2743200" cy="2743200"/>
            </a:xfrm>
            <a:prstGeom prst="ellipse">
              <a:avLst/>
            </a:prstGeom>
            <a:solidFill>
              <a:schemeClr val="bg1">
                <a:lumMod val="95000"/>
              </a:schemeClr>
            </a:solidFill>
            <a:ln w="762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1" name="Rectangle 30"/>
            <p:cNvSpPr/>
            <p:nvPr/>
          </p:nvSpPr>
          <p:spPr>
            <a:xfrm>
              <a:off x="6693281" y="2269122"/>
              <a:ext cx="1827103" cy="938590"/>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5499" b="0" i="0" u="none" strike="noStrike" kern="0" cap="none" spc="-306" normalizeH="0" baseline="0" noProof="0" dirty="0">
                  <a:ln>
                    <a:noFill/>
                  </a:ln>
                  <a:solidFill>
                    <a:schemeClr val="accent4"/>
                  </a:solidFill>
                  <a:effectLst/>
                  <a:uLnTx/>
                  <a:uFillTx/>
                  <a:latin typeface="Segoe UI Light"/>
                  <a:cs typeface="Segoe UI Light"/>
                </a:rPr>
                <a:t>$500B</a:t>
              </a:r>
              <a:endParaRPr kumimoji="0" lang="en-US" sz="1836" b="0" i="0" u="none" strike="noStrike" kern="0" cap="none" spc="-306" normalizeH="0" baseline="0" noProof="0" dirty="0">
                <a:ln>
                  <a:noFill/>
                </a:ln>
                <a:solidFill>
                  <a:schemeClr val="accent4"/>
                </a:solidFill>
                <a:effectLst/>
                <a:uLnTx/>
                <a:uFillTx/>
              </a:endParaRPr>
            </a:p>
          </p:txBody>
        </p:sp>
        <p:sp>
          <p:nvSpPr>
            <p:cNvPr id="32" name="Rectangle 31"/>
            <p:cNvSpPr/>
            <p:nvPr/>
          </p:nvSpPr>
          <p:spPr>
            <a:xfrm>
              <a:off x="6675120" y="3899903"/>
              <a:ext cx="1828800" cy="673646"/>
            </a:xfrm>
            <a:prstGeom prst="rect">
              <a:avLst/>
            </a:prstGeom>
          </p:spPr>
          <p:txBody>
            <a:bodyPr wrap="square">
              <a:spAutoFit/>
            </a:bodyPr>
            <a:lstStyle/>
            <a:p>
              <a:pPr marL="0" marR="0" lvl="0" indent="0" algn="ctr" defTabSz="913237"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accent4"/>
                  </a:solidFill>
                  <a:effectLst/>
                  <a:uLnTx/>
                  <a:uFillTx/>
                </a:rPr>
                <a:t>total potential cost</a:t>
              </a:r>
            </a:p>
            <a:p>
              <a:pPr marL="0" marR="0" lvl="0" indent="0" algn="ctr" defTabSz="913237"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accent4"/>
                  </a:solidFill>
                  <a:effectLst/>
                  <a:uLnTx/>
                  <a:uFillTx/>
                </a:rPr>
                <a:t>of cybercrime to the </a:t>
              </a:r>
            </a:p>
            <a:p>
              <a:pPr marL="0" marR="0" lvl="0" indent="0" algn="ctr" defTabSz="913237"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accent4"/>
                  </a:solidFill>
                  <a:effectLst/>
                  <a:uLnTx/>
                  <a:uFillTx/>
                </a:rPr>
                <a:t>global economy</a:t>
              </a:r>
            </a:p>
          </p:txBody>
        </p:sp>
        <p:pic>
          <p:nvPicPr>
            <p:cNvPr id="9" name="Picture 8" descr="sobering stats - globe.png"/>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23906" y="3069748"/>
              <a:ext cx="731229" cy="731520"/>
            </a:xfrm>
            <a:prstGeom prst="rect">
              <a:avLst/>
            </a:prstGeom>
          </p:spPr>
        </p:pic>
      </p:grpSp>
      <p:grpSp>
        <p:nvGrpSpPr>
          <p:cNvPr id="45" name="Group 44"/>
          <p:cNvGrpSpPr/>
          <p:nvPr/>
        </p:nvGrpSpPr>
        <p:grpSpPr>
          <a:xfrm>
            <a:off x="9389088" y="2098357"/>
            <a:ext cx="2797810" cy="2797810"/>
            <a:chOff x="9204960" y="2057400"/>
            <a:chExt cx="2743200" cy="2743200"/>
          </a:xfrm>
        </p:grpSpPr>
        <p:sp>
          <p:nvSpPr>
            <p:cNvPr id="34" name="Oval 33"/>
            <p:cNvSpPr>
              <a:spLocks/>
            </p:cNvSpPr>
            <p:nvPr/>
          </p:nvSpPr>
          <p:spPr bwMode="auto">
            <a:xfrm>
              <a:off x="9204960" y="2057400"/>
              <a:ext cx="2743200" cy="2743200"/>
            </a:xfrm>
            <a:prstGeom prst="ellipse">
              <a:avLst/>
            </a:prstGeom>
            <a:solidFill>
              <a:schemeClr val="bg1">
                <a:lumMod val="95000"/>
              </a:schemeClr>
            </a:solidFill>
            <a:ln w="762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5" name="Rectangle 34"/>
            <p:cNvSpPr/>
            <p:nvPr/>
          </p:nvSpPr>
          <p:spPr>
            <a:xfrm>
              <a:off x="9681924" y="2269122"/>
              <a:ext cx="1823897" cy="938590"/>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5499" b="0" i="0" u="none" strike="noStrike" kern="0" cap="none" spc="-306" normalizeH="0" baseline="0" noProof="0" dirty="0">
                  <a:ln>
                    <a:noFill/>
                  </a:ln>
                  <a:solidFill>
                    <a:schemeClr val="accent4"/>
                  </a:solidFill>
                  <a:effectLst/>
                  <a:uLnTx/>
                  <a:uFillTx/>
                  <a:latin typeface="Segoe UI Light"/>
                  <a:cs typeface="Segoe UI Light"/>
                </a:rPr>
                <a:t>$3.5M</a:t>
              </a:r>
              <a:endParaRPr kumimoji="0" lang="en-US" sz="1836" b="0" i="0" u="none" strike="noStrike" kern="0" cap="none" spc="-306" normalizeH="0" baseline="0" noProof="0" dirty="0">
                <a:ln>
                  <a:noFill/>
                </a:ln>
                <a:solidFill>
                  <a:schemeClr val="accent4"/>
                </a:solidFill>
                <a:effectLst/>
                <a:uLnTx/>
                <a:uFillTx/>
              </a:endParaRPr>
            </a:p>
          </p:txBody>
        </p:sp>
        <p:sp>
          <p:nvSpPr>
            <p:cNvPr id="37" name="Rectangle 36"/>
            <p:cNvSpPr/>
            <p:nvPr/>
          </p:nvSpPr>
          <p:spPr>
            <a:xfrm>
              <a:off x="9662160" y="3899903"/>
              <a:ext cx="1828800" cy="673646"/>
            </a:xfrm>
            <a:prstGeom prst="rect">
              <a:avLst/>
            </a:prstGeom>
          </p:spPr>
          <p:txBody>
            <a:bodyPr wrap="square">
              <a:spAutoFit/>
            </a:bodyPr>
            <a:lstStyle/>
            <a:p>
              <a:pPr marL="0" marR="0" lvl="0" indent="0" algn="ctr" defTabSz="913237"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accent4"/>
                  </a:solidFill>
                  <a:effectLst/>
                  <a:uLnTx/>
                  <a:uFillTx/>
                </a:rPr>
                <a:t>average cost of a data breach to a company </a:t>
              </a:r>
            </a:p>
          </p:txBody>
        </p:sp>
        <p:pic>
          <p:nvPicPr>
            <p:cNvPr id="11" name="Picture 10" descr="sobering stats - cost of data breach.png"/>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58806" y="3043483"/>
              <a:ext cx="435509" cy="822960"/>
            </a:xfrm>
            <a:prstGeom prst="rect">
              <a:avLst/>
            </a:prstGeom>
          </p:spPr>
        </p:pic>
      </p:grpSp>
      <p:grpSp>
        <p:nvGrpSpPr>
          <p:cNvPr id="42" name="Group 41"/>
          <p:cNvGrpSpPr/>
          <p:nvPr/>
        </p:nvGrpSpPr>
        <p:grpSpPr>
          <a:xfrm>
            <a:off x="249576" y="2098357"/>
            <a:ext cx="2797810" cy="2797810"/>
            <a:chOff x="357666" y="2057400"/>
            <a:chExt cx="2743200" cy="2743200"/>
          </a:xfrm>
        </p:grpSpPr>
        <p:sp>
          <p:nvSpPr>
            <p:cNvPr id="15" name="Oval 14"/>
            <p:cNvSpPr>
              <a:spLocks/>
            </p:cNvSpPr>
            <p:nvPr/>
          </p:nvSpPr>
          <p:spPr bwMode="auto">
            <a:xfrm>
              <a:off x="357666" y="2057400"/>
              <a:ext cx="2743200" cy="2743200"/>
            </a:xfrm>
            <a:prstGeom prst="ellipse">
              <a:avLst/>
            </a:prstGeom>
            <a:solidFill>
              <a:schemeClr val="bg1">
                <a:lumMod val="95000"/>
              </a:schemeClr>
            </a:solidFill>
            <a:ln w="762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8" name="Rectangle 17"/>
            <p:cNvSpPr/>
            <p:nvPr/>
          </p:nvSpPr>
          <p:spPr>
            <a:xfrm>
              <a:off x="955657" y="2269122"/>
              <a:ext cx="1577804" cy="938590"/>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5499" b="0" i="0" u="none" strike="noStrike" kern="0" cap="none" spc="-306" normalizeH="0" baseline="0" noProof="0" dirty="0">
                  <a:ln>
                    <a:noFill/>
                  </a:ln>
                  <a:solidFill>
                    <a:schemeClr val="accent4"/>
                  </a:solidFill>
                  <a:effectLst/>
                  <a:uLnTx/>
                  <a:uFillTx/>
                  <a:latin typeface="Segoe UI Light"/>
                  <a:cs typeface="Segoe UI Light"/>
                </a:rPr>
                <a:t>200+</a:t>
              </a:r>
              <a:endParaRPr kumimoji="0" lang="en-US" sz="1836" b="0" i="0" u="none" strike="noStrike" kern="0" cap="none" spc="-306" normalizeH="0" baseline="0" noProof="0" dirty="0">
                <a:ln>
                  <a:noFill/>
                </a:ln>
                <a:solidFill>
                  <a:schemeClr val="accent4"/>
                </a:solidFill>
                <a:effectLst/>
                <a:uLnTx/>
                <a:uFillTx/>
              </a:endParaRPr>
            </a:p>
          </p:txBody>
        </p:sp>
        <p:sp>
          <p:nvSpPr>
            <p:cNvPr id="19" name="Rectangle 18"/>
            <p:cNvSpPr/>
            <p:nvPr/>
          </p:nvSpPr>
          <p:spPr>
            <a:xfrm>
              <a:off x="677706" y="3843787"/>
              <a:ext cx="2103120" cy="867417"/>
            </a:xfrm>
            <a:prstGeom prst="rect">
              <a:avLst/>
            </a:prstGeom>
          </p:spPr>
          <p:txBody>
            <a:bodyPr wrap="square">
              <a:spAutoFit/>
            </a:bodyPr>
            <a:lstStyle/>
            <a:p>
              <a:pPr marL="0" marR="0" lvl="0" indent="0" algn="ctr" defTabSz="913237"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accent4"/>
                  </a:solidFill>
                  <a:effectLst/>
                  <a:uLnTx/>
                  <a:uFillTx/>
                </a:rPr>
                <a:t>median # days attackers reside within a victim’s network before detection </a:t>
              </a:r>
            </a:p>
          </p:txBody>
        </p:sp>
        <p:pic>
          <p:nvPicPr>
            <p:cNvPr id="12" name="Picture 11"/>
            <p:cNvPicPr>
              <a:picLocks noChangeAspect="1"/>
            </p:cNvPicPr>
            <p:nvPr/>
          </p:nvPicPr>
          <p:blipFill>
            <a:blip r:embed="rId5">
              <a:duotone>
                <a:schemeClr val="accent1">
                  <a:shade val="45000"/>
                  <a:satMod val="135000"/>
                </a:schemeClr>
                <a:prstClr val="white"/>
              </a:duotone>
            </a:blip>
            <a:stretch>
              <a:fillRect/>
            </a:stretch>
          </p:blipFill>
          <p:spPr>
            <a:xfrm>
              <a:off x="1381276" y="3068764"/>
              <a:ext cx="695981" cy="733489"/>
            </a:xfrm>
            <a:prstGeom prst="rect">
              <a:avLst/>
            </a:prstGeom>
          </p:spPr>
        </p:pic>
      </p:grpSp>
      <p:grpSp>
        <p:nvGrpSpPr>
          <p:cNvPr id="43" name="Group 42"/>
          <p:cNvGrpSpPr/>
          <p:nvPr/>
        </p:nvGrpSpPr>
        <p:grpSpPr>
          <a:xfrm>
            <a:off x="3296080" y="2098357"/>
            <a:ext cx="2797810" cy="2797810"/>
            <a:chOff x="3230880" y="2057400"/>
            <a:chExt cx="2743200" cy="2743200"/>
          </a:xfrm>
        </p:grpSpPr>
        <p:sp>
          <p:nvSpPr>
            <p:cNvPr id="21" name="Oval 20"/>
            <p:cNvSpPr>
              <a:spLocks/>
            </p:cNvSpPr>
            <p:nvPr/>
          </p:nvSpPr>
          <p:spPr bwMode="auto">
            <a:xfrm>
              <a:off x="3230880" y="2057400"/>
              <a:ext cx="2743200" cy="2743200"/>
            </a:xfrm>
            <a:prstGeom prst="ellipse">
              <a:avLst/>
            </a:prstGeom>
            <a:solidFill>
              <a:schemeClr val="bg1">
                <a:lumMod val="95000"/>
              </a:schemeClr>
            </a:solidFill>
            <a:ln w="762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0" name="Rectangle 39"/>
            <p:cNvSpPr/>
            <p:nvPr/>
          </p:nvSpPr>
          <p:spPr>
            <a:xfrm>
              <a:off x="3688080" y="3899903"/>
              <a:ext cx="1828800" cy="673646"/>
            </a:xfrm>
            <a:prstGeom prst="rect">
              <a:avLst/>
            </a:prstGeom>
          </p:spPr>
          <p:txBody>
            <a:bodyPr wrap="square">
              <a:spAutoFit/>
            </a:bodyPr>
            <a:lstStyle/>
            <a:p>
              <a:pPr marL="0" marR="0" lvl="0" indent="0" algn="ctr" defTabSz="913237"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accent4"/>
                  </a:solidFill>
                  <a:effectLst/>
                  <a:uLnTx/>
                  <a:uFillTx/>
                </a:rPr>
                <a:t>network intrusions due to compromised user credentials </a:t>
              </a:r>
            </a:p>
          </p:txBody>
        </p:sp>
        <p:pic>
          <p:nvPicPr>
            <p:cNvPr id="10" name="Picture 9" descr="sobering stats - compromised creds.png"/>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8732" y="3069748"/>
              <a:ext cx="527496" cy="731520"/>
            </a:xfrm>
            <a:prstGeom prst="rect">
              <a:avLst/>
            </a:prstGeom>
          </p:spPr>
        </p:pic>
        <p:sp>
          <p:nvSpPr>
            <p:cNvPr id="41" name="Rectangle 40"/>
            <p:cNvSpPr/>
            <p:nvPr/>
          </p:nvSpPr>
          <p:spPr>
            <a:xfrm>
              <a:off x="3741507" y="2269122"/>
              <a:ext cx="1755737" cy="938590"/>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5499" b="0" i="0" u="none" strike="noStrike" kern="0" cap="none" spc="-306" normalizeH="0" baseline="0" noProof="0" dirty="0">
                  <a:ln>
                    <a:noFill/>
                  </a:ln>
                  <a:solidFill>
                    <a:schemeClr val="accent4"/>
                  </a:solidFill>
                  <a:effectLst/>
                  <a:uLnTx/>
                  <a:uFillTx/>
                  <a:latin typeface="Segoe UI Light"/>
                  <a:cs typeface="Segoe UI Light"/>
                </a:rPr>
                <a:t>75%+</a:t>
              </a:r>
              <a:endParaRPr kumimoji="0" lang="en-US" sz="1836" b="0" i="0" u="none" strike="noStrike" kern="0" cap="none" spc="-306" normalizeH="0" baseline="0" noProof="0" dirty="0">
                <a:ln>
                  <a:noFill/>
                </a:ln>
                <a:solidFill>
                  <a:schemeClr val="accent4"/>
                </a:solidFill>
                <a:effectLst/>
                <a:uLnTx/>
                <a:uFillTx/>
              </a:endParaRPr>
            </a:p>
          </p:txBody>
        </p:sp>
      </p:grpSp>
    </p:spTree>
    <p:extLst>
      <p:ext uri="{BB962C8B-B14F-4D97-AF65-F5344CB8AC3E}">
        <p14:creationId xmlns:p14="http://schemas.microsoft.com/office/powerpoint/2010/main" val="228235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animEffect transition="in" filter="fade">
                                      <p:cBhvr>
                                        <p:cTn id="21" dur="500"/>
                                        <p:tgtEl>
                                          <p:spTgt spid="4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218237" y="-1"/>
            <a:ext cx="6217356"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6" name="Straight Connector 5"/>
          <p:cNvCxnSpPr/>
          <p:nvPr/>
        </p:nvCxnSpPr>
        <p:spPr>
          <a:xfrm>
            <a:off x="6218237" y="-1"/>
            <a:ext cx="0" cy="6994525"/>
          </a:xfrm>
          <a:prstGeom prst="line">
            <a:avLst/>
          </a:prstGeom>
          <a:ln w="38100">
            <a:solidFill>
              <a:srgbClr val="00206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275481" y="295275"/>
            <a:ext cx="5374618" cy="1690330"/>
          </a:xfrm>
        </p:spPr>
        <p:txBody>
          <a:bodyPr/>
          <a:lstStyle/>
          <a:p>
            <a:r>
              <a:rPr lang="en-US" dirty="0"/>
              <a:t>Industrialized Digital Crime</a:t>
            </a:r>
            <a:br>
              <a:rPr lang="en-US" dirty="0"/>
            </a:br>
            <a:endParaRPr lang="en-US" dirty="0"/>
          </a:p>
        </p:txBody>
      </p:sp>
      <p:sp>
        <p:nvSpPr>
          <p:cNvPr id="13" name="Text Placeholder 5"/>
          <p:cNvSpPr txBox="1">
            <a:spLocks/>
          </p:cNvSpPr>
          <p:nvPr/>
        </p:nvSpPr>
        <p:spPr>
          <a:xfrm>
            <a:off x="370693" y="2101216"/>
            <a:ext cx="5653252" cy="597218"/>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ts val="1224"/>
              </a:spcBef>
              <a:spcAft>
                <a:spcPts val="0"/>
              </a:spcAft>
              <a:buClrTx/>
              <a:buSzPct val="90000"/>
              <a:buFont typeface="Arial" pitchFamily="34" charset="0"/>
              <a:buNone/>
              <a:tabLst/>
              <a:defRPr/>
            </a:pPr>
            <a:r>
              <a:rPr kumimoji="0" lang="en-US" sz="3264"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Cybercrime Supply Chain</a:t>
            </a:r>
          </a:p>
        </p:txBody>
      </p:sp>
      <p:sp>
        <p:nvSpPr>
          <p:cNvPr id="8" name="Rectangle 7"/>
          <p:cNvSpPr/>
          <p:nvPr/>
        </p:nvSpPr>
        <p:spPr>
          <a:xfrm>
            <a:off x="870207" y="4288322"/>
            <a:ext cx="1681020" cy="297882"/>
          </a:xfrm>
          <a:prstGeom prst="rect">
            <a:avLst/>
          </a:prstGeom>
        </p:spPr>
        <p:txBody>
          <a:bodyPr wrap="none" tIns="0">
            <a:spAutoFit/>
          </a:bodyP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47000">
                      <a:srgbClr val="517795"/>
                    </a:gs>
                    <a:gs pos="77000">
                      <a:srgbClr val="517795"/>
                    </a:gs>
                  </a:gsLst>
                  <a:lin ang="5400000" scaled="1"/>
                </a:gradFill>
                <a:effectLst/>
                <a:uLnTx/>
                <a:uFillTx/>
                <a:latin typeface="Segoe UI Semibold" panose="020B0702040204020203" pitchFamily="34" charset="0"/>
                <a:ea typeface="Calibri" panose="020F0502020204030204" pitchFamily="34" charset="0"/>
                <a:cs typeface="Segoe UI Semibold" panose="020B0702040204020203" pitchFamily="34" charset="0"/>
              </a:rPr>
              <a:t>SDKs &amp; Toolkits</a:t>
            </a:r>
            <a:endParaRPr kumimoji="0" lang="en-US" sz="1398" b="0" i="0" u="none" strike="noStrike" kern="0" cap="none" spc="0" normalizeH="0" baseline="0" noProof="0" dirty="0">
              <a:ln>
                <a:noFill/>
              </a:ln>
              <a:solidFill>
                <a:srgbClr val="FFFFFF">
                  <a:lumMod val="50000"/>
                </a:srgbClr>
              </a:solidFill>
              <a:effectLst/>
              <a:uLnTx/>
              <a:uFillTx/>
              <a:cs typeface="Times New Roman" panose="02020603050405020304" pitchFamily="18" charset="0"/>
            </a:endParaRPr>
          </a:p>
        </p:txBody>
      </p:sp>
      <p:grpSp>
        <p:nvGrpSpPr>
          <p:cNvPr id="4" name="Group 3"/>
          <p:cNvGrpSpPr/>
          <p:nvPr/>
        </p:nvGrpSpPr>
        <p:grpSpPr>
          <a:xfrm>
            <a:off x="1151154" y="3030638"/>
            <a:ext cx="1119124" cy="1119124"/>
            <a:chOff x="942057" y="2751698"/>
            <a:chExt cx="731520" cy="731520"/>
          </a:xfrm>
        </p:grpSpPr>
        <p:sp>
          <p:nvSpPr>
            <p:cNvPr id="12" name="Oval 11"/>
            <p:cNvSpPr/>
            <p:nvPr/>
          </p:nvSpPr>
          <p:spPr bwMode="auto">
            <a:xfrm rot="20742083">
              <a:off x="942057" y="2751698"/>
              <a:ext cx="731520" cy="731520"/>
            </a:xfrm>
            <a:prstGeom prst="ellipse">
              <a:avLst/>
            </a:prstGeom>
            <a:noFill/>
            <a:ln w="38100">
              <a:solidFill>
                <a:srgbClr val="517795"/>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Freeform 122"/>
            <p:cNvSpPr>
              <a:spLocks noChangeAspect="1" noEditPoints="1"/>
            </p:cNvSpPr>
            <p:nvPr/>
          </p:nvSpPr>
          <p:spPr bwMode="black">
            <a:xfrm>
              <a:off x="1066001" y="2892036"/>
              <a:ext cx="483632" cy="450844"/>
            </a:xfrm>
            <a:custGeom>
              <a:avLst/>
              <a:gdLst>
                <a:gd name="T0" fmla="*/ 691 w 853"/>
                <a:gd name="T1" fmla="*/ 374 h 794"/>
                <a:gd name="T2" fmla="*/ 565 w 853"/>
                <a:gd name="T3" fmla="*/ 458 h 794"/>
                <a:gd name="T4" fmla="*/ 505 w 853"/>
                <a:gd name="T5" fmla="*/ 367 h 794"/>
                <a:gd name="T6" fmla="*/ 569 w 853"/>
                <a:gd name="T7" fmla="*/ 324 h 794"/>
                <a:gd name="T8" fmla="*/ 575 w 853"/>
                <a:gd name="T9" fmla="*/ 293 h 794"/>
                <a:gd name="T10" fmla="*/ 575 w 853"/>
                <a:gd name="T11" fmla="*/ 293 h 794"/>
                <a:gd name="T12" fmla="*/ 544 w 853"/>
                <a:gd name="T13" fmla="*/ 286 h 794"/>
                <a:gd name="T14" fmla="*/ 480 w 853"/>
                <a:gd name="T15" fmla="*/ 329 h 794"/>
                <a:gd name="T16" fmla="*/ 448 w 853"/>
                <a:gd name="T17" fmla="*/ 284 h 794"/>
                <a:gd name="T18" fmla="*/ 574 w 853"/>
                <a:gd name="T19" fmla="*/ 200 h 794"/>
                <a:gd name="T20" fmla="*/ 691 w 853"/>
                <a:gd name="T21" fmla="*/ 374 h 794"/>
                <a:gd name="T22" fmla="*/ 416 w 853"/>
                <a:gd name="T23" fmla="*/ 558 h 794"/>
                <a:gd name="T24" fmla="*/ 356 w 853"/>
                <a:gd name="T25" fmla="*/ 467 h 794"/>
                <a:gd name="T26" fmla="*/ 199 w 853"/>
                <a:gd name="T27" fmla="*/ 572 h 794"/>
                <a:gd name="T28" fmla="*/ 167 w 853"/>
                <a:gd name="T29" fmla="*/ 566 h 794"/>
                <a:gd name="T30" fmla="*/ 167 w 853"/>
                <a:gd name="T31" fmla="*/ 566 h 794"/>
                <a:gd name="T32" fmla="*/ 174 w 853"/>
                <a:gd name="T33" fmla="*/ 534 h 794"/>
                <a:gd name="T34" fmla="*/ 331 w 853"/>
                <a:gd name="T35" fmla="*/ 429 h 794"/>
                <a:gd name="T36" fmla="*/ 299 w 853"/>
                <a:gd name="T37" fmla="*/ 382 h 794"/>
                <a:gd name="T38" fmla="*/ 100 w 853"/>
                <a:gd name="T39" fmla="*/ 517 h 794"/>
                <a:gd name="T40" fmla="*/ 0 w 853"/>
                <a:gd name="T41" fmla="*/ 709 h 794"/>
                <a:gd name="T42" fmla="*/ 217 w 853"/>
                <a:gd name="T43" fmla="*/ 691 h 794"/>
                <a:gd name="T44" fmla="*/ 416 w 853"/>
                <a:gd name="T45" fmla="*/ 558 h 794"/>
                <a:gd name="T46" fmla="*/ 416 w 853"/>
                <a:gd name="T47" fmla="*/ 558 h 794"/>
                <a:gd name="T48" fmla="*/ 621 w 853"/>
                <a:gd name="T49" fmla="*/ 168 h 794"/>
                <a:gd name="T50" fmla="*/ 621 w 853"/>
                <a:gd name="T51" fmla="*/ 168 h 794"/>
                <a:gd name="T52" fmla="*/ 738 w 853"/>
                <a:gd name="T53" fmla="*/ 343 h 794"/>
                <a:gd name="T54" fmla="*/ 853 w 853"/>
                <a:gd name="T55" fmla="*/ 265 h 794"/>
                <a:gd name="T56" fmla="*/ 738 w 853"/>
                <a:gd name="T57" fmla="*/ 93 h 794"/>
                <a:gd name="T58" fmla="*/ 621 w 853"/>
                <a:gd name="T59" fmla="*/ 168 h 794"/>
                <a:gd name="T60" fmla="*/ 717 w 853"/>
                <a:gd name="T61" fmla="*/ 675 h 794"/>
                <a:gd name="T62" fmla="*/ 598 w 853"/>
                <a:gd name="T63" fmla="*/ 497 h 794"/>
                <a:gd name="T64" fmla="*/ 563 w 853"/>
                <a:gd name="T65" fmla="*/ 494 h 794"/>
                <a:gd name="T66" fmla="*/ 384 w 853"/>
                <a:gd name="T67" fmla="*/ 227 h 794"/>
                <a:gd name="T68" fmla="*/ 403 w 853"/>
                <a:gd name="T69" fmla="*/ 177 h 794"/>
                <a:gd name="T70" fmla="*/ 284 w 853"/>
                <a:gd name="T71" fmla="*/ 1 h 794"/>
                <a:gd name="T72" fmla="*/ 281 w 853"/>
                <a:gd name="T73" fmla="*/ 0 h 794"/>
                <a:gd name="T74" fmla="*/ 283 w 853"/>
                <a:gd name="T75" fmla="*/ 43 h 794"/>
                <a:gd name="T76" fmla="*/ 317 w 853"/>
                <a:gd name="T77" fmla="*/ 130 h 794"/>
                <a:gd name="T78" fmla="*/ 214 w 853"/>
                <a:gd name="T79" fmla="*/ 198 h 794"/>
                <a:gd name="T80" fmla="*/ 143 w 853"/>
                <a:gd name="T81" fmla="*/ 110 h 794"/>
                <a:gd name="T82" fmla="*/ 120 w 853"/>
                <a:gd name="T83" fmla="*/ 78 h 794"/>
                <a:gd name="T84" fmla="*/ 106 w 853"/>
                <a:gd name="T85" fmla="*/ 119 h 794"/>
                <a:gd name="T86" fmla="*/ 226 w 853"/>
                <a:gd name="T87" fmla="*/ 296 h 794"/>
                <a:gd name="T88" fmla="*/ 267 w 853"/>
                <a:gd name="T89" fmla="*/ 299 h 794"/>
                <a:gd name="T90" fmla="*/ 443 w 853"/>
                <a:gd name="T91" fmla="*/ 560 h 794"/>
                <a:gd name="T92" fmla="*/ 420 w 853"/>
                <a:gd name="T93" fmla="*/ 615 h 794"/>
                <a:gd name="T94" fmla="*/ 539 w 853"/>
                <a:gd name="T95" fmla="*/ 793 h 794"/>
                <a:gd name="T96" fmla="*/ 542 w 853"/>
                <a:gd name="T97" fmla="*/ 794 h 794"/>
                <a:gd name="T98" fmla="*/ 539 w 853"/>
                <a:gd name="T99" fmla="*/ 750 h 794"/>
                <a:gd name="T100" fmla="*/ 507 w 853"/>
                <a:gd name="T101" fmla="*/ 664 h 794"/>
                <a:gd name="T102" fmla="*/ 610 w 853"/>
                <a:gd name="T103" fmla="*/ 595 h 794"/>
                <a:gd name="T104" fmla="*/ 680 w 853"/>
                <a:gd name="T105" fmla="*/ 683 h 794"/>
                <a:gd name="T106" fmla="*/ 702 w 853"/>
                <a:gd name="T107" fmla="*/ 716 h 794"/>
                <a:gd name="T108" fmla="*/ 717 w 853"/>
                <a:gd name="T109" fmla="*/ 675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3" h="794">
                  <a:moveTo>
                    <a:pt x="691" y="374"/>
                  </a:moveTo>
                  <a:cubicBezTo>
                    <a:pt x="565" y="458"/>
                    <a:pt x="565" y="458"/>
                    <a:pt x="565" y="458"/>
                  </a:cubicBezTo>
                  <a:cubicBezTo>
                    <a:pt x="505" y="367"/>
                    <a:pt x="505" y="367"/>
                    <a:pt x="505" y="367"/>
                  </a:cubicBezTo>
                  <a:cubicBezTo>
                    <a:pt x="569" y="324"/>
                    <a:pt x="569" y="324"/>
                    <a:pt x="569" y="324"/>
                  </a:cubicBezTo>
                  <a:cubicBezTo>
                    <a:pt x="580" y="317"/>
                    <a:pt x="583" y="304"/>
                    <a:pt x="575" y="293"/>
                  </a:cubicBezTo>
                  <a:cubicBezTo>
                    <a:pt x="575" y="293"/>
                    <a:pt x="575" y="293"/>
                    <a:pt x="575" y="293"/>
                  </a:cubicBezTo>
                  <a:cubicBezTo>
                    <a:pt x="569" y="282"/>
                    <a:pt x="555" y="279"/>
                    <a:pt x="544" y="286"/>
                  </a:cubicBezTo>
                  <a:cubicBezTo>
                    <a:pt x="480" y="329"/>
                    <a:pt x="480" y="329"/>
                    <a:pt x="480" y="329"/>
                  </a:cubicBezTo>
                  <a:cubicBezTo>
                    <a:pt x="448" y="284"/>
                    <a:pt x="448" y="284"/>
                    <a:pt x="448" y="284"/>
                  </a:cubicBezTo>
                  <a:cubicBezTo>
                    <a:pt x="574" y="200"/>
                    <a:pt x="574" y="200"/>
                    <a:pt x="574" y="200"/>
                  </a:cubicBezTo>
                  <a:cubicBezTo>
                    <a:pt x="691" y="374"/>
                    <a:pt x="691" y="374"/>
                    <a:pt x="691" y="374"/>
                  </a:cubicBezTo>
                  <a:close/>
                  <a:moveTo>
                    <a:pt x="416" y="558"/>
                  </a:moveTo>
                  <a:cubicBezTo>
                    <a:pt x="356" y="467"/>
                    <a:pt x="356" y="467"/>
                    <a:pt x="356" y="467"/>
                  </a:cubicBezTo>
                  <a:cubicBezTo>
                    <a:pt x="199" y="572"/>
                    <a:pt x="199" y="572"/>
                    <a:pt x="199" y="572"/>
                  </a:cubicBezTo>
                  <a:cubicBezTo>
                    <a:pt x="189" y="579"/>
                    <a:pt x="175" y="577"/>
                    <a:pt x="167" y="566"/>
                  </a:cubicBezTo>
                  <a:cubicBezTo>
                    <a:pt x="167" y="566"/>
                    <a:pt x="167" y="566"/>
                    <a:pt x="167" y="566"/>
                  </a:cubicBezTo>
                  <a:cubicBezTo>
                    <a:pt x="161" y="555"/>
                    <a:pt x="164" y="542"/>
                    <a:pt x="174" y="534"/>
                  </a:cubicBezTo>
                  <a:cubicBezTo>
                    <a:pt x="331" y="429"/>
                    <a:pt x="331" y="429"/>
                    <a:pt x="331" y="429"/>
                  </a:cubicBezTo>
                  <a:cubicBezTo>
                    <a:pt x="299" y="382"/>
                    <a:pt x="299" y="382"/>
                    <a:pt x="299" y="382"/>
                  </a:cubicBezTo>
                  <a:cubicBezTo>
                    <a:pt x="100" y="517"/>
                    <a:pt x="100" y="517"/>
                    <a:pt x="100" y="517"/>
                  </a:cubicBezTo>
                  <a:cubicBezTo>
                    <a:pt x="0" y="709"/>
                    <a:pt x="0" y="709"/>
                    <a:pt x="0" y="709"/>
                  </a:cubicBezTo>
                  <a:cubicBezTo>
                    <a:pt x="217" y="691"/>
                    <a:pt x="217" y="691"/>
                    <a:pt x="217" y="691"/>
                  </a:cubicBezTo>
                  <a:cubicBezTo>
                    <a:pt x="416" y="558"/>
                    <a:pt x="416" y="558"/>
                    <a:pt x="416" y="558"/>
                  </a:cubicBezTo>
                  <a:cubicBezTo>
                    <a:pt x="416" y="558"/>
                    <a:pt x="416" y="558"/>
                    <a:pt x="416" y="558"/>
                  </a:cubicBezTo>
                  <a:close/>
                  <a:moveTo>
                    <a:pt x="621" y="168"/>
                  </a:moveTo>
                  <a:cubicBezTo>
                    <a:pt x="621" y="168"/>
                    <a:pt x="621" y="168"/>
                    <a:pt x="621" y="168"/>
                  </a:cubicBezTo>
                  <a:cubicBezTo>
                    <a:pt x="738" y="343"/>
                    <a:pt x="738" y="343"/>
                    <a:pt x="738" y="343"/>
                  </a:cubicBezTo>
                  <a:cubicBezTo>
                    <a:pt x="853" y="265"/>
                    <a:pt x="853" y="265"/>
                    <a:pt x="853" y="265"/>
                  </a:cubicBezTo>
                  <a:cubicBezTo>
                    <a:pt x="738" y="93"/>
                    <a:pt x="738" y="93"/>
                    <a:pt x="738" y="93"/>
                  </a:cubicBezTo>
                  <a:cubicBezTo>
                    <a:pt x="621" y="168"/>
                    <a:pt x="621" y="168"/>
                    <a:pt x="621" y="168"/>
                  </a:cubicBezTo>
                  <a:close/>
                  <a:moveTo>
                    <a:pt x="717" y="675"/>
                  </a:moveTo>
                  <a:cubicBezTo>
                    <a:pt x="733" y="592"/>
                    <a:pt x="680" y="513"/>
                    <a:pt x="598" y="497"/>
                  </a:cubicBezTo>
                  <a:cubicBezTo>
                    <a:pt x="586" y="495"/>
                    <a:pt x="575" y="494"/>
                    <a:pt x="563" y="494"/>
                  </a:cubicBezTo>
                  <a:cubicBezTo>
                    <a:pt x="563" y="494"/>
                    <a:pt x="563" y="494"/>
                    <a:pt x="384" y="227"/>
                  </a:cubicBezTo>
                  <a:cubicBezTo>
                    <a:pt x="393" y="212"/>
                    <a:pt x="399" y="196"/>
                    <a:pt x="403" y="177"/>
                  </a:cubicBezTo>
                  <a:cubicBezTo>
                    <a:pt x="419" y="96"/>
                    <a:pt x="366" y="16"/>
                    <a:pt x="284" y="1"/>
                  </a:cubicBezTo>
                  <a:cubicBezTo>
                    <a:pt x="282" y="1"/>
                    <a:pt x="281" y="0"/>
                    <a:pt x="281" y="0"/>
                  </a:cubicBezTo>
                  <a:cubicBezTo>
                    <a:pt x="281" y="0"/>
                    <a:pt x="281" y="0"/>
                    <a:pt x="283" y="43"/>
                  </a:cubicBezTo>
                  <a:cubicBezTo>
                    <a:pt x="309" y="62"/>
                    <a:pt x="323" y="96"/>
                    <a:pt x="317" y="130"/>
                  </a:cubicBezTo>
                  <a:cubicBezTo>
                    <a:pt x="307" y="177"/>
                    <a:pt x="262" y="208"/>
                    <a:pt x="214" y="198"/>
                  </a:cubicBezTo>
                  <a:cubicBezTo>
                    <a:pt x="171" y="190"/>
                    <a:pt x="142" y="153"/>
                    <a:pt x="143" y="110"/>
                  </a:cubicBezTo>
                  <a:cubicBezTo>
                    <a:pt x="143" y="110"/>
                    <a:pt x="143" y="110"/>
                    <a:pt x="120" y="78"/>
                  </a:cubicBezTo>
                  <a:cubicBezTo>
                    <a:pt x="114" y="91"/>
                    <a:pt x="109" y="104"/>
                    <a:pt x="106" y="119"/>
                  </a:cubicBezTo>
                  <a:cubicBezTo>
                    <a:pt x="91" y="201"/>
                    <a:pt x="144" y="281"/>
                    <a:pt x="226" y="296"/>
                  </a:cubicBezTo>
                  <a:cubicBezTo>
                    <a:pt x="240" y="299"/>
                    <a:pt x="254" y="300"/>
                    <a:pt x="267" y="299"/>
                  </a:cubicBezTo>
                  <a:cubicBezTo>
                    <a:pt x="267" y="299"/>
                    <a:pt x="267" y="299"/>
                    <a:pt x="443" y="560"/>
                  </a:cubicBezTo>
                  <a:cubicBezTo>
                    <a:pt x="432" y="576"/>
                    <a:pt x="424" y="595"/>
                    <a:pt x="420" y="615"/>
                  </a:cubicBezTo>
                  <a:cubicBezTo>
                    <a:pt x="404" y="697"/>
                    <a:pt x="457" y="777"/>
                    <a:pt x="539" y="793"/>
                  </a:cubicBezTo>
                  <a:cubicBezTo>
                    <a:pt x="540" y="793"/>
                    <a:pt x="541" y="794"/>
                    <a:pt x="542" y="794"/>
                  </a:cubicBezTo>
                  <a:cubicBezTo>
                    <a:pt x="542" y="794"/>
                    <a:pt x="542" y="794"/>
                    <a:pt x="539" y="750"/>
                  </a:cubicBezTo>
                  <a:cubicBezTo>
                    <a:pt x="513" y="731"/>
                    <a:pt x="500" y="698"/>
                    <a:pt x="507" y="664"/>
                  </a:cubicBezTo>
                  <a:cubicBezTo>
                    <a:pt x="515" y="616"/>
                    <a:pt x="562" y="585"/>
                    <a:pt x="610" y="595"/>
                  </a:cubicBezTo>
                  <a:cubicBezTo>
                    <a:pt x="652" y="603"/>
                    <a:pt x="681" y="642"/>
                    <a:pt x="680" y="683"/>
                  </a:cubicBezTo>
                  <a:cubicBezTo>
                    <a:pt x="680" y="683"/>
                    <a:pt x="680" y="683"/>
                    <a:pt x="702" y="716"/>
                  </a:cubicBezTo>
                  <a:cubicBezTo>
                    <a:pt x="708" y="703"/>
                    <a:pt x="714" y="689"/>
                    <a:pt x="717" y="675"/>
                  </a:cubicBezTo>
                  <a:close/>
                </a:path>
              </a:pathLst>
            </a:custGeom>
            <a:solidFill>
              <a:srgbClr val="517795"/>
            </a:solidFill>
            <a:ln>
              <a:noFill/>
            </a:ln>
            <a:extLst/>
          </p:spPr>
          <p:txBody>
            <a:bodyPr vert="horz" wrap="square" lIns="83943" tIns="41972" rIns="83943" bIns="41972"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endParaRPr>
            </a:p>
          </p:txBody>
        </p:sp>
      </p:grpSp>
      <p:sp>
        <p:nvSpPr>
          <p:cNvPr id="16" name="Rectangle 15"/>
          <p:cNvSpPr/>
          <p:nvPr/>
        </p:nvSpPr>
        <p:spPr>
          <a:xfrm>
            <a:off x="3024008" y="4288322"/>
            <a:ext cx="2040701" cy="297882"/>
          </a:xfrm>
          <a:prstGeom prst="rect">
            <a:avLst/>
          </a:prstGeom>
        </p:spPr>
        <p:txBody>
          <a:bodyPr wrap="none" tIns="0">
            <a:spAutoFit/>
          </a:bodyP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47000">
                      <a:srgbClr val="517795"/>
                    </a:gs>
                    <a:gs pos="77000">
                      <a:srgbClr val="517795"/>
                    </a:gs>
                  </a:gsLst>
                  <a:lin ang="5400000" scaled="1"/>
                </a:gradFill>
                <a:effectLst/>
                <a:uLnTx/>
                <a:uFillTx/>
                <a:latin typeface="Segoe UI Semibold" panose="020B0702040204020203" pitchFamily="34" charset="0"/>
                <a:ea typeface="Calibri" panose="020F0502020204030204" pitchFamily="34" charset="0"/>
                <a:cs typeface="Segoe UI Semibold" panose="020B0702040204020203" pitchFamily="34" charset="0"/>
              </a:rPr>
              <a:t>SaaS (social graph!)</a:t>
            </a:r>
            <a:endParaRPr kumimoji="0" lang="en-US" sz="1398" b="0" i="0" u="none" strike="noStrike" kern="0" cap="none" spc="0" normalizeH="0" baseline="0" noProof="0" dirty="0">
              <a:ln>
                <a:noFill/>
              </a:ln>
              <a:solidFill>
                <a:srgbClr val="FFFFFF">
                  <a:lumMod val="50000"/>
                </a:srgbClr>
              </a:solidFill>
              <a:effectLst/>
              <a:uLnTx/>
              <a:uFillTx/>
              <a:cs typeface="Times New Roman" panose="02020603050405020304" pitchFamily="18" charset="0"/>
            </a:endParaRPr>
          </a:p>
        </p:txBody>
      </p:sp>
      <p:grpSp>
        <p:nvGrpSpPr>
          <p:cNvPr id="5" name="Group 4"/>
          <p:cNvGrpSpPr/>
          <p:nvPr/>
        </p:nvGrpSpPr>
        <p:grpSpPr>
          <a:xfrm>
            <a:off x="3484795" y="3030638"/>
            <a:ext cx="1119124" cy="1119124"/>
            <a:chOff x="942057" y="4378963"/>
            <a:chExt cx="731520" cy="731520"/>
          </a:xfrm>
        </p:grpSpPr>
        <p:sp>
          <p:nvSpPr>
            <p:cNvPr id="17" name="Oval 16"/>
            <p:cNvSpPr/>
            <p:nvPr/>
          </p:nvSpPr>
          <p:spPr bwMode="auto">
            <a:xfrm rot="20742083">
              <a:off x="942057" y="4378963"/>
              <a:ext cx="731520" cy="731520"/>
            </a:xfrm>
            <a:prstGeom prst="ellipse">
              <a:avLst/>
            </a:prstGeom>
            <a:noFill/>
            <a:ln w="38100">
              <a:solidFill>
                <a:srgbClr val="517795"/>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8" name="Freeform 35"/>
            <p:cNvSpPr>
              <a:spLocks noChangeAspect="1" noEditPoints="1"/>
            </p:cNvSpPr>
            <p:nvPr/>
          </p:nvSpPr>
          <p:spPr bwMode="black">
            <a:xfrm>
              <a:off x="1089680" y="4523839"/>
              <a:ext cx="436274" cy="441769"/>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rgbClr val="517795"/>
            </a:solidFill>
            <a:ln>
              <a:noFill/>
            </a:ln>
          </p:spPr>
          <p:txBody>
            <a:bodyPr vert="horz" wrap="square" lIns="83943" tIns="41972" rIns="83943" bIns="41972"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endParaRPr>
            </a:p>
          </p:txBody>
        </p:sp>
      </p:grpSp>
      <p:sp>
        <p:nvSpPr>
          <p:cNvPr id="19" name="Rectangle 18"/>
          <p:cNvSpPr/>
          <p:nvPr/>
        </p:nvSpPr>
        <p:spPr>
          <a:xfrm>
            <a:off x="928247" y="6142573"/>
            <a:ext cx="1564941" cy="297882"/>
          </a:xfrm>
          <a:prstGeom prst="rect">
            <a:avLst/>
          </a:prstGeom>
        </p:spPr>
        <p:txBody>
          <a:bodyPr wrap="none" tIns="0">
            <a:spAutoFit/>
          </a:bodyP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598" b="0" i="0" u="none" strike="noStrike" kern="0" cap="none" spc="0" normalizeH="0" baseline="0" noProof="0" dirty="0" err="1">
                <a:ln>
                  <a:noFill/>
                </a:ln>
                <a:gradFill>
                  <a:gsLst>
                    <a:gs pos="47000">
                      <a:srgbClr val="517795"/>
                    </a:gs>
                    <a:gs pos="77000">
                      <a:srgbClr val="517795"/>
                    </a:gs>
                  </a:gsLst>
                  <a:lin ang="5400000" scaled="1"/>
                </a:gradFill>
                <a:effectLst/>
                <a:uLnTx/>
                <a:uFillTx/>
                <a:latin typeface="Segoe UI Semibold" panose="020B0702040204020203" pitchFamily="34" charset="0"/>
                <a:ea typeface="Calibri" panose="020F0502020204030204" pitchFamily="34" charset="0"/>
                <a:cs typeface="Segoe UI Semibold" panose="020B0702040204020203" pitchFamily="34" charset="0"/>
              </a:rPr>
              <a:t>IaaS</a:t>
            </a:r>
            <a:r>
              <a:rPr kumimoji="0" lang="en-US" sz="1598" b="0" i="0" u="none" strike="noStrike" kern="0" cap="none" spc="0" normalizeH="0" baseline="0" noProof="0" dirty="0">
                <a:ln>
                  <a:noFill/>
                </a:ln>
                <a:gradFill>
                  <a:gsLst>
                    <a:gs pos="47000">
                      <a:srgbClr val="517795"/>
                    </a:gs>
                    <a:gs pos="77000">
                      <a:srgbClr val="517795"/>
                    </a:gs>
                  </a:gsLst>
                  <a:lin ang="5400000" scaled="1"/>
                </a:gradFill>
                <a:effectLst/>
                <a:uLnTx/>
                <a:uFillTx/>
                <a:latin typeface="Segoe UI Semibold" panose="020B0702040204020203" pitchFamily="34" charset="0"/>
                <a:ea typeface="Calibri" panose="020F0502020204030204" pitchFamily="34" charset="0"/>
                <a:cs typeface="Segoe UI Semibold" panose="020B0702040204020203" pitchFamily="34" charset="0"/>
              </a:rPr>
              <a:t> (botnets!)</a:t>
            </a:r>
            <a:endParaRPr kumimoji="0" lang="en-US" sz="1398" b="0" i="0" u="none" strike="noStrike" kern="0" cap="none" spc="0" normalizeH="0" baseline="0" noProof="0" dirty="0">
              <a:ln>
                <a:noFill/>
              </a:ln>
              <a:solidFill>
                <a:srgbClr val="FFFFFF">
                  <a:lumMod val="50000"/>
                </a:srgbClr>
              </a:solidFill>
              <a:effectLst/>
              <a:uLnTx/>
              <a:uFillTx/>
              <a:cs typeface="Times New Roman" panose="02020603050405020304" pitchFamily="18" charset="0"/>
            </a:endParaRPr>
          </a:p>
        </p:txBody>
      </p:sp>
      <p:grpSp>
        <p:nvGrpSpPr>
          <p:cNvPr id="29" name="Group 28"/>
          <p:cNvGrpSpPr/>
          <p:nvPr/>
        </p:nvGrpSpPr>
        <p:grpSpPr>
          <a:xfrm>
            <a:off x="1151154" y="4904263"/>
            <a:ext cx="1119124" cy="1119124"/>
            <a:chOff x="929608" y="5393584"/>
            <a:chExt cx="731520" cy="731520"/>
          </a:xfrm>
        </p:grpSpPr>
        <p:sp>
          <p:nvSpPr>
            <p:cNvPr id="20" name="Oval 19"/>
            <p:cNvSpPr/>
            <p:nvPr/>
          </p:nvSpPr>
          <p:spPr bwMode="auto">
            <a:xfrm rot="20742083">
              <a:off x="929608" y="5393584"/>
              <a:ext cx="731520" cy="731520"/>
            </a:xfrm>
            <a:prstGeom prst="ellipse">
              <a:avLst/>
            </a:prstGeom>
            <a:noFill/>
            <a:ln w="38100">
              <a:solidFill>
                <a:srgbClr val="517795"/>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Freeform 84"/>
            <p:cNvSpPr>
              <a:spLocks noChangeAspect="1" noEditPoints="1"/>
            </p:cNvSpPr>
            <p:nvPr/>
          </p:nvSpPr>
          <p:spPr bwMode="black">
            <a:xfrm>
              <a:off x="1110479" y="5538325"/>
              <a:ext cx="369778" cy="442039"/>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rgbClr val="517795"/>
            </a:solidFill>
            <a:ln>
              <a:noFill/>
            </a:ln>
          </p:spPr>
          <p:txBody>
            <a:bodyPr vert="horz" wrap="square" lIns="83943" tIns="41972" rIns="83943" bIns="41972"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endParaRPr>
            </a:p>
          </p:txBody>
        </p:sp>
      </p:grpSp>
      <p:sp>
        <p:nvSpPr>
          <p:cNvPr id="24" name="Rectangle 23"/>
          <p:cNvSpPr/>
          <p:nvPr/>
        </p:nvSpPr>
        <p:spPr>
          <a:xfrm>
            <a:off x="3218563" y="6142573"/>
            <a:ext cx="1651591" cy="297882"/>
          </a:xfrm>
          <a:prstGeom prst="rect">
            <a:avLst/>
          </a:prstGeom>
        </p:spPr>
        <p:txBody>
          <a:bodyPr wrap="none" tIns="0">
            <a:spAutoFit/>
          </a:bodyP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47000">
                      <a:srgbClr val="517795"/>
                    </a:gs>
                    <a:gs pos="77000">
                      <a:srgbClr val="517795"/>
                    </a:gs>
                  </a:gsLst>
                  <a:lin ang="5400000" scaled="1"/>
                </a:gradFill>
                <a:effectLst/>
                <a:uLnTx/>
                <a:uFillTx/>
                <a:latin typeface="Segoe UI Semibold" panose="020B0702040204020203" pitchFamily="34" charset="0"/>
                <a:cs typeface="Segoe UI Semibold" panose="020B0702040204020203" pitchFamily="34" charset="0"/>
              </a:rPr>
              <a:t>Phone support!</a:t>
            </a:r>
            <a:endParaRPr kumimoji="0" lang="en-US" sz="1398" b="0" i="0" u="none" strike="noStrike" kern="0" cap="none" spc="0" normalizeH="0" baseline="0" noProof="0" dirty="0">
              <a:ln>
                <a:noFill/>
              </a:ln>
              <a:solidFill>
                <a:srgbClr val="FFFFFF">
                  <a:lumMod val="50000"/>
                </a:srgbClr>
              </a:solidFill>
              <a:effectLst/>
              <a:uLnTx/>
              <a:uFillTx/>
              <a:cs typeface="Times New Roman" panose="02020603050405020304" pitchFamily="18" charset="0"/>
            </a:endParaRPr>
          </a:p>
        </p:txBody>
      </p:sp>
      <p:grpSp>
        <p:nvGrpSpPr>
          <p:cNvPr id="2" name="Group 1"/>
          <p:cNvGrpSpPr/>
          <p:nvPr/>
        </p:nvGrpSpPr>
        <p:grpSpPr>
          <a:xfrm>
            <a:off x="3484795" y="4904263"/>
            <a:ext cx="1119124" cy="1119124"/>
            <a:chOff x="942057" y="3580116"/>
            <a:chExt cx="731520" cy="731520"/>
          </a:xfrm>
        </p:grpSpPr>
        <p:sp>
          <p:nvSpPr>
            <p:cNvPr id="23" name="Freeform 28"/>
            <p:cNvSpPr>
              <a:spLocks noChangeAspect="1"/>
            </p:cNvSpPr>
            <p:nvPr/>
          </p:nvSpPr>
          <p:spPr bwMode="black">
            <a:xfrm>
              <a:off x="1127091" y="3765234"/>
              <a:ext cx="361453" cy="361285"/>
            </a:xfrm>
            <a:custGeom>
              <a:avLst/>
              <a:gdLst>
                <a:gd name="T0" fmla="*/ 908 w 908"/>
                <a:gd name="T1" fmla="*/ 696 h 908"/>
                <a:gd name="T2" fmla="*/ 700 w 908"/>
                <a:gd name="T3" fmla="*/ 908 h 908"/>
                <a:gd name="T4" fmla="*/ 0 w 908"/>
                <a:gd name="T5" fmla="*/ 208 h 908"/>
                <a:gd name="T6" fmla="*/ 212 w 908"/>
                <a:gd name="T7" fmla="*/ 0 h 908"/>
                <a:gd name="T8" fmla="*/ 352 w 908"/>
                <a:gd name="T9" fmla="*/ 169 h 908"/>
                <a:gd name="T10" fmla="*/ 310 w 908"/>
                <a:gd name="T11" fmla="*/ 315 h 908"/>
                <a:gd name="T12" fmla="*/ 352 w 908"/>
                <a:gd name="T13" fmla="*/ 431 h 908"/>
                <a:gd name="T14" fmla="*/ 434 w 908"/>
                <a:gd name="T15" fmla="*/ 522 h 908"/>
                <a:gd name="T16" fmla="*/ 570 w 908"/>
                <a:gd name="T17" fmla="*/ 597 h 908"/>
                <a:gd name="T18" fmla="*/ 739 w 908"/>
                <a:gd name="T19" fmla="*/ 556 h 908"/>
                <a:gd name="T20" fmla="*/ 908 w 908"/>
                <a:gd name="T21" fmla="*/ 696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8" h="908">
                  <a:moveTo>
                    <a:pt x="908" y="696"/>
                  </a:moveTo>
                  <a:cubicBezTo>
                    <a:pt x="872" y="810"/>
                    <a:pt x="816" y="861"/>
                    <a:pt x="700" y="908"/>
                  </a:cubicBezTo>
                  <a:cubicBezTo>
                    <a:pt x="429" y="799"/>
                    <a:pt x="112" y="488"/>
                    <a:pt x="0" y="208"/>
                  </a:cubicBezTo>
                  <a:cubicBezTo>
                    <a:pt x="48" y="90"/>
                    <a:pt x="97" y="35"/>
                    <a:pt x="212" y="0"/>
                  </a:cubicBezTo>
                  <a:cubicBezTo>
                    <a:pt x="352" y="169"/>
                    <a:pt x="352" y="169"/>
                    <a:pt x="352" y="169"/>
                  </a:cubicBezTo>
                  <a:cubicBezTo>
                    <a:pt x="310" y="315"/>
                    <a:pt x="310" y="315"/>
                    <a:pt x="310" y="315"/>
                  </a:cubicBezTo>
                  <a:cubicBezTo>
                    <a:pt x="316" y="362"/>
                    <a:pt x="330" y="400"/>
                    <a:pt x="352" y="431"/>
                  </a:cubicBezTo>
                  <a:cubicBezTo>
                    <a:pt x="362" y="447"/>
                    <a:pt x="390" y="477"/>
                    <a:pt x="434" y="522"/>
                  </a:cubicBezTo>
                  <a:cubicBezTo>
                    <a:pt x="484" y="572"/>
                    <a:pt x="530" y="597"/>
                    <a:pt x="570" y="597"/>
                  </a:cubicBezTo>
                  <a:cubicBezTo>
                    <a:pt x="589" y="598"/>
                    <a:pt x="645" y="584"/>
                    <a:pt x="739" y="556"/>
                  </a:cubicBezTo>
                  <a:lnTo>
                    <a:pt x="908" y="696"/>
                  </a:lnTo>
                  <a:close/>
                </a:path>
              </a:pathLst>
            </a:custGeom>
            <a:solidFill>
              <a:srgbClr val="517795"/>
            </a:solidFill>
            <a:ln>
              <a:noFill/>
            </a:ln>
          </p:spPr>
          <p:txBody>
            <a:bodyPr vert="horz" wrap="square" lIns="83943" tIns="41972" rIns="83943" bIns="41972"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endParaRPr>
            </a:p>
          </p:txBody>
        </p:sp>
        <p:sp>
          <p:nvSpPr>
            <p:cNvPr id="25" name="Oval 24"/>
            <p:cNvSpPr/>
            <p:nvPr/>
          </p:nvSpPr>
          <p:spPr bwMode="auto">
            <a:xfrm rot="20742083">
              <a:off x="942057" y="3580116"/>
              <a:ext cx="731520" cy="731520"/>
            </a:xfrm>
            <a:prstGeom prst="ellipse">
              <a:avLst/>
            </a:prstGeom>
            <a:noFill/>
            <a:ln w="38100">
              <a:solidFill>
                <a:srgbClr val="517795"/>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pic>
        <p:nvPicPr>
          <p:cNvPr id="10" name="Picture 9"/>
          <p:cNvPicPr>
            <a:picLocks noChangeAspect="1"/>
          </p:cNvPicPr>
          <p:nvPr/>
        </p:nvPicPr>
        <p:blipFill>
          <a:blip r:embed="rId3"/>
          <a:stretch>
            <a:fillRect/>
          </a:stretch>
        </p:blipFill>
        <p:spPr>
          <a:xfrm>
            <a:off x="6292014" y="1851359"/>
            <a:ext cx="6144461" cy="3912325"/>
          </a:xfrm>
          <a:prstGeom prst="rect">
            <a:avLst/>
          </a:prstGeom>
        </p:spPr>
      </p:pic>
    </p:spTree>
    <p:extLst>
      <p:ext uri="{BB962C8B-B14F-4D97-AF65-F5344CB8AC3E}">
        <p14:creationId xmlns:p14="http://schemas.microsoft.com/office/powerpoint/2010/main" val="639774877"/>
      </p:ext>
    </p:extLst>
  </p:cSld>
  <p:clrMapOvr>
    <a:masterClrMapping/>
  </p:clrMapOvr>
  <p:transition>
    <p:fade/>
  </p:transition>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0.xml><?xml version="1.0" encoding="utf-8"?>
<a:theme xmlns:a="http://schemas.openxmlformats.org/drawingml/2006/main" name="1_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4" id="{55C6D293-5D63-405F-8E23-B827644D5808}" vid="{B27E3459-694C-4658-87EA-CD02CDAE4FDE}"/>
    </a:ext>
  </a:extLst>
</a:theme>
</file>

<file path=ppt/theme/theme11.xml><?xml version="1.0" encoding="utf-8"?>
<a:theme xmlns:a="http://schemas.openxmlformats.org/drawingml/2006/main" name="2_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2.xml><?xml version="1.0" encoding="utf-8"?>
<a:theme xmlns:a="http://schemas.openxmlformats.org/drawingml/2006/main" name="5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13.xml><?xml version="1.0" encoding="utf-8"?>
<a:theme xmlns:a="http://schemas.openxmlformats.org/drawingml/2006/main" name="6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5.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6.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003) [Read-Only]" id="{0F97273C-858F-421E-AE81-CB1C46513DA6}" vid="{80D3B3E4-4D1C-4919-91E4-F23A84E2E12E}"/>
    </a:ext>
  </a:extLst>
</a:theme>
</file>

<file path=ppt/theme/theme7.xml><?xml version="1.0" encoding="utf-8"?>
<a:theme xmlns:a="http://schemas.openxmlformats.org/drawingml/2006/main" name="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8.xml><?xml version="1.0" encoding="utf-8"?>
<a:theme xmlns:a="http://schemas.openxmlformats.org/drawingml/2006/main" name="Microsoft Operator Business Cloud Services_16x9">
  <a:themeElements>
    <a:clrScheme name="Operator Business Cloud Services">
      <a:dk1>
        <a:srgbClr val="505050"/>
      </a:dk1>
      <a:lt1>
        <a:srgbClr val="FFFFFF"/>
      </a:lt1>
      <a:dk2>
        <a:srgbClr val="0072C6"/>
      </a:dk2>
      <a:lt2>
        <a:srgbClr val="D2D2D2"/>
      </a:lt2>
      <a:accent1>
        <a:srgbClr val="0072C6"/>
      </a:accent1>
      <a:accent2>
        <a:srgbClr val="6DC2E9"/>
      </a:accent2>
      <a:accent3>
        <a:srgbClr val="00BCF2"/>
      </a:accent3>
      <a:accent4>
        <a:srgbClr val="002050"/>
      </a:accent4>
      <a:accent5>
        <a:srgbClr val="68217A"/>
      </a:accent5>
      <a:accent6>
        <a:srgbClr val="442359"/>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BCS - PPT Template" id="{9070FA51-8907-42E9-96CB-3C860E079088}" vid="{434FBE7C-E29B-4F31-9134-64893F9493DE}"/>
    </a:ext>
  </a:extLst>
</a:theme>
</file>

<file path=ppt/theme/theme9.xml><?xml version="1.0" encoding="utf-8"?>
<a:theme xmlns:a="http://schemas.openxmlformats.org/drawingml/2006/main" name="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4" id="{55C6D293-5D63-405F-8E23-B827644D5808}" vid="{B27E3459-694C-4658-87EA-CD02CDAE4FDE}"/>
    </a:ext>
  </a:extLst>
</a:theme>
</file>

<file path=ppt/theme/themeOverride1.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ppt/theme/themeOverride2.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ppt/theme/themeOverride3.xml><?xml version="1.0" encoding="utf-8"?>
<a:themeOverride xmlns:a="http://schemas.openxmlformats.org/drawingml/2006/main">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Mark Wahl, Nitika Gupta</External_x0020_Speaker>
    <m6878b9dd7994da4ba144f95347d99c6 xmlns="01c77077-aee4-4b5f-bd4e-9cd40a6fff29">
      <Terms xmlns="http://schemas.microsoft.com/office/infopath/2007/PartnerControls"/>
    </m6878b9dd7994da4ba144f95347d99c6>
    <Presentation_x0020_Date xmlns="01c77077-aee4-4b5f-bd4e-9cd40a6fff29">2016-09-29T04:00:00+00:00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BRK3110</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schemas.microsoft.com/office/2006/metadata/properties"/>
    <ds:schemaRef ds:uri="http://schemas.microsoft.com/office/infopath/2007/PartnerControls"/>
    <ds:schemaRef ds:uri="http://schemas.microsoft.com/office/2006/documentManagement/types"/>
    <ds:schemaRef ds:uri="8ff673fc-3231-4e3a-893b-6d7f7cd32766"/>
    <ds:schemaRef ds:uri="http://purl.org/dc/terms/"/>
    <ds:schemaRef ds:uri="http://schemas.openxmlformats.org/package/2006/metadata/core-properties"/>
    <ds:schemaRef ds:uri="http://purl.org/dc/elements/1.1/"/>
    <ds:schemaRef ds:uri="http://schemas.microsoft.com/sharepoint/v3"/>
    <ds:schemaRef ds:uri="230e9df3-be65-4c73-a93b-d1236ebd677e"/>
    <ds:schemaRef ds:uri="01c77077-aee4-4b5f-bd4e-9cd40a6fff2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12</TotalTime>
  <Words>4662</Words>
  <Application>Microsoft Office PowerPoint</Application>
  <PresentationFormat>Custom</PresentationFormat>
  <Paragraphs>816</Paragraphs>
  <Slides>54</Slides>
  <Notes>47</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54</vt:i4>
      </vt:variant>
    </vt:vector>
  </HeadingPairs>
  <TitlesOfParts>
    <vt:vector size="82" baseType="lpstr">
      <vt:lpstr>ＭＳ Ｐゴシック</vt:lpstr>
      <vt:lpstr>Arial</vt:lpstr>
      <vt:lpstr>Calibri</vt:lpstr>
      <vt:lpstr>Calibri Light</vt:lpstr>
      <vt:lpstr>Consolas</vt:lpstr>
      <vt:lpstr>Segoe</vt:lpstr>
      <vt:lpstr>Segoe Pro Light</vt:lpstr>
      <vt:lpstr>Segoe Semibold</vt:lpstr>
      <vt:lpstr>Segoe UI</vt:lpstr>
      <vt:lpstr>Segoe UI Light</vt:lpstr>
      <vt:lpstr>Segoe UI Semibold</vt:lpstr>
      <vt:lpstr>Times New Roman</vt:lpstr>
      <vt:lpstr>Wingdings</vt:lpstr>
      <vt:lpstr>5-50002_Ignite_Breakout_Template</vt:lpstr>
      <vt:lpstr>6-30537_Envision 2016 Concurrent Template_Dark</vt:lpstr>
      <vt:lpstr>1_5-50002_Ignite_Breakout_Template</vt:lpstr>
      <vt:lpstr>2_5-50002_Ignite_Breakout_Template</vt:lpstr>
      <vt:lpstr>3_5-50002_Ignite_Breakout_Template</vt:lpstr>
      <vt:lpstr>4_5-50002_Ignite_Breakout_Template</vt:lpstr>
      <vt:lpstr>7-30269_Server &amp; Tools Business_16x9</vt:lpstr>
      <vt:lpstr>Microsoft Operator Business Cloud Services_16x9</vt:lpstr>
      <vt:lpstr>WHITE TEMPLATE</vt:lpstr>
      <vt:lpstr>1_WHITE TEMPLATE</vt:lpstr>
      <vt:lpstr>2_7-30269_Server &amp; Tools Business_16x9</vt:lpstr>
      <vt:lpstr>5_5-50002_Ignite_Breakout_Template</vt:lpstr>
      <vt:lpstr>6_5-50002_Ignite_Breakout_Template</vt:lpstr>
      <vt:lpstr>Office Theme</vt:lpstr>
      <vt:lpstr>3_7-30269_Server &amp; Tools Business_16x9</vt:lpstr>
      <vt:lpstr>Respond to advanced threats before they start - identity protection at its best! </vt:lpstr>
      <vt:lpstr>Identity as the core of enterprise mobility</vt:lpstr>
      <vt:lpstr>Identity and access management in the cloud</vt:lpstr>
      <vt:lpstr>PowerPoint Presentation</vt:lpstr>
      <vt:lpstr>PowerPoint Presentation</vt:lpstr>
      <vt:lpstr>PowerPoint Presentation</vt:lpstr>
      <vt:lpstr>Is it possible to keep up?</vt:lpstr>
      <vt:lpstr>Sobering statistics</vt:lpstr>
      <vt:lpstr>Industrialized Digital Crime </vt:lpstr>
      <vt:lpstr>Mission: Protect our users</vt:lpstr>
      <vt:lpstr>Machine  Learning  for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Identity Protection in Action: EDU Attack</vt:lpstr>
      <vt:lpstr>We noticed a sharp increase in password lockouts </vt:lpstr>
      <vt:lpstr>Suspicious IP activity very different from in-country IPs</vt:lpstr>
      <vt:lpstr>Detailed suspicious IP view showed automated attacks</vt:lpstr>
      <vt:lpstr>Identity-driven security</vt:lpstr>
      <vt:lpstr>Azure Active Directory Identity Protection</vt:lpstr>
      <vt:lpstr>Azure Active Directory Identity Protection</vt:lpstr>
      <vt:lpstr>Demo</vt:lpstr>
      <vt:lpstr>Increased risk to administrative privileges</vt:lpstr>
      <vt:lpstr>Admin accounts historically on-premises</vt:lpstr>
      <vt:lpstr>What about in the cloud?</vt:lpstr>
      <vt:lpstr>Privileged Identity Management</vt:lpstr>
      <vt:lpstr>Demo</vt:lpstr>
      <vt:lpstr>Privileged Identity Management</vt:lpstr>
      <vt:lpstr>Microsoft Cloud App Security</vt:lpstr>
      <vt:lpstr>Microsoft Advanced Threat Analytics</vt:lpstr>
      <vt:lpstr>Microsoft Advanced Threat Analytics detection</vt:lpstr>
      <vt:lpstr>Privileged Access Management for AD DS</vt:lpstr>
      <vt:lpstr>Securing privileged access on-premises</vt:lpstr>
      <vt:lpstr>Automate and protect</vt:lpstr>
      <vt:lpstr>Learn more</vt:lpstr>
      <vt:lpstr>Customer Stories</vt:lpstr>
      <vt:lpstr>Identity and Access Management Sessions</vt:lpstr>
      <vt:lpstr>PowerPoint Presentation</vt:lpstr>
      <vt:lpstr>Free IT Pro resources To advance your career in cloud technology</vt:lpstr>
      <vt:lpstr>PowerPoint Presentation</vt:lpstr>
      <vt:lpstr>PowerPoint Presentation</vt:lpstr>
      <vt:lpstr>Appendix – More Details</vt:lpstr>
      <vt:lpstr>Windows Server 2016 new features</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 to advanced threats before they start - identity protection at its best!</dc:title>
  <dc:subject>Respond to advanced threats before they start - identity protection at its best!</dc:subject>
  <dc:creator>MS Events 0093</dc:creator>
  <cp:keywords>Microsoft 2016</cp:keywords>
  <dc:description>Template: Mitchell Derrey, Silverfox Productions_x000d_
Formatting: _x000d_
Audience Type:</dc:description>
  <cp:lastModifiedBy>MS Events 0081</cp:lastModifiedBy>
  <cp:revision>5</cp:revision>
  <dcterms:created xsi:type="dcterms:W3CDTF">2016-09-25T17:49:25Z</dcterms:created>
  <dcterms:modified xsi:type="dcterms:W3CDTF">2016-09-29T19:52:30Z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