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4" r:id="rId6"/>
  </p:sldMasterIdLst>
  <p:notesMasterIdLst>
    <p:notesMasterId r:id="rId46"/>
  </p:notesMasterIdLst>
  <p:handoutMasterIdLst>
    <p:handoutMasterId r:id="rId47"/>
  </p:handoutMasterIdLst>
  <p:sldIdLst>
    <p:sldId id="1393" r:id="rId7"/>
    <p:sldId id="1381" r:id="rId8"/>
    <p:sldId id="1408" r:id="rId9"/>
    <p:sldId id="1412" r:id="rId10"/>
    <p:sldId id="1414" r:id="rId11"/>
    <p:sldId id="1455" r:id="rId12"/>
    <p:sldId id="1417" r:id="rId13"/>
    <p:sldId id="1418" r:id="rId14"/>
    <p:sldId id="1424" r:id="rId15"/>
    <p:sldId id="1421" r:id="rId16"/>
    <p:sldId id="1423" r:id="rId17"/>
    <p:sldId id="1456" r:id="rId18"/>
    <p:sldId id="1429" r:id="rId19"/>
    <p:sldId id="1430" r:id="rId20"/>
    <p:sldId id="1431" r:id="rId21"/>
    <p:sldId id="1432" r:id="rId22"/>
    <p:sldId id="1433" r:id="rId23"/>
    <p:sldId id="1457" r:id="rId24"/>
    <p:sldId id="1435" r:id="rId25"/>
    <p:sldId id="1436" r:id="rId26"/>
    <p:sldId id="1473" r:id="rId27"/>
    <p:sldId id="1474" r:id="rId28"/>
    <p:sldId id="1438" r:id="rId29"/>
    <p:sldId id="1392" r:id="rId30"/>
    <p:sldId id="1458" r:id="rId31"/>
    <p:sldId id="1459" r:id="rId32"/>
    <p:sldId id="1460" r:id="rId33"/>
    <p:sldId id="1461" r:id="rId34"/>
    <p:sldId id="1462" r:id="rId35"/>
    <p:sldId id="1463" r:id="rId36"/>
    <p:sldId id="1464" r:id="rId37"/>
    <p:sldId id="1465" r:id="rId38"/>
    <p:sldId id="1466" r:id="rId39"/>
    <p:sldId id="1467" r:id="rId40"/>
    <p:sldId id="1468" r:id="rId41"/>
    <p:sldId id="1469" r:id="rId42"/>
    <p:sldId id="1471" r:id="rId43"/>
    <p:sldId id="1472" r:id="rId44"/>
    <p:sldId id="1470" r:id="rId45"/>
  </p:sldIdLst>
  <p:sldSz cx="12436475" cy="6994525"/>
  <p:notesSz cx="7023100" cy="93091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16 Template Dark" id="{361DECE0-D7F3-4586-A791-C8E5092BB79E}">
          <p14:sldIdLst>
            <p14:sldId id="1393"/>
            <p14:sldId id="1381"/>
            <p14:sldId id="1408"/>
            <p14:sldId id="1412"/>
            <p14:sldId id="1414"/>
            <p14:sldId id="1455"/>
            <p14:sldId id="1417"/>
            <p14:sldId id="1418"/>
            <p14:sldId id="1424"/>
            <p14:sldId id="1421"/>
            <p14:sldId id="1423"/>
            <p14:sldId id="1456"/>
            <p14:sldId id="1429"/>
            <p14:sldId id="1430"/>
            <p14:sldId id="1431"/>
            <p14:sldId id="1432"/>
            <p14:sldId id="1433"/>
            <p14:sldId id="1457"/>
            <p14:sldId id="1435"/>
            <p14:sldId id="1436"/>
            <p14:sldId id="1473"/>
            <p14:sldId id="1474"/>
            <p14:sldId id="1438"/>
            <p14:sldId id="1392"/>
            <p14:sldId id="1458"/>
            <p14:sldId id="1459"/>
            <p14:sldId id="1460"/>
            <p14:sldId id="1461"/>
            <p14:sldId id="1462"/>
            <p14:sldId id="1463"/>
            <p14:sldId id="1464"/>
            <p14:sldId id="1465"/>
            <p14:sldId id="1466"/>
            <p14:sldId id="1467"/>
            <p14:sldId id="1468"/>
            <p14:sldId id="1469"/>
            <p14:sldId id="1471"/>
            <p14:sldId id="1472"/>
            <p14:sldId id="147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0080EA"/>
    <a:srgbClr val="288150"/>
    <a:srgbClr val="005695"/>
    <a:srgbClr val="A80000"/>
    <a:srgbClr val="005AA1"/>
    <a:srgbClr val="A22C01"/>
    <a:srgbClr val="292929"/>
    <a:srgbClr val="FFFFFF"/>
    <a:srgbClr val="BAD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484" autoAdjust="0"/>
    <p:restoredTop sz="84371" autoAdjust="0"/>
  </p:normalViewPr>
  <p:slideViewPr>
    <p:cSldViewPr>
      <p:cViewPr varScale="1">
        <p:scale>
          <a:sx n="75" d="100"/>
          <a:sy n="75" d="100"/>
        </p:scale>
        <p:origin x="54" y="16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328"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783"/>
            <a:ext cx="3043343" cy="465455"/>
          </a:xfrm>
          <a:prstGeom prst="rect">
            <a:avLst/>
          </a:prstGeom>
        </p:spPr>
        <p:txBody>
          <a:bodyPr vert="horz" lIns="93324" tIns="46662" rIns="93324" bIns="46662"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C8D045D-9A66-44E7-900A-FC6D0BD4E54A}" type="datetime8">
              <a:rPr lang="en-US" smtClean="0">
                <a:latin typeface="Segoe UI" pitchFamily="34" charset="0"/>
              </a:rPr>
              <a:t>9/30/2016 12:36 PM</a:t>
            </a:fld>
            <a:endParaRPr lang="en-US" dirty="0">
              <a:latin typeface="Segoe UI" pitchFamily="34" charset="0"/>
            </a:endParaRPr>
          </a:p>
        </p:txBody>
      </p:sp>
      <p:sp>
        <p:nvSpPr>
          <p:cNvPr id="8" name="Footer Placeholder 7"/>
          <p:cNvSpPr>
            <a:spLocks noGrp="1"/>
          </p:cNvSpPr>
          <p:nvPr>
            <p:ph type="ftr" sz="quarter" idx="2"/>
          </p:nvPr>
        </p:nvSpPr>
        <p:spPr>
          <a:xfrm>
            <a:off x="0" y="8842029"/>
            <a:ext cx="5934520" cy="338436"/>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22814" y="8842029"/>
            <a:ext cx="1098660" cy="4654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8843645"/>
            <a:ext cx="6063276" cy="362391"/>
          </a:xfrm>
          <a:prstGeom prst="rect">
            <a:avLst/>
          </a:prstGeom>
        </p:spPr>
        <p:txBody>
          <a:bodyPr vert="horz" lIns="93324" tIns="46662" rIns="93324" bIns="46662" rtlCol="0" anchor="b"/>
          <a:lstStyle>
            <a:lvl1pPr marL="583273" indent="0" algn="l">
              <a:defRPr sz="1200"/>
            </a:lvl1p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38EEC551-8CDA-4EB6-89BB-2A86C9F091C8}" type="datetime8">
              <a:rPr lang="en-US" smtClean="0"/>
              <a:t>9/30/2016 12:35 PM</a:t>
            </a:fld>
            <a:endParaRPr lang="en-US" dirty="0"/>
          </a:p>
        </p:txBody>
      </p:sp>
      <p:sp>
        <p:nvSpPr>
          <p:cNvPr id="12" name="Notes Placeholder 11"/>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51570" y="8842029"/>
            <a:ext cx="969904" cy="4654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12:35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DD71E0-865F-4449-B6A6-DD951D1F6C96}" type="datetime1">
              <a:rPr lang="en-US" smtClean="0">
                <a:solidFill>
                  <a:prstClr val="black"/>
                </a:solidFill>
              </a:rPr>
              <a:t>9/30/2016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5259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955158-DAB7-464F-B4BB-7877F281FC65}" type="slidenum">
              <a:rPr lang="en-US" smtClean="0">
                <a:latin typeface="Segoe UI" panose="020B0502040204020203" pitchFamily="34" charset="0"/>
              </a:rPr>
              <a:t>11</a:t>
            </a:fld>
            <a:endParaRPr lang="en-US" dirty="0">
              <a:latin typeface="Segoe UI" panose="020B0502040204020203" pitchFamily="34" charset="0"/>
            </a:endParaRPr>
          </a:p>
        </p:txBody>
      </p:sp>
    </p:spTree>
    <p:extLst>
      <p:ext uri="{BB962C8B-B14F-4D97-AF65-F5344CB8AC3E}">
        <p14:creationId xmlns:p14="http://schemas.microsoft.com/office/powerpoint/2010/main" val="16632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134B11F-5CC8-43DC-B054-B69CC04B68E3}" type="datetime1">
              <a:rPr lang="en-US" smtClean="0"/>
              <a:t>9/30/2016</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12</a:t>
            </a:fld>
            <a:endParaRPr lang="en-US" dirty="0"/>
          </a:p>
        </p:txBody>
      </p:sp>
      <p:sp>
        <p:nvSpPr>
          <p:cNvPr id="6" name="Header Placeholder 5"/>
          <p:cNvSpPr>
            <a:spLocks noGrp="1"/>
          </p:cNvSpPr>
          <p:nvPr>
            <p:ph type="hdr" sz="quarter" idx="13"/>
          </p:nvPr>
        </p:nvSpPr>
        <p:spPr/>
        <p:txBody>
          <a:bodyPr/>
          <a:lstStyle/>
          <a:p>
            <a:endParaRPr lang="en-US" dirty="0"/>
          </a:p>
        </p:txBody>
      </p:sp>
      <p:sp>
        <p:nvSpPr>
          <p:cNvPr id="8" name="Footer Placeholder 7"/>
          <p:cNvSpPr>
            <a:spLocks noGrp="1"/>
          </p:cNvSpPr>
          <p:nvPr>
            <p:ph type="ftr" sz="quarter" idx="14"/>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7085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1900" y="866775"/>
            <a:ext cx="3048000" cy="1714500"/>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955158-DAB7-464F-B4BB-7877F281FC65}" type="slidenum">
              <a:rPr lang="en-US" smtClean="0">
                <a:latin typeface="Segoe UI" panose="020B0502040204020203" pitchFamily="34" charset="0"/>
              </a:rPr>
              <a:t>13</a:t>
            </a:fld>
            <a:endParaRPr lang="en-US" dirty="0">
              <a:latin typeface="Segoe UI" panose="020B0502040204020203" pitchFamily="34" charset="0"/>
            </a:endParaRPr>
          </a:p>
        </p:txBody>
      </p:sp>
    </p:spTree>
    <p:extLst>
      <p:ext uri="{BB962C8B-B14F-4D97-AF65-F5344CB8AC3E}">
        <p14:creationId xmlns:p14="http://schemas.microsoft.com/office/powerpoint/2010/main" val="52499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t>14</a:t>
            </a:fld>
            <a:endParaRPr lang="en-US"/>
          </a:p>
        </p:txBody>
      </p:sp>
    </p:spTree>
    <p:extLst>
      <p:ext uri="{BB962C8B-B14F-4D97-AF65-F5344CB8AC3E}">
        <p14:creationId xmlns:p14="http://schemas.microsoft.com/office/powerpoint/2010/main" val="82101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1900" y="866775"/>
            <a:ext cx="3048000" cy="17145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955158-DAB7-464F-B4BB-7877F281FC65}" type="slidenum">
              <a:rPr lang="en-US" smtClean="0">
                <a:latin typeface="Segoe UI" panose="020B0502040204020203" pitchFamily="34" charset="0"/>
              </a:rPr>
              <a:t>15</a:t>
            </a:fld>
            <a:endParaRPr lang="en-US" dirty="0">
              <a:latin typeface="Segoe UI" panose="020B0502040204020203" pitchFamily="34" charset="0"/>
            </a:endParaRPr>
          </a:p>
        </p:txBody>
      </p:sp>
    </p:spTree>
    <p:extLst>
      <p:ext uri="{BB962C8B-B14F-4D97-AF65-F5344CB8AC3E}">
        <p14:creationId xmlns:p14="http://schemas.microsoft.com/office/powerpoint/2010/main" val="120830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1900" y="866775"/>
            <a:ext cx="3048000" cy="17145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955158-DAB7-464F-B4BB-7877F281FC65}" type="slidenum">
              <a:rPr lang="en-US" smtClean="0">
                <a:latin typeface="Segoe UI" panose="020B0502040204020203" pitchFamily="34" charset="0"/>
              </a:rPr>
              <a:t>16</a:t>
            </a:fld>
            <a:endParaRPr lang="en-US" dirty="0">
              <a:latin typeface="Segoe UI" panose="020B0502040204020203" pitchFamily="34" charset="0"/>
            </a:endParaRPr>
          </a:p>
        </p:txBody>
      </p:sp>
    </p:spTree>
    <p:extLst>
      <p:ext uri="{BB962C8B-B14F-4D97-AF65-F5344CB8AC3E}">
        <p14:creationId xmlns:p14="http://schemas.microsoft.com/office/powerpoint/2010/main" val="2683907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614372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6538" y="908050"/>
            <a:ext cx="3205162" cy="18018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SMSG Readiness</a:t>
            </a:r>
            <a:endParaRPr lang="en-US" dirty="0"/>
          </a:p>
        </p:txBody>
      </p:sp>
      <p:sp>
        <p:nvSpPr>
          <p:cNvPr id="5" name="Footer Placeholder 4"/>
          <p:cNvSpPr>
            <a:spLocks noGrp="1"/>
          </p:cNvSpPr>
          <p:nvPr>
            <p:ph type="ftr" sz="quarter" idx="11"/>
          </p:nvPr>
        </p:nvSpPr>
        <p:spPr/>
        <p:txBody>
          <a:bodyPr/>
          <a:lstStyle/>
          <a:p>
            <a:pPr defTabSz="9860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860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F9FCA1D-AA2A-4705-867E-49957202E0F5}" type="datetime1">
              <a:rPr lang="en-US" smtClean="0"/>
              <a:t>9/30/2016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814693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SMSG Readiness</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D67AEF-0B1F-455D-9A7D-3B9E19925E9D}" type="datetime1">
              <a:rPr lang="en-US" smtClean="0"/>
              <a:t>9/30/2016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32876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endParaRPr lang="en-US" dirty="0"/>
          </a:p>
        </p:txBody>
      </p:sp>
      <p:sp>
        <p:nvSpPr>
          <p:cNvPr id="4" name="Date Placeholder 3"/>
          <p:cNvSpPr>
            <a:spLocks noGrp="1"/>
          </p:cNvSpPr>
          <p:nvPr>
            <p:ph type="dt" idx="10"/>
          </p:nvPr>
        </p:nvSpPr>
        <p:spPr>
          <a:xfrm>
            <a:off x="3978132" y="0"/>
            <a:ext cx="3043343" cy="465455"/>
          </a:xfrm>
          <a:prstGeom prst="rect">
            <a:avLst/>
          </a:prstGeom>
        </p:spPr>
        <p:txBody>
          <a:bodyPr/>
          <a:lstStyle/>
          <a:p>
            <a:fld id="{EA2B2ED8-C573-45EF-BF68-CEC19505703A}" type="datetime8">
              <a:rPr lang="en-US" smtClean="0">
                <a:solidFill>
                  <a:prstClr val="black"/>
                </a:solidFill>
              </a:rPr>
              <a:pPr/>
              <a:t>9/30/2016 12:36 PM</a:t>
            </a:fld>
            <a:endParaRPr lang="en-US" dirty="0">
              <a:solidFill>
                <a:prstClr val="black"/>
              </a:solidFill>
            </a:endParaRPr>
          </a:p>
        </p:txBody>
      </p:sp>
      <p:sp>
        <p:nvSpPr>
          <p:cNvPr id="7" name="Slide Number Placeholder 6"/>
          <p:cNvSpPr>
            <a:spLocks noGrp="1"/>
          </p:cNvSpPr>
          <p:nvPr>
            <p:ph type="sldNum" sz="quarter" idx="12"/>
          </p:nvPr>
        </p:nvSpPr>
        <p:spPr>
          <a:xfrm>
            <a:off x="6320789" y="8842029"/>
            <a:ext cx="700685" cy="465455"/>
          </a:xfrm>
          <a:prstGeom prst="rect">
            <a:avLst/>
          </a:prstGeom>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6" name="Footer Placeholder 5"/>
          <p:cNvSpPr>
            <a:spLocks noGrp="1"/>
          </p:cNvSpPr>
          <p:nvPr>
            <p:ph type="ftr" sz="quarter" idx="13"/>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2976140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6325" cy="346233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10264" cy="461639"/>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A9389D8E-0A1A-4FD9-81E3-817938AF2092}" type="datetime1">
              <a:rPr lang="en-US" smtClean="0">
                <a:solidFill>
                  <a:prstClr val="black"/>
                </a:solidFill>
              </a:rPr>
              <a:t>9/30/2016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2415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4180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248919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12:36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9641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33237">
              <a:defRPr/>
            </a:pPr>
            <a:endParaRPr lang="en-US" sz="1800" kern="0" dirty="0">
              <a:solidFill>
                <a:sysClr val="windowText" lastClr="000000"/>
              </a:solidFill>
            </a:endParaRPr>
          </a:p>
        </p:txBody>
      </p:sp>
      <p:sp>
        <p:nvSpPr>
          <p:cNvPr id="5" name="Footer Placeholder 4"/>
          <p:cNvSpPr>
            <a:spLocks noGrp="1"/>
          </p:cNvSpPr>
          <p:nvPr>
            <p:ph type="ftr" sz="quarter" idx="11"/>
          </p:nvPr>
        </p:nvSpPr>
        <p:spPr/>
        <p:txBody>
          <a:bodyPr/>
          <a:lstStyle/>
          <a:p>
            <a:pPr marL="0" defTabSz="932929" eaLnBrk="0" hangingPunct="0">
              <a:defRPr/>
            </a:pPr>
            <a:r>
              <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933237">
              <a:defRPr/>
            </a:pPr>
            <a:fld id="{90EC29EE-A8AD-4CE0-9C0B-116E0D4D7533}" type="datetime8">
              <a:rPr lang="en-US" sz="1800" kern="0">
                <a:solidFill>
                  <a:sysClr val="windowText" lastClr="000000"/>
                </a:solidFill>
              </a:rPr>
              <a:pPr defTabSz="933237">
                <a:defRPr/>
              </a:pPr>
              <a:t>9/30/2016 12:36 PM</a:t>
            </a:fld>
            <a:endParaRPr lang="en-US" sz="1800" kern="0" dirty="0">
              <a:solidFill>
                <a:sysClr val="windowText" lastClr="000000"/>
              </a:solidFill>
            </a:endParaRPr>
          </a:p>
        </p:txBody>
      </p:sp>
      <p:sp>
        <p:nvSpPr>
          <p:cNvPr id="7" name="Slide Number Placeholder 6"/>
          <p:cNvSpPr>
            <a:spLocks noGrp="1"/>
          </p:cNvSpPr>
          <p:nvPr>
            <p:ph type="sldNum" sz="quarter" idx="13"/>
          </p:nvPr>
        </p:nvSpPr>
        <p:spPr/>
        <p:txBody>
          <a:bodyPr/>
          <a:lstStyle/>
          <a:p>
            <a:pPr defTabSz="933237">
              <a:defRPr/>
            </a:pPr>
            <a:fld id="{B4008EB6-D09E-4580-8CD6-DDB14511944F}" type="slidenum">
              <a:rPr lang="en-US" sz="1800" kern="0">
                <a:solidFill>
                  <a:sysClr val="windowText" lastClr="000000"/>
                </a:solidFill>
              </a:rPr>
              <a:pPr defTabSz="933237">
                <a:defRPr/>
              </a:pPr>
              <a:t>23</a:t>
            </a:fld>
            <a:endParaRPr lang="en-US" sz="1800" kern="0" dirty="0">
              <a:solidFill>
                <a:sysClr val="windowText" lastClr="000000"/>
              </a:solidFill>
            </a:endParaRPr>
          </a:p>
        </p:txBody>
      </p:sp>
    </p:spTree>
    <p:extLst>
      <p:ext uri="{BB962C8B-B14F-4D97-AF65-F5344CB8AC3E}">
        <p14:creationId xmlns:p14="http://schemas.microsoft.com/office/powerpoint/2010/main" val="826581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43343" cy="465455"/>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9/30/2016 12:36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37986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375240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DD71E0-865F-4449-B6A6-DD951D1F6C96}" type="datetime1">
              <a:rPr lang="en-US" smtClean="0">
                <a:solidFill>
                  <a:prstClr val="black"/>
                </a:solidFill>
              </a:rPr>
              <a:t>9/30/2016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741135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DD71E0-865F-4449-B6A6-DD951D1F6C96}" type="datetime1">
              <a:rPr lang="en-US" smtClean="0">
                <a:solidFill>
                  <a:prstClr val="black"/>
                </a:solidFill>
              </a:rPr>
              <a:t>9/30/2016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580150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DD71E0-865F-4449-B6A6-DD951D1F6C96}" type="datetime1">
              <a:rPr lang="en-US" smtClean="0">
                <a:solidFill>
                  <a:prstClr val="black"/>
                </a:solidFill>
              </a:rPr>
              <a:t>9/30/2016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59555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DD71E0-865F-4449-B6A6-DD951D1F6C96}" type="datetime1">
              <a:rPr lang="en-US" smtClean="0">
                <a:solidFill>
                  <a:prstClr val="black"/>
                </a:solidFill>
              </a:rPr>
              <a:t>9/30/2016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5871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888162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DD71E0-865F-4449-B6A6-DD951D1F6C96}" type="datetime1">
              <a:rPr lang="en-US" smtClean="0">
                <a:solidFill>
                  <a:prstClr val="black"/>
                </a:solidFill>
              </a:rPr>
              <a:t>9/30/2016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373173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DD71E0-865F-4449-B6A6-DD951D1F6C96}" type="datetime1">
              <a:rPr lang="en-US" smtClean="0">
                <a:solidFill>
                  <a:prstClr val="black"/>
                </a:solidFill>
              </a:rPr>
              <a:t>9/30/2016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24614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8DDD31-C0B3-42DB-B359-EDCBDE651195}" type="datetime1">
              <a:rPr lang="en-US" smtClean="0">
                <a:solidFill>
                  <a:prstClr val="black"/>
                </a:solidFill>
              </a:rPr>
              <a:t>9/30/2016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2011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56264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42661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57883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955158-DAB7-464F-B4BB-7877F281FC65}" type="slidenum">
              <a:rPr lang="en-US" smtClean="0">
                <a:latin typeface="Segoe UI" panose="020B0502040204020203" pitchFamily="34" charset="0"/>
              </a:rPr>
              <a:t>8</a:t>
            </a:fld>
            <a:endParaRPr lang="en-US" dirty="0">
              <a:latin typeface="Segoe UI" panose="020B0502040204020203" pitchFamily="34" charset="0"/>
            </a:endParaRPr>
          </a:p>
        </p:txBody>
      </p:sp>
    </p:spTree>
    <p:extLst>
      <p:ext uri="{BB962C8B-B14F-4D97-AF65-F5344CB8AC3E}">
        <p14:creationId xmlns:p14="http://schemas.microsoft.com/office/powerpoint/2010/main" val="35386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9/30/2016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233297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40" y="1212852"/>
            <a:ext cx="11887200" cy="2134545"/>
          </a:xfrm>
        </p:spPr>
        <p:txBody>
          <a:bodyPr/>
          <a:lstStyle>
            <a:lvl1pPr marL="0" indent="0">
              <a:buNone/>
              <a:defRPr>
                <a:gradFill>
                  <a:gsLst>
                    <a:gs pos="1250">
                      <a:schemeClr val="tx2"/>
                    </a:gs>
                    <a:gs pos="99000">
                      <a:schemeClr val="tx2"/>
                    </a:gs>
                  </a:gsLst>
                  <a:lin ang="5400000" scaled="0"/>
                </a:gradFill>
              </a:defRPr>
            </a:lvl1pPr>
            <a:lvl2pPr marL="0" indent="0">
              <a:buFontTx/>
              <a:buNone/>
              <a:defRPr sz="2040"/>
            </a:lvl2pPr>
            <a:lvl3pPr marL="233149" indent="0">
              <a:buNone/>
              <a:defRPr/>
            </a:lvl3pPr>
            <a:lvl4pPr marL="466298" indent="0">
              <a:buNone/>
              <a:defRPr/>
            </a:lvl4pPr>
            <a:lvl5pPr marL="69944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91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5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2228302"/>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453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986479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285448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11158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78777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68179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21913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54958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38363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1075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3924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784934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29508089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822205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903049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090124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351345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489217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4623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306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53011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3117919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62119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 id="2147484341" r:id="rId19"/>
    <p:sldLayoutId id="2147484342" r:id="rId20"/>
    <p:sldLayoutId id="214748434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968304844"/>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 id="2147484358" r:id="rId14"/>
    <p:sldLayoutId id="2147484359" r:id="rId15"/>
    <p:sldLayoutId id="2147484360" r:id="rId16"/>
    <p:sldLayoutId id="2147484361" r:id="rId17"/>
    <p:sldLayoutId id="2147484362" r:id="rId18"/>
    <p:sldLayoutId id="2147484363" r:id="rId19"/>
    <p:sldLayoutId id="2147484364" r:id="rId20"/>
    <p:sldLayoutId id="2147484365" r:id="rId21"/>
    <p:sldLayoutId id="2147484366"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ti.arc.nasa.gov/tech/dash/pcoe/prognostic-data-repository/" TargetMode="External"/><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19.emf"/><Relationship Id="rId10"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5.wmf"/><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aka.ms/CIQSPdM" TargetMode="External"/><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hyperlink" Target="https://gallery.cortanaintelligence.com/Tutorial/Predictive-Maintenance-Template-with-SQL-Server-R-Services-1" TargetMode="External"/><Relationship Id="rId5" Type="http://schemas.openxmlformats.org/officeDocument/2006/relationships/hyperlink" Target="https://azure.microsoft.com/en-us/documentation/articles/cortana-analytics-playbook-predictive-maintenance/" TargetMode="External"/><Relationship Id="rId4" Type="http://schemas.openxmlformats.org/officeDocument/2006/relationships/hyperlink" Target="https://gallery.cortanaintelligence.com/Collection/Predictive-Maintenance-Template-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22.xml"/><Relationship Id="rId1" Type="http://schemas.openxmlformats.org/officeDocument/2006/relationships/slideLayout" Target="../slideLayouts/slideLayout54.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hyperlink" Target="https://aka.ms/ignite.mobileapp"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image" Target="../media/image19.emf"/><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6.emf"/><Relationship Id="rId5" Type="http://schemas.openxmlformats.org/officeDocument/2006/relationships/image" Target="../media/image25.wmf"/><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9905935" cy="1828786"/>
          </a:xfrm>
        </p:spPr>
        <p:txBody>
          <a:bodyPr/>
          <a:lstStyle/>
          <a:p>
            <a:r>
              <a:rPr lang="en-US" dirty="0"/>
              <a:t>Dive into Predictive Maintenance using Cortana Intelligence Suite</a:t>
            </a:r>
          </a:p>
        </p:txBody>
      </p:sp>
      <p:sp>
        <p:nvSpPr>
          <p:cNvPr id="5" name="Text Placeholder 4"/>
          <p:cNvSpPr>
            <a:spLocks noGrp="1"/>
          </p:cNvSpPr>
          <p:nvPr>
            <p:ph type="body" sz="quarter" idx="12"/>
          </p:nvPr>
        </p:nvSpPr>
        <p:spPr/>
        <p:txBody>
          <a:bodyPr/>
          <a:lstStyle/>
          <a:p>
            <a:r>
              <a:rPr lang="en-US" dirty="0"/>
              <a:t>Katherine Zhao</a:t>
            </a:r>
          </a:p>
          <a:p>
            <a:r>
              <a:rPr lang="en-US" dirty="0"/>
              <a:t>Data Scientist</a:t>
            </a:r>
          </a:p>
          <a:p>
            <a:r>
              <a:rPr lang="en-US" dirty="0"/>
              <a:t>Microsoft</a:t>
            </a:r>
          </a:p>
        </p:txBody>
      </p:sp>
      <p:sp>
        <p:nvSpPr>
          <p:cNvPr id="2" name="TextBox 1"/>
          <p:cNvSpPr txBox="1"/>
          <p:nvPr/>
        </p:nvSpPr>
        <p:spPr>
          <a:xfrm>
            <a:off x="9799637" y="296863"/>
            <a:ext cx="2362201"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a:gradFill>
                  <a:gsLst>
                    <a:gs pos="2917">
                      <a:schemeClr val="tx1"/>
                    </a:gs>
                    <a:gs pos="30000">
                      <a:schemeClr val="tx1"/>
                    </a:gs>
                  </a:gsLst>
                  <a:lin ang="5400000" scaled="0"/>
                </a:gradFill>
              </a:rPr>
              <a:t>BRK3106</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389"/>
          <p:cNvSpPr>
            <a:spLocks noEditPoints="1"/>
          </p:cNvSpPr>
          <p:nvPr/>
        </p:nvSpPr>
        <p:spPr bwMode="auto">
          <a:xfrm>
            <a:off x="12595095" y="368621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a typeface="MS PGothic" panose="020B0600070205080204" pitchFamily="34" charset="-128"/>
            </a:endParaRPr>
          </a:p>
        </p:txBody>
      </p:sp>
      <p:sp>
        <p:nvSpPr>
          <p:cNvPr id="5" name="Title 1"/>
          <p:cNvSpPr>
            <a:spLocks noGrp="1"/>
          </p:cNvSpPr>
          <p:nvPr>
            <p:ph type="title"/>
          </p:nvPr>
        </p:nvSpPr>
        <p:spPr>
          <a:prstGeom prst="rect">
            <a:avLst/>
          </a:prstGeom>
        </p:spPr>
        <p:txBody>
          <a:bodyPr/>
          <a:lstStyle/>
          <a:p>
            <a:r>
              <a:rPr lang="en-US" dirty="0">
                <a:latin typeface="Segoe UI Light" panose="020B0502040204020203" pitchFamily="34" charset="0"/>
                <a:cs typeface="Segoe UI Light" panose="020B0502040204020203" pitchFamily="34" charset="0"/>
              </a:rPr>
              <a:t>Cortana Intelligence to the Rescue</a:t>
            </a:r>
            <a:endParaRPr lang="en-US" sz="3599" dirty="0"/>
          </a:p>
        </p:txBody>
      </p:sp>
      <p:grpSp>
        <p:nvGrpSpPr>
          <p:cNvPr id="22" name="Group 21"/>
          <p:cNvGrpSpPr/>
          <p:nvPr/>
        </p:nvGrpSpPr>
        <p:grpSpPr>
          <a:xfrm>
            <a:off x="10809869" y="1287462"/>
            <a:ext cx="1446477" cy="1413398"/>
            <a:chOff x="9798329" y="2309374"/>
            <a:chExt cx="1446477" cy="1413398"/>
          </a:xfrm>
        </p:grpSpPr>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019" y="2309374"/>
              <a:ext cx="683096" cy="723878"/>
            </a:xfrm>
            <a:prstGeom prst="rect">
              <a:avLst/>
            </a:prstGeom>
          </p:spPr>
        </p:pic>
        <p:sp>
          <p:nvSpPr>
            <p:cNvPr id="83" name="Rectangle 82"/>
            <p:cNvSpPr/>
            <p:nvPr/>
          </p:nvSpPr>
          <p:spPr>
            <a:xfrm>
              <a:off x="9798329" y="3014886"/>
              <a:ext cx="1446477" cy="707886"/>
            </a:xfrm>
            <a:prstGeom prst="rect">
              <a:avLst/>
            </a:prstGeom>
          </p:spPr>
          <p:txBody>
            <a:bodyPr wrap="square">
              <a:spAutoFit/>
            </a:bodyPr>
            <a:lstStyle/>
            <a:p>
              <a:pPr algn="ctr"/>
              <a:r>
                <a:rPr lang="en-US" sz="2000" spc="-30" dirty="0">
                  <a:gradFill>
                    <a:gsLst>
                      <a:gs pos="0">
                        <a:srgbClr val="FFFFFF"/>
                      </a:gs>
                      <a:gs pos="100000">
                        <a:srgbClr val="FFFFFF"/>
                      </a:gs>
                    </a:gsLst>
                    <a:lin ang="5400000" scaled="0"/>
                  </a:gradFill>
                  <a:ea typeface="MS PGothic" panose="020B0600070205080204" pitchFamily="34" charset="-128"/>
                  <a:cs typeface="Segoe UI Semilight" panose="020B0402040204020203" pitchFamily="34" charset="0"/>
                </a:rPr>
                <a:t>Machine Learning</a:t>
              </a:r>
            </a:p>
          </p:txBody>
        </p:sp>
      </p:grpSp>
      <p:grpSp>
        <p:nvGrpSpPr>
          <p:cNvPr id="38" name="Group 37"/>
          <p:cNvGrpSpPr/>
          <p:nvPr/>
        </p:nvGrpSpPr>
        <p:grpSpPr>
          <a:xfrm>
            <a:off x="4760155" y="3477617"/>
            <a:ext cx="1154824" cy="1539253"/>
            <a:chOff x="4760155" y="3477617"/>
            <a:chExt cx="1154824" cy="1539253"/>
          </a:xfrm>
        </p:grpSpPr>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155" y="3477617"/>
              <a:ext cx="1037737" cy="804246"/>
            </a:xfrm>
            <a:prstGeom prst="rect">
              <a:avLst/>
            </a:prstGeom>
          </p:spPr>
        </p:pic>
        <p:sp>
          <p:nvSpPr>
            <p:cNvPr id="85" name="Rectangle 84"/>
            <p:cNvSpPr/>
            <p:nvPr/>
          </p:nvSpPr>
          <p:spPr>
            <a:xfrm>
              <a:off x="4760689" y="4308984"/>
              <a:ext cx="1154290" cy="707886"/>
            </a:xfrm>
            <a:prstGeom prst="rect">
              <a:avLst/>
            </a:prstGeom>
          </p:spPr>
          <p:txBody>
            <a:bodyPr wrap="none">
              <a:spAutoFit/>
            </a:bodyPr>
            <a:lstStyle/>
            <a:p>
              <a:pPr algn="ctr"/>
              <a:r>
                <a:rPr lang="en-US" sz="2000" spc="-30" dirty="0">
                  <a:gradFill>
                    <a:gsLst>
                      <a:gs pos="0">
                        <a:srgbClr val="FFFFFF"/>
                      </a:gs>
                      <a:gs pos="100000">
                        <a:srgbClr val="FFFFFF"/>
                      </a:gs>
                    </a:gsLst>
                    <a:lin ang="5400000" scaled="0"/>
                  </a:gradFill>
                  <a:ea typeface="MS PGothic" panose="020B0600070205080204" pitchFamily="34" charset="-128"/>
                  <a:cs typeface="Segoe UI Semilight" panose="020B0402040204020203" pitchFamily="34" charset="0"/>
                </a:rPr>
                <a:t>Stream </a:t>
              </a:r>
            </a:p>
            <a:p>
              <a:pPr algn="ctr"/>
              <a:r>
                <a:rPr lang="en-US" sz="2000" spc="-30" dirty="0">
                  <a:gradFill>
                    <a:gsLst>
                      <a:gs pos="0">
                        <a:srgbClr val="FFFFFF"/>
                      </a:gs>
                      <a:gs pos="100000">
                        <a:srgbClr val="FFFFFF"/>
                      </a:gs>
                    </a:gsLst>
                    <a:lin ang="5400000" scaled="0"/>
                  </a:gradFill>
                  <a:ea typeface="MS PGothic" panose="020B0600070205080204" pitchFamily="34" charset="-128"/>
                  <a:cs typeface="Segoe UI Semilight" panose="020B0402040204020203" pitchFamily="34" charset="0"/>
                </a:rPr>
                <a:t>Analytics</a:t>
              </a:r>
            </a:p>
          </p:txBody>
        </p:sp>
      </p:grpSp>
      <p:grpSp>
        <p:nvGrpSpPr>
          <p:cNvPr id="8" name="Group 7"/>
          <p:cNvGrpSpPr/>
          <p:nvPr/>
        </p:nvGrpSpPr>
        <p:grpSpPr>
          <a:xfrm>
            <a:off x="7607216" y="3489559"/>
            <a:ext cx="1200457" cy="1266946"/>
            <a:chOff x="4624407" y="3045008"/>
            <a:chExt cx="1200457" cy="1266946"/>
          </a:xfrm>
        </p:grpSpPr>
        <p:pic>
          <p:nvPicPr>
            <p:cNvPr id="36" name="Picture 13"/>
            <p:cNvPicPr>
              <a:picLocks noChangeAspect="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4888876" y="3045008"/>
              <a:ext cx="621895" cy="81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4624407" y="3911844"/>
              <a:ext cx="1200457" cy="400110"/>
            </a:xfrm>
            <a:prstGeom prst="rect">
              <a:avLst/>
            </a:prstGeom>
          </p:spPr>
          <p:txBody>
            <a:bodyPr wrap="none">
              <a:spAutoFit/>
            </a:bodyPr>
            <a:lstStyle/>
            <a:p>
              <a:pPr algn="ctr"/>
              <a:r>
                <a:rPr lang="en-US" sz="2000" spc="-30" dirty="0">
                  <a:gradFill>
                    <a:gsLst>
                      <a:gs pos="0">
                        <a:srgbClr val="FFFFFF"/>
                      </a:gs>
                      <a:gs pos="100000">
                        <a:srgbClr val="FFFFFF"/>
                      </a:gs>
                    </a:gsLst>
                    <a:lin ang="5400000" scaled="0"/>
                  </a:gradFill>
                  <a:ea typeface="MS PGothic" panose="020B0600070205080204" pitchFamily="34" charset="-128"/>
                  <a:cs typeface="Segoe UI Semilight" panose="020B0402040204020203" pitchFamily="34" charset="0"/>
                </a:rPr>
                <a:t>Database</a:t>
              </a:r>
              <a:endParaRPr lang="en-US" sz="2000" dirty="0">
                <a:gradFill>
                  <a:gsLst>
                    <a:gs pos="0">
                      <a:srgbClr val="FFFFFF"/>
                    </a:gs>
                    <a:gs pos="100000">
                      <a:srgbClr val="FFFFFF"/>
                    </a:gs>
                  </a:gsLst>
                  <a:lin ang="5400000" scaled="0"/>
                </a:gradFill>
                <a:ea typeface="MS PGothic" panose="020B0600070205080204" pitchFamily="34" charset="-128"/>
              </a:endParaRPr>
            </a:p>
          </p:txBody>
        </p:sp>
      </p:grpSp>
      <p:grpSp>
        <p:nvGrpSpPr>
          <p:cNvPr id="7" name="Group 6"/>
          <p:cNvGrpSpPr/>
          <p:nvPr/>
        </p:nvGrpSpPr>
        <p:grpSpPr>
          <a:xfrm>
            <a:off x="9234410" y="2799690"/>
            <a:ext cx="2394403" cy="637619"/>
            <a:chOff x="1863864" y="2380863"/>
            <a:chExt cx="2394403" cy="637619"/>
          </a:xfrm>
        </p:grpSpPr>
        <p:pic>
          <p:nvPicPr>
            <p:cNvPr id="46" name="Picture 45"/>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63864" y="2380863"/>
              <a:ext cx="637619" cy="637619"/>
            </a:xfrm>
            <a:prstGeom prst="rect">
              <a:avLst/>
            </a:prstGeom>
          </p:spPr>
        </p:pic>
        <p:sp>
          <p:nvSpPr>
            <p:cNvPr id="4" name="Rectangle 3"/>
            <p:cNvSpPr/>
            <p:nvPr/>
          </p:nvSpPr>
          <p:spPr>
            <a:xfrm>
              <a:off x="2525420" y="2576707"/>
              <a:ext cx="1732847" cy="400110"/>
            </a:xfrm>
            <a:prstGeom prst="rect">
              <a:avLst/>
            </a:prstGeom>
          </p:spPr>
          <p:txBody>
            <a:bodyPr wrap="none">
              <a:spAutoFit/>
            </a:bodyPr>
            <a:lstStyle/>
            <a:p>
              <a:r>
                <a:rPr lang="en-US" sz="2000" b="1" spc="-30" dirty="0">
                  <a:solidFill>
                    <a:schemeClr val="accent1">
                      <a:lumMod val="40000"/>
                      <a:lumOff val="60000"/>
                    </a:schemeClr>
                  </a:solidFill>
                  <a:ea typeface="MS PGothic" panose="020B0600070205080204" pitchFamily="34" charset="-128"/>
                  <a:cs typeface="Segoe UI Semilight" panose="020B0402040204020203" pitchFamily="34" charset="0"/>
                </a:rPr>
                <a:t>Data Factory </a:t>
              </a:r>
              <a:endParaRPr lang="en-US" sz="2000" b="1" dirty="0">
                <a:solidFill>
                  <a:schemeClr val="accent1">
                    <a:lumMod val="40000"/>
                    <a:lumOff val="60000"/>
                  </a:schemeClr>
                </a:solidFill>
                <a:ea typeface="MS PGothic" panose="020B0600070205080204" pitchFamily="34" charset="-128"/>
              </a:endParaRPr>
            </a:p>
          </p:txBody>
        </p:sp>
      </p:grpSp>
      <p:sp>
        <p:nvSpPr>
          <p:cNvPr id="95" name="TextBox 94"/>
          <p:cNvSpPr txBox="1"/>
          <p:nvPr/>
        </p:nvSpPr>
        <p:spPr>
          <a:xfrm>
            <a:off x="122237" y="3429541"/>
            <a:ext cx="1963892" cy="1292619"/>
          </a:xfrm>
          <a:prstGeom prst="rect">
            <a:avLst/>
          </a:prstGeom>
          <a:noFill/>
        </p:spPr>
        <p:txBody>
          <a:bodyPr wrap="square" lIns="182854" tIns="146283" rIns="182854" bIns="146283" rtlCol="0">
            <a:spAutoFit/>
          </a:bodyPr>
          <a:lstStyle/>
          <a:p>
            <a:pPr defTabSz="932563">
              <a:lnSpc>
                <a:spcPct val="90000"/>
              </a:lnSpc>
              <a:spcBef>
                <a:spcPct val="0"/>
              </a:spcBef>
              <a:spcAft>
                <a:spcPts val="600"/>
              </a:spcAft>
            </a:pPr>
            <a:r>
              <a:rPr lang="en-US" sz="2400" spc="-30" dirty="0">
                <a:solidFill>
                  <a:srgbClr val="FFFF00"/>
                </a:solidFill>
                <a:ea typeface="MS PGothic" panose="020B0600070205080204" pitchFamily="34" charset="-128"/>
                <a:cs typeface="Segoe UI Semilight" panose="020B0402040204020203" pitchFamily="34" charset="0"/>
              </a:rPr>
              <a:t>Real-time Aircraft Engine data</a:t>
            </a:r>
          </a:p>
        </p:txBody>
      </p:sp>
      <p:cxnSp>
        <p:nvCxnSpPr>
          <p:cNvPr id="15" name="Straight Arrow Connector 14"/>
          <p:cNvCxnSpPr/>
          <p:nvPr/>
        </p:nvCxnSpPr>
        <p:spPr>
          <a:xfrm>
            <a:off x="1933337" y="3923294"/>
            <a:ext cx="914400" cy="11099"/>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3835640" y="3928843"/>
            <a:ext cx="914400" cy="11099"/>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p:cNvCxnSpPr>
          <p:nvPr/>
        </p:nvCxnSpPr>
        <p:spPr>
          <a:xfrm flipV="1">
            <a:off x="5968541" y="2430163"/>
            <a:ext cx="1556338" cy="150159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861360" y="1135062"/>
            <a:ext cx="2091641" cy="544895"/>
            <a:chOff x="8861360" y="1135062"/>
            <a:chExt cx="2091641" cy="544895"/>
          </a:xfrm>
        </p:grpSpPr>
        <p:cxnSp>
          <p:nvCxnSpPr>
            <p:cNvPr id="115" name="Straight Arrow Connector 114"/>
            <p:cNvCxnSpPr>
              <a:cxnSpLocks/>
            </p:cNvCxnSpPr>
            <p:nvPr/>
          </p:nvCxnSpPr>
          <p:spPr>
            <a:xfrm>
              <a:off x="8861360" y="1670434"/>
              <a:ext cx="2091641" cy="9523"/>
            </a:xfrm>
            <a:prstGeom prst="straightConnector1">
              <a:avLst/>
            </a:prstGeom>
            <a:ln w="57150">
              <a:solidFill>
                <a:schemeClr val="accent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9633154" y="1135062"/>
              <a:ext cx="494366" cy="544765"/>
            </a:xfrm>
            <a:prstGeom prst="rect">
              <a:avLst/>
            </a:prstGeom>
            <a:noFill/>
          </p:spPr>
          <p:txBody>
            <a:bodyPr wrap="none" lIns="182880" tIns="146304" rIns="182880" bIns="146304" rtlCol="0">
              <a:spAutoFit/>
            </a:bodyPr>
            <a:lstStyle/>
            <a:p>
              <a:pPr>
                <a:lnSpc>
                  <a:spcPct val="90000"/>
                </a:lnSpc>
                <a:spcAft>
                  <a:spcPts val="600"/>
                </a:spcAft>
              </a:pPr>
              <a:r>
                <a:rPr lang="en-US" dirty="0">
                  <a:solidFill>
                    <a:schemeClr val="accent1">
                      <a:lumMod val="40000"/>
                      <a:lumOff val="60000"/>
                    </a:schemeClr>
                  </a:solidFill>
                </a:rPr>
                <a:t>3</a:t>
              </a:r>
            </a:p>
          </p:txBody>
        </p:sp>
      </p:grpSp>
      <p:grpSp>
        <p:nvGrpSpPr>
          <p:cNvPr id="44" name="Group 43"/>
          <p:cNvGrpSpPr/>
          <p:nvPr/>
        </p:nvGrpSpPr>
        <p:grpSpPr>
          <a:xfrm>
            <a:off x="8807673" y="2092732"/>
            <a:ext cx="2145328" cy="544765"/>
            <a:chOff x="8807673" y="2092732"/>
            <a:chExt cx="2145328" cy="544765"/>
          </a:xfrm>
        </p:grpSpPr>
        <p:cxnSp>
          <p:nvCxnSpPr>
            <p:cNvPr id="123" name="Straight Arrow Connector 122"/>
            <p:cNvCxnSpPr>
              <a:cxnSpLocks/>
            </p:cNvCxnSpPr>
            <p:nvPr/>
          </p:nvCxnSpPr>
          <p:spPr>
            <a:xfrm flipH="1" flipV="1">
              <a:off x="8807673" y="2105541"/>
              <a:ext cx="2145328" cy="3239"/>
            </a:xfrm>
            <a:prstGeom prst="straightConnector1">
              <a:avLst/>
            </a:prstGeom>
            <a:ln w="57150">
              <a:solidFill>
                <a:schemeClr val="accent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9674227" y="2092732"/>
              <a:ext cx="494366" cy="544765"/>
            </a:xfrm>
            <a:prstGeom prst="rect">
              <a:avLst/>
            </a:prstGeom>
            <a:noFill/>
          </p:spPr>
          <p:txBody>
            <a:bodyPr wrap="none" lIns="182880" tIns="146304" rIns="182880" bIns="146304" rtlCol="0">
              <a:spAutoFit/>
            </a:bodyPr>
            <a:lstStyle/>
            <a:p>
              <a:pPr>
                <a:lnSpc>
                  <a:spcPct val="90000"/>
                </a:lnSpc>
                <a:spcAft>
                  <a:spcPts val="600"/>
                </a:spcAft>
              </a:pPr>
              <a:r>
                <a:rPr lang="en-US" dirty="0">
                  <a:solidFill>
                    <a:schemeClr val="accent1">
                      <a:lumMod val="40000"/>
                      <a:lumOff val="60000"/>
                    </a:schemeClr>
                  </a:solidFill>
                </a:rPr>
                <a:t>4</a:t>
              </a:r>
            </a:p>
          </p:txBody>
        </p:sp>
      </p:grpSp>
      <p:grpSp>
        <p:nvGrpSpPr>
          <p:cNvPr id="39" name="Group 38"/>
          <p:cNvGrpSpPr/>
          <p:nvPr/>
        </p:nvGrpSpPr>
        <p:grpSpPr>
          <a:xfrm>
            <a:off x="6238843" y="5782060"/>
            <a:ext cx="2175637" cy="610802"/>
            <a:chOff x="6238843" y="5782060"/>
            <a:chExt cx="2175637" cy="610802"/>
          </a:xfrm>
        </p:grpSpPr>
        <p:grpSp>
          <p:nvGrpSpPr>
            <p:cNvPr id="143" name="Group 142"/>
            <p:cNvGrpSpPr/>
            <p:nvPr/>
          </p:nvGrpSpPr>
          <p:grpSpPr>
            <a:xfrm>
              <a:off x="6238843" y="5782060"/>
              <a:ext cx="1009316" cy="610802"/>
              <a:chOff x="-732578" y="2256671"/>
              <a:chExt cx="673103" cy="430214"/>
            </a:xfrm>
            <a:solidFill>
              <a:schemeClr val="bg1"/>
            </a:solidFill>
          </p:grpSpPr>
          <p:sp>
            <p:nvSpPr>
              <p:cNvPr id="164" name="Freeform 5"/>
              <p:cNvSpPr>
                <a:spLocks noEditPoints="1"/>
              </p:cNvSpPr>
              <p:nvPr/>
            </p:nvSpPr>
            <p:spPr bwMode="auto">
              <a:xfrm>
                <a:off x="-732578" y="2256671"/>
                <a:ext cx="673103" cy="430214"/>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sp>
            <p:nvSpPr>
              <p:cNvPr id="165" name="Freeform 6"/>
              <p:cNvSpPr>
                <a:spLocks/>
              </p:cNvSpPr>
              <p:nvPr/>
            </p:nvSpPr>
            <p:spPr bwMode="auto">
              <a:xfrm>
                <a:off x="-486515" y="2347159"/>
                <a:ext cx="73024" cy="257176"/>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sp>
            <p:nvSpPr>
              <p:cNvPr id="166" name="Freeform 7"/>
              <p:cNvSpPr>
                <a:spLocks/>
              </p:cNvSpPr>
              <p:nvPr/>
            </p:nvSpPr>
            <p:spPr bwMode="auto">
              <a:xfrm>
                <a:off x="-376976" y="2420183"/>
                <a:ext cx="74613" cy="184150"/>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sp>
            <p:nvSpPr>
              <p:cNvPr id="167" name="Freeform 8"/>
              <p:cNvSpPr>
                <a:spLocks/>
              </p:cNvSpPr>
              <p:nvPr/>
            </p:nvSpPr>
            <p:spPr bwMode="auto">
              <a:xfrm>
                <a:off x="-610340" y="2485271"/>
                <a:ext cx="103187" cy="119063"/>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sp>
            <p:nvSpPr>
              <p:cNvPr id="168" name="Freeform 9"/>
              <p:cNvSpPr>
                <a:spLocks/>
              </p:cNvSpPr>
              <p:nvPr/>
            </p:nvSpPr>
            <p:spPr bwMode="auto">
              <a:xfrm>
                <a:off x="-275376" y="2502733"/>
                <a:ext cx="87312" cy="101601"/>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grpSp>
        <p:sp>
          <p:nvSpPr>
            <p:cNvPr id="169" name="Rectangle 168"/>
            <p:cNvSpPr/>
            <p:nvPr/>
          </p:nvSpPr>
          <p:spPr>
            <a:xfrm>
              <a:off x="7279105" y="5864783"/>
              <a:ext cx="1135375" cy="400110"/>
            </a:xfrm>
            <a:prstGeom prst="rect">
              <a:avLst/>
            </a:prstGeom>
          </p:spPr>
          <p:txBody>
            <a:bodyPr wrap="none">
              <a:spAutoFit/>
            </a:bodyPr>
            <a:lstStyle/>
            <a:p>
              <a:r>
                <a:rPr lang="en-US" sz="2000" spc="-30" dirty="0">
                  <a:gradFill>
                    <a:gsLst>
                      <a:gs pos="0">
                        <a:srgbClr val="FFFFFF"/>
                      </a:gs>
                      <a:gs pos="100000">
                        <a:srgbClr val="FFFFFF"/>
                      </a:gs>
                    </a:gsLst>
                    <a:lin ang="5400000" scaled="0"/>
                  </a:gradFill>
                  <a:ea typeface="MS PGothic" panose="020B0600070205080204" pitchFamily="34" charset="-128"/>
                  <a:cs typeface="Segoe UI Semilight" panose="020B0402040204020203" pitchFamily="34" charset="0"/>
                </a:rPr>
                <a:t>Power BI</a:t>
              </a:r>
              <a:endParaRPr lang="en-US" sz="2000" dirty="0">
                <a:gradFill>
                  <a:gsLst>
                    <a:gs pos="0">
                      <a:srgbClr val="FFFFFF"/>
                    </a:gs>
                    <a:gs pos="100000">
                      <a:srgbClr val="FFFFFF"/>
                    </a:gs>
                  </a:gsLst>
                  <a:lin ang="5400000" scaled="0"/>
                </a:gradFill>
                <a:ea typeface="MS PGothic" panose="020B0600070205080204" pitchFamily="34" charset="-128"/>
              </a:endParaRPr>
            </a:p>
          </p:txBody>
        </p:sp>
      </p:grpSp>
      <p:grpSp>
        <p:nvGrpSpPr>
          <p:cNvPr id="40" name="Group 39"/>
          <p:cNvGrpSpPr/>
          <p:nvPr/>
        </p:nvGrpSpPr>
        <p:grpSpPr>
          <a:xfrm>
            <a:off x="5123808" y="4556450"/>
            <a:ext cx="1378683" cy="1101405"/>
            <a:chOff x="5123808" y="4556450"/>
            <a:chExt cx="1378683" cy="1101405"/>
          </a:xfrm>
        </p:grpSpPr>
        <p:cxnSp>
          <p:nvCxnSpPr>
            <p:cNvPr id="133" name="Straight Arrow Connector 132"/>
            <p:cNvCxnSpPr/>
            <p:nvPr/>
          </p:nvCxnSpPr>
          <p:spPr>
            <a:xfrm>
              <a:off x="6020037" y="4556450"/>
              <a:ext cx="482454" cy="1101405"/>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5123808" y="5270239"/>
              <a:ext cx="1121461" cy="369332"/>
            </a:xfrm>
            <a:prstGeom prst="rect">
              <a:avLst/>
            </a:prstGeom>
          </p:spPr>
          <p:txBody>
            <a:bodyPr wrap="none">
              <a:spAutoFit/>
            </a:bodyPr>
            <a:lstStyle/>
            <a:p>
              <a:r>
                <a:rPr lang="en-US" spc="-30" dirty="0">
                  <a:solidFill>
                    <a:srgbClr val="00B050"/>
                  </a:solidFill>
                  <a:ea typeface="MS PGothic" panose="020B0600070205080204" pitchFamily="34" charset="-128"/>
                  <a:cs typeface="Segoe UI Semilight" panose="020B0402040204020203" pitchFamily="34" charset="0"/>
                </a:rPr>
                <a:t>Real-time</a:t>
              </a:r>
              <a:endParaRPr lang="en-US" sz="1600" dirty="0">
                <a:solidFill>
                  <a:srgbClr val="00B050"/>
                </a:solidFill>
                <a:ea typeface="MS PGothic" panose="020B0600070205080204" pitchFamily="34" charset="-128"/>
              </a:endParaRPr>
            </a:p>
          </p:txBody>
        </p:sp>
      </p:grpSp>
      <p:grpSp>
        <p:nvGrpSpPr>
          <p:cNvPr id="45" name="Group 44"/>
          <p:cNvGrpSpPr/>
          <p:nvPr/>
        </p:nvGrpSpPr>
        <p:grpSpPr>
          <a:xfrm>
            <a:off x="6921866" y="4548302"/>
            <a:ext cx="1805882" cy="1121027"/>
            <a:chOff x="6921866" y="4548302"/>
            <a:chExt cx="1805882" cy="1121027"/>
          </a:xfrm>
        </p:grpSpPr>
        <p:cxnSp>
          <p:nvCxnSpPr>
            <p:cNvPr id="135" name="Straight Arrow Connector 134"/>
            <p:cNvCxnSpPr>
              <a:cxnSpLocks/>
            </p:cNvCxnSpPr>
            <p:nvPr/>
          </p:nvCxnSpPr>
          <p:spPr>
            <a:xfrm flipH="1">
              <a:off x="6921866" y="4548302"/>
              <a:ext cx="580292" cy="1091018"/>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7153599" y="5299997"/>
              <a:ext cx="1574149" cy="369332"/>
            </a:xfrm>
            <a:prstGeom prst="rect">
              <a:avLst/>
            </a:prstGeom>
          </p:spPr>
          <p:txBody>
            <a:bodyPr wrap="none">
              <a:spAutoFit/>
            </a:bodyPr>
            <a:lstStyle/>
            <a:p>
              <a:r>
                <a:rPr lang="en-US" spc="-30" dirty="0">
                  <a:solidFill>
                    <a:srgbClr val="00B050"/>
                  </a:solidFill>
                  <a:ea typeface="MS PGothic" panose="020B0600070205080204" pitchFamily="34" charset="-128"/>
                  <a:cs typeface="Segoe UI Semilight" panose="020B0402040204020203" pitchFamily="34" charset="0"/>
                </a:rPr>
                <a:t>Batch updates</a:t>
              </a:r>
              <a:endParaRPr lang="en-US" dirty="0">
                <a:solidFill>
                  <a:srgbClr val="00B050"/>
                </a:solidFill>
                <a:ea typeface="MS PGothic" panose="020B0600070205080204" pitchFamily="34" charset="-128"/>
              </a:endParaRPr>
            </a:p>
          </p:txBody>
        </p:sp>
      </p:grpSp>
      <p:grpSp>
        <p:nvGrpSpPr>
          <p:cNvPr id="37" name="Group 36"/>
          <p:cNvGrpSpPr/>
          <p:nvPr/>
        </p:nvGrpSpPr>
        <p:grpSpPr>
          <a:xfrm>
            <a:off x="2709268" y="3549610"/>
            <a:ext cx="1318759" cy="1198747"/>
            <a:chOff x="2709268" y="3549610"/>
            <a:chExt cx="1318759" cy="1198747"/>
          </a:xfrm>
        </p:grpSpPr>
        <p:pic>
          <p:nvPicPr>
            <p:cNvPr id="172" name="Picture 1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8091" y="3549610"/>
              <a:ext cx="704930" cy="732253"/>
            </a:xfrm>
            <a:prstGeom prst="rect">
              <a:avLst/>
            </a:prstGeom>
          </p:spPr>
        </p:pic>
        <p:sp>
          <p:nvSpPr>
            <p:cNvPr id="173" name="Rectangle 172"/>
            <p:cNvSpPr/>
            <p:nvPr/>
          </p:nvSpPr>
          <p:spPr>
            <a:xfrm>
              <a:off x="2709268" y="4348247"/>
              <a:ext cx="1318759" cy="400110"/>
            </a:xfrm>
            <a:prstGeom prst="rect">
              <a:avLst/>
            </a:prstGeom>
          </p:spPr>
          <p:txBody>
            <a:bodyPr wrap="none">
              <a:spAutoFit/>
            </a:bodyPr>
            <a:lstStyle/>
            <a:p>
              <a:pPr algn="ctr"/>
              <a:r>
                <a:rPr lang="en-US" sz="2000" spc="-30" dirty="0">
                  <a:gradFill>
                    <a:gsLst>
                      <a:gs pos="0">
                        <a:srgbClr val="FFFFFF"/>
                      </a:gs>
                      <a:gs pos="100000">
                        <a:srgbClr val="FFFFFF"/>
                      </a:gs>
                    </a:gsLst>
                    <a:lin ang="5400000" scaled="0"/>
                  </a:gradFill>
                  <a:ea typeface="MS PGothic" panose="020B0600070205080204" pitchFamily="34" charset="-128"/>
                  <a:cs typeface="Segoe UI Semilight" panose="020B0402040204020203" pitchFamily="34" charset="0"/>
                </a:rPr>
                <a:t>Event Hub</a:t>
              </a:r>
              <a:endParaRPr lang="en-US" sz="2000" dirty="0">
                <a:gradFill>
                  <a:gsLst>
                    <a:gs pos="0">
                      <a:srgbClr val="FFFFFF"/>
                    </a:gs>
                    <a:gs pos="100000">
                      <a:srgbClr val="FFFFFF"/>
                    </a:gs>
                  </a:gsLst>
                  <a:lin ang="5400000" scaled="0"/>
                </a:gradFill>
                <a:ea typeface="MS PGothic" panose="020B0600070205080204" pitchFamily="34" charset="-128"/>
              </a:endParaRPr>
            </a:p>
          </p:txBody>
        </p:sp>
      </p:grpSp>
      <p:sp>
        <p:nvSpPr>
          <p:cNvPr id="2" name="TextBox 1"/>
          <p:cNvSpPr txBox="1"/>
          <p:nvPr/>
        </p:nvSpPr>
        <p:spPr>
          <a:xfrm>
            <a:off x="0" y="6514654"/>
            <a:ext cx="12436475"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a:gradFill>
                  <a:gsLst>
                    <a:gs pos="2917">
                      <a:schemeClr val="tx1"/>
                    </a:gs>
                    <a:gs pos="30000">
                      <a:schemeClr val="tx1"/>
                    </a:gs>
                  </a:gsLst>
                  <a:lin ang="5400000" scaled="0"/>
                </a:gradFill>
              </a:rPr>
              <a:t>Reference</a:t>
            </a:r>
            <a:r>
              <a:rPr lang="en-US" sz="1200" dirty="0">
                <a:gradFill>
                  <a:gsLst>
                    <a:gs pos="2917">
                      <a:schemeClr val="tx1"/>
                    </a:gs>
                    <a:gs pos="30000">
                      <a:schemeClr val="tx1"/>
                    </a:gs>
                  </a:gsLst>
                  <a:lin ang="5400000" scaled="0"/>
                </a:gradFill>
              </a:rPr>
              <a:t>: “A. </a:t>
            </a:r>
            <a:r>
              <a:rPr lang="en-US" sz="1200" dirty="0" err="1">
                <a:gradFill>
                  <a:gsLst>
                    <a:gs pos="2917">
                      <a:schemeClr val="tx1"/>
                    </a:gs>
                    <a:gs pos="30000">
                      <a:schemeClr val="tx1"/>
                    </a:gs>
                  </a:gsLst>
                  <a:lin ang="5400000" scaled="0"/>
                </a:gradFill>
              </a:rPr>
              <a:t>Saxena</a:t>
            </a:r>
            <a:r>
              <a:rPr lang="en-US" sz="1200" dirty="0">
                <a:gradFill>
                  <a:gsLst>
                    <a:gs pos="2917">
                      <a:schemeClr val="tx1"/>
                    </a:gs>
                    <a:gs pos="30000">
                      <a:schemeClr val="tx1"/>
                    </a:gs>
                  </a:gsLst>
                  <a:lin ang="5400000" scaled="0"/>
                </a:gradFill>
              </a:rPr>
              <a:t> and K. Goebel (2008). “PHM08 Challenge Data Set”, </a:t>
            </a:r>
            <a:r>
              <a:rPr lang="en-US" sz="1200" dirty="0">
                <a:gradFill>
                  <a:gsLst>
                    <a:gs pos="2917">
                      <a:schemeClr val="tx1"/>
                    </a:gs>
                    <a:gs pos="30000">
                      <a:schemeClr val="tx1"/>
                    </a:gs>
                  </a:gsLst>
                  <a:lin ang="5400000" scaled="0"/>
                </a:gradFill>
                <a:hlinkClick r:id="rId8"/>
              </a:rPr>
              <a:t>NASA Ames Prognostics Data Repository</a:t>
            </a:r>
            <a:r>
              <a:rPr lang="en-US" sz="1200" dirty="0">
                <a:gradFill>
                  <a:gsLst>
                    <a:gs pos="2917">
                      <a:schemeClr val="tx1"/>
                    </a:gs>
                    <a:gs pos="30000">
                      <a:schemeClr val="tx1"/>
                    </a:gs>
                  </a:gsLst>
                  <a:lin ang="5400000" scaled="0"/>
                </a:gradFill>
              </a:rPr>
              <a:t>, NASA Ames Research Center, Moffett Field, CA.” </a:t>
            </a:r>
          </a:p>
        </p:txBody>
      </p:sp>
      <p:grpSp>
        <p:nvGrpSpPr>
          <p:cNvPr id="42" name="Group 41"/>
          <p:cNvGrpSpPr/>
          <p:nvPr/>
        </p:nvGrpSpPr>
        <p:grpSpPr>
          <a:xfrm>
            <a:off x="8123237" y="2653144"/>
            <a:ext cx="472337" cy="858665"/>
            <a:chOff x="8404370" y="2700860"/>
            <a:chExt cx="472337" cy="858665"/>
          </a:xfrm>
        </p:grpSpPr>
        <p:cxnSp>
          <p:nvCxnSpPr>
            <p:cNvPr id="125" name="Straight Arrow Connector 124"/>
            <p:cNvCxnSpPr/>
            <p:nvPr/>
          </p:nvCxnSpPr>
          <p:spPr>
            <a:xfrm>
              <a:off x="8414480" y="2700860"/>
              <a:ext cx="0" cy="858665"/>
            </a:xfrm>
            <a:prstGeom prst="straightConnector1">
              <a:avLst/>
            </a:prstGeom>
            <a:ln w="57150">
              <a:solidFill>
                <a:schemeClr val="accent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404370" y="2857809"/>
              <a:ext cx="472337" cy="544765"/>
            </a:xfrm>
            <a:prstGeom prst="rect">
              <a:avLst/>
            </a:prstGeom>
            <a:noFill/>
          </p:spPr>
          <p:txBody>
            <a:bodyPr wrap="square" lIns="182880" tIns="146304" rIns="182880" bIns="146304" rtlCol="0">
              <a:spAutoFit/>
            </a:bodyPr>
            <a:lstStyle/>
            <a:p>
              <a:pPr>
                <a:lnSpc>
                  <a:spcPct val="90000"/>
                </a:lnSpc>
                <a:spcAft>
                  <a:spcPts val="600"/>
                </a:spcAft>
              </a:pPr>
              <a:r>
                <a:rPr lang="en-US" dirty="0">
                  <a:solidFill>
                    <a:schemeClr val="accent1">
                      <a:lumMod val="40000"/>
                      <a:lumOff val="60000"/>
                    </a:schemeClr>
                  </a:solidFill>
                </a:rPr>
                <a:t>5</a:t>
              </a:r>
            </a:p>
          </p:txBody>
        </p:sp>
      </p:grpSp>
      <p:grpSp>
        <p:nvGrpSpPr>
          <p:cNvPr id="47" name="Group 46"/>
          <p:cNvGrpSpPr/>
          <p:nvPr/>
        </p:nvGrpSpPr>
        <p:grpSpPr>
          <a:xfrm>
            <a:off x="7676752" y="1222824"/>
            <a:ext cx="1025922" cy="1466812"/>
            <a:chOff x="7676752" y="1222824"/>
            <a:chExt cx="1025922" cy="1466812"/>
          </a:xfrm>
        </p:grpSpPr>
        <p:sp>
          <p:nvSpPr>
            <p:cNvPr id="116" name="Rectangle 115"/>
            <p:cNvSpPr/>
            <p:nvPr/>
          </p:nvSpPr>
          <p:spPr>
            <a:xfrm>
              <a:off x="7676752" y="1981750"/>
              <a:ext cx="1025922" cy="707886"/>
            </a:xfrm>
            <a:prstGeom prst="rect">
              <a:avLst/>
            </a:prstGeom>
          </p:spPr>
          <p:txBody>
            <a:bodyPr wrap="none">
              <a:spAutoFit/>
            </a:bodyPr>
            <a:lstStyle/>
            <a:p>
              <a:pPr algn="ctr"/>
              <a:r>
                <a:rPr lang="en-US" sz="2000" spc="-30" dirty="0">
                  <a:gradFill>
                    <a:gsLst>
                      <a:gs pos="0">
                        <a:srgbClr val="FFFFFF"/>
                      </a:gs>
                      <a:gs pos="100000">
                        <a:srgbClr val="FFFFFF"/>
                      </a:gs>
                    </a:gsLst>
                    <a:lin ang="5400000" scaled="0"/>
                  </a:gradFill>
                  <a:ea typeface="MS PGothic" panose="020B0600070205080204" pitchFamily="34" charset="-128"/>
                  <a:cs typeface="Segoe UI Semilight" panose="020B0402040204020203" pitchFamily="34" charset="0"/>
                </a:rPr>
                <a:t>Blob </a:t>
              </a:r>
            </a:p>
            <a:p>
              <a:pPr algn="ctr"/>
              <a:r>
                <a:rPr lang="en-US" sz="2000" spc="-30" dirty="0">
                  <a:gradFill>
                    <a:gsLst>
                      <a:gs pos="0">
                        <a:srgbClr val="FFFFFF"/>
                      </a:gs>
                      <a:gs pos="100000">
                        <a:srgbClr val="FFFFFF"/>
                      </a:gs>
                    </a:gsLst>
                    <a:lin ang="5400000" scaled="0"/>
                  </a:gradFill>
                  <a:ea typeface="MS PGothic" panose="020B0600070205080204" pitchFamily="34" charset="-128"/>
                  <a:cs typeface="Segoe UI Semilight" panose="020B0402040204020203" pitchFamily="34" charset="0"/>
                </a:rPr>
                <a:t>Storage</a:t>
              </a:r>
            </a:p>
          </p:txBody>
        </p:sp>
        <p:pic>
          <p:nvPicPr>
            <p:cNvPr id="80" name="Picture 79"/>
            <p:cNvPicPr>
              <a:picLocks noChangeAspect="1"/>
            </p:cNvPicPr>
            <p:nvPr/>
          </p:nvPicPr>
          <p:blipFill>
            <a:blip r:embed="rId9">
              <a:biLevel thresh="25000"/>
            </a:blip>
            <a:stretch>
              <a:fillRect/>
            </a:stretch>
          </p:blipFill>
          <p:spPr>
            <a:xfrm>
              <a:off x="7760432" y="1222824"/>
              <a:ext cx="780290" cy="780290"/>
            </a:xfrm>
            <a:prstGeom prst="rect">
              <a:avLst/>
            </a:prstGeom>
          </p:spPr>
        </p:pic>
      </p:grpSp>
      <p:grpSp>
        <p:nvGrpSpPr>
          <p:cNvPr id="6" name="Group 5"/>
          <p:cNvGrpSpPr/>
          <p:nvPr/>
        </p:nvGrpSpPr>
        <p:grpSpPr>
          <a:xfrm>
            <a:off x="5379901" y="1117234"/>
            <a:ext cx="2145328" cy="544765"/>
            <a:chOff x="5379901" y="1117234"/>
            <a:chExt cx="2145328" cy="544765"/>
          </a:xfrm>
        </p:grpSpPr>
        <p:cxnSp>
          <p:nvCxnSpPr>
            <p:cNvPr id="53" name="Straight Arrow Connector 52"/>
            <p:cNvCxnSpPr>
              <a:cxnSpLocks/>
            </p:cNvCxnSpPr>
            <p:nvPr/>
          </p:nvCxnSpPr>
          <p:spPr>
            <a:xfrm flipH="1" flipV="1">
              <a:off x="5379901" y="1653223"/>
              <a:ext cx="2145328" cy="3239"/>
            </a:xfrm>
            <a:prstGeom prst="straightConnector1">
              <a:avLst/>
            </a:prstGeom>
            <a:ln w="57150">
              <a:solidFill>
                <a:schemeClr val="accent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222947" y="1117234"/>
              <a:ext cx="494366" cy="544765"/>
            </a:xfrm>
            <a:prstGeom prst="rect">
              <a:avLst/>
            </a:prstGeom>
            <a:noFill/>
          </p:spPr>
          <p:txBody>
            <a:bodyPr wrap="none" lIns="182880" tIns="146304" rIns="182880" bIns="146304" rtlCol="0">
              <a:spAutoFit/>
            </a:bodyPr>
            <a:lstStyle/>
            <a:p>
              <a:pPr>
                <a:lnSpc>
                  <a:spcPct val="90000"/>
                </a:lnSpc>
                <a:spcAft>
                  <a:spcPts val="600"/>
                </a:spcAft>
              </a:pPr>
              <a:r>
                <a:rPr lang="en-US" dirty="0">
                  <a:solidFill>
                    <a:schemeClr val="accent1">
                      <a:lumMod val="40000"/>
                      <a:lumOff val="60000"/>
                    </a:schemeClr>
                  </a:solidFill>
                </a:rPr>
                <a:t>1</a:t>
              </a:r>
            </a:p>
          </p:txBody>
        </p:sp>
      </p:grpSp>
      <p:grpSp>
        <p:nvGrpSpPr>
          <p:cNvPr id="9" name="Group 8"/>
          <p:cNvGrpSpPr/>
          <p:nvPr/>
        </p:nvGrpSpPr>
        <p:grpSpPr>
          <a:xfrm>
            <a:off x="5433238" y="2087932"/>
            <a:ext cx="2091641" cy="564351"/>
            <a:chOff x="5433238" y="2087932"/>
            <a:chExt cx="2091641" cy="564351"/>
          </a:xfrm>
        </p:grpSpPr>
        <p:cxnSp>
          <p:nvCxnSpPr>
            <p:cNvPr id="54" name="Straight Arrow Connector 53"/>
            <p:cNvCxnSpPr>
              <a:cxnSpLocks/>
            </p:cNvCxnSpPr>
            <p:nvPr/>
          </p:nvCxnSpPr>
          <p:spPr>
            <a:xfrm>
              <a:off x="5433238" y="2087932"/>
              <a:ext cx="2091641" cy="9523"/>
            </a:xfrm>
            <a:prstGeom prst="straightConnector1">
              <a:avLst/>
            </a:prstGeom>
            <a:ln w="57150">
              <a:solidFill>
                <a:schemeClr val="accent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38843" y="2107518"/>
              <a:ext cx="494366" cy="544765"/>
            </a:xfrm>
            <a:prstGeom prst="rect">
              <a:avLst/>
            </a:prstGeom>
            <a:noFill/>
          </p:spPr>
          <p:txBody>
            <a:bodyPr wrap="none" lIns="182880" tIns="146304" rIns="182880" bIns="146304" rtlCol="0">
              <a:spAutoFit/>
            </a:bodyPr>
            <a:lstStyle/>
            <a:p>
              <a:pPr>
                <a:lnSpc>
                  <a:spcPct val="90000"/>
                </a:lnSpc>
                <a:spcAft>
                  <a:spcPts val="600"/>
                </a:spcAft>
              </a:pPr>
              <a:r>
                <a:rPr lang="en-US" dirty="0">
                  <a:solidFill>
                    <a:schemeClr val="accent1">
                      <a:lumMod val="40000"/>
                      <a:lumOff val="60000"/>
                    </a:schemeClr>
                  </a:solidFill>
                </a:rPr>
                <a:t>2</a:t>
              </a:r>
            </a:p>
          </p:txBody>
        </p:sp>
      </p:grpSp>
      <p:grpSp>
        <p:nvGrpSpPr>
          <p:cNvPr id="3" name="Group 2"/>
          <p:cNvGrpSpPr/>
          <p:nvPr/>
        </p:nvGrpSpPr>
        <p:grpSpPr>
          <a:xfrm>
            <a:off x="4000137" y="1392191"/>
            <a:ext cx="1446477" cy="1114471"/>
            <a:chOff x="4000137" y="1392191"/>
            <a:chExt cx="1446477" cy="1114471"/>
          </a:xfrm>
        </p:grpSpPr>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9317" y="1392191"/>
              <a:ext cx="940265" cy="680882"/>
            </a:xfrm>
            <a:prstGeom prst="rect">
              <a:avLst/>
            </a:prstGeom>
          </p:spPr>
        </p:pic>
        <p:sp>
          <p:nvSpPr>
            <p:cNvPr id="58" name="Rectangle 57"/>
            <p:cNvSpPr/>
            <p:nvPr/>
          </p:nvSpPr>
          <p:spPr>
            <a:xfrm>
              <a:off x="4000137" y="2106552"/>
              <a:ext cx="1446477" cy="400110"/>
            </a:xfrm>
            <a:prstGeom prst="rect">
              <a:avLst/>
            </a:prstGeom>
          </p:spPr>
          <p:txBody>
            <a:bodyPr wrap="square">
              <a:spAutoFit/>
            </a:bodyPr>
            <a:lstStyle/>
            <a:p>
              <a:pPr algn="ctr"/>
              <a:r>
                <a:rPr lang="en-US" sz="2000" spc="-30" dirty="0">
                  <a:gradFill>
                    <a:gsLst>
                      <a:gs pos="0">
                        <a:srgbClr val="FFFFFF"/>
                      </a:gs>
                      <a:gs pos="100000">
                        <a:srgbClr val="FFFFFF"/>
                      </a:gs>
                    </a:gsLst>
                    <a:lin ang="5400000" scaled="0"/>
                  </a:gradFill>
                  <a:ea typeface="MS PGothic" panose="020B0600070205080204" pitchFamily="34" charset="-128"/>
                  <a:cs typeface="Segoe UI Semilight" panose="020B0402040204020203" pitchFamily="34" charset="0"/>
                </a:rPr>
                <a:t>HDInsight</a:t>
              </a:r>
            </a:p>
          </p:txBody>
        </p:sp>
      </p:grpSp>
    </p:spTree>
    <p:extLst>
      <p:ext uri="{BB962C8B-B14F-4D97-AF65-F5344CB8AC3E}">
        <p14:creationId xmlns:p14="http://schemas.microsoft.com/office/powerpoint/2010/main" val="1700154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wipe(down)">
                                      <p:cBhvr>
                                        <p:cTn id="42" dur="500"/>
                                        <p:tgtEl>
                                          <p:spTgt spid="98"/>
                                        </p:tgtEl>
                                      </p:cBhvr>
                                    </p:animEffect>
                                  </p:childTnLst>
                                </p:cTn>
                              </p:par>
                              <p:par>
                                <p:cTn id="43" presetID="22" presetClass="entr" presetSubtype="4"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par>
                                <p:cTn id="57" presetID="10"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par>
                                <p:cTn id="72" presetID="10"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up)">
                                      <p:cBhvr>
                                        <p:cTn id="7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5" name="Slide Number Placeholder 4"/>
          <p:cNvSpPr>
            <a:spLocks noGrp="1"/>
          </p:cNvSpPr>
          <p:nvPr>
            <p:ph type="sldNum" sz="quarter" idx="4294967295"/>
          </p:nvPr>
        </p:nvSpPr>
        <p:spPr/>
        <p:txBody>
          <a:bodyPr/>
          <a:lstStyle/>
          <a:p>
            <a:r>
              <a:rPr lang="en-US" dirty="0"/>
              <a:t> </a:t>
            </a:r>
          </a:p>
        </p:txBody>
      </p:sp>
      <p:grpSp>
        <p:nvGrpSpPr>
          <p:cNvPr id="10" name="Group 9"/>
          <p:cNvGrpSpPr/>
          <p:nvPr/>
        </p:nvGrpSpPr>
        <p:grpSpPr>
          <a:xfrm>
            <a:off x="7878875" y="1193072"/>
            <a:ext cx="3202339" cy="5075412"/>
            <a:chOff x="8865716" y="1315188"/>
            <a:chExt cx="3202339" cy="5075412"/>
          </a:xfrm>
        </p:grpSpPr>
        <p:sp>
          <p:nvSpPr>
            <p:cNvPr id="22" name="Rectangle 21"/>
            <p:cNvSpPr/>
            <p:nvPr/>
          </p:nvSpPr>
          <p:spPr>
            <a:xfrm>
              <a:off x="8866890" y="1321188"/>
              <a:ext cx="3201072" cy="5069412"/>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wrap="square" lIns="93260" tIns="93260" rIns="93260" rtlCol="0" anchor="t">
              <a:noAutofit/>
            </a:bodyPr>
            <a:lstStyle/>
            <a:p>
              <a:pPr>
                <a:spcBef>
                  <a:spcPts val="408"/>
                </a:spcBef>
              </a:pPr>
              <a:endParaRPr lang="en-US" sz="2856" dirty="0">
                <a:solidFill>
                  <a:schemeClr val="tx2"/>
                </a:solidFill>
                <a:latin typeface="Segoe UI Light" panose="020B0502040204020203" pitchFamily="34" charset="0"/>
                <a:cs typeface="Segoe UI Light" panose="020B0502040204020203" pitchFamily="34" charset="0"/>
              </a:endParaRPr>
            </a:p>
          </p:txBody>
        </p:sp>
        <p:grpSp>
          <p:nvGrpSpPr>
            <p:cNvPr id="39" name="Group 38"/>
            <p:cNvGrpSpPr/>
            <p:nvPr/>
          </p:nvGrpSpPr>
          <p:grpSpPr>
            <a:xfrm>
              <a:off x="9624068" y="2757325"/>
              <a:ext cx="1686716" cy="3366551"/>
              <a:chOff x="9478664" y="2876396"/>
              <a:chExt cx="1567171" cy="3127949"/>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8664" y="2876396"/>
                <a:ext cx="1567171" cy="3127949"/>
              </a:xfrm>
              <a:prstGeom prst="rect">
                <a:avLst/>
              </a:prstGeom>
            </p:spPr>
          </p:pic>
          <p:sp>
            <p:nvSpPr>
              <p:cNvPr id="33" name="Block Arc 32"/>
              <p:cNvSpPr/>
              <p:nvPr/>
            </p:nvSpPr>
            <p:spPr>
              <a:xfrm rot="10800000">
                <a:off x="10156737" y="3085349"/>
                <a:ext cx="207900" cy="294968"/>
              </a:xfrm>
              <a:prstGeom prst="blockArc">
                <a:avLst>
                  <a:gd name="adj1" fmla="val 10800000"/>
                  <a:gd name="adj2" fmla="val 21109815"/>
                  <a:gd name="adj3" fmla="val 9701"/>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grpSp>
        <p:sp>
          <p:nvSpPr>
            <p:cNvPr id="43" name="Rectangle 42"/>
            <p:cNvSpPr/>
            <p:nvPr/>
          </p:nvSpPr>
          <p:spPr>
            <a:xfrm>
              <a:off x="8865716" y="2134825"/>
              <a:ext cx="3202339" cy="4255775"/>
            </a:xfrm>
            <a:prstGeom prst="rect">
              <a:avLst/>
            </a:prstGeom>
            <a:no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186521" rtlCol="0" anchor="ctr">
              <a:noAutofit/>
            </a:bodyPr>
            <a:lstStyle/>
            <a:p>
              <a:pPr>
                <a:spcBef>
                  <a:spcPts val="612"/>
                </a:spcBef>
              </a:pPr>
              <a:endParaRPr lang="en-IN" sz="2244" dirty="0">
                <a:solidFill>
                  <a:schemeClr val="tx1"/>
                </a:solidFill>
              </a:endParaRPr>
            </a:p>
          </p:txBody>
        </p:sp>
        <p:sp>
          <p:nvSpPr>
            <p:cNvPr id="35" name="Rectangular Callout 34"/>
            <p:cNvSpPr/>
            <p:nvPr/>
          </p:nvSpPr>
          <p:spPr>
            <a:xfrm>
              <a:off x="8865717" y="1315188"/>
              <a:ext cx="3202245" cy="819638"/>
            </a:xfrm>
            <a:prstGeom prst="wedgeRectCallout">
              <a:avLst>
                <a:gd name="adj1" fmla="val 6692"/>
                <a:gd name="adj2" fmla="val 113414"/>
              </a:avLst>
            </a:prstGeom>
            <a:solidFill>
              <a:srgbClr val="DCDCDC"/>
            </a:solidFill>
            <a:ln w="3175">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US" sz="2448" dirty="0">
                  <a:solidFill>
                    <a:schemeClr val="bg1"/>
                  </a:solidFill>
                  <a:cs typeface="Segoe UI Semibold" panose="020B0702040204020203" pitchFamily="34" charset="0"/>
                </a:rPr>
                <a:t>Kyle is a happy man</a:t>
              </a:r>
              <a:r>
                <a:rPr lang="en-US" sz="2040" dirty="0">
                  <a:solidFill>
                    <a:schemeClr val="bg1"/>
                  </a:solidFill>
                  <a:cs typeface="Segoe UI Semibold" panose="020B0702040204020203" pitchFamily="34" charset="0"/>
                </a:rPr>
                <a:t>!</a:t>
              </a:r>
            </a:p>
          </p:txBody>
        </p:sp>
      </p:grpSp>
      <p:pic>
        <p:nvPicPr>
          <p:cNvPr id="4" name="Picture 3"/>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31837" y="754061"/>
            <a:ext cx="5791200" cy="5791200"/>
          </a:xfrm>
          <a:prstGeom prst="rect">
            <a:avLst/>
          </a:prstGeom>
        </p:spPr>
      </p:pic>
      <p:grpSp>
        <p:nvGrpSpPr>
          <p:cNvPr id="17" name="Group 16"/>
          <p:cNvGrpSpPr/>
          <p:nvPr/>
        </p:nvGrpSpPr>
        <p:grpSpPr>
          <a:xfrm>
            <a:off x="1463034" y="3367906"/>
            <a:ext cx="1009316" cy="610802"/>
            <a:chOff x="-732578" y="2256671"/>
            <a:chExt cx="673103" cy="430214"/>
          </a:xfrm>
          <a:solidFill>
            <a:schemeClr val="bg1"/>
          </a:solidFill>
        </p:grpSpPr>
        <p:sp>
          <p:nvSpPr>
            <p:cNvPr id="19" name="Freeform 5"/>
            <p:cNvSpPr>
              <a:spLocks noEditPoints="1"/>
            </p:cNvSpPr>
            <p:nvPr/>
          </p:nvSpPr>
          <p:spPr bwMode="auto">
            <a:xfrm>
              <a:off x="-732578" y="2256671"/>
              <a:ext cx="673103" cy="430214"/>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sp>
          <p:nvSpPr>
            <p:cNvPr id="20" name="Freeform 6"/>
            <p:cNvSpPr>
              <a:spLocks/>
            </p:cNvSpPr>
            <p:nvPr/>
          </p:nvSpPr>
          <p:spPr bwMode="auto">
            <a:xfrm>
              <a:off x="-486515" y="2347159"/>
              <a:ext cx="73024" cy="257176"/>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sp>
          <p:nvSpPr>
            <p:cNvPr id="21" name="Freeform 7"/>
            <p:cNvSpPr>
              <a:spLocks/>
            </p:cNvSpPr>
            <p:nvPr/>
          </p:nvSpPr>
          <p:spPr bwMode="auto">
            <a:xfrm>
              <a:off x="-376976" y="2420183"/>
              <a:ext cx="74613" cy="184150"/>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sp>
          <p:nvSpPr>
            <p:cNvPr id="23" name="Freeform 8"/>
            <p:cNvSpPr>
              <a:spLocks/>
            </p:cNvSpPr>
            <p:nvPr/>
          </p:nvSpPr>
          <p:spPr bwMode="auto">
            <a:xfrm>
              <a:off x="-610340" y="2485271"/>
              <a:ext cx="103187" cy="119063"/>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sp>
          <p:nvSpPr>
            <p:cNvPr id="24" name="Freeform 9"/>
            <p:cNvSpPr>
              <a:spLocks/>
            </p:cNvSpPr>
            <p:nvPr/>
          </p:nvSpPr>
          <p:spPr bwMode="auto">
            <a:xfrm>
              <a:off x="-275376" y="2502733"/>
              <a:ext cx="87312" cy="101601"/>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a typeface="MS PGothic" panose="020B0600070205080204" pitchFamily="34" charset="-128"/>
              </a:endParaRPr>
            </a:p>
          </p:txBody>
        </p:sp>
      </p:gr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0659" y="3290341"/>
            <a:ext cx="1037737" cy="804246"/>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6158" y="3370709"/>
            <a:ext cx="683096" cy="723878"/>
          </a:xfrm>
          <a:prstGeom prst="rect">
            <a:avLst/>
          </a:prstGeom>
        </p:spPr>
      </p:pic>
      <p:pic>
        <p:nvPicPr>
          <p:cNvPr id="29" name="Picture 13"/>
          <p:cNvPicPr>
            <a:picLocks noChangeAspect="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2072634" y="4310865"/>
            <a:ext cx="621895" cy="81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0304" y="4375282"/>
            <a:ext cx="704930" cy="732253"/>
          </a:xfrm>
          <a:prstGeom prst="rect">
            <a:avLst/>
          </a:prstGeom>
        </p:spPr>
      </p:pic>
      <p:pic>
        <p:nvPicPr>
          <p:cNvPr id="6" name="Picture 5"/>
          <p:cNvPicPr>
            <a:picLocks noChangeAspect="1"/>
          </p:cNvPicPr>
          <p:nvPr/>
        </p:nvPicPr>
        <p:blipFill>
          <a:blip r:embed="rId10">
            <a:biLevel thresh="25000"/>
          </a:blip>
          <a:stretch>
            <a:fillRect/>
          </a:stretch>
        </p:blipFill>
        <p:spPr>
          <a:xfrm>
            <a:off x="4206234" y="4325538"/>
            <a:ext cx="780290" cy="780290"/>
          </a:xfrm>
          <a:prstGeom prst="rect">
            <a:avLst/>
          </a:prstGeom>
        </p:spPr>
      </p:pic>
      <p:sp>
        <p:nvSpPr>
          <p:cNvPr id="7" name="TextBox 6"/>
          <p:cNvSpPr txBox="1"/>
          <p:nvPr/>
        </p:nvSpPr>
        <p:spPr>
          <a:xfrm>
            <a:off x="5104234" y="3976141"/>
            <a:ext cx="1071447" cy="1126462"/>
          </a:xfrm>
          <a:prstGeom prst="rect">
            <a:avLst/>
          </a:prstGeom>
          <a:noFill/>
        </p:spPr>
        <p:txBody>
          <a:bodyPr wrap="none" lIns="182880" tIns="146304" rIns="182880" bIns="146304" rtlCol="0">
            <a:spAutoFit/>
          </a:bodyPr>
          <a:lstStyle/>
          <a:p>
            <a:pPr>
              <a:lnSpc>
                <a:spcPct val="90000"/>
              </a:lnSpc>
              <a:spcAft>
                <a:spcPts val="600"/>
              </a:spcAft>
            </a:pPr>
            <a:r>
              <a:rPr lang="en-US" sz="6000" b="1" dirty="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3125179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a:t>Qualification Criteria for ML-based solutions</a:t>
            </a:r>
            <a:endParaRPr lang="en-US" sz="2800" dirty="0">
              <a:gradFill>
                <a:gsLst>
                  <a:gs pos="1250">
                    <a:schemeClr val="tx1"/>
                  </a:gs>
                  <a:gs pos="100000">
                    <a:schemeClr val="tx1"/>
                  </a:gs>
                </a:gsLst>
                <a:lin ang="5400000" scaled="0"/>
              </a:gradFill>
            </a:endParaRPr>
          </a:p>
        </p:txBody>
      </p:sp>
      <p:sp>
        <p:nvSpPr>
          <p:cNvPr id="6" name="TextBox 5"/>
          <p:cNvSpPr txBox="1"/>
          <p:nvPr/>
        </p:nvSpPr>
        <p:spPr>
          <a:xfrm>
            <a:off x="284857" y="1212849"/>
            <a:ext cx="9057580" cy="700983"/>
          </a:xfrm>
          <a:prstGeom prst="rect">
            <a:avLst/>
          </a:prstGeom>
          <a:noFill/>
        </p:spPr>
        <p:txBody>
          <a:bodyPr wrap="square" lIns="182880" tIns="146304" rIns="182880" bIns="146304" rtlCol="0">
            <a:noAutofit/>
          </a:bodyPr>
          <a:lstStyle/>
          <a:p>
            <a:pPr>
              <a:lnSpc>
                <a:spcPct val="90000"/>
              </a:lnSpc>
              <a:spcAft>
                <a:spcPts val="600"/>
              </a:spcAft>
            </a:pPr>
            <a:r>
              <a:rPr lang="en-US" sz="2800" dirty="0">
                <a:gradFill>
                  <a:gsLst>
                    <a:gs pos="1250">
                      <a:schemeClr val="tx1"/>
                    </a:gs>
                    <a:gs pos="99000">
                      <a:schemeClr val="tx1"/>
                    </a:gs>
                  </a:gsLst>
                  <a:lin ang="5400000" scaled="0"/>
                </a:gradFill>
              </a:rPr>
              <a:t>The better the raw materials, the better the product.</a:t>
            </a:r>
          </a:p>
        </p:txBody>
      </p:sp>
      <p:sp>
        <p:nvSpPr>
          <p:cNvPr id="17" name="Rectangle 16"/>
          <p:cNvSpPr/>
          <p:nvPr/>
        </p:nvSpPr>
        <p:spPr bwMode="auto">
          <a:xfrm>
            <a:off x="298818" y="2831407"/>
            <a:ext cx="233172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ts val="612"/>
              </a:spcAft>
            </a:pPr>
            <a:r>
              <a:rPr lang="en-US" sz="2800" dirty="0">
                <a:gradFill>
                  <a:gsLst>
                    <a:gs pos="0">
                      <a:srgbClr val="FFFFFF"/>
                    </a:gs>
                    <a:gs pos="100000">
                      <a:srgbClr val="FFFFFF"/>
                    </a:gs>
                  </a:gsLst>
                  <a:lin ang="5400000" scaled="0"/>
                </a:gradFill>
                <a:ea typeface="Segoe UI" pitchFamily="34" charset="0"/>
                <a:cs typeface="Segoe UI" pitchFamily="34" charset="0"/>
              </a:rPr>
              <a:t>Predictable</a:t>
            </a:r>
          </a:p>
        </p:txBody>
      </p:sp>
      <p:sp>
        <p:nvSpPr>
          <p:cNvPr id="18" name="Rectangle 17"/>
          <p:cNvSpPr/>
          <p:nvPr/>
        </p:nvSpPr>
        <p:spPr bwMode="auto">
          <a:xfrm>
            <a:off x="2675613" y="2831407"/>
            <a:ext cx="233172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ts val="612"/>
              </a:spcAft>
            </a:pPr>
            <a:r>
              <a:rPr lang="en-US" sz="3200" dirty="0">
                <a:gradFill>
                  <a:gsLst>
                    <a:gs pos="0">
                      <a:srgbClr val="FFFFFF"/>
                    </a:gs>
                    <a:gs pos="100000">
                      <a:srgbClr val="FFFFFF"/>
                    </a:gs>
                  </a:gsLst>
                  <a:lin ang="5400000" scaled="0"/>
                </a:gradFill>
                <a:ea typeface="Segoe UI" pitchFamily="34" charset="0"/>
                <a:cs typeface="Segoe UI" pitchFamily="34" charset="0"/>
              </a:rPr>
              <a:t>Identifier</a:t>
            </a:r>
          </a:p>
        </p:txBody>
      </p:sp>
      <p:sp>
        <p:nvSpPr>
          <p:cNvPr id="19" name="Rectangle 18"/>
          <p:cNvSpPr/>
          <p:nvPr/>
        </p:nvSpPr>
        <p:spPr bwMode="auto">
          <a:xfrm>
            <a:off x="7419082" y="2831407"/>
            <a:ext cx="233172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ts val="612"/>
              </a:spcAft>
            </a:pPr>
            <a:r>
              <a:rPr lang="en-US" sz="3000" dirty="0">
                <a:gradFill>
                  <a:gsLst>
                    <a:gs pos="0">
                      <a:srgbClr val="FFFFFF"/>
                    </a:gs>
                    <a:gs pos="100000">
                      <a:srgbClr val="FFFFFF"/>
                    </a:gs>
                  </a:gsLst>
                  <a:lin ang="5400000" scaled="0"/>
                </a:gradFill>
                <a:ea typeface="Segoe UI" pitchFamily="34" charset="0"/>
                <a:cs typeface="Segoe UI" pitchFamily="34" charset="0"/>
              </a:rPr>
              <a:t>Connection</a:t>
            </a:r>
          </a:p>
        </p:txBody>
      </p:sp>
      <p:sp>
        <p:nvSpPr>
          <p:cNvPr id="20" name="Rectangle 19"/>
          <p:cNvSpPr/>
          <p:nvPr/>
        </p:nvSpPr>
        <p:spPr bwMode="auto">
          <a:xfrm>
            <a:off x="5052408" y="2831407"/>
            <a:ext cx="233172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ts val="612"/>
              </a:spcAft>
            </a:pPr>
            <a:r>
              <a:rPr lang="en-US" sz="3200" dirty="0">
                <a:gradFill>
                  <a:gsLst>
                    <a:gs pos="0">
                      <a:srgbClr val="FFFFFF"/>
                    </a:gs>
                    <a:gs pos="100000">
                      <a:srgbClr val="FFFFFF"/>
                    </a:gs>
                  </a:gsLst>
                  <a:lin ang="5400000" scaled="0"/>
                </a:gradFill>
                <a:ea typeface="Segoe UI" pitchFamily="34" charset="0"/>
                <a:cs typeface="Segoe UI" pitchFamily="34" charset="0"/>
              </a:rPr>
              <a:t>Accuracy</a:t>
            </a:r>
          </a:p>
        </p:txBody>
      </p:sp>
      <p:sp>
        <p:nvSpPr>
          <p:cNvPr id="21" name="Rectangle 20"/>
          <p:cNvSpPr/>
          <p:nvPr/>
        </p:nvSpPr>
        <p:spPr bwMode="auto">
          <a:xfrm>
            <a:off x="9795878" y="2831407"/>
            <a:ext cx="237744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ts val="612"/>
              </a:spcAft>
            </a:pPr>
            <a:r>
              <a:rPr lang="en-US" sz="3200" dirty="0">
                <a:gradFill>
                  <a:gsLst>
                    <a:gs pos="0">
                      <a:srgbClr val="FFFFFF"/>
                    </a:gs>
                    <a:gs pos="100000">
                      <a:srgbClr val="FFFFFF"/>
                    </a:gs>
                  </a:gsLst>
                  <a:lin ang="5400000" scaled="0"/>
                </a:gradFill>
                <a:ea typeface="Segoe UI" pitchFamily="34" charset="0"/>
                <a:cs typeface="Segoe UI" pitchFamily="34" charset="0"/>
              </a:rPr>
              <a:t>Size</a:t>
            </a:r>
          </a:p>
        </p:txBody>
      </p:sp>
    </p:spTree>
    <p:extLst>
      <p:ext uri="{BB962C8B-B14F-4D97-AF65-F5344CB8AC3E}">
        <p14:creationId xmlns:p14="http://schemas.microsoft.com/office/powerpoint/2010/main" val="373000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a:t>
            </a:r>
          </a:p>
        </p:txBody>
      </p:sp>
      <p:sp>
        <p:nvSpPr>
          <p:cNvPr id="21" name="Rectangle 20"/>
          <p:cNvSpPr/>
          <p:nvPr/>
        </p:nvSpPr>
        <p:spPr>
          <a:xfrm>
            <a:off x="1034586" y="1625482"/>
            <a:ext cx="3264112" cy="2058420"/>
          </a:xfrm>
          <a:prstGeom prst="rect">
            <a:avLst/>
          </a:prstGeom>
          <a:solidFill>
            <a:schemeClr val="bg2"/>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US" sz="2800" b="1" dirty="0">
                <a:solidFill>
                  <a:schemeClr val="tx1"/>
                </a:solidFill>
                <a:latin typeface="Segoe UI (Body)"/>
              </a:rPr>
              <a:t>FAILURE HISTORY</a:t>
            </a:r>
          </a:p>
        </p:txBody>
      </p:sp>
      <p:sp>
        <p:nvSpPr>
          <p:cNvPr id="3" name="Rectangle 2"/>
          <p:cNvSpPr/>
          <p:nvPr/>
        </p:nvSpPr>
        <p:spPr>
          <a:xfrm>
            <a:off x="960437" y="1212849"/>
            <a:ext cx="184731" cy="374846"/>
          </a:xfrm>
          <a:prstGeom prst="rect">
            <a:avLst/>
          </a:prstGeom>
        </p:spPr>
        <p:txBody>
          <a:bodyPr wrap="none">
            <a:spAutoFit/>
          </a:bodyPr>
          <a:lstStyle/>
          <a:p>
            <a:endParaRPr lang="en-US" sz="1836" b="1" dirty="0">
              <a:latin typeface="Segoe UI Semibold" panose="020B0702040204020203" pitchFamily="34" charset="0"/>
            </a:endParaRPr>
          </a:p>
        </p:txBody>
      </p:sp>
      <p:sp>
        <p:nvSpPr>
          <p:cNvPr id="58" name="Rectangle 57"/>
          <p:cNvSpPr/>
          <p:nvPr/>
        </p:nvSpPr>
        <p:spPr>
          <a:xfrm>
            <a:off x="1034586" y="4235974"/>
            <a:ext cx="3264112" cy="2058420"/>
          </a:xfrm>
          <a:prstGeom prst="rect">
            <a:avLst/>
          </a:prstGeom>
          <a:solidFill>
            <a:schemeClr val="bg2"/>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US" sz="2800" b="1" dirty="0">
                <a:solidFill>
                  <a:schemeClr val="tx1"/>
                </a:solidFill>
              </a:rPr>
              <a:t>MACHINE FEATURES</a:t>
            </a:r>
          </a:p>
        </p:txBody>
      </p:sp>
      <p:sp>
        <p:nvSpPr>
          <p:cNvPr id="15" name="Rectangle 14"/>
          <p:cNvSpPr/>
          <p:nvPr/>
        </p:nvSpPr>
        <p:spPr>
          <a:xfrm>
            <a:off x="4529176" y="1625482"/>
            <a:ext cx="3264112" cy="2058420"/>
          </a:xfrm>
          <a:prstGeom prst="rect">
            <a:avLst/>
          </a:prstGeom>
          <a:solidFill>
            <a:schemeClr val="accent2"/>
          </a:solidFill>
          <a:ln w="3175"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rgbClr val="FFFFFF"/>
                </a:solidFill>
              </a:rPr>
              <a:t>REPAIR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rgbClr val="FFFFFF"/>
                </a:solidFill>
              </a:rPr>
              <a:t>HISTORY</a:t>
            </a:r>
            <a:endParaRPr kumimoji="0" lang="en-US" sz="2800" b="1" i="0" u="none" strike="noStrike" kern="0" cap="none" spc="0" normalizeH="0" baseline="0" noProof="0" dirty="0">
              <a:ln>
                <a:noFill/>
              </a:ln>
              <a:solidFill>
                <a:srgbClr val="FFFFFF"/>
              </a:solidFill>
              <a:effectLst/>
              <a:uLnTx/>
              <a:uFillTx/>
            </a:endParaRPr>
          </a:p>
        </p:txBody>
      </p:sp>
      <p:sp>
        <p:nvSpPr>
          <p:cNvPr id="16" name="Rectangle 15"/>
          <p:cNvSpPr/>
          <p:nvPr/>
        </p:nvSpPr>
        <p:spPr>
          <a:xfrm>
            <a:off x="4529176" y="4235974"/>
            <a:ext cx="3264112" cy="2058420"/>
          </a:xfrm>
          <a:prstGeom prst="rect">
            <a:avLst/>
          </a:prstGeom>
          <a:solidFill>
            <a:schemeClr val="accent2"/>
          </a:solidFill>
          <a:ln w="3175"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ea typeface="+mn-ea"/>
                <a:cs typeface="+mn-cs"/>
              </a:rPr>
              <a:t>OPERATING CONDITIONS</a:t>
            </a:r>
          </a:p>
        </p:txBody>
      </p:sp>
      <p:sp>
        <p:nvSpPr>
          <p:cNvPr id="17" name="Rectangle 16"/>
          <p:cNvSpPr/>
          <p:nvPr/>
        </p:nvSpPr>
        <p:spPr>
          <a:xfrm>
            <a:off x="8023766" y="1628726"/>
            <a:ext cx="3264112" cy="2055176"/>
          </a:xfrm>
          <a:prstGeom prst="rect">
            <a:avLst/>
          </a:prstGeom>
          <a:solidFill>
            <a:schemeClr val="accent3"/>
          </a:solidFill>
          <a:ln w="3175" cap="flat" cmpd="sng" algn="ctr">
            <a:solidFill>
              <a:srgbClr val="D2D2D2"/>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lumMod val="50000"/>
                  </a:schemeClr>
                </a:solidFill>
                <a:effectLst/>
                <a:uLnTx/>
                <a:uFillTx/>
                <a:ea typeface="+mn-ea"/>
                <a:cs typeface="+mn-cs"/>
              </a:rPr>
              <a:t>MACHINE CONDITIONS</a:t>
            </a:r>
          </a:p>
        </p:txBody>
      </p:sp>
      <p:sp>
        <p:nvSpPr>
          <p:cNvPr id="18" name="Rectangle 17"/>
          <p:cNvSpPr/>
          <p:nvPr/>
        </p:nvSpPr>
        <p:spPr>
          <a:xfrm>
            <a:off x="8023766" y="4239219"/>
            <a:ext cx="3264112" cy="2055176"/>
          </a:xfrm>
          <a:prstGeom prst="rect">
            <a:avLst/>
          </a:prstGeom>
          <a:solidFill>
            <a:schemeClr val="accent3"/>
          </a:solidFill>
          <a:ln w="3175" cap="flat" cmpd="sng" algn="ctr">
            <a:solidFill>
              <a:srgbClr val="D2D2D2"/>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lumMod val="50000"/>
                  </a:schemeClr>
                </a:solidFill>
                <a:effectLst/>
                <a:uLnTx/>
                <a:uFillTx/>
                <a:ea typeface="+mn-ea"/>
                <a:cs typeface="+mn-cs"/>
              </a:rPr>
              <a:t>OPERATOR ATTRIBUTES</a:t>
            </a:r>
          </a:p>
        </p:txBody>
      </p:sp>
    </p:spTree>
    <p:extLst>
      <p:ext uri="{BB962C8B-B14F-4D97-AF65-F5344CB8AC3E}">
        <p14:creationId xmlns:p14="http://schemas.microsoft.com/office/powerpoint/2010/main" val="252947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8"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274638" y="1442324"/>
            <a:ext cx="11887200" cy="1181862"/>
          </a:xfrm>
          <a:prstGeom prst="rect">
            <a:avLst/>
          </a:prstGeom>
        </p:spPr>
        <p:txBody>
          <a:bodyPr/>
          <a:lstStyle/>
          <a:p>
            <a:pPr marL="0" indent="0">
              <a:buNone/>
            </a:pPr>
            <a:r>
              <a:rPr lang="en-US" sz="3600" dirty="0">
                <a:latin typeface="+mn-lt"/>
              </a:rPr>
              <a:t>The process of creating features that provide better or additional predictive power to the learning algorithm. </a:t>
            </a:r>
          </a:p>
        </p:txBody>
      </p:sp>
      <p:sp>
        <p:nvSpPr>
          <p:cNvPr id="5" name="Title 1"/>
          <p:cNvSpPr>
            <a:spLocks noGrp="1"/>
          </p:cNvSpPr>
          <p:nvPr>
            <p:ph type="title"/>
          </p:nvPr>
        </p:nvSpPr>
        <p:spPr/>
        <p:txBody>
          <a:bodyPr/>
          <a:lstStyle/>
          <a:p>
            <a:r>
              <a:rPr lang="en-US" dirty="0"/>
              <a:t>Feature Engineering</a:t>
            </a:r>
          </a:p>
        </p:txBody>
      </p:sp>
      <p:pic>
        <p:nvPicPr>
          <p:cNvPr id="2" name="Picture 1"/>
          <p:cNvPicPr>
            <a:picLocks noChangeAspect="1"/>
          </p:cNvPicPr>
          <p:nvPr/>
        </p:nvPicPr>
        <p:blipFill>
          <a:blip r:embed="rId3"/>
          <a:stretch>
            <a:fillRect/>
          </a:stretch>
        </p:blipFill>
        <p:spPr>
          <a:xfrm>
            <a:off x="460951" y="2921296"/>
            <a:ext cx="7344108" cy="22992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93883004"/>
              </p:ext>
            </p:extLst>
          </p:nvPr>
        </p:nvGraphicFramePr>
        <p:xfrm>
          <a:off x="7909769" y="2896474"/>
          <a:ext cx="4405408" cy="228600"/>
        </p:xfrm>
        <a:graphic>
          <a:graphicData uri="http://schemas.openxmlformats.org/drawingml/2006/table">
            <a:tbl>
              <a:tblPr firstRow="1" bandRow="1">
                <a:tableStyleId>{5940675A-B579-460E-94D1-54222C63F5DA}</a:tableStyleId>
              </a:tblPr>
              <a:tblGrid>
                <a:gridCol w="320317">
                  <a:extLst>
                    <a:ext uri="{9D8B030D-6E8A-4147-A177-3AD203B41FA5}">
                      <a16:colId xmlns:a16="http://schemas.microsoft.com/office/drawing/2014/main" val="20000"/>
                    </a:ext>
                  </a:extLst>
                </a:gridCol>
                <a:gridCol w="308939">
                  <a:extLst>
                    <a:ext uri="{9D8B030D-6E8A-4147-A177-3AD203B41FA5}">
                      <a16:colId xmlns:a16="http://schemas.microsoft.com/office/drawing/2014/main" val="20001"/>
                    </a:ext>
                  </a:extLst>
                </a:gridCol>
                <a:gridCol w="271263">
                  <a:extLst>
                    <a:ext uri="{9D8B030D-6E8A-4147-A177-3AD203B41FA5}">
                      <a16:colId xmlns:a16="http://schemas.microsoft.com/office/drawing/2014/main" val="20002"/>
                    </a:ext>
                  </a:extLst>
                </a:gridCol>
                <a:gridCol w="380689">
                  <a:extLst>
                    <a:ext uri="{9D8B030D-6E8A-4147-A177-3AD203B41FA5}">
                      <a16:colId xmlns:a16="http://schemas.microsoft.com/office/drawing/2014/main" val="20003"/>
                    </a:ext>
                  </a:extLst>
                </a:gridCol>
                <a:gridCol w="390591">
                  <a:extLst>
                    <a:ext uri="{9D8B030D-6E8A-4147-A177-3AD203B41FA5}">
                      <a16:colId xmlns:a16="http://schemas.microsoft.com/office/drawing/2014/main" val="20004"/>
                    </a:ext>
                  </a:extLst>
                </a:gridCol>
                <a:gridCol w="447609">
                  <a:extLst>
                    <a:ext uri="{9D8B030D-6E8A-4147-A177-3AD203B41FA5}">
                      <a16:colId xmlns:a16="http://schemas.microsoft.com/office/drawing/2014/main" val="20005"/>
                    </a:ext>
                  </a:extLst>
                </a:gridCol>
                <a:gridCol w="3048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542925">
                  <a:extLst>
                    <a:ext uri="{9D8B030D-6E8A-4147-A177-3AD203B41FA5}">
                      <a16:colId xmlns:a16="http://schemas.microsoft.com/office/drawing/2014/main" val="20009"/>
                    </a:ext>
                  </a:extLst>
                </a:gridCol>
                <a:gridCol w="523875">
                  <a:extLst>
                    <a:ext uri="{9D8B030D-6E8A-4147-A177-3AD203B41FA5}">
                      <a16:colId xmlns:a16="http://schemas.microsoft.com/office/drawing/2014/main" val="20010"/>
                    </a:ext>
                  </a:extLst>
                </a:gridCol>
              </a:tblGrid>
              <a:tr h="203778">
                <a:tc>
                  <a:txBody>
                    <a:bodyPr/>
                    <a:lstStyle/>
                    <a:p>
                      <a:r>
                        <a:rPr lang="en-US" sz="900" dirty="0"/>
                        <a:t>a1</a:t>
                      </a:r>
                    </a:p>
                  </a:txBody>
                  <a:tcPr/>
                </a:tc>
                <a:tc>
                  <a:txBody>
                    <a:bodyPr/>
                    <a:lstStyle/>
                    <a:p>
                      <a:r>
                        <a:rPr lang="en-US" sz="900" dirty="0"/>
                        <a:t>a2</a:t>
                      </a:r>
                    </a:p>
                  </a:txBody>
                  <a:tcPr/>
                </a:tc>
                <a:tc>
                  <a:txBody>
                    <a:bodyPr/>
                    <a:lstStyle/>
                    <a:p>
                      <a:r>
                        <a:rPr lang="en-US" sz="900" dirty="0"/>
                        <a:t>…</a:t>
                      </a:r>
                    </a:p>
                  </a:txBody>
                  <a:tcPr/>
                </a:tc>
                <a:tc>
                  <a:txBody>
                    <a:bodyPr/>
                    <a:lstStyle/>
                    <a:p>
                      <a:r>
                        <a:rPr lang="en-US" sz="900" dirty="0"/>
                        <a:t>a21</a:t>
                      </a:r>
                    </a:p>
                  </a:txBody>
                  <a:tcPr/>
                </a:tc>
                <a:tc>
                  <a:txBody>
                    <a:bodyPr/>
                    <a:lstStyle/>
                    <a:p>
                      <a:r>
                        <a:rPr lang="en-US" sz="900" dirty="0"/>
                        <a:t>sd1</a:t>
                      </a:r>
                    </a:p>
                  </a:txBody>
                  <a:tcPr/>
                </a:tc>
                <a:tc>
                  <a:txBody>
                    <a:bodyPr/>
                    <a:lstStyle/>
                    <a:p>
                      <a:r>
                        <a:rPr lang="en-US" sz="900" dirty="0"/>
                        <a:t>sd2</a:t>
                      </a:r>
                    </a:p>
                  </a:txBody>
                  <a:tcPr/>
                </a:tc>
                <a:tc>
                  <a:txBody>
                    <a:bodyPr/>
                    <a:lstStyle/>
                    <a:p>
                      <a:r>
                        <a:rPr lang="en-US" sz="900" dirty="0"/>
                        <a:t>…</a:t>
                      </a:r>
                    </a:p>
                  </a:txBody>
                  <a:tcPr/>
                </a:tc>
                <a:tc>
                  <a:txBody>
                    <a:bodyPr/>
                    <a:lstStyle/>
                    <a:p>
                      <a:r>
                        <a:rPr lang="en-US" sz="900" dirty="0"/>
                        <a:t>sd21</a:t>
                      </a:r>
                    </a:p>
                  </a:txBody>
                  <a:tcPr/>
                </a:tc>
                <a:tc>
                  <a:txBody>
                    <a:bodyPr/>
                    <a:lstStyle/>
                    <a:p>
                      <a:r>
                        <a:rPr lang="en-US" sz="900" dirty="0"/>
                        <a:t>RUL</a:t>
                      </a:r>
                    </a:p>
                  </a:txBody>
                  <a:tcPr/>
                </a:tc>
                <a:tc>
                  <a:txBody>
                    <a:bodyPr/>
                    <a:lstStyle/>
                    <a:p>
                      <a:r>
                        <a:rPr lang="en-US" sz="900" dirty="0"/>
                        <a:t>label1</a:t>
                      </a:r>
                    </a:p>
                  </a:txBody>
                  <a:tcPr/>
                </a:tc>
                <a:tc>
                  <a:txBody>
                    <a:bodyPr/>
                    <a:lstStyle/>
                    <a:p>
                      <a:r>
                        <a:rPr lang="en-US" sz="900" dirty="0"/>
                        <a:t>label2</a:t>
                      </a:r>
                    </a:p>
                  </a:txBody>
                  <a:tcPr/>
                </a:tc>
                <a:extLst>
                  <a:ext uri="{0D108BD9-81ED-4DB2-BD59-A6C34878D82A}">
                    <a16:rowId xmlns:a16="http://schemas.microsoft.com/office/drawing/2014/main" val="10000"/>
                  </a:ext>
                </a:extLst>
              </a:tr>
            </a:tbl>
          </a:graphicData>
        </a:graphic>
      </p:graphicFrame>
      <p:sp>
        <p:nvSpPr>
          <p:cNvPr id="7" name="Right Brace 6"/>
          <p:cNvSpPr/>
          <p:nvPr/>
        </p:nvSpPr>
        <p:spPr>
          <a:xfrm rot="5400000">
            <a:off x="9211516" y="1916241"/>
            <a:ext cx="276222" cy="2865344"/>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73" dirty="0"/>
          </a:p>
        </p:txBody>
      </p:sp>
      <p:sp>
        <p:nvSpPr>
          <p:cNvPr id="8" name="TextBox 7"/>
          <p:cNvSpPr txBox="1"/>
          <p:nvPr/>
        </p:nvSpPr>
        <p:spPr>
          <a:xfrm>
            <a:off x="7953181" y="3426339"/>
            <a:ext cx="4341358"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a:solidFill>
                  <a:srgbClr val="0080EA"/>
                </a:solidFill>
              </a:rPr>
              <a:t>40+ engineered features</a:t>
            </a:r>
          </a:p>
        </p:txBody>
      </p:sp>
      <p:sp>
        <p:nvSpPr>
          <p:cNvPr id="9" name="Rectangle 8"/>
          <p:cNvSpPr/>
          <p:nvPr/>
        </p:nvSpPr>
        <p:spPr>
          <a:xfrm>
            <a:off x="460951" y="5707062"/>
            <a:ext cx="11472287" cy="830997"/>
          </a:xfrm>
          <a:prstGeom prst="rect">
            <a:avLst/>
          </a:prstGeom>
          <a:solidFill>
            <a:schemeClr val="accent3"/>
          </a:solidFill>
        </p:spPr>
        <p:txBody>
          <a:bodyPr wrap="square">
            <a:spAutoFit/>
          </a:bodyPr>
          <a:lstStyle/>
          <a:p>
            <a:pPr marL="342900" lvl="1" indent="0">
              <a:buNone/>
            </a:pPr>
            <a:r>
              <a:rPr lang="en-US" sz="2400" dirty="0">
                <a:solidFill>
                  <a:schemeClr val="bg1">
                    <a:lumMod val="50000"/>
                  </a:schemeClr>
                </a:solidFill>
              </a:rPr>
              <a:t>Other potential features: velocity of change and frequency count over a predefined threshold</a:t>
            </a:r>
          </a:p>
        </p:txBody>
      </p:sp>
    </p:spTree>
    <p:extLst>
      <p:ext uri="{BB962C8B-B14F-4D97-AF65-F5344CB8AC3E}">
        <p14:creationId xmlns:p14="http://schemas.microsoft.com/office/powerpoint/2010/main" val="2708621777"/>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Feature Engineering Methods</a:t>
            </a:r>
          </a:p>
        </p:txBody>
      </p:sp>
      <p:grpSp>
        <p:nvGrpSpPr>
          <p:cNvPr id="3" name="Group 2"/>
          <p:cNvGrpSpPr/>
          <p:nvPr/>
        </p:nvGrpSpPr>
        <p:grpSpPr>
          <a:xfrm>
            <a:off x="350837" y="1516062"/>
            <a:ext cx="11717447" cy="5083933"/>
            <a:chOff x="350608" y="1646931"/>
            <a:chExt cx="11717447" cy="5083933"/>
          </a:xfrm>
        </p:grpSpPr>
        <p:sp>
          <p:nvSpPr>
            <p:cNvPr id="27" name="Rectangle 26"/>
            <p:cNvSpPr/>
            <p:nvPr/>
          </p:nvSpPr>
          <p:spPr>
            <a:xfrm>
              <a:off x="350608" y="3379663"/>
              <a:ext cx="8399439" cy="1618470"/>
            </a:xfrm>
            <a:prstGeom prst="rect">
              <a:avLst/>
            </a:prstGeom>
            <a:no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186521" rtlCol="0" anchor="ctr">
              <a:noAutofit/>
            </a:bodyPr>
            <a:lstStyle/>
            <a:p>
              <a:pPr>
                <a:spcBef>
                  <a:spcPts val="612"/>
                </a:spcBef>
              </a:pPr>
              <a:r>
                <a:rPr lang="en-IN" sz="3200" dirty="0">
                  <a:solidFill>
                    <a:schemeClr val="tx1">
                      <a:lumMod val="75000"/>
                      <a:lumOff val="25000"/>
                    </a:schemeClr>
                  </a:solidFill>
                </a:rPr>
                <a:t>2 - Lag features for short term </a:t>
              </a:r>
            </a:p>
          </p:txBody>
        </p:sp>
        <p:sp>
          <p:nvSpPr>
            <p:cNvPr id="30" name="Rectangle 29"/>
            <p:cNvSpPr/>
            <p:nvPr/>
          </p:nvSpPr>
          <p:spPr>
            <a:xfrm>
              <a:off x="350608" y="5108135"/>
              <a:ext cx="8399439" cy="1618470"/>
            </a:xfrm>
            <a:prstGeom prst="rect">
              <a:avLst/>
            </a:prstGeom>
            <a:no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186521" rtlCol="0" anchor="ctr">
              <a:noAutofit/>
            </a:bodyPr>
            <a:lstStyle/>
            <a:p>
              <a:pPr>
                <a:spcBef>
                  <a:spcPts val="612"/>
                </a:spcBef>
              </a:pPr>
              <a:r>
                <a:rPr lang="en-IN" sz="3200" dirty="0">
                  <a:solidFill>
                    <a:schemeClr val="tx1">
                      <a:lumMod val="75000"/>
                      <a:lumOff val="25000"/>
                    </a:schemeClr>
                  </a:solidFill>
                </a:rPr>
                <a:t>3 - Lag features for long term</a:t>
              </a:r>
            </a:p>
          </p:txBody>
        </p:sp>
        <p:sp>
          <p:nvSpPr>
            <p:cNvPr id="40" name="Rectangle 39"/>
            <p:cNvSpPr/>
            <p:nvPr/>
          </p:nvSpPr>
          <p:spPr>
            <a:xfrm>
              <a:off x="350608" y="3379662"/>
              <a:ext cx="46630" cy="1622730"/>
            </a:xfrm>
            <a:prstGeom prst="rect">
              <a:avLst/>
            </a:prstGeom>
            <a:solidFill>
              <a:schemeClr val="bg1">
                <a:lumMod val="60000"/>
                <a:lumOff val="40000"/>
              </a:schemeClr>
            </a:solidFill>
            <a:ln w="3175">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IN" sz="3264"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42" name="Rectangle 41"/>
            <p:cNvSpPr/>
            <p:nvPr/>
          </p:nvSpPr>
          <p:spPr>
            <a:xfrm>
              <a:off x="350608" y="5108134"/>
              <a:ext cx="46630" cy="1622730"/>
            </a:xfrm>
            <a:prstGeom prst="rect">
              <a:avLst/>
            </a:prstGeom>
            <a:solidFill>
              <a:schemeClr val="bg1">
                <a:lumMod val="60000"/>
                <a:lumOff val="40000"/>
              </a:schemeClr>
            </a:solidFill>
            <a:ln w="3175">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IN" sz="3264"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43" name="Rectangle 42"/>
            <p:cNvSpPr/>
            <p:nvPr/>
          </p:nvSpPr>
          <p:spPr>
            <a:xfrm>
              <a:off x="8865716" y="1646931"/>
              <a:ext cx="3202339" cy="5079673"/>
            </a:xfrm>
            <a:prstGeom prst="rect">
              <a:avLst/>
            </a:prstGeom>
            <a:solidFill>
              <a:srgbClr val="0080EA"/>
            </a:solid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186521" rtlCol="0" anchor="ctr">
              <a:noAutofit/>
            </a:bodyPr>
            <a:lstStyle/>
            <a:p>
              <a:pPr algn="ctr">
                <a:spcBef>
                  <a:spcPts val="612"/>
                </a:spcBef>
              </a:pPr>
              <a:r>
                <a:rPr lang="en-IN" sz="4000" dirty="0">
                  <a:solidFill>
                    <a:schemeClr val="tx1"/>
                  </a:solidFill>
                </a:rPr>
                <a:t>Capture</a:t>
              </a:r>
            </a:p>
            <a:p>
              <a:pPr algn="ctr">
                <a:spcBef>
                  <a:spcPts val="612"/>
                </a:spcBef>
              </a:pPr>
              <a:r>
                <a:rPr lang="en-IN" sz="4000" dirty="0">
                  <a:solidFill>
                    <a:schemeClr val="tx1"/>
                  </a:solidFill>
                </a:rPr>
                <a:t>degradation over time</a:t>
              </a:r>
            </a:p>
          </p:txBody>
        </p:sp>
        <p:sp>
          <p:nvSpPr>
            <p:cNvPr id="14" name="Rectangle 13"/>
            <p:cNvSpPr/>
            <p:nvPr/>
          </p:nvSpPr>
          <p:spPr>
            <a:xfrm>
              <a:off x="350608" y="1646931"/>
              <a:ext cx="8399439" cy="1618470"/>
            </a:xfrm>
            <a:prstGeom prst="rect">
              <a:avLst/>
            </a:prstGeom>
            <a:no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186521" rtlCol="0" anchor="ctr">
              <a:noAutofit/>
            </a:bodyPr>
            <a:lstStyle/>
            <a:p>
              <a:pPr>
                <a:spcBef>
                  <a:spcPts val="612"/>
                </a:spcBef>
              </a:pPr>
              <a:r>
                <a:rPr lang="en-IN" sz="3200" dirty="0">
                  <a:solidFill>
                    <a:schemeClr val="tx1">
                      <a:lumMod val="75000"/>
                      <a:lumOff val="25000"/>
                    </a:schemeClr>
                  </a:solidFill>
                </a:rPr>
                <a:t>1 - Rolling aggregates</a:t>
              </a:r>
            </a:p>
          </p:txBody>
        </p:sp>
        <p:sp>
          <p:nvSpPr>
            <p:cNvPr id="15" name="Rectangle 14"/>
            <p:cNvSpPr/>
            <p:nvPr/>
          </p:nvSpPr>
          <p:spPr>
            <a:xfrm>
              <a:off x="350608" y="1646931"/>
              <a:ext cx="46630" cy="1622730"/>
            </a:xfrm>
            <a:prstGeom prst="rect">
              <a:avLst/>
            </a:prstGeom>
            <a:solidFill>
              <a:schemeClr val="bg1">
                <a:lumMod val="60000"/>
                <a:lumOff val="40000"/>
              </a:schemeClr>
            </a:solidFill>
            <a:ln w="3175">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IN" sz="3264" dirty="0">
                <a:solidFill>
                  <a:schemeClr val="tx1">
                    <a:lumMod val="75000"/>
                    <a:lumOff val="25000"/>
                  </a:schemeClr>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18663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Techniques</a:t>
            </a:r>
          </a:p>
        </p:txBody>
      </p:sp>
      <p:grpSp>
        <p:nvGrpSpPr>
          <p:cNvPr id="6" name="Group 5"/>
          <p:cNvGrpSpPr/>
          <p:nvPr/>
        </p:nvGrpSpPr>
        <p:grpSpPr>
          <a:xfrm>
            <a:off x="1421397" y="1601630"/>
            <a:ext cx="4226106" cy="2170707"/>
            <a:chOff x="816731" y="1601630"/>
            <a:chExt cx="4226106" cy="2170707"/>
          </a:xfrm>
        </p:grpSpPr>
        <p:sp>
          <p:nvSpPr>
            <p:cNvPr id="18" name="Rectangle 17"/>
            <p:cNvSpPr/>
            <p:nvPr/>
          </p:nvSpPr>
          <p:spPr>
            <a:xfrm>
              <a:off x="816731" y="1601630"/>
              <a:ext cx="4226106" cy="2170707"/>
            </a:xfrm>
            <a:prstGeom prst="rect">
              <a:avLst/>
            </a:prstGeom>
            <a:solidFill>
              <a:schemeClr val="bg1">
                <a:lumMod val="75000"/>
              </a:schemeClr>
            </a:solid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tIns="46630" bIns="46630" rtlCol="0" anchor="t">
              <a:noAutofit/>
            </a:bodyPr>
            <a:lstStyle/>
            <a:p>
              <a:endParaRPr lang="en-US" sz="1836" b="1" dirty="0">
                <a:solidFill>
                  <a:schemeClr val="tx1"/>
                </a:solidFill>
                <a:latin typeface="Segoe UI Semibold" panose="020B0702040204020203" pitchFamily="34" charset="0"/>
              </a:endParaRPr>
            </a:p>
          </p:txBody>
        </p:sp>
        <p:sp>
          <p:nvSpPr>
            <p:cNvPr id="21" name="Rectangle 20"/>
            <p:cNvSpPr/>
            <p:nvPr/>
          </p:nvSpPr>
          <p:spPr>
            <a:xfrm>
              <a:off x="823365" y="2273945"/>
              <a:ext cx="4216630" cy="1492116"/>
            </a:xfrm>
            <a:prstGeom prst="rect">
              <a:avLst/>
            </a:prstGeom>
            <a:solidFill>
              <a:schemeClr val="bg2"/>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US" sz="2800" dirty="0">
                  <a:solidFill>
                    <a:schemeClr val="tx1"/>
                  </a:solidFill>
                </a:rPr>
                <a:t>Binary Classification</a:t>
              </a:r>
            </a:p>
          </p:txBody>
        </p:sp>
        <p:sp>
          <p:nvSpPr>
            <p:cNvPr id="47" name="Oval 46"/>
            <p:cNvSpPr/>
            <p:nvPr/>
          </p:nvSpPr>
          <p:spPr>
            <a:xfrm>
              <a:off x="923759" y="1772425"/>
              <a:ext cx="154611" cy="171434"/>
            </a:xfrm>
            <a:prstGeom prst="ellipse">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50" name="Oval 49"/>
            <p:cNvSpPr/>
            <p:nvPr/>
          </p:nvSpPr>
          <p:spPr>
            <a:xfrm>
              <a:off x="1154625" y="1775416"/>
              <a:ext cx="154611" cy="171434"/>
            </a:xfrm>
            <a:prstGeom prst="ellipse">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51" name="Oval 50"/>
            <p:cNvSpPr/>
            <p:nvPr/>
          </p:nvSpPr>
          <p:spPr>
            <a:xfrm>
              <a:off x="1380625" y="1772425"/>
              <a:ext cx="154611" cy="171434"/>
            </a:xfrm>
            <a:prstGeom prst="ellipse">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76" name="Oval 75"/>
            <p:cNvSpPr/>
            <p:nvPr/>
          </p:nvSpPr>
          <p:spPr>
            <a:xfrm>
              <a:off x="1606625" y="1770819"/>
              <a:ext cx="154611" cy="171434"/>
            </a:xfrm>
            <a:prstGeom prst="ellipse">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grpSp>
      <p:grpSp>
        <p:nvGrpSpPr>
          <p:cNvPr id="7" name="Group 6"/>
          <p:cNvGrpSpPr/>
          <p:nvPr/>
        </p:nvGrpSpPr>
        <p:grpSpPr>
          <a:xfrm>
            <a:off x="6640331" y="1601750"/>
            <a:ext cx="4226106" cy="2164311"/>
            <a:chOff x="6289893" y="1601750"/>
            <a:chExt cx="4226106" cy="2164311"/>
          </a:xfrm>
        </p:grpSpPr>
        <p:sp>
          <p:nvSpPr>
            <p:cNvPr id="61" name="Rectangle 60"/>
            <p:cNvSpPr/>
            <p:nvPr/>
          </p:nvSpPr>
          <p:spPr>
            <a:xfrm>
              <a:off x="6289893" y="1601750"/>
              <a:ext cx="4226106" cy="2164311"/>
            </a:xfrm>
            <a:prstGeom prst="rect">
              <a:avLst/>
            </a:prstGeom>
            <a:solidFill>
              <a:schemeClr val="bg1">
                <a:lumMod val="75000"/>
              </a:schemeClr>
            </a:solid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tIns="46630" bIns="46630" rtlCol="0" anchor="t">
              <a:noAutofit/>
            </a:bodyPr>
            <a:lstStyle/>
            <a:p>
              <a:endParaRPr lang="en-US" sz="1836" b="1" dirty="0">
                <a:solidFill>
                  <a:schemeClr val="tx1"/>
                </a:solidFill>
                <a:latin typeface="Segoe UI Semibold" panose="020B0702040204020203" pitchFamily="34" charset="0"/>
              </a:endParaRPr>
            </a:p>
          </p:txBody>
        </p:sp>
        <p:sp>
          <p:nvSpPr>
            <p:cNvPr id="66" name="Oval 65"/>
            <p:cNvSpPr/>
            <p:nvPr/>
          </p:nvSpPr>
          <p:spPr>
            <a:xfrm>
              <a:off x="6407783" y="1750196"/>
              <a:ext cx="154611" cy="171434"/>
            </a:xfrm>
            <a:prstGeom prst="ellipse">
              <a:avLst/>
            </a:prstGeom>
            <a:solidFill>
              <a:srgbClr val="0080EA"/>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67" name="Oval 66"/>
            <p:cNvSpPr/>
            <p:nvPr/>
          </p:nvSpPr>
          <p:spPr>
            <a:xfrm>
              <a:off x="6638648" y="1753187"/>
              <a:ext cx="154611" cy="171434"/>
            </a:xfrm>
            <a:prstGeom prst="ellipse">
              <a:avLst/>
            </a:prstGeom>
            <a:solidFill>
              <a:srgbClr val="0080EA"/>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68" name="Oval 67"/>
            <p:cNvSpPr/>
            <p:nvPr/>
          </p:nvSpPr>
          <p:spPr>
            <a:xfrm>
              <a:off x="6864649" y="1750196"/>
              <a:ext cx="154611" cy="171434"/>
            </a:xfrm>
            <a:prstGeom prst="ellipse">
              <a:avLst/>
            </a:prstGeom>
            <a:solidFill>
              <a:srgbClr val="0080EA"/>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32" name="Rectangle 31"/>
            <p:cNvSpPr/>
            <p:nvPr/>
          </p:nvSpPr>
          <p:spPr>
            <a:xfrm>
              <a:off x="6289988" y="2272124"/>
              <a:ext cx="4216630" cy="1493936"/>
            </a:xfrm>
            <a:prstGeom prst="rect">
              <a:avLst/>
            </a:prstGeom>
            <a:solidFill>
              <a:srgbClr val="0080EA"/>
            </a:solidFill>
            <a:ln w="3175"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Segoe UI"/>
                  <a:ea typeface="+mn-ea"/>
                  <a:cs typeface="+mn-cs"/>
                </a:rPr>
                <a:t>Regression/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Segoe UI"/>
                  <a:ea typeface="+mn-ea"/>
                  <a:cs typeface="+mn-cs"/>
                </a:rPr>
                <a:t>Survival Analysis</a:t>
              </a:r>
            </a:p>
          </p:txBody>
        </p:sp>
      </p:grpSp>
      <p:grpSp>
        <p:nvGrpSpPr>
          <p:cNvPr id="5" name="Group 4"/>
          <p:cNvGrpSpPr/>
          <p:nvPr/>
        </p:nvGrpSpPr>
        <p:grpSpPr>
          <a:xfrm>
            <a:off x="1428032" y="4259262"/>
            <a:ext cx="4226243" cy="2182824"/>
            <a:chOff x="823366" y="4494125"/>
            <a:chExt cx="4226243" cy="2182824"/>
          </a:xfrm>
        </p:grpSpPr>
        <p:sp>
          <p:nvSpPr>
            <p:cNvPr id="25" name="Rectangle 24"/>
            <p:cNvSpPr/>
            <p:nvPr/>
          </p:nvSpPr>
          <p:spPr>
            <a:xfrm>
              <a:off x="823366" y="4494125"/>
              <a:ext cx="4226243" cy="2182824"/>
            </a:xfrm>
            <a:prstGeom prst="rect">
              <a:avLst/>
            </a:prstGeom>
            <a:solidFill>
              <a:schemeClr val="bg1">
                <a:lumMod val="75000"/>
              </a:schemeClr>
            </a:solid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tIns="46630" bIns="46630" rtlCol="0" anchor="t">
              <a:noAutofit/>
            </a:bodyPr>
            <a:lstStyle/>
            <a:p>
              <a:endParaRPr lang="en-US" sz="1836" b="1" dirty="0">
                <a:solidFill>
                  <a:schemeClr val="tx1"/>
                </a:solidFill>
                <a:latin typeface="Segoe UI Semibold" panose="020B0702040204020203" pitchFamily="34" charset="0"/>
              </a:endParaRPr>
            </a:p>
          </p:txBody>
        </p:sp>
        <p:sp>
          <p:nvSpPr>
            <p:cNvPr id="28" name="Oval 27"/>
            <p:cNvSpPr/>
            <p:nvPr/>
          </p:nvSpPr>
          <p:spPr>
            <a:xfrm>
              <a:off x="893342" y="4647682"/>
              <a:ext cx="171434" cy="197194"/>
            </a:xfrm>
            <a:prstGeom prst="ellips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29" name="Oval 28"/>
            <p:cNvSpPr/>
            <p:nvPr/>
          </p:nvSpPr>
          <p:spPr>
            <a:xfrm>
              <a:off x="1115028" y="4647682"/>
              <a:ext cx="181514" cy="197193"/>
            </a:xfrm>
            <a:prstGeom prst="ellips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78" name="Oval 77"/>
            <p:cNvSpPr/>
            <p:nvPr/>
          </p:nvSpPr>
          <p:spPr>
            <a:xfrm>
              <a:off x="1370155" y="4647681"/>
              <a:ext cx="171434" cy="197194"/>
            </a:xfrm>
            <a:prstGeom prst="ellips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33" name="Rectangle 32"/>
            <p:cNvSpPr/>
            <p:nvPr/>
          </p:nvSpPr>
          <p:spPr>
            <a:xfrm>
              <a:off x="823461" y="5181273"/>
              <a:ext cx="4216630" cy="1495676"/>
            </a:xfrm>
            <a:prstGeom prst="rect">
              <a:avLst/>
            </a:prstGeom>
            <a:solidFill>
              <a:schemeClr val="accent3"/>
            </a:solidFill>
            <a:ln w="3175" cap="flat" cmpd="sng" algn="ctr">
              <a:solidFill>
                <a:srgbClr val="D2D2D2"/>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lumMod val="50000"/>
                    </a:schemeClr>
                  </a:solidFill>
                  <a:effectLst/>
                  <a:uLnTx/>
                  <a:uFillTx/>
                  <a:latin typeface="Segoe UI"/>
                  <a:ea typeface="+mn-ea"/>
                  <a:cs typeface="+mn-cs"/>
                </a:rPr>
                <a:t>Multi-class</a:t>
              </a:r>
              <a:r>
                <a:rPr kumimoji="0" lang="en-US" sz="2800" b="0" i="0" u="none" strike="noStrike" kern="0" cap="none" spc="0" normalizeH="0" noProof="0" dirty="0">
                  <a:ln>
                    <a:noFill/>
                  </a:ln>
                  <a:solidFill>
                    <a:schemeClr val="bg1">
                      <a:lumMod val="50000"/>
                    </a:schemeClr>
                  </a:solidFill>
                  <a:effectLst/>
                  <a:uLnTx/>
                  <a:uFillTx/>
                  <a:latin typeface="Segoe UI"/>
                  <a:ea typeface="+mn-ea"/>
                  <a:cs typeface="+mn-cs"/>
                </a:rPr>
                <a:t> Classification</a:t>
              </a:r>
              <a:endParaRPr kumimoji="0" lang="en-US" sz="2800" b="0" i="0" u="none" strike="noStrike" kern="0" cap="none" spc="0" normalizeH="0" baseline="0" noProof="0" dirty="0">
                <a:ln>
                  <a:noFill/>
                </a:ln>
                <a:solidFill>
                  <a:schemeClr val="bg1">
                    <a:lumMod val="50000"/>
                  </a:schemeClr>
                </a:solidFill>
                <a:effectLst/>
                <a:uLnTx/>
                <a:uFillTx/>
                <a:latin typeface="Segoe UI"/>
                <a:ea typeface="+mn-ea"/>
                <a:cs typeface="+mn-cs"/>
              </a:endParaRPr>
            </a:p>
          </p:txBody>
        </p:sp>
      </p:grpSp>
      <p:grpSp>
        <p:nvGrpSpPr>
          <p:cNvPr id="4" name="Group 3"/>
          <p:cNvGrpSpPr/>
          <p:nvPr/>
        </p:nvGrpSpPr>
        <p:grpSpPr>
          <a:xfrm>
            <a:off x="6629120" y="4259263"/>
            <a:ext cx="4216581" cy="2203536"/>
            <a:chOff x="6278682" y="4494126"/>
            <a:chExt cx="4216581" cy="2203536"/>
          </a:xfrm>
        </p:grpSpPr>
        <p:sp>
          <p:nvSpPr>
            <p:cNvPr id="69" name="Rectangle 68"/>
            <p:cNvSpPr/>
            <p:nvPr/>
          </p:nvSpPr>
          <p:spPr>
            <a:xfrm>
              <a:off x="6278682" y="4494126"/>
              <a:ext cx="4216581" cy="2182824"/>
            </a:xfrm>
            <a:prstGeom prst="rect">
              <a:avLst/>
            </a:prstGeom>
            <a:solidFill>
              <a:schemeClr val="bg1">
                <a:lumMod val="75000"/>
              </a:schemeClr>
            </a:solidFill>
            <a:ln w="3175">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tIns="46630" bIns="46630" rtlCol="0" anchor="t">
              <a:noAutofit/>
            </a:bodyPr>
            <a:lstStyle/>
            <a:p>
              <a:endParaRPr lang="en-US" sz="1836" b="1" dirty="0">
                <a:solidFill>
                  <a:schemeClr val="tx1"/>
                </a:solidFill>
                <a:latin typeface="Segoe UI Semibold" panose="020B0702040204020203" pitchFamily="34" charset="0"/>
              </a:endParaRPr>
            </a:p>
          </p:txBody>
        </p:sp>
        <p:sp>
          <p:nvSpPr>
            <p:cNvPr id="72" name="Oval 71"/>
            <p:cNvSpPr/>
            <p:nvPr/>
          </p:nvSpPr>
          <p:spPr>
            <a:xfrm>
              <a:off x="6414651" y="4678466"/>
              <a:ext cx="171434" cy="171434"/>
            </a:xfrm>
            <a:prstGeom prst="ellipse">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79" name="Oval 78"/>
            <p:cNvSpPr/>
            <p:nvPr/>
          </p:nvSpPr>
          <p:spPr>
            <a:xfrm>
              <a:off x="6659698" y="4676021"/>
              <a:ext cx="171434" cy="171434"/>
            </a:xfrm>
            <a:prstGeom prst="ellipse">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81" name="Oval 80"/>
            <p:cNvSpPr/>
            <p:nvPr/>
          </p:nvSpPr>
          <p:spPr>
            <a:xfrm>
              <a:off x="6909630" y="4679410"/>
              <a:ext cx="171434" cy="171434"/>
            </a:xfrm>
            <a:prstGeom prst="ellipse">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endParaRPr lang="en-US" sz="1836" dirty="0">
                <a:solidFill>
                  <a:schemeClr val="tx1"/>
                </a:solidFill>
              </a:endParaRPr>
            </a:p>
          </p:txBody>
        </p:sp>
        <p:sp>
          <p:nvSpPr>
            <p:cNvPr id="34" name="Rectangle 33"/>
            <p:cNvSpPr/>
            <p:nvPr/>
          </p:nvSpPr>
          <p:spPr>
            <a:xfrm>
              <a:off x="6278771" y="5184351"/>
              <a:ext cx="4216492" cy="1513311"/>
            </a:xfrm>
            <a:prstGeom prst="rect">
              <a:avLst/>
            </a:prstGeom>
            <a:solidFill>
              <a:schemeClr val="accent4"/>
            </a:solidFill>
            <a:ln w="3175" cap="flat" cmpd="sng" algn="ctr">
              <a:solidFill>
                <a:srgbClr val="D2D2D2"/>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lumMod val="50000"/>
                    </a:schemeClr>
                  </a:solidFill>
                  <a:effectLst/>
                  <a:uLnTx/>
                  <a:uFillTx/>
                  <a:latin typeface="Segoe UI"/>
                  <a:ea typeface="+mn-ea"/>
                  <a:cs typeface="+mn-cs"/>
                </a:rPr>
                <a:t>Anomaly Detection</a:t>
              </a:r>
            </a:p>
          </p:txBody>
        </p:sp>
      </p:grpSp>
    </p:spTree>
    <p:extLst>
      <p:ext uri="{BB962C8B-B14F-4D97-AF65-F5344CB8AC3E}">
        <p14:creationId xmlns:p14="http://schemas.microsoft.com/office/powerpoint/2010/main" val="359236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idx="4294967295"/>
          </p:nvPr>
        </p:nvSpPr>
        <p:spPr>
          <a:xfrm>
            <a:off x="548139" y="294677"/>
            <a:ext cx="11887454" cy="918032"/>
          </a:xfrm>
        </p:spPr>
        <p:txBody>
          <a:bodyPr/>
          <a:lstStyle/>
          <a:p>
            <a:r>
              <a:rPr lang="en-US" dirty="0"/>
              <a:t>Data Labeling</a:t>
            </a:r>
          </a:p>
        </p:txBody>
      </p:sp>
      <p:graphicFrame>
        <p:nvGraphicFramePr>
          <p:cNvPr id="21" name="Content Placeholder 11"/>
          <p:cNvGraphicFramePr>
            <a:graphicFrameLocks/>
          </p:cNvGraphicFramePr>
          <p:nvPr>
            <p:extLst>
              <p:ext uri="{D42A27DB-BD31-4B8C-83A1-F6EECF244321}">
                <p14:modId xmlns:p14="http://schemas.microsoft.com/office/powerpoint/2010/main" val="3171848489"/>
              </p:ext>
            </p:extLst>
          </p:nvPr>
        </p:nvGraphicFramePr>
        <p:xfrm>
          <a:off x="5101426" y="260761"/>
          <a:ext cx="3144012" cy="6468033"/>
        </p:xfrm>
        <a:graphic>
          <a:graphicData uri="http://schemas.openxmlformats.org/drawingml/2006/table">
            <a:tbl>
              <a:tblPr>
                <a:tableStyleId>{5C22544A-7EE6-4342-B048-85BDC9FD1C3A}</a:tableStyleId>
              </a:tblPr>
              <a:tblGrid>
                <a:gridCol w="524002">
                  <a:extLst>
                    <a:ext uri="{9D8B030D-6E8A-4147-A177-3AD203B41FA5}">
                      <a16:colId xmlns:a16="http://schemas.microsoft.com/office/drawing/2014/main" val="20000"/>
                    </a:ext>
                  </a:extLst>
                </a:gridCol>
                <a:gridCol w="524002">
                  <a:extLst>
                    <a:ext uri="{9D8B030D-6E8A-4147-A177-3AD203B41FA5}">
                      <a16:colId xmlns:a16="http://schemas.microsoft.com/office/drawing/2014/main" val="20001"/>
                    </a:ext>
                  </a:extLst>
                </a:gridCol>
                <a:gridCol w="524002">
                  <a:extLst>
                    <a:ext uri="{9D8B030D-6E8A-4147-A177-3AD203B41FA5}">
                      <a16:colId xmlns:a16="http://schemas.microsoft.com/office/drawing/2014/main" val="20002"/>
                    </a:ext>
                  </a:extLst>
                </a:gridCol>
                <a:gridCol w="524002">
                  <a:extLst>
                    <a:ext uri="{9D8B030D-6E8A-4147-A177-3AD203B41FA5}">
                      <a16:colId xmlns:a16="http://schemas.microsoft.com/office/drawing/2014/main" val="20003"/>
                    </a:ext>
                  </a:extLst>
                </a:gridCol>
                <a:gridCol w="524002">
                  <a:extLst>
                    <a:ext uri="{9D8B030D-6E8A-4147-A177-3AD203B41FA5}">
                      <a16:colId xmlns:a16="http://schemas.microsoft.com/office/drawing/2014/main" val="20004"/>
                    </a:ext>
                  </a:extLst>
                </a:gridCol>
                <a:gridCol w="524002">
                  <a:extLst>
                    <a:ext uri="{9D8B030D-6E8A-4147-A177-3AD203B41FA5}">
                      <a16:colId xmlns:a16="http://schemas.microsoft.com/office/drawing/2014/main" val="20005"/>
                    </a:ext>
                  </a:extLst>
                </a:gridCol>
              </a:tblGrid>
              <a:tr h="165847">
                <a:tc>
                  <a:txBody>
                    <a:bodyPr/>
                    <a:lstStyle/>
                    <a:p>
                      <a:pPr algn="l" fontAlgn="b"/>
                      <a:r>
                        <a:rPr lang="en-US" sz="1000" u="none" strike="noStrike" dirty="0">
                          <a:effectLst/>
                        </a:rPr>
                        <a:t>id</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r>
                        <a:rPr lang="en-US" sz="1000" u="none" strike="noStrike" dirty="0">
                          <a:effectLst/>
                        </a:rPr>
                        <a:t>cycle</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r>
                        <a:rPr lang="en-US" sz="1000" u="none" strike="noStrike" dirty="0">
                          <a:effectLst/>
                        </a:rPr>
                        <a:t>RUL</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r>
                        <a:rPr lang="en-US" sz="1000" u="none" strike="noStrike" dirty="0">
                          <a:effectLst/>
                        </a:rPr>
                        <a:t>label1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r>
                        <a:rPr lang="en-US" sz="1000" u="none" strike="noStrike" dirty="0">
                          <a:effectLst/>
                        </a:rPr>
                        <a:t>label2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0"/>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191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1"/>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190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2"/>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189</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3"/>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188</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4"/>
                  </a:ext>
                </a:extLst>
              </a:tr>
              <a:tr h="165847">
                <a:tc>
                  <a:txBody>
                    <a:bodyPr/>
                    <a:lstStyle/>
                    <a:p>
                      <a:pPr algn="l"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5"/>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32</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6"/>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31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7"/>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162</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30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8"/>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163</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29</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09"/>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164</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28</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0"/>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165</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27</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1"/>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166</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26</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2"/>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167</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3"/>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168</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4"/>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169</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23</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5"/>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6"/>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7"/>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172</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8"/>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173</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19"/>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174</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0"/>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175</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1"/>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176</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2"/>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177</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3"/>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178</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4"/>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179</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5"/>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6"/>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7"/>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182</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8"/>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183</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29"/>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184</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30"/>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185</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31"/>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186</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32"/>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187</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33"/>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188</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34"/>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189</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35"/>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190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36"/>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191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37"/>
                  </a:ext>
                </a:extLst>
              </a:tr>
              <a:tr h="165847">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192</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89" marR="5689" marT="5689"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89" marR="5689" marT="5689" marB="0" anchor="b"/>
                </a:tc>
                <a:extLst>
                  <a:ext uri="{0D108BD9-81ED-4DB2-BD59-A6C34878D82A}">
                    <a16:rowId xmlns:a16="http://schemas.microsoft.com/office/drawing/2014/main" val="10038"/>
                  </a:ext>
                </a:extLst>
              </a:tr>
            </a:tbl>
          </a:graphicData>
        </a:graphic>
      </p:graphicFrame>
      <p:sp>
        <p:nvSpPr>
          <p:cNvPr id="24" name="TextBox 23"/>
          <p:cNvSpPr txBox="1"/>
          <p:nvPr/>
        </p:nvSpPr>
        <p:spPr>
          <a:xfrm>
            <a:off x="9341995" y="1135062"/>
            <a:ext cx="3094479" cy="2308324"/>
          </a:xfrm>
          <a:prstGeom prst="rect">
            <a:avLst/>
          </a:prstGeom>
          <a:noFill/>
        </p:spPr>
        <p:txBody>
          <a:bodyPr wrap="square" rtlCol="0">
            <a:spAutoFit/>
          </a:bodyPr>
          <a:lstStyle/>
          <a:p>
            <a:r>
              <a:rPr lang="en-US" sz="2400" dirty="0"/>
              <a:t>Predefined window size for classification models</a:t>
            </a:r>
          </a:p>
          <a:p>
            <a:endParaRPr lang="en-US" sz="2400" dirty="0"/>
          </a:p>
          <a:p>
            <a:pPr algn="ctr"/>
            <a:r>
              <a:rPr lang="en-US" sz="2400" dirty="0"/>
              <a:t>w1 = 30</a:t>
            </a:r>
          </a:p>
          <a:p>
            <a:pPr algn="ctr"/>
            <a:r>
              <a:rPr lang="en-US" sz="2400" dirty="0"/>
              <a:t>w0 = 15</a:t>
            </a:r>
          </a:p>
        </p:txBody>
      </p:sp>
      <p:sp>
        <p:nvSpPr>
          <p:cNvPr id="25" name="Right Brace 24"/>
          <p:cNvSpPr/>
          <p:nvPr/>
        </p:nvSpPr>
        <p:spPr>
          <a:xfrm>
            <a:off x="7742022" y="1606670"/>
            <a:ext cx="1356606" cy="5110124"/>
          </a:xfrm>
          <a:prstGeom prst="rightBrace">
            <a:avLst>
              <a:gd name="adj1" fmla="val 8333"/>
              <a:gd name="adj2" fmla="val 39147"/>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73" dirty="0">
              <a:solidFill>
                <a:schemeClr val="tx2"/>
              </a:solidFill>
            </a:endParaRPr>
          </a:p>
        </p:txBody>
      </p:sp>
      <p:sp>
        <p:nvSpPr>
          <p:cNvPr id="26" name="Right Brace 25"/>
          <p:cNvSpPr/>
          <p:nvPr/>
        </p:nvSpPr>
        <p:spPr>
          <a:xfrm>
            <a:off x="8313524" y="4092748"/>
            <a:ext cx="1201865" cy="2624045"/>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73" dirty="0"/>
          </a:p>
        </p:txBody>
      </p:sp>
      <p:sp>
        <p:nvSpPr>
          <p:cNvPr id="27" name="TextBox 26"/>
          <p:cNvSpPr txBox="1"/>
          <p:nvPr/>
        </p:nvSpPr>
        <p:spPr>
          <a:xfrm>
            <a:off x="8877387" y="3120617"/>
            <a:ext cx="681832" cy="461665"/>
          </a:xfrm>
          <a:prstGeom prst="rect">
            <a:avLst/>
          </a:prstGeom>
          <a:noFill/>
        </p:spPr>
        <p:txBody>
          <a:bodyPr wrap="square" rtlCol="0">
            <a:spAutoFit/>
          </a:bodyPr>
          <a:lstStyle/>
          <a:p>
            <a:r>
              <a:rPr lang="en-US" sz="2400" dirty="0"/>
              <a:t>w1</a:t>
            </a:r>
          </a:p>
        </p:txBody>
      </p:sp>
      <p:sp>
        <p:nvSpPr>
          <p:cNvPr id="28" name="TextBox 27"/>
          <p:cNvSpPr txBox="1"/>
          <p:nvPr/>
        </p:nvSpPr>
        <p:spPr>
          <a:xfrm>
            <a:off x="9221095" y="4899606"/>
            <a:ext cx="733733" cy="461665"/>
          </a:xfrm>
          <a:prstGeom prst="rect">
            <a:avLst/>
          </a:prstGeom>
          <a:noFill/>
        </p:spPr>
        <p:txBody>
          <a:bodyPr wrap="square" rtlCol="0">
            <a:spAutoFit/>
          </a:bodyPr>
          <a:lstStyle/>
          <a:p>
            <a:r>
              <a:rPr lang="en-US" sz="2400" dirty="0"/>
              <a:t>w0</a:t>
            </a:r>
          </a:p>
        </p:txBody>
      </p:sp>
      <p:sp>
        <p:nvSpPr>
          <p:cNvPr id="29" name="TextBox 28"/>
          <p:cNvSpPr txBox="1"/>
          <p:nvPr/>
        </p:nvSpPr>
        <p:spPr>
          <a:xfrm>
            <a:off x="676585" y="1833469"/>
            <a:ext cx="2112652" cy="683222"/>
          </a:xfrm>
          <a:prstGeom prst="rect">
            <a:avLst/>
          </a:prstGeom>
          <a:noFill/>
          <a:ln>
            <a:solidFill>
              <a:schemeClr val="accent2"/>
            </a:solidFill>
          </a:ln>
        </p:spPr>
        <p:txBody>
          <a:bodyPr wrap="square" lIns="182854" tIns="146283" rIns="182854" bIns="146283" rtlCol="0">
            <a:spAutoFit/>
          </a:bodyPr>
          <a:lstStyle/>
          <a:p>
            <a:pPr>
              <a:lnSpc>
                <a:spcPct val="90000"/>
              </a:lnSpc>
              <a:spcAft>
                <a:spcPts val="600"/>
              </a:spcAft>
            </a:pPr>
            <a:r>
              <a:rPr lang="en-US" sz="2800" dirty="0">
                <a:gradFill>
                  <a:gsLst>
                    <a:gs pos="2917">
                      <a:schemeClr val="tx1"/>
                    </a:gs>
                    <a:gs pos="30000">
                      <a:schemeClr val="tx1"/>
                    </a:gs>
                  </a:gsLst>
                  <a:lin ang="5400000" scaled="0"/>
                </a:gradFill>
              </a:rPr>
              <a:t>Regression</a:t>
            </a:r>
          </a:p>
        </p:txBody>
      </p:sp>
      <p:sp>
        <p:nvSpPr>
          <p:cNvPr id="30" name="TextBox 29"/>
          <p:cNvSpPr txBox="1"/>
          <p:nvPr/>
        </p:nvSpPr>
        <p:spPr>
          <a:xfrm>
            <a:off x="263320" y="2761739"/>
            <a:ext cx="3516864" cy="683222"/>
          </a:xfrm>
          <a:prstGeom prst="rect">
            <a:avLst/>
          </a:prstGeom>
          <a:noFill/>
          <a:ln>
            <a:solidFill>
              <a:schemeClr val="accent2"/>
            </a:solidFill>
          </a:ln>
        </p:spPr>
        <p:txBody>
          <a:bodyPr wrap="square" lIns="182854" tIns="146283" rIns="182854" bIns="146283" rtlCol="0">
            <a:spAutoFit/>
          </a:bodyPr>
          <a:lstStyle/>
          <a:p>
            <a:pPr>
              <a:lnSpc>
                <a:spcPct val="90000"/>
              </a:lnSpc>
              <a:spcAft>
                <a:spcPts val="600"/>
              </a:spcAft>
            </a:pPr>
            <a:r>
              <a:rPr lang="en-US" sz="2800" dirty="0">
                <a:gradFill>
                  <a:gsLst>
                    <a:gs pos="2917">
                      <a:schemeClr val="tx1"/>
                    </a:gs>
                    <a:gs pos="30000">
                      <a:schemeClr val="tx1"/>
                    </a:gs>
                  </a:gsLst>
                  <a:lin ang="5400000" scaled="0"/>
                </a:gradFill>
              </a:rPr>
              <a:t>Binary classification</a:t>
            </a:r>
          </a:p>
        </p:txBody>
      </p:sp>
      <p:sp>
        <p:nvSpPr>
          <p:cNvPr id="31" name="TextBox 30"/>
          <p:cNvSpPr txBox="1"/>
          <p:nvPr/>
        </p:nvSpPr>
        <p:spPr>
          <a:xfrm>
            <a:off x="1994800" y="3828586"/>
            <a:ext cx="2385429" cy="1071020"/>
          </a:xfrm>
          <a:prstGeom prst="rect">
            <a:avLst/>
          </a:prstGeom>
          <a:noFill/>
          <a:ln>
            <a:solidFill>
              <a:schemeClr val="accent2"/>
            </a:solidFill>
          </a:ln>
        </p:spPr>
        <p:txBody>
          <a:bodyPr wrap="square" lIns="182854" tIns="146283" rIns="182854" bIns="146283" rtlCol="0">
            <a:spAutoFit/>
          </a:bodyPr>
          <a:lstStyle/>
          <a:p>
            <a:pPr>
              <a:lnSpc>
                <a:spcPct val="90000"/>
              </a:lnSpc>
              <a:spcAft>
                <a:spcPts val="600"/>
              </a:spcAft>
            </a:pPr>
            <a:r>
              <a:rPr lang="en-US" sz="2800" dirty="0">
                <a:gradFill>
                  <a:gsLst>
                    <a:gs pos="2917">
                      <a:schemeClr val="tx1"/>
                    </a:gs>
                    <a:gs pos="30000">
                      <a:schemeClr val="tx1"/>
                    </a:gs>
                  </a:gsLst>
                  <a:lin ang="5400000" scaled="0"/>
                </a:gradFill>
              </a:rPr>
              <a:t>Multi-class classification</a:t>
            </a:r>
          </a:p>
        </p:txBody>
      </p:sp>
      <p:cxnSp>
        <p:nvCxnSpPr>
          <p:cNvPr id="32" name="Straight Arrow Connector 31"/>
          <p:cNvCxnSpPr/>
          <p:nvPr/>
        </p:nvCxnSpPr>
        <p:spPr>
          <a:xfrm flipV="1">
            <a:off x="2865913" y="468289"/>
            <a:ext cx="3733270" cy="1759421"/>
          </a:xfrm>
          <a:prstGeom prst="straightConnector1">
            <a:avLst/>
          </a:prstGeom>
          <a:ln w="28575">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780184" y="501385"/>
            <a:ext cx="3585256" cy="2618176"/>
          </a:xfrm>
          <a:prstGeom prst="straightConnector1">
            <a:avLst/>
          </a:prstGeom>
          <a:ln w="28575">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414272" y="515895"/>
            <a:ext cx="3582217" cy="3385915"/>
          </a:xfrm>
          <a:prstGeom prst="straightConnector1">
            <a:avLst/>
          </a:prstGeom>
          <a:ln w="28575">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5797964" y="6546574"/>
            <a:ext cx="533324" cy="245312"/>
          </a:xfrm>
          <a:prstGeom prst="ellipse">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1" name="Rectangle 40"/>
          <p:cNvSpPr/>
          <p:nvPr/>
        </p:nvSpPr>
        <p:spPr bwMode="auto">
          <a:xfrm>
            <a:off x="6599183" y="220662"/>
            <a:ext cx="380946" cy="233118"/>
          </a:xfrm>
          <a:prstGeom prst="rect">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7132508" y="222250"/>
            <a:ext cx="465864" cy="231531"/>
          </a:xfrm>
          <a:prstGeom prst="rect">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Rectangle 42"/>
          <p:cNvSpPr/>
          <p:nvPr/>
        </p:nvSpPr>
        <p:spPr bwMode="auto">
          <a:xfrm>
            <a:off x="7673373" y="236757"/>
            <a:ext cx="465864" cy="231531"/>
          </a:xfrm>
          <a:prstGeom prst="rect">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7472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Process</a:t>
            </a:r>
          </a:p>
        </p:txBody>
      </p:sp>
      <p:sp>
        <p:nvSpPr>
          <p:cNvPr id="5" name="Rectangle 4"/>
          <p:cNvSpPr/>
          <p:nvPr/>
        </p:nvSpPr>
        <p:spPr>
          <a:xfrm>
            <a:off x="948069" y="2252214"/>
            <a:ext cx="1722683" cy="914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Define Objective</a:t>
            </a:r>
          </a:p>
        </p:txBody>
      </p:sp>
      <p:sp>
        <p:nvSpPr>
          <p:cNvPr id="6" name="Rectangle 5"/>
          <p:cNvSpPr/>
          <p:nvPr/>
        </p:nvSpPr>
        <p:spPr>
          <a:xfrm>
            <a:off x="948069" y="3595791"/>
            <a:ext cx="1720911" cy="914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50000"/>
                  </a:schemeClr>
                </a:solidFill>
              </a:rPr>
              <a:t>Access and Understand the data</a:t>
            </a:r>
          </a:p>
        </p:txBody>
      </p:sp>
      <p:sp>
        <p:nvSpPr>
          <p:cNvPr id="7" name="Rectangle 6"/>
          <p:cNvSpPr/>
          <p:nvPr/>
        </p:nvSpPr>
        <p:spPr>
          <a:xfrm>
            <a:off x="946297" y="4872379"/>
            <a:ext cx="1736823" cy="914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50000"/>
                  </a:schemeClr>
                </a:solidFill>
              </a:rPr>
              <a:t>Pre-processing</a:t>
            </a:r>
          </a:p>
        </p:txBody>
      </p:sp>
      <p:sp>
        <p:nvSpPr>
          <p:cNvPr id="13" name="TextBox 12"/>
          <p:cNvSpPr txBox="1"/>
          <p:nvPr/>
        </p:nvSpPr>
        <p:spPr>
          <a:xfrm>
            <a:off x="2299848" y="4821543"/>
            <a:ext cx="460041" cy="499095"/>
          </a:xfrm>
          <a:prstGeom prst="rect">
            <a:avLst/>
          </a:prstGeom>
          <a:noFill/>
        </p:spPr>
        <p:txBody>
          <a:bodyPr wrap="none" lIns="186521" tIns="149217" rIns="186521" bIns="149217" rtlCol="0">
            <a:spAutoFit/>
          </a:bodyPr>
          <a:lstStyle/>
          <a:p>
            <a:pPr>
              <a:lnSpc>
                <a:spcPct val="90000"/>
              </a:lnSpc>
              <a:spcAft>
                <a:spcPts val="612"/>
              </a:spcAft>
            </a:pPr>
            <a:r>
              <a:rPr lang="en-US" sz="1428" b="1" dirty="0">
                <a:solidFill>
                  <a:schemeClr val="bg1">
                    <a:lumMod val="50000"/>
                  </a:schemeClr>
                </a:solidFill>
              </a:rPr>
              <a:t>*</a:t>
            </a:r>
          </a:p>
        </p:txBody>
      </p:sp>
      <p:sp>
        <p:nvSpPr>
          <p:cNvPr id="25" name="TextBox 24"/>
          <p:cNvSpPr txBox="1"/>
          <p:nvPr/>
        </p:nvSpPr>
        <p:spPr>
          <a:xfrm>
            <a:off x="882" y="6495417"/>
            <a:ext cx="12803278" cy="503031"/>
          </a:xfrm>
          <a:prstGeom prst="rect">
            <a:avLst/>
          </a:prstGeom>
          <a:noFill/>
        </p:spPr>
        <p:txBody>
          <a:bodyPr wrap="none" lIns="186521" tIns="149217" rIns="186521" bIns="149217" rtlCol="0">
            <a:spAutoFit/>
          </a:bodyPr>
          <a:lstStyle/>
          <a:p>
            <a:pPr>
              <a:lnSpc>
                <a:spcPct val="90000"/>
              </a:lnSpc>
              <a:spcAft>
                <a:spcPts val="612"/>
              </a:spcAft>
            </a:pPr>
            <a:r>
              <a:rPr lang="en-US" sz="1428" dirty="0">
                <a:gradFill>
                  <a:gsLst>
                    <a:gs pos="2917">
                      <a:schemeClr val="tx1"/>
                    </a:gs>
                    <a:gs pos="30000">
                      <a:schemeClr val="tx1"/>
                    </a:gs>
                  </a:gsLst>
                  <a:lin ang="5400000" scaled="0"/>
                </a:gradFill>
              </a:rPr>
              <a:t>* Depending largely on size/complexity, may want to do pre-processing and/or feature/target construction before ingesting into AML Studio / AML API.</a:t>
            </a:r>
          </a:p>
        </p:txBody>
      </p:sp>
      <p:sp>
        <p:nvSpPr>
          <p:cNvPr id="3" name="Oval 2"/>
          <p:cNvSpPr/>
          <p:nvPr/>
        </p:nvSpPr>
        <p:spPr bwMode="auto">
          <a:xfrm>
            <a:off x="5313048" y="1112514"/>
            <a:ext cx="2323181" cy="80163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Historical Data</a:t>
            </a:r>
          </a:p>
        </p:txBody>
      </p:sp>
      <p:sp>
        <p:nvSpPr>
          <p:cNvPr id="15" name="Oval 14"/>
          <p:cNvSpPr/>
          <p:nvPr/>
        </p:nvSpPr>
        <p:spPr bwMode="auto">
          <a:xfrm>
            <a:off x="3989552" y="2948142"/>
            <a:ext cx="2323181" cy="80163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Training</a:t>
            </a:r>
          </a:p>
        </p:txBody>
      </p:sp>
      <p:sp>
        <p:nvSpPr>
          <p:cNvPr id="17" name="Oval 16"/>
          <p:cNvSpPr/>
          <p:nvPr/>
        </p:nvSpPr>
        <p:spPr bwMode="auto">
          <a:xfrm>
            <a:off x="6661792" y="2948142"/>
            <a:ext cx="2323181" cy="80163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Test</a:t>
            </a:r>
          </a:p>
        </p:txBody>
      </p:sp>
      <p:sp>
        <p:nvSpPr>
          <p:cNvPr id="18" name="Oval 17"/>
          <p:cNvSpPr/>
          <p:nvPr/>
        </p:nvSpPr>
        <p:spPr bwMode="auto">
          <a:xfrm>
            <a:off x="9871506" y="1155445"/>
            <a:ext cx="2323181" cy="801631"/>
          </a:xfrm>
          <a:prstGeom prst="ellipse">
            <a:avLst/>
          </a:prstGeom>
          <a:solidFill>
            <a:srgbClr val="0080EA"/>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Future Data</a:t>
            </a:r>
          </a:p>
        </p:txBody>
      </p:sp>
      <p:sp>
        <p:nvSpPr>
          <p:cNvPr id="12" name="Diamond 11"/>
          <p:cNvSpPr/>
          <p:nvPr/>
        </p:nvSpPr>
        <p:spPr bwMode="auto">
          <a:xfrm>
            <a:off x="5637794" y="2172824"/>
            <a:ext cx="1673690" cy="757740"/>
          </a:xfrm>
          <a:prstGeom prst="diamond">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Split</a:t>
            </a:r>
          </a:p>
        </p:txBody>
      </p:sp>
      <p:sp>
        <p:nvSpPr>
          <p:cNvPr id="14" name="Rectangle 13"/>
          <p:cNvSpPr/>
          <p:nvPr/>
        </p:nvSpPr>
        <p:spPr bwMode="auto">
          <a:xfrm>
            <a:off x="5637794" y="4038177"/>
            <a:ext cx="1925003" cy="6868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Train Model</a:t>
            </a:r>
          </a:p>
        </p:txBody>
      </p:sp>
      <p:sp>
        <p:nvSpPr>
          <p:cNvPr id="21" name="Rectangle 20"/>
          <p:cNvSpPr/>
          <p:nvPr/>
        </p:nvSpPr>
        <p:spPr bwMode="auto">
          <a:xfrm>
            <a:off x="5637794" y="4862342"/>
            <a:ext cx="1939143" cy="6916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Score Model</a:t>
            </a:r>
          </a:p>
        </p:txBody>
      </p:sp>
      <p:sp>
        <p:nvSpPr>
          <p:cNvPr id="22" name="Rectangle 21"/>
          <p:cNvSpPr/>
          <p:nvPr/>
        </p:nvSpPr>
        <p:spPr bwMode="auto">
          <a:xfrm>
            <a:off x="5637794" y="5691370"/>
            <a:ext cx="1939143" cy="6786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Evaluate Model</a:t>
            </a:r>
          </a:p>
        </p:txBody>
      </p:sp>
      <p:sp>
        <p:nvSpPr>
          <p:cNvPr id="23" name="Rectangle 22"/>
          <p:cNvSpPr/>
          <p:nvPr/>
        </p:nvSpPr>
        <p:spPr bwMode="auto">
          <a:xfrm>
            <a:off x="9317865" y="4035766"/>
            <a:ext cx="1939143" cy="691644"/>
          </a:xfrm>
          <a:prstGeom prst="rect">
            <a:avLst/>
          </a:prstGeom>
          <a:solidFill>
            <a:srgbClr val="0080EA"/>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Score Model</a:t>
            </a:r>
          </a:p>
        </p:txBody>
      </p:sp>
      <p:sp>
        <p:nvSpPr>
          <p:cNvPr id="24" name="Oval 23"/>
          <p:cNvSpPr/>
          <p:nvPr/>
        </p:nvSpPr>
        <p:spPr bwMode="auto">
          <a:xfrm>
            <a:off x="9125845" y="5070822"/>
            <a:ext cx="2323181" cy="801631"/>
          </a:xfrm>
          <a:prstGeom prst="ellipse">
            <a:avLst/>
          </a:prstGeom>
          <a:solidFill>
            <a:srgbClr val="0080EA"/>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Prediction Results</a:t>
            </a:r>
          </a:p>
        </p:txBody>
      </p:sp>
      <p:cxnSp>
        <p:nvCxnSpPr>
          <p:cNvPr id="20" name="Straight Arrow Connector 19"/>
          <p:cNvCxnSpPr>
            <a:stCxn id="3" idx="4"/>
            <a:endCxn id="12" idx="0"/>
          </p:cNvCxnSpPr>
          <p:nvPr/>
        </p:nvCxnSpPr>
        <p:spPr>
          <a:xfrm>
            <a:off x="6474639" y="1914146"/>
            <a:ext cx="0" cy="258678"/>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2" idx="1"/>
            <a:endCxn id="15" idx="0"/>
          </p:cNvCxnSpPr>
          <p:nvPr/>
        </p:nvCxnSpPr>
        <p:spPr>
          <a:xfrm rot="10800000" flipV="1">
            <a:off x="5151142" y="2551694"/>
            <a:ext cx="486651" cy="396448"/>
          </a:xfrm>
          <a:prstGeom prst="bentConnector2">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2" idx="3"/>
            <a:endCxn id="17" idx="0"/>
          </p:cNvCxnSpPr>
          <p:nvPr/>
        </p:nvCxnSpPr>
        <p:spPr>
          <a:xfrm>
            <a:off x="7311484" y="2551694"/>
            <a:ext cx="511899" cy="396448"/>
          </a:xfrm>
          <a:prstGeom prst="bentConnector2">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5" idx="4"/>
            <a:endCxn id="14" idx="1"/>
          </p:cNvCxnSpPr>
          <p:nvPr/>
        </p:nvCxnSpPr>
        <p:spPr>
          <a:xfrm rot="16200000" flipH="1">
            <a:off x="5078560" y="3822355"/>
            <a:ext cx="631816" cy="486651"/>
          </a:xfrm>
          <a:prstGeom prst="bentConnector2">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7" idx="4"/>
            <a:endCxn id="21" idx="3"/>
          </p:cNvCxnSpPr>
          <p:nvPr/>
        </p:nvCxnSpPr>
        <p:spPr>
          <a:xfrm rot="5400000">
            <a:off x="6970965" y="4355745"/>
            <a:ext cx="1458391" cy="246446"/>
          </a:xfrm>
          <a:prstGeom prst="bentConnector2">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4" idx="3"/>
            <a:endCxn id="23" idx="1"/>
          </p:cNvCxnSpPr>
          <p:nvPr/>
        </p:nvCxnSpPr>
        <p:spPr>
          <a:xfrm flipV="1">
            <a:off x="7562797" y="4381589"/>
            <a:ext cx="1755068" cy="1"/>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8" idx="4"/>
            <a:endCxn id="23" idx="0"/>
          </p:cNvCxnSpPr>
          <p:nvPr/>
        </p:nvCxnSpPr>
        <p:spPr>
          <a:xfrm rot="5400000">
            <a:off x="9620922" y="2623591"/>
            <a:ext cx="2078690" cy="745660"/>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3" idx="2"/>
            <a:endCxn id="24" idx="0"/>
          </p:cNvCxnSpPr>
          <p:nvPr/>
        </p:nvCxnSpPr>
        <p:spPr>
          <a:xfrm rot="5400000">
            <a:off x="10115731" y="4899116"/>
            <a:ext cx="343412" cy="1"/>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4" idx="2"/>
            <a:endCxn id="21" idx="0"/>
          </p:cNvCxnSpPr>
          <p:nvPr/>
        </p:nvCxnSpPr>
        <p:spPr>
          <a:xfrm>
            <a:off x="6600295" y="4725001"/>
            <a:ext cx="7070" cy="13734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1" idx="2"/>
            <a:endCxn id="22" idx="0"/>
          </p:cNvCxnSpPr>
          <p:nvPr/>
        </p:nvCxnSpPr>
        <p:spPr>
          <a:xfrm>
            <a:off x="6607365" y="5553986"/>
            <a:ext cx="0" cy="13738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7" idx="3"/>
            <a:endCxn id="3" idx="2"/>
          </p:cNvCxnSpPr>
          <p:nvPr/>
        </p:nvCxnSpPr>
        <p:spPr>
          <a:xfrm flipV="1">
            <a:off x="2683120" y="1513330"/>
            <a:ext cx="2629928" cy="3816184"/>
          </a:xfrm>
          <a:prstGeom prst="bentConnector3">
            <a:avLst>
              <a:gd name="adj1" fmla="val 38587"/>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 idx="2"/>
            <a:endCxn id="6" idx="0"/>
          </p:cNvCxnSpPr>
          <p:nvPr/>
        </p:nvCxnSpPr>
        <p:spPr>
          <a:xfrm flipH="1">
            <a:off x="1808525" y="3166484"/>
            <a:ext cx="886" cy="429307"/>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2"/>
            <a:endCxn id="7" idx="0"/>
          </p:cNvCxnSpPr>
          <p:nvPr/>
        </p:nvCxnSpPr>
        <p:spPr>
          <a:xfrm>
            <a:off x="1808525" y="4510061"/>
            <a:ext cx="6184" cy="362318"/>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65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924" y="1730439"/>
            <a:ext cx="10542891" cy="877688"/>
          </a:xfrm>
          <a:prstGeom prst="rect">
            <a:avLst/>
          </a:prstGeom>
          <a:noFill/>
        </p:spPr>
        <p:txBody>
          <a:bodyPr wrap="square" lIns="186521" tIns="149217" rIns="186521" bIns="149217" rtlCol="0">
            <a:spAutoFit/>
          </a:bodyPr>
          <a:lstStyle/>
          <a:p>
            <a:pPr>
              <a:lnSpc>
                <a:spcPct val="90000"/>
              </a:lnSpc>
              <a:spcAft>
                <a:spcPts val="612"/>
              </a:spcAft>
            </a:pPr>
            <a:r>
              <a:rPr lang="en-US" sz="4080" i="1" dirty="0">
                <a:gradFill>
                  <a:gsLst>
                    <a:gs pos="2917">
                      <a:schemeClr val="tx1"/>
                    </a:gs>
                    <a:gs pos="30000">
                      <a:schemeClr val="tx1"/>
                    </a:gs>
                  </a:gsLst>
                  <a:lin ang="5400000" scaled="0"/>
                </a:gradFill>
              </a:rPr>
              <a:t>“Most IoT data are not used currently…</a:t>
            </a:r>
          </a:p>
        </p:txBody>
      </p:sp>
      <p:sp>
        <p:nvSpPr>
          <p:cNvPr id="3" name="Rectangle 2"/>
          <p:cNvSpPr/>
          <p:nvPr/>
        </p:nvSpPr>
        <p:spPr>
          <a:xfrm>
            <a:off x="1894133" y="2695479"/>
            <a:ext cx="9877824" cy="2399531"/>
          </a:xfrm>
          <a:prstGeom prst="rect">
            <a:avLst/>
          </a:prstGeom>
        </p:spPr>
        <p:txBody>
          <a:bodyPr wrap="square">
            <a:spAutoFit/>
          </a:bodyPr>
          <a:lstStyle/>
          <a:p>
            <a:pPr>
              <a:lnSpc>
                <a:spcPct val="90000"/>
              </a:lnSpc>
              <a:spcAft>
                <a:spcPts val="612"/>
              </a:spcAft>
            </a:pPr>
            <a:r>
              <a:rPr lang="en-US" sz="4080" i="1" dirty="0">
                <a:gradFill>
                  <a:gsLst>
                    <a:gs pos="2917">
                      <a:schemeClr val="tx1"/>
                    </a:gs>
                    <a:gs pos="30000">
                      <a:schemeClr val="tx1"/>
                    </a:gs>
                  </a:gsLst>
                  <a:lin ang="5400000" scaled="0"/>
                </a:gradFill>
              </a:rPr>
              <a:t>the data that are used today are mostly for anomaly detection and control, not </a:t>
            </a:r>
            <a:r>
              <a:rPr lang="en-US" sz="4080" b="1" i="1" dirty="0">
                <a:gradFill>
                  <a:gsLst>
                    <a:gs pos="2917">
                      <a:schemeClr val="tx1"/>
                    </a:gs>
                    <a:gs pos="30000">
                      <a:schemeClr val="tx1"/>
                    </a:gs>
                  </a:gsLst>
                  <a:lin ang="5400000" scaled="0"/>
                </a:gradFill>
              </a:rPr>
              <a:t>optimization and prediction</a:t>
            </a:r>
            <a:r>
              <a:rPr lang="en-US" sz="4080" i="1" dirty="0">
                <a:gradFill>
                  <a:gsLst>
                    <a:gs pos="2917">
                      <a:schemeClr val="tx1"/>
                    </a:gs>
                    <a:gs pos="30000">
                      <a:schemeClr val="tx1"/>
                    </a:gs>
                  </a:gsLst>
                  <a:lin ang="5400000" scaled="0"/>
                </a:gradFill>
              </a:rPr>
              <a:t>, which provide the greatest value.” </a:t>
            </a:r>
            <a:r>
              <a:rPr lang="en-US" sz="4080" i="1" baseline="30000" dirty="0">
                <a:gradFill>
                  <a:gsLst>
                    <a:gs pos="2917">
                      <a:schemeClr val="tx1"/>
                    </a:gs>
                    <a:gs pos="30000">
                      <a:schemeClr val="tx1"/>
                    </a:gs>
                  </a:gsLst>
                  <a:lin ang="5400000" scaled="0"/>
                </a:gradFill>
              </a:rPr>
              <a:t>*</a:t>
            </a:r>
          </a:p>
        </p:txBody>
      </p:sp>
      <p:sp>
        <p:nvSpPr>
          <p:cNvPr id="4" name="TextBox 3"/>
          <p:cNvSpPr txBox="1"/>
          <p:nvPr/>
        </p:nvSpPr>
        <p:spPr>
          <a:xfrm>
            <a:off x="882" y="6495417"/>
            <a:ext cx="8227617" cy="499095"/>
          </a:xfrm>
          <a:prstGeom prst="rect">
            <a:avLst/>
          </a:prstGeom>
          <a:noFill/>
        </p:spPr>
        <p:txBody>
          <a:bodyPr wrap="none" lIns="186521" tIns="149217" rIns="186521" bIns="149217" rtlCol="0">
            <a:spAutoFit/>
          </a:bodyPr>
          <a:lstStyle/>
          <a:p>
            <a:pPr>
              <a:lnSpc>
                <a:spcPct val="90000"/>
              </a:lnSpc>
              <a:spcAft>
                <a:spcPts val="612"/>
              </a:spcAft>
            </a:pPr>
            <a:r>
              <a:rPr lang="en-US" sz="1428" dirty="0">
                <a:gradFill>
                  <a:gsLst>
                    <a:gs pos="2917">
                      <a:schemeClr val="tx1"/>
                    </a:gs>
                    <a:gs pos="30000">
                      <a:schemeClr val="tx1"/>
                    </a:gs>
                  </a:gsLst>
                  <a:lin ang="5400000" scaled="0"/>
                </a:gradFill>
              </a:rPr>
              <a:t>* The Internet of Things: mapping the value beyond the hype, by McKinsey &amp; Company June 2015</a:t>
            </a:r>
          </a:p>
        </p:txBody>
      </p:sp>
    </p:spTree>
    <p:extLst>
      <p:ext uri="{BB962C8B-B14F-4D97-AF65-F5344CB8AC3E}">
        <p14:creationId xmlns:p14="http://schemas.microsoft.com/office/powerpoint/2010/main" val="34640986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Advanced Analytics from Microsoft</a:t>
            </a:r>
            <a:br>
              <a:rPr lang="en-US" dirty="0">
                <a:solidFill>
                  <a:schemeClr val="tx1"/>
                </a:solidFill>
              </a:rPr>
            </a:br>
            <a:r>
              <a:rPr lang="en-US" sz="3600" dirty="0">
                <a:solidFill>
                  <a:schemeClr val="tx1"/>
                </a:solidFill>
              </a:rPr>
              <a:t>Two offers</a:t>
            </a:r>
            <a:endParaRPr lang="en-US" sz="4000" dirty="0">
              <a:solidFill>
                <a:schemeClr val="tx1"/>
              </a:solidFill>
            </a:endParaRPr>
          </a:p>
        </p:txBody>
      </p:sp>
      <p:sp>
        <p:nvSpPr>
          <p:cNvPr id="6" name="Rectangle 5"/>
          <p:cNvSpPr/>
          <p:nvPr/>
        </p:nvSpPr>
        <p:spPr>
          <a:xfrm>
            <a:off x="1973133" y="3661570"/>
            <a:ext cx="3748509" cy="1032475"/>
          </a:xfrm>
          <a:prstGeom prst="rect">
            <a:avLst/>
          </a:prstGeom>
          <a:solidFill>
            <a:schemeClr val="bg1">
              <a:lumMod val="60000"/>
              <a:lumOff val="40000"/>
            </a:schemeClr>
          </a:solidFill>
          <a:ln w="3175">
            <a:noFill/>
          </a:ln>
        </p:spPr>
        <p:style>
          <a:lnRef idx="2">
            <a:schemeClr val="accent1"/>
          </a:lnRef>
          <a:fillRef idx="1">
            <a:schemeClr val="lt1"/>
          </a:fillRef>
          <a:effectRef idx="0">
            <a:schemeClr val="accent1"/>
          </a:effectRef>
          <a:fontRef idx="minor">
            <a:schemeClr val="dk1"/>
          </a:fontRef>
        </p:style>
        <p:txBody>
          <a:bodyPr wrap="square" tIns="46623" bIns="46623" rtlCol="0" anchor="t">
            <a:noAutofit/>
          </a:bodyPr>
          <a:lstStyle/>
          <a:p>
            <a:pPr algn="ctr" defTabSz="932418">
              <a:defRPr/>
            </a:pPr>
            <a:endParaRPr lang="en-US" sz="2040" dirty="0">
              <a:solidFill>
                <a:schemeClr val="tx1"/>
              </a:solidFill>
              <a:latin typeface="Segoe UI Semibold" panose="020B0702040204020203" pitchFamily="34" charset="0"/>
            </a:endParaRPr>
          </a:p>
          <a:p>
            <a:pPr algn="ctr" defTabSz="932418">
              <a:defRPr/>
            </a:pPr>
            <a:r>
              <a:rPr lang="en-US" sz="2000" dirty="0">
                <a:solidFill>
                  <a:schemeClr val="tx1"/>
                </a:solidFill>
                <a:latin typeface="Segoe UI Semibold" panose="020B0702040204020203" pitchFamily="34" charset="0"/>
              </a:rPr>
              <a:t>Cortana Intelligence Suite </a:t>
            </a:r>
          </a:p>
        </p:txBody>
      </p:sp>
      <p:sp>
        <p:nvSpPr>
          <p:cNvPr id="7" name="Rectangle 6"/>
          <p:cNvSpPr/>
          <p:nvPr/>
        </p:nvSpPr>
        <p:spPr>
          <a:xfrm>
            <a:off x="1973133" y="2737425"/>
            <a:ext cx="3748509" cy="1006367"/>
          </a:xfrm>
          <a:prstGeom prst="rect">
            <a:avLst/>
          </a:prstGeom>
          <a:solidFill>
            <a:schemeClr val="accent1"/>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defTabSz="932418">
              <a:defRPr/>
            </a:pPr>
            <a:endParaRPr lang="en-US" dirty="0">
              <a:gradFill>
                <a:gsLst>
                  <a:gs pos="2920">
                    <a:srgbClr val="FFFFFF"/>
                  </a:gs>
                  <a:gs pos="100000">
                    <a:srgbClr val="FFFFFF"/>
                  </a:gs>
                </a:gsLst>
                <a:lin ang="5400000" scaled="0"/>
              </a:gradFill>
            </a:endParaRPr>
          </a:p>
        </p:txBody>
      </p:sp>
      <p:sp>
        <p:nvSpPr>
          <p:cNvPr id="8" name="Rectangle 7"/>
          <p:cNvSpPr/>
          <p:nvPr/>
        </p:nvSpPr>
        <p:spPr>
          <a:xfrm>
            <a:off x="1973133" y="2755700"/>
            <a:ext cx="3748509" cy="1425316"/>
          </a:xfrm>
          <a:prstGeom prst="rect">
            <a:avLst/>
          </a:prstGeom>
          <a:ln>
            <a:noFill/>
          </a:ln>
        </p:spPr>
        <p:txBody>
          <a:bodyPr wrap="square" lIns="182854" tIns="146283" rIns="182854" bIns="146283">
            <a:noAutofit/>
          </a:bodyPr>
          <a:lstStyle/>
          <a:p>
            <a:pPr algn="ctr" defTabSz="932418">
              <a:lnSpc>
                <a:spcPct val="90000"/>
              </a:lnSpc>
              <a:defRPr/>
            </a:pPr>
            <a:r>
              <a:rPr lang="en-US" sz="2400" dirty="0">
                <a:gradFill>
                  <a:gsLst>
                    <a:gs pos="1250">
                      <a:srgbClr val="FFFFFF"/>
                    </a:gs>
                    <a:gs pos="100000">
                      <a:srgbClr val="FFFFFF"/>
                    </a:gs>
                  </a:gsLst>
                  <a:lin ang="5400000" scaled="0"/>
                </a:gradFill>
                <a:cs typeface="Segoe UI Light" panose="020B0502040204020203" pitchFamily="34" charset="0"/>
              </a:rPr>
              <a:t>Advanced Analytics </a:t>
            </a:r>
            <a:br>
              <a:rPr lang="en-US" sz="2400" dirty="0">
                <a:gradFill>
                  <a:gsLst>
                    <a:gs pos="1250">
                      <a:srgbClr val="FFFFFF"/>
                    </a:gs>
                    <a:gs pos="100000">
                      <a:srgbClr val="FFFFFF"/>
                    </a:gs>
                  </a:gsLst>
                  <a:lin ang="5400000" scaled="0"/>
                </a:gradFill>
                <a:cs typeface="Segoe UI Light" panose="020B0502040204020203" pitchFamily="34" charset="0"/>
              </a:rPr>
            </a:br>
            <a:r>
              <a:rPr lang="en-US" sz="2400" b="1" dirty="0">
                <a:gradFill>
                  <a:gsLst>
                    <a:gs pos="1250">
                      <a:srgbClr val="FFFFFF"/>
                    </a:gs>
                    <a:gs pos="100000">
                      <a:srgbClr val="FFFFFF"/>
                    </a:gs>
                  </a:gsLst>
                  <a:lin ang="5400000" scaled="0"/>
                </a:gradFill>
                <a:cs typeface="Segoe UI Light" panose="020B0502040204020203" pitchFamily="34" charset="0"/>
              </a:rPr>
              <a:t>In the Cloud</a:t>
            </a:r>
          </a:p>
        </p:txBody>
      </p:sp>
      <p:sp>
        <p:nvSpPr>
          <p:cNvPr id="9" name="Rectangle 8"/>
          <p:cNvSpPr/>
          <p:nvPr/>
        </p:nvSpPr>
        <p:spPr>
          <a:xfrm>
            <a:off x="6508328" y="3741965"/>
            <a:ext cx="3748509" cy="952080"/>
          </a:xfrm>
          <a:prstGeom prst="rect">
            <a:avLst/>
          </a:prstGeom>
          <a:solidFill>
            <a:schemeClr val="bg1">
              <a:lumMod val="60000"/>
              <a:lumOff val="40000"/>
            </a:schemeClr>
          </a:solidFill>
          <a:ln w="3175">
            <a:noFill/>
          </a:ln>
        </p:spPr>
        <p:style>
          <a:lnRef idx="2">
            <a:schemeClr val="accent1"/>
          </a:lnRef>
          <a:fillRef idx="1">
            <a:schemeClr val="lt1"/>
          </a:fillRef>
          <a:effectRef idx="0">
            <a:schemeClr val="accent1"/>
          </a:effectRef>
          <a:fontRef idx="minor">
            <a:schemeClr val="dk1"/>
          </a:fontRef>
        </p:style>
        <p:txBody>
          <a:bodyPr wrap="square" tIns="46623" bIns="46623" rtlCol="0" anchor="t">
            <a:noAutofit/>
          </a:bodyPr>
          <a:lstStyle/>
          <a:p>
            <a:pPr algn="ctr" defTabSz="932418">
              <a:defRPr/>
            </a:pPr>
            <a:endParaRPr lang="en-US" sz="900" dirty="0">
              <a:solidFill>
                <a:schemeClr val="tx1"/>
              </a:solidFill>
              <a:latin typeface="Segoe UI Semibold" panose="020B0702040204020203" pitchFamily="34" charset="0"/>
            </a:endParaRPr>
          </a:p>
          <a:p>
            <a:pPr algn="ctr" defTabSz="932418">
              <a:defRPr/>
            </a:pPr>
            <a:r>
              <a:rPr lang="en-US" sz="2000" dirty="0">
                <a:solidFill>
                  <a:schemeClr val="tx1"/>
                </a:solidFill>
                <a:latin typeface="Segoe UI Semibold" panose="020B0702040204020203" pitchFamily="34" charset="0"/>
              </a:rPr>
              <a:t>SQL Server 2016</a:t>
            </a:r>
          </a:p>
          <a:p>
            <a:pPr algn="ctr" defTabSz="932418">
              <a:defRPr/>
            </a:pPr>
            <a:r>
              <a:rPr lang="en-US" sz="2000" dirty="0">
                <a:solidFill>
                  <a:schemeClr val="tx1"/>
                </a:solidFill>
                <a:latin typeface="Segoe UI Semibold" panose="020B0702040204020203" pitchFamily="34" charset="0"/>
              </a:rPr>
              <a:t>R Services </a:t>
            </a:r>
          </a:p>
        </p:txBody>
      </p:sp>
      <p:sp>
        <p:nvSpPr>
          <p:cNvPr id="10" name="Rectangle 9"/>
          <p:cNvSpPr/>
          <p:nvPr/>
        </p:nvSpPr>
        <p:spPr>
          <a:xfrm>
            <a:off x="6508328" y="2735598"/>
            <a:ext cx="3748509" cy="1006367"/>
          </a:xfrm>
          <a:prstGeom prst="rect">
            <a:avLst/>
          </a:prstGeom>
          <a:solidFill>
            <a:schemeClr val="accent1"/>
          </a:solidFill>
          <a:ln w="3175">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defTabSz="932418">
              <a:defRPr/>
            </a:pPr>
            <a:endParaRPr lang="en-US" dirty="0">
              <a:gradFill>
                <a:gsLst>
                  <a:gs pos="2920">
                    <a:srgbClr val="FFFFFF"/>
                  </a:gs>
                  <a:gs pos="100000">
                    <a:srgbClr val="FFFFFF"/>
                  </a:gs>
                </a:gsLst>
                <a:lin ang="5400000" scaled="0"/>
              </a:gradFill>
            </a:endParaRPr>
          </a:p>
        </p:txBody>
      </p:sp>
      <p:sp>
        <p:nvSpPr>
          <p:cNvPr id="11" name="Rectangle 10"/>
          <p:cNvSpPr/>
          <p:nvPr/>
        </p:nvSpPr>
        <p:spPr>
          <a:xfrm>
            <a:off x="6508328" y="2735598"/>
            <a:ext cx="3748509" cy="1142843"/>
          </a:xfrm>
          <a:prstGeom prst="rect">
            <a:avLst/>
          </a:prstGeom>
          <a:ln>
            <a:noFill/>
          </a:ln>
        </p:spPr>
        <p:txBody>
          <a:bodyPr wrap="square" lIns="182854" tIns="146283" rIns="182854" bIns="146283">
            <a:noAutofit/>
          </a:bodyPr>
          <a:lstStyle/>
          <a:p>
            <a:pPr algn="ctr" defTabSz="932418">
              <a:lnSpc>
                <a:spcPct val="90000"/>
              </a:lnSpc>
              <a:defRPr/>
            </a:pPr>
            <a:r>
              <a:rPr lang="en-US" sz="2400" dirty="0">
                <a:gradFill>
                  <a:gsLst>
                    <a:gs pos="1250">
                      <a:srgbClr val="FFFFFF"/>
                    </a:gs>
                    <a:gs pos="100000">
                      <a:srgbClr val="FFFFFF"/>
                    </a:gs>
                  </a:gsLst>
                  <a:lin ang="5400000" scaled="0"/>
                </a:gradFill>
                <a:cs typeface="Segoe UI Light" panose="020B0502040204020203" pitchFamily="34" charset="0"/>
              </a:rPr>
              <a:t>Advanced Analytics</a:t>
            </a:r>
          </a:p>
          <a:p>
            <a:pPr algn="ctr" defTabSz="932418">
              <a:lnSpc>
                <a:spcPct val="90000"/>
              </a:lnSpc>
              <a:defRPr/>
            </a:pPr>
            <a:r>
              <a:rPr lang="en-US" sz="2400" b="1" dirty="0">
                <a:solidFill>
                  <a:srgbClr val="FFFFFF"/>
                </a:solidFill>
                <a:cs typeface="Segoe UI Light" panose="020B0502040204020203" pitchFamily="34" charset="0"/>
              </a:rPr>
              <a:t>On-Premises </a:t>
            </a:r>
          </a:p>
        </p:txBody>
      </p:sp>
    </p:spTree>
    <p:extLst>
      <p:ext uri="{BB962C8B-B14F-4D97-AF65-F5344CB8AC3E}">
        <p14:creationId xmlns:p14="http://schemas.microsoft.com/office/powerpoint/2010/main" val="257683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731837" y="1439861"/>
            <a:ext cx="11353800" cy="51835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3600" dirty="0">
                <a:solidFill>
                  <a:schemeClr val="bg1">
                    <a:lumMod val="20000"/>
                    <a:lumOff val="80000"/>
                  </a:schemeClr>
                </a:solidFill>
              </a:rPr>
              <a:t>Try </a:t>
            </a:r>
            <a:r>
              <a:rPr lang="en-US" sz="3600" b="1" dirty="0">
                <a:solidFill>
                  <a:schemeClr val="bg1">
                    <a:lumMod val="20000"/>
                    <a:lumOff val="80000"/>
                  </a:schemeClr>
                </a:solidFill>
                <a:hlinkClick r:id="rId3" action="ppaction://hlinkfile"/>
              </a:rPr>
              <a:t>Cortana Intelligence Solutions – Predictive Maintenance for Aerospace</a:t>
            </a:r>
            <a:r>
              <a:rPr lang="en-US" sz="3600" b="1" dirty="0">
                <a:solidFill>
                  <a:schemeClr val="bg1">
                    <a:lumMod val="20000"/>
                    <a:lumOff val="80000"/>
                  </a:schemeClr>
                </a:solidFill>
              </a:rPr>
              <a:t> </a:t>
            </a:r>
            <a:r>
              <a:rPr lang="en-US" sz="3600" dirty="0">
                <a:solidFill>
                  <a:schemeClr val="bg1">
                    <a:lumMod val="20000"/>
                    <a:lumOff val="80000"/>
                  </a:schemeClr>
                </a:solidFill>
              </a:rPr>
              <a:t>for advanced analytics in the cloud</a:t>
            </a:r>
          </a:p>
          <a:p>
            <a:pPr>
              <a:buFont typeface="Arial" panose="020B0604020202020204" pitchFamily="34" charset="0"/>
              <a:buChar char="•"/>
            </a:pPr>
            <a:r>
              <a:rPr lang="en-US" sz="3600" dirty="0">
                <a:solidFill>
                  <a:schemeClr val="bg1">
                    <a:lumMod val="20000"/>
                    <a:lumOff val="80000"/>
                  </a:schemeClr>
                </a:solidFill>
              </a:rPr>
              <a:t>Explore </a:t>
            </a:r>
            <a:r>
              <a:rPr lang="en-US" sz="3600" b="1" dirty="0">
                <a:solidFill>
                  <a:schemeClr val="bg1">
                    <a:lumMod val="20000"/>
                    <a:lumOff val="80000"/>
                  </a:schemeClr>
                </a:solidFill>
                <a:hlinkClick r:id="rId4"/>
              </a:rPr>
              <a:t>Predictive Maintenance Template</a:t>
            </a:r>
            <a:r>
              <a:rPr lang="en-US" sz="3600" b="1" dirty="0">
                <a:solidFill>
                  <a:schemeClr val="bg1">
                    <a:lumMod val="20000"/>
                    <a:lumOff val="80000"/>
                  </a:schemeClr>
                </a:solidFill>
              </a:rPr>
              <a:t> </a:t>
            </a:r>
            <a:r>
              <a:rPr lang="en-US" sz="3600" dirty="0">
                <a:solidFill>
                  <a:schemeClr val="bg1">
                    <a:lumMod val="20000"/>
                    <a:lumOff val="80000"/>
                  </a:schemeClr>
                </a:solidFill>
              </a:rPr>
              <a:t>for detail explanation of the machine learning model used for this solution</a:t>
            </a:r>
          </a:p>
          <a:p>
            <a:pPr>
              <a:buFont typeface="Arial" panose="020B0604020202020204" pitchFamily="34" charset="0"/>
              <a:buChar char="•"/>
            </a:pPr>
            <a:r>
              <a:rPr lang="en-US" sz="3600" dirty="0">
                <a:solidFill>
                  <a:schemeClr val="bg1">
                    <a:lumMod val="20000"/>
                    <a:lumOff val="80000"/>
                  </a:schemeClr>
                </a:solidFill>
              </a:rPr>
              <a:t>Read the </a:t>
            </a:r>
            <a:r>
              <a:rPr lang="en-US" sz="3600" b="1" dirty="0">
                <a:solidFill>
                  <a:schemeClr val="tx1"/>
                </a:solidFill>
                <a:hlinkClick r:id="rId5"/>
              </a:rPr>
              <a:t>Predictive Maintenance Playbook</a:t>
            </a:r>
            <a:r>
              <a:rPr lang="en-US" sz="3600" b="1" dirty="0">
                <a:solidFill>
                  <a:schemeClr val="tx1"/>
                </a:solidFill>
              </a:rPr>
              <a:t> </a:t>
            </a:r>
            <a:r>
              <a:rPr lang="en-US" sz="3600" dirty="0">
                <a:solidFill>
                  <a:schemeClr val="bg1">
                    <a:lumMod val="20000"/>
                    <a:lumOff val="80000"/>
                  </a:schemeClr>
                </a:solidFill>
              </a:rPr>
              <a:t>for more details on how to approach these problems</a:t>
            </a:r>
            <a:endParaRPr lang="en-US" dirty="0">
              <a:solidFill>
                <a:schemeClr val="tx1"/>
              </a:solidFill>
            </a:endParaRPr>
          </a:p>
          <a:p>
            <a:pPr>
              <a:buFont typeface="Arial" panose="020B0604020202020204" pitchFamily="34" charset="0"/>
              <a:buChar char="•"/>
            </a:pPr>
            <a:r>
              <a:rPr lang="en-US" sz="3600" dirty="0">
                <a:solidFill>
                  <a:schemeClr val="bg1">
                    <a:lumMod val="20000"/>
                    <a:lumOff val="80000"/>
                  </a:schemeClr>
                </a:solidFill>
              </a:rPr>
              <a:t>Learn </a:t>
            </a:r>
            <a:r>
              <a:rPr lang="en-US" sz="3600" b="1" dirty="0">
                <a:solidFill>
                  <a:schemeClr val="bg1">
                    <a:lumMod val="20000"/>
                    <a:lumOff val="80000"/>
                  </a:schemeClr>
                </a:solidFill>
                <a:hlinkClick r:id="rId6"/>
              </a:rPr>
              <a:t>Predictive Maintenance Template with SQL Server R Services </a:t>
            </a:r>
            <a:r>
              <a:rPr lang="en-US" sz="3600" dirty="0">
                <a:solidFill>
                  <a:schemeClr val="bg1">
                    <a:lumMod val="20000"/>
                    <a:lumOff val="80000"/>
                  </a:schemeClr>
                </a:solidFill>
              </a:rPr>
              <a:t>for an on-promises solution</a:t>
            </a:r>
          </a:p>
        </p:txBody>
      </p:sp>
      <p:sp>
        <p:nvSpPr>
          <p:cNvPr id="7"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t>Resources to learn and adapt</a:t>
            </a:r>
          </a:p>
        </p:txBody>
      </p:sp>
    </p:spTree>
    <p:extLst>
      <p:ext uri="{BB962C8B-B14F-4D97-AF65-F5344CB8AC3E}">
        <p14:creationId xmlns:p14="http://schemas.microsoft.com/office/powerpoint/2010/main" val="158228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2" y="2887662"/>
            <a:ext cx="12436474" cy="1181862"/>
          </a:xfrm>
        </p:spPr>
        <p:txBody>
          <a:bodyPr/>
          <a:lstStyle/>
          <a:p>
            <a:pPr algn="ctr"/>
            <a:r>
              <a:rPr lang="en-US" dirty="0"/>
              <a:t>Thank you</a:t>
            </a:r>
          </a:p>
        </p:txBody>
      </p:sp>
    </p:spTree>
    <p:extLst>
      <p:ext uri="{BB962C8B-B14F-4D97-AF65-F5344CB8AC3E}">
        <p14:creationId xmlns:p14="http://schemas.microsoft.com/office/powerpoint/2010/main" val="511134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2621356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33724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2201862"/>
            <a:ext cx="9524999" cy="1181862"/>
          </a:xfrm>
        </p:spPr>
        <p:txBody>
          <a:bodyPr/>
          <a:lstStyle/>
          <a:p>
            <a:r>
              <a:rPr lang="en-US" dirty="0"/>
              <a:t>Appendix</a:t>
            </a:r>
            <a:endParaRPr lang="en-US" sz="4800" dirty="0"/>
          </a:p>
        </p:txBody>
      </p:sp>
    </p:spTree>
    <p:extLst>
      <p:ext uri="{BB962C8B-B14F-4D97-AF65-F5344CB8AC3E}">
        <p14:creationId xmlns:p14="http://schemas.microsoft.com/office/powerpoint/2010/main" val="2839826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50837" y="0"/>
            <a:ext cx="11775837" cy="6994525"/>
          </a:xfrm>
          <a:prstGeom prst="rect">
            <a:avLst/>
          </a:prstGeom>
        </p:spPr>
      </p:pic>
    </p:spTree>
    <p:extLst>
      <p:ext uri="{BB962C8B-B14F-4D97-AF65-F5344CB8AC3E}">
        <p14:creationId xmlns:p14="http://schemas.microsoft.com/office/powerpoint/2010/main" val="77305456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82662"/>
            <a:ext cx="12443733" cy="4953000"/>
          </a:xfrm>
          <a:prstGeom prst="rect">
            <a:avLst/>
          </a:prstGeom>
        </p:spPr>
      </p:pic>
    </p:spTree>
    <p:extLst>
      <p:ext uri="{BB962C8B-B14F-4D97-AF65-F5344CB8AC3E}">
        <p14:creationId xmlns:p14="http://schemas.microsoft.com/office/powerpoint/2010/main" val="28213133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426758"/>
            <a:ext cx="12436475" cy="6141009"/>
          </a:xfrm>
          <a:prstGeom prst="rect">
            <a:avLst/>
          </a:prstGeom>
        </p:spPr>
      </p:pic>
    </p:spTree>
    <p:extLst>
      <p:ext uri="{BB962C8B-B14F-4D97-AF65-F5344CB8AC3E}">
        <p14:creationId xmlns:p14="http://schemas.microsoft.com/office/powerpoint/2010/main" val="25095800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906462"/>
            <a:ext cx="12436475" cy="5139936"/>
          </a:xfrm>
          <a:prstGeom prst="rect">
            <a:avLst/>
          </a:prstGeom>
        </p:spPr>
      </p:pic>
    </p:spTree>
    <p:extLst>
      <p:ext uri="{BB962C8B-B14F-4D97-AF65-F5344CB8AC3E}">
        <p14:creationId xmlns:p14="http://schemas.microsoft.com/office/powerpoint/2010/main" val="34038656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b="1" dirty="0"/>
              <a:t>Predictive Maintenance </a:t>
            </a:r>
            <a:r>
              <a:rPr lang="en-US" dirty="0"/>
              <a:t>problems can be solved</a:t>
            </a:r>
          </a:p>
        </p:txBody>
      </p:sp>
      <p:pic>
        <p:nvPicPr>
          <p:cNvPr id="3" name="Picture 2"/>
          <p:cNvPicPr>
            <a:picLocks noChangeAspect="1"/>
          </p:cNvPicPr>
          <p:nvPr/>
        </p:nvPicPr>
        <p:blipFill>
          <a:blip r:embed="rId3"/>
          <a:stretch>
            <a:fillRect/>
          </a:stretch>
        </p:blipFill>
        <p:spPr>
          <a:xfrm>
            <a:off x="188538" y="2354262"/>
            <a:ext cx="3868772"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stretch>
            <a:fillRect/>
          </a:stretch>
        </p:blipFill>
        <p:spPr>
          <a:xfrm>
            <a:off x="4272771" y="2353027"/>
            <a:ext cx="3861858" cy="25765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a:stretch>
            <a:fillRect/>
          </a:stretch>
        </p:blipFill>
        <p:spPr>
          <a:xfrm>
            <a:off x="8341137" y="2323093"/>
            <a:ext cx="3896900" cy="25765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318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13233"/>
            <a:ext cx="12436475" cy="5568058"/>
          </a:xfrm>
          <a:prstGeom prst="rect">
            <a:avLst/>
          </a:prstGeom>
        </p:spPr>
      </p:pic>
    </p:spTree>
    <p:extLst>
      <p:ext uri="{BB962C8B-B14F-4D97-AF65-F5344CB8AC3E}">
        <p14:creationId xmlns:p14="http://schemas.microsoft.com/office/powerpoint/2010/main" val="423097058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567682"/>
            <a:ext cx="12436475" cy="5859159"/>
          </a:xfrm>
          <a:prstGeom prst="rect">
            <a:avLst/>
          </a:prstGeom>
        </p:spPr>
      </p:pic>
    </p:spTree>
    <p:extLst>
      <p:ext uri="{BB962C8B-B14F-4D97-AF65-F5344CB8AC3E}">
        <p14:creationId xmlns:p14="http://schemas.microsoft.com/office/powerpoint/2010/main" val="237944370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23210" y="1"/>
            <a:ext cx="9190060" cy="6994524"/>
          </a:xfrm>
          <a:prstGeom prst="rect">
            <a:avLst/>
          </a:prstGeom>
        </p:spPr>
      </p:pic>
    </p:spTree>
    <p:extLst>
      <p:ext uri="{BB962C8B-B14F-4D97-AF65-F5344CB8AC3E}">
        <p14:creationId xmlns:p14="http://schemas.microsoft.com/office/powerpoint/2010/main" val="23672027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7646" y="0"/>
            <a:ext cx="9521182" cy="6994525"/>
          </a:xfrm>
          <a:prstGeom prst="rect">
            <a:avLst/>
          </a:prstGeom>
        </p:spPr>
      </p:pic>
    </p:spTree>
    <p:extLst>
      <p:ext uri="{BB962C8B-B14F-4D97-AF65-F5344CB8AC3E}">
        <p14:creationId xmlns:p14="http://schemas.microsoft.com/office/powerpoint/2010/main" val="415072996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83651" y="0"/>
            <a:ext cx="6511186" cy="7039950"/>
          </a:xfrm>
          <a:prstGeom prst="rect">
            <a:avLst/>
          </a:prstGeom>
        </p:spPr>
      </p:pic>
    </p:spTree>
    <p:extLst>
      <p:ext uri="{BB962C8B-B14F-4D97-AF65-F5344CB8AC3E}">
        <p14:creationId xmlns:p14="http://schemas.microsoft.com/office/powerpoint/2010/main" val="168167530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06462"/>
            <a:ext cx="12482921" cy="5257800"/>
          </a:xfrm>
          <a:prstGeom prst="rect">
            <a:avLst/>
          </a:prstGeom>
        </p:spPr>
      </p:pic>
    </p:spTree>
    <p:extLst>
      <p:ext uri="{BB962C8B-B14F-4D97-AF65-F5344CB8AC3E}">
        <p14:creationId xmlns:p14="http://schemas.microsoft.com/office/powerpoint/2010/main" val="200071665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296862"/>
            <a:ext cx="12436475" cy="6354107"/>
          </a:xfrm>
          <a:prstGeom prst="rect">
            <a:avLst/>
          </a:prstGeom>
        </p:spPr>
      </p:pic>
    </p:spTree>
    <p:extLst>
      <p:ext uri="{BB962C8B-B14F-4D97-AF65-F5344CB8AC3E}">
        <p14:creationId xmlns:p14="http://schemas.microsoft.com/office/powerpoint/2010/main" val="95038886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662" y="0"/>
            <a:ext cx="11967151" cy="6994525"/>
          </a:xfrm>
          <a:prstGeom prst="rect">
            <a:avLst/>
          </a:prstGeom>
        </p:spPr>
      </p:pic>
    </p:spTree>
    <p:extLst>
      <p:ext uri="{BB962C8B-B14F-4D97-AF65-F5344CB8AC3E}">
        <p14:creationId xmlns:p14="http://schemas.microsoft.com/office/powerpoint/2010/main" val="148180162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5769" y="1"/>
            <a:ext cx="11984935" cy="6994524"/>
          </a:xfrm>
          <a:prstGeom prst="rect">
            <a:avLst/>
          </a:prstGeom>
        </p:spPr>
      </p:pic>
    </p:spTree>
    <p:extLst>
      <p:ext uri="{BB962C8B-B14F-4D97-AF65-F5344CB8AC3E}">
        <p14:creationId xmlns:p14="http://schemas.microsoft.com/office/powerpoint/2010/main" val="312996039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512" y="0"/>
            <a:ext cx="12034525" cy="6997476"/>
          </a:xfrm>
          <a:prstGeom prst="rect">
            <a:avLst/>
          </a:prstGeom>
        </p:spPr>
      </p:pic>
    </p:spTree>
    <p:extLst>
      <p:ext uri="{BB962C8B-B14F-4D97-AF65-F5344CB8AC3E}">
        <p14:creationId xmlns:p14="http://schemas.microsoft.com/office/powerpoint/2010/main" val="20422716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532301" y="3991887"/>
            <a:ext cx="2137749" cy="1005840"/>
            <a:chOff x="8532301" y="3991887"/>
            <a:chExt cx="2137749" cy="1005840"/>
          </a:xfrm>
        </p:grpSpPr>
        <p:sp>
          <p:nvSpPr>
            <p:cNvPr id="96" name="Rectangle 95"/>
            <p:cNvSpPr/>
            <p:nvPr/>
          </p:nvSpPr>
          <p:spPr bwMode="auto">
            <a:xfrm>
              <a:off x="8532301" y="3991887"/>
              <a:ext cx="2137749" cy="1005840"/>
            </a:xfrm>
            <a:prstGeom prst="rect">
              <a:avLst/>
            </a:prstGeom>
            <a:solidFill>
              <a:srgbClr val="003C6C"/>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281" tIns="45713" rIns="18281" bIns="91401" numCol="1" spcCol="1270" anchor="t" anchorCtr="0">
              <a:noAutofit/>
            </a:bodyPr>
            <a:lstStyle/>
            <a:p>
              <a:pPr algn="ctr" defTabSz="725012">
                <a:spcBef>
                  <a:spcPct val="0"/>
                </a:spcBef>
                <a:spcAft>
                  <a:spcPct val="35000"/>
                </a:spcAft>
              </a:pPr>
              <a:r>
                <a:rPr lang="en-US" sz="1600"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Perceptual Intelligence</a:t>
              </a:r>
            </a:p>
          </p:txBody>
        </p:sp>
        <p:grpSp>
          <p:nvGrpSpPr>
            <p:cNvPr id="28" name="Group 27"/>
            <p:cNvGrpSpPr/>
            <p:nvPr/>
          </p:nvGrpSpPr>
          <p:grpSpPr>
            <a:xfrm>
              <a:off x="8726194" y="4377333"/>
              <a:ext cx="1611299" cy="520392"/>
              <a:chOff x="8726194" y="4377333"/>
              <a:chExt cx="1611299" cy="520392"/>
            </a:xfrm>
          </p:grpSpPr>
          <p:sp>
            <p:nvSpPr>
              <p:cNvPr id="125" name="Rectangle 124"/>
              <p:cNvSpPr/>
              <p:nvPr/>
            </p:nvSpPr>
            <p:spPr>
              <a:xfrm>
                <a:off x="9204619" y="4446809"/>
                <a:ext cx="1132874" cy="276999"/>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Bot Framework</a:t>
                </a:r>
              </a:p>
            </p:txBody>
          </p:sp>
          <p:pic>
            <p:nvPicPr>
              <p:cNvPr id="4098" name="Picture 2" descr="https://bot-framework.azureedge.net/bot-icons-v1/bot-framework-default-7.png"/>
              <p:cNvPicPr>
                <a:picLocks noChangeAspect="1" noChangeArrowheads="1"/>
              </p:cNvPicPr>
              <p:nvPr/>
            </p:nvPicPr>
            <p:blipFill>
              <a:blip r:embed="rId3">
                <a:clrChange>
                  <a:clrFrom>
                    <a:srgbClr val="0078D7"/>
                  </a:clrFrom>
                  <a:clrTo>
                    <a:srgbClr val="0078D7">
                      <a:alpha val="0"/>
                    </a:srgbClr>
                  </a:clrTo>
                </a:clrChange>
                <a:extLst>
                  <a:ext uri="{28A0092B-C50C-407E-A947-70E740481C1C}">
                    <a14:useLocalDpi xmlns:a14="http://schemas.microsoft.com/office/drawing/2010/main" val="0"/>
                  </a:ext>
                </a:extLst>
              </a:blip>
              <a:srcRect/>
              <a:stretch>
                <a:fillRect/>
              </a:stretch>
            </p:blipFill>
            <p:spPr bwMode="auto">
              <a:xfrm>
                <a:off x="8726194" y="4377333"/>
                <a:ext cx="520392" cy="52039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 name="Group 15"/>
          <p:cNvGrpSpPr/>
          <p:nvPr/>
        </p:nvGrpSpPr>
        <p:grpSpPr>
          <a:xfrm>
            <a:off x="8538017" y="5105507"/>
            <a:ext cx="2137748" cy="1005840"/>
            <a:chOff x="8538017" y="4739224"/>
            <a:chExt cx="2137748" cy="1005840"/>
          </a:xfrm>
        </p:grpSpPr>
        <p:sp>
          <p:nvSpPr>
            <p:cNvPr id="45" name="Rectangle 44"/>
            <p:cNvSpPr/>
            <p:nvPr/>
          </p:nvSpPr>
          <p:spPr bwMode="auto">
            <a:xfrm>
              <a:off x="8538017" y="4739224"/>
              <a:ext cx="2137748" cy="1005840"/>
            </a:xfrm>
            <a:prstGeom prst="rect">
              <a:avLst/>
            </a:prstGeom>
            <a:solidFill>
              <a:srgbClr val="003C6C"/>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281" tIns="45713" rIns="18281" bIns="91401" numCol="1" spcCol="1270" anchor="t" anchorCtr="0">
              <a:noAutofit/>
            </a:bodyPr>
            <a:lstStyle/>
            <a:p>
              <a:pPr algn="ctr" defTabSz="725012">
                <a:spcBef>
                  <a:spcPct val="0"/>
                </a:spcBef>
                <a:spcAft>
                  <a:spcPct val="35000"/>
                </a:spcAft>
              </a:pPr>
              <a:r>
                <a:rPr lang="en-US" sz="1600"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Business Scenarios</a:t>
              </a:r>
            </a:p>
          </p:txBody>
        </p:sp>
        <p:sp>
          <p:nvSpPr>
            <p:cNvPr id="129" name="Rectangle 128"/>
            <p:cNvSpPr/>
            <p:nvPr/>
          </p:nvSpPr>
          <p:spPr>
            <a:xfrm>
              <a:off x="9204619" y="5056791"/>
              <a:ext cx="1383584" cy="646331"/>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Recommendations,</a:t>
              </a:r>
            </a:p>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customer churn,</a:t>
              </a:r>
            </a:p>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forecasting, etc.</a:t>
              </a:r>
            </a:p>
          </p:txBody>
        </p:sp>
        <p:grpSp>
          <p:nvGrpSpPr>
            <p:cNvPr id="128" name="Group 127"/>
            <p:cNvGrpSpPr/>
            <p:nvPr/>
          </p:nvGrpSpPr>
          <p:grpSpPr>
            <a:xfrm>
              <a:off x="8754885" y="5208429"/>
              <a:ext cx="433307" cy="352792"/>
              <a:chOff x="-2530475" y="305948"/>
              <a:chExt cx="1119187" cy="911226"/>
            </a:xfrm>
            <a:solidFill>
              <a:schemeClr val="bg1"/>
            </a:solidFill>
          </p:grpSpPr>
          <p:sp>
            <p:nvSpPr>
              <p:cNvPr id="154" name="Freeform 31"/>
              <p:cNvSpPr>
                <a:spLocks noEditPoints="1"/>
              </p:cNvSpPr>
              <p:nvPr/>
            </p:nvSpPr>
            <p:spPr bwMode="auto">
              <a:xfrm>
                <a:off x="-2530475" y="305948"/>
                <a:ext cx="1119187" cy="622300"/>
              </a:xfrm>
              <a:custGeom>
                <a:avLst/>
                <a:gdLst>
                  <a:gd name="T0" fmla="*/ 296 w 296"/>
                  <a:gd name="T1" fmla="*/ 24 h 164"/>
                  <a:gd name="T2" fmla="*/ 290 w 296"/>
                  <a:gd name="T3" fmla="*/ 24 h 164"/>
                  <a:gd name="T4" fmla="*/ 288 w 296"/>
                  <a:gd name="T5" fmla="*/ 149 h 164"/>
                  <a:gd name="T6" fmla="*/ 291 w 296"/>
                  <a:gd name="T7" fmla="*/ 154 h 164"/>
                  <a:gd name="T8" fmla="*/ 287 w 296"/>
                  <a:gd name="T9" fmla="*/ 164 h 164"/>
                  <a:gd name="T10" fmla="*/ 9 w 296"/>
                  <a:gd name="T11" fmla="*/ 164 h 164"/>
                  <a:gd name="T12" fmla="*/ 9 w 296"/>
                  <a:gd name="T13" fmla="*/ 24 h 164"/>
                  <a:gd name="T14" fmla="*/ 0 w 296"/>
                  <a:gd name="T15" fmla="*/ 24 h 164"/>
                  <a:gd name="T16" fmla="*/ 0 w 296"/>
                  <a:gd name="T17" fmla="*/ 0 h 164"/>
                  <a:gd name="T18" fmla="*/ 296 w 296"/>
                  <a:gd name="T19" fmla="*/ 0 h 164"/>
                  <a:gd name="T20" fmla="*/ 296 w 296"/>
                  <a:gd name="T21" fmla="*/ 24 h 164"/>
                  <a:gd name="T22" fmla="*/ 32 w 296"/>
                  <a:gd name="T23" fmla="*/ 139 h 164"/>
                  <a:gd name="T24" fmla="*/ 264 w 296"/>
                  <a:gd name="T25" fmla="*/ 139 h 164"/>
                  <a:gd name="T26" fmla="*/ 264 w 296"/>
                  <a:gd name="T27" fmla="*/ 27 h 164"/>
                  <a:gd name="T28" fmla="*/ 263 w 296"/>
                  <a:gd name="T29" fmla="*/ 25 h 164"/>
                  <a:gd name="T30" fmla="*/ 263 w 296"/>
                  <a:gd name="T31" fmla="*/ 25 h 164"/>
                  <a:gd name="T32" fmla="*/ 32 w 296"/>
                  <a:gd name="T33" fmla="*/ 25 h 164"/>
                  <a:gd name="T34" fmla="*/ 32 w 296"/>
                  <a:gd name="T35" fmla="*/ 13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164">
                    <a:moveTo>
                      <a:pt x="296" y="24"/>
                    </a:moveTo>
                    <a:cubicBezTo>
                      <a:pt x="294" y="24"/>
                      <a:pt x="292" y="24"/>
                      <a:pt x="290" y="24"/>
                    </a:cubicBezTo>
                    <a:cubicBezTo>
                      <a:pt x="288" y="34"/>
                      <a:pt x="287" y="134"/>
                      <a:pt x="288" y="149"/>
                    </a:cubicBezTo>
                    <a:cubicBezTo>
                      <a:pt x="288" y="151"/>
                      <a:pt x="290" y="152"/>
                      <a:pt x="291" y="154"/>
                    </a:cubicBezTo>
                    <a:cubicBezTo>
                      <a:pt x="290" y="157"/>
                      <a:pt x="288" y="160"/>
                      <a:pt x="287" y="164"/>
                    </a:cubicBezTo>
                    <a:cubicBezTo>
                      <a:pt x="195" y="164"/>
                      <a:pt x="102" y="164"/>
                      <a:pt x="9" y="164"/>
                    </a:cubicBezTo>
                    <a:cubicBezTo>
                      <a:pt x="9" y="118"/>
                      <a:pt x="9" y="72"/>
                      <a:pt x="9" y="24"/>
                    </a:cubicBezTo>
                    <a:cubicBezTo>
                      <a:pt x="5" y="24"/>
                      <a:pt x="2" y="24"/>
                      <a:pt x="0" y="24"/>
                    </a:cubicBezTo>
                    <a:cubicBezTo>
                      <a:pt x="0" y="16"/>
                      <a:pt x="0" y="8"/>
                      <a:pt x="0" y="0"/>
                    </a:cubicBezTo>
                    <a:cubicBezTo>
                      <a:pt x="99" y="0"/>
                      <a:pt x="197" y="0"/>
                      <a:pt x="296" y="0"/>
                    </a:cubicBezTo>
                    <a:cubicBezTo>
                      <a:pt x="296" y="8"/>
                      <a:pt x="296" y="16"/>
                      <a:pt x="296" y="24"/>
                    </a:cubicBezTo>
                    <a:close/>
                    <a:moveTo>
                      <a:pt x="32" y="139"/>
                    </a:moveTo>
                    <a:cubicBezTo>
                      <a:pt x="110" y="139"/>
                      <a:pt x="187" y="139"/>
                      <a:pt x="264" y="139"/>
                    </a:cubicBezTo>
                    <a:cubicBezTo>
                      <a:pt x="264" y="102"/>
                      <a:pt x="264" y="64"/>
                      <a:pt x="264" y="27"/>
                    </a:cubicBezTo>
                    <a:cubicBezTo>
                      <a:pt x="264" y="27"/>
                      <a:pt x="264" y="26"/>
                      <a:pt x="263" y="25"/>
                    </a:cubicBezTo>
                    <a:cubicBezTo>
                      <a:pt x="263" y="25"/>
                      <a:pt x="262" y="24"/>
                      <a:pt x="263" y="25"/>
                    </a:cubicBezTo>
                    <a:cubicBezTo>
                      <a:pt x="186" y="25"/>
                      <a:pt x="109" y="25"/>
                      <a:pt x="32" y="25"/>
                    </a:cubicBezTo>
                    <a:cubicBezTo>
                      <a:pt x="32" y="63"/>
                      <a:pt x="32" y="101"/>
                      <a:pt x="32" y="13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sp>
            <p:nvSpPr>
              <p:cNvPr id="155" name="Freeform 32"/>
              <p:cNvSpPr>
                <a:spLocks/>
              </p:cNvSpPr>
              <p:nvPr/>
            </p:nvSpPr>
            <p:spPr bwMode="auto">
              <a:xfrm>
                <a:off x="-2212975" y="961586"/>
                <a:ext cx="514350" cy="255588"/>
              </a:xfrm>
              <a:custGeom>
                <a:avLst/>
                <a:gdLst>
                  <a:gd name="T0" fmla="*/ 0 w 136"/>
                  <a:gd name="T1" fmla="*/ 67 h 67"/>
                  <a:gd name="T2" fmla="*/ 0 w 136"/>
                  <a:gd name="T3" fmla="*/ 52 h 67"/>
                  <a:gd name="T4" fmla="*/ 27 w 136"/>
                  <a:gd name="T5" fmla="*/ 51 h 67"/>
                  <a:gd name="T6" fmla="*/ 55 w 136"/>
                  <a:gd name="T7" fmla="*/ 51 h 67"/>
                  <a:gd name="T8" fmla="*/ 55 w 136"/>
                  <a:gd name="T9" fmla="*/ 0 h 67"/>
                  <a:gd name="T10" fmla="*/ 79 w 136"/>
                  <a:gd name="T11" fmla="*/ 0 h 67"/>
                  <a:gd name="T12" fmla="*/ 79 w 136"/>
                  <a:gd name="T13" fmla="*/ 50 h 67"/>
                  <a:gd name="T14" fmla="*/ 107 w 136"/>
                  <a:gd name="T15" fmla="*/ 51 h 67"/>
                  <a:gd name="T16" fmla="*/ 136 w 136"/>
                  <a:gd name="T17" fmla="*/ 51 h 67"/>
                  <a:gd name="T18" fmla="*/ 136 w 136"/>
                  <a:gd name="T19" fmla="*/ 67 h 67"/>
                  <a:gd name="T20" fmla="*/ 0 w 136"/>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7">
                    <a:moveTo>
                      <a:pt x="0" y="67"/>
                    </a:moveTo>
                    <a:cubicBezTo>
                      <a:pt x="0" y="62"/>
                      <a:pt x="0" y="58"/>
                      <a:pt x="0" y="52"/>
                    </a:cubicBezTo>
                    <a:cubicBezTo>
                      <a:pt x="9" y="50"/>
                      <a:pt x="18" y="51"/>
                      <a:pt x="27" y="51"/>
                    </a:cubicBezTo>
                    <a:cubicBezTo>
                      <a:pt x="36" y="51"/>
                      <a:pt x="45" y="51"/>
                      <a:pt x="55" y="51"/>
                    </a:cubicBezTo>
                    <a:cubicBezTo>
                      <a:pt x="55" y="34"/>
                      <a:pt x="55" y="18"/>
                      <a:pt x="55" y="0"/>
                    </a:cubicBezTo>
                    <a:cubicBezTo>
                      <a:pt x="63" y="0"/>
                      <a:pt x="71" y="0"/>
                      <a:pt x="79" y="0"/>
                    </a:cubicBezTo>
                    <a:cubicBezTo>
                      <a:pt x="79" y="16"/>
                      <a:pt x="79" y="33"/>
                      <a:pt x="79" y="50"/>
                    </a:cubicBezTo>
                    <a:cubicBezTo>
                      <a:pt x="89" y="52"/>
                      <a:pt x="98" y="51"/>
                      <a:pt x="107" y="51"/>
                    </a:cubicBezTo>
                    <a:cubicBezTo>
                      <a:pt x="116" y="51"/>
                      <a:pt x="125" y="51"/>
                      <a:pt x="136" y="51"/>
                    </a:cubicBezTo>
                    <a:cubicBezTo>
                      <a:pt x="136" y="57"/>
                      <a:pt x="136" y="62"/>
                      <a:pt x="136" y="67"/>
                    </a:cubicBezTo>
                    <a:cubicBezTo>
                      <a:pt x="91" y="67"/>
                      <a:pt x="45" y="67"/>
                      <a:pt x="0"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sp>
            <p:nvSpPr>
              <p:cNvPr id="156" name="Freeform 34"/>
              <p:cNvSpPr>
                <a:spLocks/>
              </p:cNvSpPr>
              <p:nvPr/>
            </p:nvSpPr>
            <p:spPr bwMode="auto">
              <a:xfrm>
                <a:off x="-1876426" y="472635"/>
                <a:ext cx="268288" cy="269874"/>
              </a:xfrm>
              <a:custGeom>
                <a:avLst/>
                <a:gdLst>
                  <a:gd name="T0" fmla="*/ 16 w 71"/>
                  <a:gd name="T1" fmla="*/ 71 h 71"/>
                  <a:gd name="T2" fmla="*/ 0 w 71"/>
                  <a:gd name="T3" fmla="*/ 54 h 71"/>
                  <a:gd name="T4" fmla="*/ 0 w 71"/>
                  <a:gd name="T5" fmla="*/ 17 h 71"/>
                  <a:gd name="T6" fmla="*/ 17 w 71"/>
                  <a:gd name="T7" fmla="*/ 0 h 71"/>
                  <a:gd name="T8" fmla="*/ 31 w 71"/>
                  <a:gd name="T9" fmla="*/ 0 h 71"/>
                  <a:gd name="T10" fmla="*/ 31 w 71"/>
                  <a:gd name="T11" fmla="*/ 36 h 71"/>
                  <a:gd name="T12" fmla="*/ 38 w 71"/>
                  <a:gd name="T13" fmla="*/ 36 h 71"/>
                  <a:gd name="T14" fmla="*/ 38 w 71"/>
                  <a:gd name="T15" fmla="*/ 0 h 71"/>
                  <a:gd name="T16" fmla="*/ 52 w 71"/>
                  <a:gd name="T17" fmla="*/ 0 h 71"/>
                  <a:gd name="T18" fmla="*/ 71 w 71"/>
                  <a:gd name="T19" fmla="*/ 20 h 71"/>
                  <a:gd name="T20" fmla="*/ 71 w 71"/>
                  <a:gd name="T21" fmla="*/ 54 h 71"/>
                  <a:gd name="T22" fmla="*/ 52 w 71"/>
                  <a:gd name="T23" fmla="*/ 71 h 71"/>
                  <a:gd name="T24" fmla="*/ 16 w 7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1">
                    <a:moveTo>
                      <a:pt x="16" y="71"/>
                    </a:moveTo>
                    <a:cubicBezTo>
                      <a:pt x="11" y="66"/>
                      <a:pt x="6" y="61"/>
                      <a:pt x="0" y="54"/>
                    </a:cubicBezTo>
                    <a:cubicBezTo>
                      <a:pt x="0" y="43"/>
                      <a:pt x="0" y="30"/>
                      <a:pt x="0" y="17"/>
                    </a:cubicBezTo>
                    <a:cubicBezTo>
                      <a:pt x="5" y="12"/>
                      <a:pt x="11" y="6"/>
                      <a:pt x="17" y="0"/>
                    </a:cubicBezTo>
                    <a:cubicBezTo>
                      <a:pt x="21" y="0"/>
                      <a:pt x="25" y="0"/>
                      <a:pt x="31" y="0"/>
                    </a:cubicBezTo>
                    <a:cubicBezTo>
                      <a:pt x="31" y="12"/>
                      <a:pt x="31" y="24"/>
                      <a:pt x="31" y="36"/>
                    </a:cubicBezTo>
                    <a:cubicBezTo>
                      <a:pt x="34" y="36"/>
                      <a:pt x="36" y="36"/>
                      <a:pt x="38" y="36"/>
                    </a:cubicBezTo>
                    <a:cubicBezTo>
                      <a:pt x="38" y="24"/>
                      <a:pt x="38" y="13"/>
                      <a:pt x="38" y="0"/>
                    </a:cubicBezTo>
                    <a:cubicBezTo>
                      <a:pt x="43" y="0"/>
                      <a:pt x="48" y="0"/>
                      <a:pt x="52" y="0"/>
                    </a:cubicBezTo>
                    <a:cubicBezTo>
                      <a:pt x="58" y="6"/>
                      <a:pt x="64" y="12"/>
                      <a:pt x="71" y="20"/>
                    </a:cubicBezTo>
                    <a:cubicBezTo>
                      <a:pt x="71" y="30"/>
                      <a:pt x="71" y="42"/>
                      <a:pt x="71" y="54"/>
                    </a:cubicBezTo>
                    <a:cubicBezTo>
                      <a:pt x="65" y="59"/>
                      <a:pt x="60" y="65"/>
                      <a:pt x="52" y="71"/>
                    </a:cubicBezTo>
                    <a:cubicBezTo>
                      <a:pt x="42" y="71"/>
                      <a:pt x="30" y="71"/>
                      <a:pt x="16" y="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sp>
            <p:nvSpPr>
              <p:cNvPr id="157" name="Freeform 35"/>
              <p:cNvSpPr>
                <a:spLocks/>
              </p:cNvSpPr>
              <p:nvPr/>
            </p:nvSpPr>
            <p:spPr bwMode="auto">
              <a:xfrm>
                <a:off x="-2349499" y="472635"/>
                <a:ext cx="393701" cy="314326"/>
              </a:xfrm>
              <a:custGeom>
                <a:avLst/>
                <a:gdLst>
                  <a:gd name="T0" fmla="*/ 104 w 104"/>
                  <a:gd name="T1" fmla="*/ 76 h 83"/>
                  <a:gd name="T2" fmla="*/ 104 w 104"/>
                  <a:gd name="T3" fmla="*/ 83 h 83"/>
                  <a:gd name="T4" fmla="*/ 0 w 104"/>
                  <a:gd name="T5" fmla="*/ 83 h 83"/>
                  <a:gd name="T6" fmla="*/ 0 w 104"/>
                  <a:gd name="T7" fmla="*/ 1 h 83"/>
                  <a:gd name="T8" fmla="*/ 7 w 104"/>
                  <a:gd name="T9" fmla="*/ 0 h 83"/>
                  <a:gd name="T10" fmla="*/ 7 w 104"/>
                  <a:gd name="T11" fmla="*/ 76 h 83"/>
                  <a:gd name="T12" fmla="*/ 104 w 104"/>
                  <a:gd name="T13" fmla="*/ 76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104" y="76"/>
                    </a:moveTo>
                    <a:cubicBezTo>
                      <a:pt x="104" y="79"/>
                      <a:pt x="104" y="81"/>
                      <a:pt x="104" y="83"/>
                    </a:cubicBezTo>
                    <a:cubicBezTo>
                      <a:pt x="69" y="83"/>
                      <a:pt x="36" y="83"/>
                      <a:pt x="0" y="83"/>
                    </a:cubicBezTo>
                    <a:cubicBezTo>
                      <a:pt x="0" y="56"/>
                      <a:pt x="0" y="29"/>
                      <a:pt x="0" y="1"/>
                    </a:cubicBezTo>
                    <a:cubicBezTo>
                      <a:pt x="2" y="0"/>
                      <a:pt x="4" y="0"/>
                      <a:pt x="7" y="0"/>
                    </a:cubicBezTo>
                    <a:cubicBezTo>
                      <a:pt x="7" y="25"/>
                      <a:pt x="7" y="50"/>
                      <a:pt x="7" y="76"/>
                    </a:cubicBezTo>
                    <a:cubicBezTo>
                      <a:pt x="40" y="76"/>
                      <a:pt x="72" y="76"/>
                      <a:pt x="104" y="7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sp>
            <p:nvSpPr>
              <p:cNvPr id="161" name="Freeform 36"/>
              <p:cNvSpPr>
                <a:spLocks/>
              </p:cNvSpPr>
              <p:nvPr/>
            </p:nvSpPr>
            <p:spPr bwMode="auto">
              <a:xfrm>
                <a:off x="-2027239" y="456761"/>
                <a:ext cx="22226" cy="273051"/>
              </a:xfrm>
              <a:custGeom>
                <a:avLst/>
                <a:gdLst>
                  <a:gd name="T0" fmla="*/ 0 w 6"/>
                  <a:gd name="T1" fmla="*/ 0 h 72"/>
                  <a:gd name="T2" fmla="*/ 6 w 6"/>
                  <a:gd name="T3" fmla="*/ 0 h 72"/>
                  <a:gd name="T4" fmla="*/ 6 w 6"/>
                  <a:gd name="T5" fmla="*/ 72 h 72"/>
                  <a:gd name="T6" fmla="*/ 0 w 6"/>
                  <a:gd name="T7" fmla="*/ 72 h 72"/>
                  <a:gd name="T8" fmla="*/ 0 w 6"/>
                  <a:gd name="T9" fmla="*/ 0 h 72"/>
                </a:gdLst>
                <a:ahLst/>
                <a:cxnLst>
                  <a:cxn ang="0">
                    <a:pos x="T0" y="T1"/>
                  </a:cxn>
                  <a:cxn ang="0">
                    <a:pos x="T2" y="T3"/>
                  </a:cxn>
                  <a:cxn ang="0">
                    <a:pos x="T4" y="T5"/>
                  </a:cxn>
                  <a:cxn ang="0">
                    <a:pos x="T6" y="T7"/>
                  </a:cxn>
                  <a:cxn ang="0">
                    <a:pos x="T8" y="T9"/>
                  </a:cxn>
                </a:cxnLst>
                <a:rect l="0" t="0" r="r" b="b"/>
                <a:pathLst>
                  <a:path w="6" h="72">
                    <a:moveTo>
                      <a:pt x="0" y="0"/>
                    </a:moveTo>
                    <a:cubicBezTo>
                      <a:pt x="2" y="0"/>
                      <a:pt x="4" y="0"/>
                      <a:pt x="6" y="0"/>
                    </a:cubicBezTo>
                    <a:cubicBezTo>
                      <a:pt x="6" y="24"/>
                      <a:pt x="6" y="48"/>
                      <a:pt x="6" y="72"/>
                    </a:cubicBezTo>
                    <a:cubicBezTo>
                      <a:pt x="4" y="72"/>
                      <a:pt x="2" y="72"/>
                      <a:pt x="0" y="72"/>
                    </a:cubicBezTo>
                    <a:cubicBezTo>
                      <a:pt x="0" y="48"/>
                      <a:pt x="0"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sp>
            <p:nvSpPr>
              <p:cNvPr id="162" name="Freeform 37"/>
              <p:cNvSpPr>
                <a:spLocks/>
              </p:cNvSpPr>
              <p:nvPr/>
            </p:nvSpPr>
            <p:spPr bwMode="auto">
              <a:xfrm>
                <a:off x="-2087563" y="518673"/>
                <a:ext cx="22226" cy="211139"/>
              </a:xfrm>
              <a:custGeom>
                <a:avLst/>
                <a:gdLst>
                  <a:gd name="T0" fmla="*/ 0 w 6"/>
                  <a:gd name="T1" fmla="*/ 0 h 56"/>
                  <a:gd name="T2" fmla="*/ 6 w 6"/>
                  <a:gd name="T3" fmla="*/ 0 h 56"/>
                  <a:gd name="T4" fmla="*/ 6 w 6"/>
                  <a:gd name="T5" fmla="*/ 56 h 56"/>
                  <a:gd name="T6" fmla="*/ 0 w 6"/>
                  <a:gd name="T7" fmla="*/ 56 h 56"/>
                  <a:gd name="T8" fmla="*/ 0 w 6"/>
                  <a:gd name="T9" fmla="*/ 0 h 56"/>
                </a:gdLst>
                <a:ahLst/>
                <a:cxnLst>
                  <a:cxn ang="0">
                    <a:pos x="T0" y="T1"/>
                  </a:cxn>
                  <a:cxn ang="0">
                    <a:pos x="T2" y="T3"/>
                  </a:cxn>
                  <a:cxn ang="0">
                    <a:pos x="T4" y="T5"/>
                  </a:cxn>
                  <a:cxn ang="0">
                    <a:pos x="T6" y="T7"/>
                  </a:cxn>
                  <a:cxn ang="0">
                    <a:pos x="T8" y="T9"/>
                  </a:cxn>
                </a:cxnLst>
                <a:rect l="0" t="0" r="r" b="b"/>
                <a:pathLst>
                  <a:path w="6" h="56">
                    <a:moveTo>
                      <a:pt x="0" y="0"/>
                    </a:moveTo>
                    <a:cubicBezTo>
                      <a:pt x="2" y="0"/>
                      <a:pt x="4" y="0"/>
                      <a:pt x="6" y="0"/>
                    </a:cubicBezTo>
                    <a:cubicBezTo>
                      <a:pt x="6" y="19"/>
                      <a:pt x="6" y="37"/>
                      <a:pt x="6" y="56"/>
                    </a:cubicBezTo>
                    <a:cubicBezTo>
                      <a:pt x="4" y="56"/>
                      <a:pt x="2" y="56"/>
                      <a:pt x="0" y="56"/>
                    </a:cubicBezTo>
                    <a:cubicBezTo>
                      <a:pt x="0" y="37"/>
                      <a:pt x="0" y="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grpSp>
      </p:grpSp>
      <p:grpSp>
        <p:nvGrpSpPr>
          <p:cNvPr id="25" name="Group 24"/>
          <p:cNvGrpSpPr/>
          <p:nvPr/>
        </p:nvGrpSpPr>
        <p:grpSpPr>
          <a:xfrm>
            <a:off x="8527913" y="2888721"/>
            <a:ext cx="2147853" cy="1005840"/>
            <a:chOff x="8527913" y="2888721"/>
            <a:chExt cx="2147853" cy="1005840"/>
          </a:xfrm>
        </p:grpSpPr>
        <p:sp>
          <p:nvSpPr>
            <p:cNvPr id="165" name="Rectangle 164"/>
            <p:cNvSpPr/>
            <p:nvPr/>
          </p:nvSpPr>
          <p:spPr bwMode="auto">
            <a:xfrm>
              <a:off x="8527913" y="2888721"/>
              <a:ext cx="2147853" cy="1005840"/>
            </a:xfrm>
            <a:prstGeom prst="rect">
              <a:avLst/>
            </a:prstGeom>
            <a:solidFill>
              <a:srgbClr val="003C6C"/>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281" tIns="45713" rIns="18281" bIns="91401" numCol="1" spcCol="1270" anchor="t" anchorCtr="0">
              <a:noAutofit/>
            </a:bodyPr>
            <a:lstStyle/>
            <a:p>
              <a:pPr algn="ctr" defTabSz="725012">
                <a:spcBef>
                  <a:spcPct val="0"/>
                </a:spcBef>
                <a:spcAft>
                  <a:spcPct val="35000"/>
                </a:spcAft>
              </a:pPr>
              <a:r>
                <a:rPr lang="en-US" sz="1600"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Personal Digital Assistant</a:t>
              </a:r>
            </a:p>
          </p:txBody>
        </p:sp>
        <p:sp>
          <p:nvSpPr>
            <p:cNvPr id="166" name="Rectangle 165"/>
            <p:cNvSpPr/>
            <p:nvPr/>
          </p:nvSpPr>
          <p:spPr>
            <a:xfrm>
              <a:off x="9194516" y="3376977"/>
              <a:ext cx="687945" cy="276999"/>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Cortana</a:t>
              </a:r>
            </a:p>
          </p:txBody>
        </p:sp>
        <p:pic>
          <p:nvPicPr>
            <p:cNvPr id="192" name="Picture 191" descr="http://winaero.com/blog/wp-content/uploads/2015/01/cortana-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6963" y="3392261"/>
              <a:ext cx="259973" cy="2599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538017" y="1787678"/>
            <a:ext cx="2137750" cy="1005840"/>
            <a:chOff x="8538017" y="1787678"/>
            <a:chExt cx="2137750" cy="1005840"/>
          </a:xfrm>
        </p:grpSpPr>
        <p:sp>
          <p:nvSpPr>
            <p:cNvPr id="44" name="Rectangle 43"/>
            <p:cNvSpPr/>
            <p:nvPr/>
          </p:nvSpPr>
          <p:spPr bwMode="auto">
            <a:xfrm>
              <a:off x="8538017" y="1787678"/>
              <a:ext cx="2137750" cy="1005840"/>
            </a:xfrm>
            <a:prstGeom prst="rect">
              <a:avLst/>
            </a:prstGeom>
            <a:solidFill>
              <a:srgbClr val="003C6C"/>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281" tIns="45713" rIns="18281" bIns="91401" numCol="1" spcCol="1270" anchor="t" anchorCtr="0">
              <a:noAutofit/>
            </a:bodyPr>
            <a:lstStyle/>
            <a:p>
              <a:pPr algn="ctr" defTabSz="725012">
                <a:spcBef>
                  <a:spcPct val="0"/>
                </a:spcBef>
                <a:spcAft>
                  <a:spcPct val="35000"/>
                </a:spcAft>
              </a:pPr>
              <a:r>
                <a:rPr lang="en-US" sz="1600"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Dashboards and Visualizations</a:t>
              </a:r>
            </a:p>
          </p:txBody>
        </p:sp>
        <p:grpSp>
          <p:nvGrpSpPr>
            <p:cNvPr id="68" name="Group 67"/>
            <p:cNvGrpSpPr/>
            <p:nvPr/>
          </p:nvGrpSpPr>
          <p:grpSpPr>
            <a:xfrm>
              <a:off x="8847475" y="2434367"/>
              <a:ext cx="399110" cy="255090"/>
              <a:chOff x="4481847" y="2708926"/>
              <a:chExt cx="673103" cy="430214"/>
            </a:xfrm>
            <a:solidFill>
              <a:schemeClr val="bg1"/>
            </a:solidFill>
          </p:grpSpPr>
          <p:sp>
            <p:nvSpPr>
              <p:cNvPr id="69" name="Freeform 5"/>
              <p:cNvSpPr>
                <a:spLocks noEditPoints="1"/>
              </p:cNvSpPr>
              <p:nvPr/>
            </p:nvSpPr>
            <p:spPr bwMode="auto">
              <a:xfrm>
                <a:off x="4481847" y="2708926"/>
                <a:ext cx="673103" cy="430214"/>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sp>
            <p:nvSpPr>
              <p:cNvPr id="70" name="Freeform 6"/>
              <p:cNvSpPr>
                <a:spLocks/>
              </p:cNvSpPr>
              <p:nvPr/>
            </p:nvSpPr>
            <p:spPr bwMode="auto">
              <a:xfrm>
                <a:off x="4727910" y="2799414"/>
                <a:ext cx="73024" cy="257176"/>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sp>
            <p:nvSpPr>
              <p:cNvPr id="71" name="Freeform 7"/>
              <p:cNvSpPr>
                <a:spLocks/>
              </p:cNvSpPr>
              <p:nvPr/>
            </p:nvSpPr>
            <p:spPr bwMode="auto">
              <a:xfrm>
                <a:off x="4837449" y="2872438"/>
                <a:ext cx="74613" cy="184150"/>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sp>
            <p:nvSpPr>
              <p:cNvPr id="72" name="Freeform 8"/>
              <p:cNvSpPr>
                <a:spLocks/>
              </p:cNvSpPr>
              <p:nvPr/>
            </p:nvSpPr>
            <p:spPr bwMode="auto">
              <a:xfrm>
                <a:off x="4604085" y="2937526"/>
                <a:ext cx="103187" cy="119063"/>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sp>
            <p:nvSpPr>
              <p:cNvPr id="73" name="Freeform 9"/>
              <p:cNvSpPr>
                <a:spLocks/>
              </p:cNvSpPr>
              <p:nvPr/>
            </p:nvSpPr>
            <p:spPr bwMode="auto">
              <a:xfrm>
                <a:off x="4939050" y="2954988"/>
                <a:ext cx="87312" cy="101601"/>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a typeface="MS PGothic" panose="020B0600070205080204" pitchFamily="34" charset="-128"/>
                </a:endParaRPr>
              </a:p>
            </p:txBody>
          </p:sp>
        </p:grpSp>
        <p:sp>
          <p:nvSpPr>
            <p:cNvPr id="86" name="Rectangle 85"/>
            <p:cNvSpPr/>
            <p:nvPr/>
          </p:nvSpPr>
          <p:spPr>
            <a:xfrm>
              <a:off x="9204619" y="2421304"/>
              <a:ext cx="726096" cy="276999"/>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Power BI</a:t>
              </a:r>
            </a:p>
          </p:txBody>
        </p:sp>
      </p:grpSp>
      <p:sp>
        <p:nvSpPr>
          <p:cNvPr id="183" name="Freeform 389"/>
          <p:cNvSpPr>
            <a:spLocks noEditPoints="1"/>
          </p:cNvSpPr>
          <p:nvPr/>
        </p:nvSpPr>
        <p:spPr bwMode="auto">
          <a:xfrm>
            <a:off x="9064667" y="345088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a typeface="MS PGothic" panose="020B0600070205080204" pitchFamily="34" charset="-128"/>
            </a:endParaRPr>
          </a:p>
        </p:txBody>
      </p:sp>
      <p:sp>
        <p:nvSpPr>
          <p:cNvPr id="5" name="Title 1"/>
          <p:cNvSpPr>
            <a:spLocks noGrp="1"/>
          </p:cNvSpPr>
          <p:nvPr>
            <p:ph type="title"/>
          </p:nvPr>
        </p:nvSpPr>
        <p:spPr>
          <a:prstGeom prst="rect">
            <a:avLst/>
          </a:prstGeom>
        </p:spPr>
        <p:txBody>
          <a:bodyPr/>
          <a:lstStyle/>
          <a:p>
            <a:r>
              <a:rPr lang="en-US" dirty="0"/>
              <a:t>Cortana Intelligence Suite</a:t>
            </a:r>
            <a:br>
              <a:rPr lang="en-US" dirty="0"/>
            </a:br>
            <a:r>
              <a:rPr lang="en-US" sz="3599" dirty="0"/>
              <a:t>Transform data into intelligent action</a:t>
            </a:r>
          </a:p>
        </p:txBody>
      </p:sp>
      <p:sp>
        <p:nvSpPr>
          <p:cNvPr id="20" name="Rectangle 19"/>
          <p:cNvSpPr/>
          <p:nvPr/>
        </p:nvSpPr>
        <p:spPr>
          <a:xfrm>
            <a:off x="401528" y="6200099"/>
            <a:ext cx="655144" cy="345163"/>
          </a:xfrm>
          <a:prstGeom prst="rect">
            <a:avLst/>
          </a:prstGeom>
        </p:spPr>
        <p:txBody>
          <a:bodyPr wrap="none">
            <a:spAutoFit/>
          </a:bodyPr>
          <a:lstStyle/>
          <a:p>
            <a:pPr algn="ctr" defTabSz="725012">
              <a:spcBef>
                <a:spcPct val="0"/>
              </a:spcBef>
              <a:spcAft>
                <a:spcPct val="35000"/>
              </a:spcAft>
            </a:pPr>
            <a:r>
              <a:rPr lang="en-US" sz="1599"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DATA</a:t>
            </a:r>
          </a:p>
        </p:txBody>
      </p:sp>
      <p:grpSp>
        <p:nvGrpSpPr>
          <p:cNvPr id="6" name="Group 5"/>
          <p:cNvGrpSpPr/>
          <p:nvPr/>
        </p:nvGrpSpPr>
        <p:grpSpPr>
          <a:xfrm>
            <a:off x="276231" y="2132701"/>
            <a:ext cx="1551146" cy="3814147"/>
            <a:chOff x="276231" y="2132701"/>
            <a:chExt cx="1551146" cy="3814147"/>
          </a:xfrm>
        </p:grpSpPr>
        <p:cxnSp>
          <p:nvCxnSpPr>
            <p:cNvPr id="87" name="Straight Connector 86"/>
            <p:cNvCxnSpPr/>
            <p:nvPr/>
          </p:nvCxnSpPr>
          <p:spPr>
            <a:xfrm>
              <a:off x="1399592" y="2407298"/>
              <a:ext cx="7864" cy="2729556"/>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184988" y="2407298"/>
              <a:ext cx="214604" cy="1"/>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184988" y="3768264"/>
              <a:ext cx="570278" cy="1"/>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184988" y="5136854"/>
              <a:ext cx="214604" cy="1"/>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7" name="Freeform 34"/>
            <p:cNvSpPr>
              <a:spLocks noEditPoints="1"/>
            </p:cNvSpPr>
            <p:nvPr/>
          </p:nvSpPr>
          <p:spPr bwMode="auto">
            <a:xfrm>
              <a:off x="485527" y="2132701"/>
              <a:ext cx="613677" cy="485488"/>
            </a:xfrm>
            <a:custGeom>
              <a:avLst/>
              <a:gdLst>
                <a:gd name="T0" fmla="*/ 234 w 1464"/>
                <a:gd name="T1" fmla="*/ 815 h 1158"/>
                <a:gd name="T2" fmla="*/ 206 w 1464"/>
                <a:gd name="T3" fmla="*/ 1158 h 1158"/>
                <a:gd name="T4" fmla="*/ 33 w 1464"/>
                <a:gd name="T5" fmla="*/ 1131 h 1158"/>
                <a:gd name="T6" fmla="*/ 89 w 1464"/>
                <a:gd name="T7" fmla="*/ 876 h 1158"/>
                <a:gd name="T8" fmla="*/ 183 w 1464"/>
                <a:gd name="T9" fmla="*/ 876 h 1158"/>
                <a:gd name="T10" fmla="*/ 323 w 1464"/>
                <a:gd name="T11" fmla="*/ 1158 h 1158"/>
                <a:gd name="T12" fmla="*/ 495 w 1464"/>
                <a:gd name="T13" fmla="*/ 1131 h 1158"/>
                <a:gd name="T14" fmla="*/ 295 w 1464"/>
                <a:gd name="T15" fmla="*/ 748 h 1158"/>
                <a:gd name="T16" fmla="*/ 295 w 1464"/>
                <a:gd name="T17" fmla="*/ 1131 h 1158"/>
                <a:gd name="T18" fmla="*/ 584 w 1464"/>
                <a:gd name="T19" fmla="*/ 1158 h 1158"/>
                <a:gd name="T20" fmla="*/ 757 w 1464"/>
                <a:gd name="T21" fmla="*/ 1131 h 1158"/>
                <a:gd name="T22" fmla="*/ 557 w 1464"/>
                <a:gd name="T23" fmla="*/ 493 h 1158"/>
                <a:gd name="T24" fmla="*/ 557 w 1464"/>
                <a:gd name="T25" fmla="*/ 1131 h 1158"/>
                <a:gd name="T26" fmla="*/ 863 w 1464"/>
                <a:gd name="T27" fmla="*/ 676 h 1158"/>
                <a:gd name="T28" fmla="*/ 813 w 1464"/>
                <a:gd name="T29" fmla="*/ 1131 h 1158"/>
                <a:gd name="T30" fmla="*/ 991 w 1464"/>
                <a:gd name="T31" fmla="*/ 1158 h 1158"/>
                <a:gd name="T32" fmla="*/ 1013 w 1464"/>
                <a:gd name="T33" fmla="*/ 610 h 1158"/>
                <a:gd name="T34" fmla="*/ 902 w 1464"/>
                <a:gd name="T35" fmla="*/ 687 h 1158"/>
                <a:gd name="T36" fmla="*/ 1074 w 1464"/>
                <a:gd name="T37" fmla="*/ 1131 h 1158"/>
                <a:gd name="T38" fmla="*/ 1247 w 1464"/>
                <a:gd name="T39" fmla="*/ 1158 h 1158"/>
                <a:gd name="T40" fmla="*/ 1275 w 1464"/>
                <a:gd name="T41" fmla="*/ 366 h 1158"/>
                <a:gd name="T42" fmla="*/ 1074 w 1464"/>
                <a:gd name="T43" fmla="*/ 549 h 1158"/>
                <a:gd name="T44" fmla="*/ 1442 w 1464"/>
                <a:gd name="T45" fmla="*/ 0 h 1158"/>
                <a:gd name="T46" fmla="*/ 1024 w 1464"/>
                <a:gd name="T47" fmla="*/ 33 h 1158"/>
                <a:gd name="T48" fmla="*/ 1130 w 1464"/>
                <a:gd name="T49" fmla="*/ 166 h 1158"/>
                <a:gd name="T50" fmla="*/ 935 w 1464"/>
                <a:gd name="T51" fmla="*/ 410 h 1158"/>
                <a:gd name="T52" fmla="*/ 896 w 1464"/>
                <a:gd name="T53" fmla="*/ 416 h 1158"/>
                <a:gd name="T54" fmla="*/ 540 w 1464"/>
                <a:gd name="T55" fmla="*/ 94 h 1158"/>
                <a:gd name="T56" fmla="*/ 11 w 1464"/>
                <a:gd name="T57" fmla="*/ 704 h 1158"/>
                <a:gd name="T58" fmla="*/ 117 w 1464"/>
                <a:gd name="T59" fmla="*/ 848 h 1158"/>
                <a:gd name="T60" fmla="*/ 156 w 1464"/>
                <a:gd name="T61" fmla="*/ 848 h 1158"/>
                <a:gd name="T62" fmla="*/ 534 w 1464"/>
                <a:gd name="T63" fmla="*/ 443 h 1158"/>
                <a:gd name="T64" fmla="*/ 885 w 1464"/>
                <a:gd name="T65" fmla="*/ 649 h 1158"/>
                <a:gd name="T66" fmla="*/ 930 w 1464"/>
                <a:gd name="T67" fmla="*/ 643 h 1158"/>
                <a:gd name="T68" fmla="*/ 1269 w 1464"/>
                <a:gd name="T69" fmla="*/ 321 h 1158"/>
                <a:gd name="T70" fmla="*/ 1420 w 1464"/>
                <a:gd name="T71" fmla="*/ 460 h 1158"/>
                <a:gd name="T72" fmla="*/ 1442 w 1464"/>
                <a:gd name="T73" fmla="*/ 449 h 1158"/>
                <a:gd name="T74" fmla="*/ 1442 w 1464"/>
                <a:gd name="T75"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4" h="1158">
                  <a:moveTo>
                    <a:pt x="183" y="876"/>
                  </a:moveTo>
                  <a:cubicBezTo>
                    <a:pt x="234" y="815"/>
                    <a:pt x="234" y="815"/>
                    <a:pt x="234" y="815"/>
                  </a:cubicBezTo>
                  <a:cubicBezTo>
                    <a:pt x="234" y="1131"/>
                    <a:pt x="234" y="1131"/>
                    <a:pt x="234" y="1131"/>
                  </a:cubicBezTo>
                  <a:cubicBezTo>
                    <a:pt x="234" y="1147"/>
                    <a:pt x="222" y="1158"/>
                    <a:pt x="206" y="1158"/>
                  </a:cubicBezTo>
                  <a:cubicBezTo>
                    <a:pt x="61" y="1158"/>
                    <a:pt x="61" y="1158"/>
                    <a:pt x="61" y="1158"/>
                  </a:cubicBezTo>
                  <a:cubicBezTo>
                    <a:pt x="50" y="1158"/>
                    <a:pt x="33" y="1147"/>
                    <a:pt x="33" y="1131"/>
                  </a:cubicBezTo>
                  <a:cubicBezTo>
                    <a:pt x="33" y="820"/>
                    <a:pt x="33" y="820"/>
                    <a:pt x="33" y="820"/>
                  </a:cubicBezTo>
                  <a:cubicBezTo>
                    <a:pt x="89" y="876"/>
                    <a:pt x="89" y="876"/>
                    <a:pt x="89" y="876"/>
                  </a:cubicBezTo>
                  <a:cubicBezTo>
                    <a:pt x="100" y="887"/>
                    <a:pt x="117" y="898"/>
                    <a:pt x="133" y="898"/>
                  </a:cubicBezTo>
                  <a:cubicBezTo>
                    <a:pt x="150" y="898"/>
                    <a:pt x="172" y="887"/>
                    <a:pt x="183" y="876"/>
                  </a:cubicBezTo>
                  <a:close/>
                  <a:moveTo>
                    <a:pt x="295" y="1131"/>
                  </a:moveTo>
                  <a:cubicBezTo>
                    <a:pt x="295" y="1147"/>
                    <a:pt x="306" y="1158"/>
                    <a:pt x="323" y="1158"/>
                  </a:cubicBezTo>
                  <a:cubicBezTo>
                    <a:pt x="467" y="1158"/>
                    <a:pt x="467" y="1158"/>
                    <a:pt x="467" y="1158"/>
                  </a:cubicBezTo>
                  <a:cubicBezTo>
                    <a:pt x="484" y="1158"/>
                    <a:pt x="495" y="1147"/>
                    <a:pt x="495" y="1131"/>
                  </a:cubicBezTo>
                  <a:cubicBezTo>
                    <a:pt x="495" y="527"/>
                    <a:pt x="495" y="527"/>
                    <a:pt x="495" y="527"/>
                  </a:cubicBezTo>
                  <a:cubicBezTo>
                    <a:pt x="295" y="748"/>
                    <a:pt x="295" y="748"/>
                    <a:pt x="295" y="748"/>
                  </a:cubicBezTo>
                  <a:cubicBezTo>
                    <a:pt x="295" y="1131"/>
                    <a:pt x="295" y="1131"/>
                    <a:pt x="295" y="1131"/>
                  </a:cubicBezTo>
                  <a:cubicBezTo>
                    <a:pt x="295" y="1131"/>
                    <a:pt x="295" y="1131"/>
                    <a:pt x="295" y="1131"/>
                  </a:cubicBezTo>
                  <a:close/>
                  <a:moveTo>
                    <a:pt x="557" y="1131"/>
                  </a:moveTo>
                  <a:cubicBezTo>
                    <a:pt x="557" y="1147"/>
                    <a:pt x="568" y="1158"/>
                    <a:pt x="584" y="1158"/>
                  </a:cubicBezTo>
                  <a:cubicBezTo>
                    <a:pt x="729" y="1158"/>
                    <a:pt x="729" y="1158"/>
                    <a:pt x="729" y="1158"/>
                  </a:cubicBezTo>
                  <a:cubicBezTo>
                    <a:pt x="746" y="1158"/>
                    <a:pt x="757" y="1147"/>
                    <a:pt x="757" y="1131"/>
                  </a:cubicBezTo>
                  <a:cubicBezTo>
                    <a:pt x="757" y="615"/>
                    <a:pt x="757" y="615"/>
                    <a:pt x="757" y="615"/>
                  </a:cubicBezTo>
                  <a:cubicBezTo>
                    <a:pt x="557" y="493"/>
                    <a:pt x="557" y="493"/>
                    <a:pt x="557" y="493"/>
                  </a:cubicBezTo>
                  <a:cubicBezTo>
                    <a:pt x="557" y="1131"/>
                    <a:pt x="557" y="1131"/>
                    <a:pt x="557" y="1131"/>
                  </a:cubicBezTo>
                  <a:cubicBezTo>
                    <a:pt x="557" y="1131"/>
                    <a:pt x="557" y="1131"/>
                    <a:pt x="557" y="1131"/>
                  </a:cubicBezTo>
                  <a:close/>
                  <a:moveTo>
                    <a:pt x="902" y="687"/>
                  </a:moveTo>
                  <a:cubicBezTo>
                    <a:pt x="891" y="687"/>
                    <a:pt x="874" y="687"/>
                    <a:pt x="863" y="676"/>
                  </a:cubicBezTo>
                  <a:cubicBezTo>
                    <a:pt x="813" y="649"/>
                    <a:pt x="813" y="649"/>
                    <a:pt x="813" y="649"/>
                  </a:cubicBezTo>
                  <a:cubicBezTo>
                    <a:pt x="813" y="1131"/>
                    <a:pt x="813" y="1131"/>
                    <a:pt x="813" y="1131"/>
                  </a:cubicBezTo>
                  <a:cubicBezTo>
                    <a:pt x="813" y="1147"/>
                    <a:pt x="829" y="1158"/>
                    <a:pt x="841" y="1158"/>
                  </a:cubicBezTo>
                  <a:cubicBezTo>
                    <a:pt x="991" y="1158"/>
                    <a:pt x="991" y="1158"/>
                    <a:pt x="991" y="1158"/>
                  </a:cubicBezTo>
                  <a:cubicBezTo>
                    <a:pt x="1002" y="1158"/>
                    <a:pt x="1013" y="1147"/>
                    <a:pt x="1013" y="1131"/>
                  </a:cubicBezTo>
                  <a:cubicBezTo>
                    <a:pt x="1013" y="610"/>
                    <a:pt x="1013" y="610"/>
                    <a:pt x="1013" y="610"/>
                  </a:cubicBezTo>
                  <a:cubicBezTo>
                    <a:pt x="958" y="671"/>
                    <a:pt x="958" y="671"/>
                    <a:pt x="958" y="671"/>
                  </a:cubicBezTo>
                  <a:cubicBezTo>
                    <a:pt x="941" y="682"/>
                    <a:pt x="924" y="687"/>
                    <a:pt x="902" y="687"/>
                  </a:cubicBezTo>
                  <a:close/>
                  <a:moveTo>
                    <a:pt x="1074" y="549"/>
                  </a:moveTo>
                  <a:cubicBezTo>
                    <a:pt x="1074" y="1131"/>
                    <a:pt x="1074" y="1131"/>
                    <a:pt x="1074" y="1131"/>
                  </a:cubicBezTo>
                  <a:cubicBezTo>
                    <a:pt x="1074" y="1147"/>
                    <a:pt x="1086" y="1158"/>
                    <a:pt x="1102" y="1158"/>
                  </a:cubicBezTo>
                  <a:cubicBezTo>
                    <a:pt x="1247" y="1158"/>
                    <a:pt x="1247" y="1158"/>
                    <a:pt x="1247" y="1158"/>
                  </a:cubicBezTo>
                  <a:cubicBezTo>
                    <a:pt x="1264" y="1158"/>
                    <a:pt x="1275" y="1147"/>
                    <a:pt x="1275" y="1131"/>
                  </a:cubicBezTo>
                  <a:cubicBezTo>
                    <a:pt x="1275" y="366"/>
                    <a:pt x="1275" y="366"/>
                    <a:pt x="1275" y="366"/>
                  </a:cubicBezTo>
                  <a:cubicBezTo>
                    <a:pt x="1269" y="360"/>
                    <a:pt x="1269" y="360"/>
                    <a:pt x="1269" y="360"/>
                  </a:cubicBezTo>
                  <a:cubicBezTo>
                    <a:pt x="1074" y="549"/>
                    <a:pt x="1074" y="549"/>
                    <a:pt x="1074" y="549"/>
                  </a:cubicBezTo>
                  <a:cubicBezTo>
                    <a:pt x="1074" y="549"/>
                    <a:pt x="1074" y="549"/>
                    <a:pt x="1074" y="549"/>
                  </a:cubicBezTo>
                  <a:close/>
                  <a:moveTo>
                    <a:pt x="1442" y="0"/>
                  </a:moveTo>
                  <a:cubicBezTo>
                    <a:pt x="1442" y="0"/>
                    <a:pt x="1442" y="0"/>
                    <a:pt x="1442" y="0"/>
                  </a:cubicBezTo>
                  <a:cubicBezTo>
                    <a:pt x="1024" y="33"/>
                    <a:pt x="1024" y="33"/>
                    <a:pt x="1024" y="33"/>
                  </a:cubicBezTo>
                  <a:cubicBezTo>
                    <a:pt x="1008" y="33"/>
                    <a:pt x="1002" y="44"/>
                    <a:pt x="1013" y="50"/>
                  </a:cubicBezTo>
                  <a:cubicBezTo>
                    <a:pt x="1130" y="166"/>
                    <a:pt x="1130" y="166"/>
                    <a:pt x="1130" y="166"/>
                  </a:cubicBezTo>
                  <a:cubicBezTo>
                    <a:pt x="1141" y="177"/>
                    <a:pt x="1141" y="194"/>
                    <a:pt x="1130" y="205"/>
                  </a:cubicBezTo>
                  <a:cubicBezTo>
                    <a:pt x="935" y="410"/>
                    <a:pt x="935" y="410"/>
                    <a:pt x="935" y="410"/>
                  </a:cubicBezTo>
                  <a:cubicBezTo>
                    <a:pt x="930" y="416"/>
                    <a:pt x="924" y="421"/>
                    <a:pt x="919" y="421"/>
                  </a:cubicBezTo>
                  <a:cubicBezTo>
                    <a:pt x="907" y="421"/>
                    <a:pt x="902" y="416"/>
                    <a:pt x="896" y="416"/>
                  </a:cubicBezTo>
                  <a:cubicBezTo>
                    <a:pt x="557" y="100"/>
                    <a:pt x="557" y="100"/>
                    <a:pt x="557" y="100"/>
                  </a:cubicBezTo>
                  <a:cubicBezTo>
                    <a:pt x="551" y="94"/>
                    <a:pt x="545" y="94"/>
                    <a:pt x="540" y="94"/>
                  </a:cubicBezTo>
                  <a:cubicBezTo>
                    <a:pt x="529" y="94"/>
                    <a:pt x="523" y="94"/>
                    <a:pt x="518" y="100"/>
                  </a:cubicBezTo>
                  <a:cubicBezTo>
                    <a:pt x="11" y="704"/>
                    <a:pt x="11" y="704"/>
                    <a:pt x="11" y="704"/>
                  </a:cubicBezTo>
                  <a:cubicBezTo>
                    <a:pt x="0" y="715"/>
                    <a:pt x="0" y="737"/>
                    <a:pt x="11" y="748"/>
                  </a:cubicBezTo>
                  <a:cubicBezTo>
                    <a:pt x="117" y="848"/>
                    <a:pt x="117" y="848"/>
                    <a:pt x="117" y="848"/>
                  </a:cubicBezTo>
                  <a:cubicBezTo>
                    <a:pt x="122" y="854"/>
                    <a:pt x="128" y="859"/>
                    <a:pt x="133" y="859"/>
                  </a:cubicBezTo>
                  <a:cubicBezTo>
                    <a:pt x="139" y="859"/>
                    <a:pt x="150" y="854"/>
                    <a:pt x="156" y="848"/>
                  </a:cubicBezTo>
                  <a:cubicBezTo>
                    <a:pt x="506" y="454"/>
                    <a:pt x="506" y="454"/>
                    <a:pt x="506" y="454"/>
                  </a:cubicBezTo>
                  <a:cubicBezTo>
                    <a:pt x="512" y="443"/>
                    <a:pt x="523" y="443"/>
                    <a:pt x="534" y="443"/>
                  </a:cubicBezTo>
                  <a:cubicBezTo>
                    <a:pt x="540" y="443"/>
                    <a:pt x="545" y="443"/>
                    <a:pt x="551" y="443"/>
                  </a:cubicBezTo>
                  <a:cubicBezTo>
                    <a:pt x="885" y="649"/>
                    <a:pt x="885" y="649"/>
                    <a:pt x="885" y="649"/>
                  </a:cubicBezTo>
                  <a:cubicBezTo>
                    <a:pt x="891" y="649"/>
                    <a:pt x="896" y="649"/>
                    <a:pt x="902" y="649"/>
                  </a:cubicBezTo>
                  <a:cubicBezTo>
                    <a:pt x="913" y="649"/>
                    <a:pt x="924" y="649"/>
                    <a:pt x="930" y="643"/>
                  </a:cubicBezTo>
                  <a:cubicBezTo>
                    <a:pt x="1253" y="327"/>
                    <a:pt x="1253" y="327"/>
                    <a:pt x="1253" y="327"/>
                  </a:cubicBezTo>
                  <a:cubicBezTo>
                    <a:pt x="1258" y="321"/>
                    <a:pt x="1264" y="321"/>
                    <a:pt x="1269" y="321"/>
                  </a:cubicBezTo>
                  <a:cubicBezTo>
                    <a:pt x="1281" y="321"/>
                    <a:pt x="1286" y="321"/>
                    <a:pt x="1292" y="327"/>
                  </a:cubicBezTo>
                  <a:cubicBezTo>
                    <a:pt x="1420" y="460"/>
                    <a:pt x="1420" y="460"/>
                    <a:pt x="1420" y="460"/>
                  </a:cubicBezTo>
                  <a:cubicBezTo>
                    <a:pt x="1425" y="460"/>
                    <a:pt x="1431" y="466"/>
                    <a:pt x="1431" y="466"/>
                  </a:cubicBezTo>
                  <a:cubicBezTo>
                    <a:pt x="1436" y="466"/>
                    <a:pt x="1442" y="460"/>
                    <a:pt x="1442" y="449"/>
                  </a:cubicBezTo>
                  <a:cubicBezTo>
                    <a:pt x="1464" y="28"/>
                    <a:pt x="1464" y="28"/>
                    <a:pt x="1464" y="28"/>
                  </a:cubicBezTo>
                  <a:cubicBezTo>
                    <a:pt x="1464" y="11"/>
                    <a:pt x="1453" y="0"/>
                    <a:pt x="1442" y="0"/>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333333"/>
                </a:solidFill>
                <a:ea typeface="MS PGothic" panose="020B0600070205080204" pitchFamily="34" charset="-128"/>
              </a:endParaRPr>
            </a:p>
          </p:txBody>
        </p:sp>
        <p:sp>
          <p:nvSpPr>
            <p:cNvPr id="3" name="TextBox 2"/>
            <p:cNvSpPr txBox="1"/>
            <p:nvPr/>
          </p:nvSpPr>
          <p:spPr>
            <a:xfrm>
              <a:off x="290952" y="2519818"/>
              <a:ext cx="1239881" cy="454697"/>
            </a:xfrm>
            <a:prstGeom prst="rect">
              <a:avLst/>
            </a:prstGeom>
            <a:noFill/>
          </p:spPr>
          <p:txBody>
            <a:bodyPr wrap="square" lIns="182854" tIns="146283" rIns="182854" bIns="146283" rtlCol="0">
              <a:spAutoFit/>
            </a:bodyPr>
            <a:lstStyle/>
            <a:p>
              <a:pPr defTabSz="932563">
                <a:lnSpc>
                  <a:spcPct val="90000"/>
                </a:lnSpc>
                <a:spcBef>
                  <a:spcPct val="0"/>
                </a:spcBef>
                <a:spcAft>
                  <a:spcPts val="600"/>
                </a:spcAft>
              </a:pP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Data sources</a:t>
              </a:r>
            </a:p>
          </p:txBody>
        </p:sp>
        <p:sp>
          <p:nvSpPr>
            <p:cNvPr id="106" name="TextBox 105"/>
            <p:cNvSpPr txBox="1"/>
            <p:nvPr/>
          </p:nvSpPr>
          <p:spPr>
            <a:xfrm>
              <a:off x="286638" y="4033285"/>
              <a:ext cx="1239881" cy="613972"/>
            </a:xfrm>
            <a:prstGeom prst="rect">
              <a:avLst/>
            </a:prstGeom>
            <a:noFill/>
          </p:spPr>
          <p:txBody>
            <a:bodyPr wrap="square" lIns="182854" tIns="146283" rIns="182854" bIns="146283" rtlCol="0">
              <a:spAutoFit/>
            </a:bodyPr>
            <a:lstStyle/>
            <a:p>
              <a:pPr defTabSz="932563">
                <a:lnSpc>
                  <a:spcPct val="90000"/>
                </a:lnSpc>
                <a:spcBef>
                  <a:spcPct val="0"/>
                </a:spcBef>
                <a:spcAft>
                  <a:spcPts val="600"/>
                </a:spcAft>
              </a:pP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Custom </a:t>
              </a:r>
              <a:b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b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apps</a:t>
              </a:r>
            </a:p>
          </p:txBody>
        </p:sp>
        <p:sp>
          <p:nvSpPr>
            <p:cNvPr id="107" name="Freeform 53"/>
            <p:cNvSpPr>
              <a:spLocks noEditPoints="1"/>
            </p:cNvSpPr>
            <p:nvPr/>
          </p:nvSpPr>
          <p:spPr bwMode="auto">
            <a:xfrm>
              <a:off x="566387" y="3483627"/>
              <a:ext cx="451956" cy="645040"/>
            </a:xfrm>
            <a:custGeom>
              <a:avLst/>
              <a:gdLst>
                <a:gd name="T0" fmla="*/ 1011 w 1280"/>
                <a:gd name="T1" fmla="*/ 1048 h 1827"/>
                <a:gd name="T2" fmla="*/ 958 w 1280"/>
                <a:gd name="T3" fmla="*/ 1013 h 1827"/>
                <a:gd name="T4" fmla="*/ 847 w 1280"/>
                <a:gd name="T5" fmla="*/ 961 h 1827"/>
                <a:gd name="T6" fmla="*/ 814 w 1280"/>
                <a:gd name="T7" fmla="*/ 965 h 1827"/>
                <a:gd name="T8" fmla="*/ 710 w 1280"/>
                <a:gd name="T9" fmla="*/ 572 h 1827"/>
                <a:gd name="T10" fmla="*/ 601 w 1280"/>
                <a:gd name="T11" fmla="*/ 594 h 1827"/>
                <a:gd name="T12" fmla="*/ 705 w 1280"/>
                <a:gd name="T13" fmla="*/ 1159 h 1827"/>
                <a:gd name="T14" fmla="*/ 663 w 1280"/>
                <a:gd name="T15" fmla="*/ 1238 h 1827"/>
                <a:gd name="T16" fmla="*/ 504 w 1280"/>
                <a:gd name="T17" fmla="*/ 1112 h 1827"/>
                <a:gd name="T18" fmla="*/ 348 w 1280"/>
                <a:gd name="T19" fmla="*/ 1032 h 1827"/>
                <a:gd name="T20" fmla="*/ 378 w 1280"/>
                <a:gd name="T21" fmla="*/ 1138 h 1827"/>
                <a:gd name="T22" fmla="*/ 416 w 1280"/>
                <a:gd name="T23" fmla="*/ 1245 h 1827"/>
                <a:gd name="T24" fmla="*/ 492 w 1280"/>
                <a:gd name="T25" fmla="*/ 1368 h 1827"/>
                <a:gd name="T26" fmla="*/ 729 w 1280"/>
                <a:gd name="T27" fmla="*/ 1659 h 1827"/>
                <a:gd name="T28" fmla="*/ 805 w 1280"/>
                <a:gd name="T29" fmla="*/ 1827 h 1827"/>
                <a:gd name="T30" fmla="*/ 1238 w 1280"/>
                <a:gd name="T31" fmla="*/ 1652 h 1827"/>
                <a:gd name="T32" fmla="*/ 1257 w 1280"/>
                <a:gd name="T33" fmla="*/ 1576 h 1827"/>
                <a:gd name="T34" fmla="*/ 1273 w 1280"/>
                <a:gd name="T35" fmla="*/ 1354 h 1827"/>
                <a:gd name="T36" fmla="*/ 1198 w 1280"/>
                <a:gd name="T37" fmla="*/ 1207 h 1827"/>
                <a:gd name="T38" fmla="*/ 1131 w 1280"/>
                <a:gd name="T39" fmla="*/ 1112 h 1827"/>
                <a:gd name="T40" fmla="*/ 826 w 1280"/>
                <a:gd name="T41" fmla="*/ 381 h 1827"/>
                <a:gd name="T42" fmla="*/ 442 w 1280"/>
                <a:gd name="T43" fmla="*/ 0 h 1827"/>
                <a:gd name="T44" fmla="*/ 826 w 1280"/>
                <a:gd name="T45" fmla="*/ 381 h 1827"/>
                <a:gd name="T46" fmla="*/ 386 w 1280"/>
                <a:gd name="T47" fmla="*/ 381 h 1827"/>
                <a:gd name="T48" fmla="*/ 0 w 1280"/>
                <a:gd name="T49" fmla="*/ 0 h 1827"/>
                <a:gd name="T50" fmla="*/ 386 w 1280"/>
                <a:gd name="T51" fmla="*/ 381 h 1827"/>
                <a:gd name="T52" fmla="*/ 594 w 1280"/>
                <a:gd name="T53" fmla="*/ 821 h 1827"/>
                <a:gd name="T54" fmla="*/ 442 w 1280"/>
                <a:gd name="T55" fmla="*/ 437 h 1827"/>
                <a:gd name="T56" fmla="*/ 826 w 1280"/>
                <a:gd name="T57" fmla="*/ 821 h 1827"/>
                <a:gd name="T58" fmla="*/ 755 w 1280"/>
                <a:gd name="T59" fmla="*/ 561 h 1827"/>
                <a:gd name="T60" fmla="*/ 755 w 1280"/>
                <a:gd name="T61" fmla="*/ 561 h 1827"/>
                <a:gd name="T62" fmla="*/ 636 w 1280"/>
                <a:gd name="T63" fmla="*/ 480 h 1827"/>
                <a:gd name="T64" fmla="*/ 554 w 1280"/>
                <a:gd name="T65" fmla="*/ 601 h 1827"/>
                <a:gd name="T66" fmla="*/ 594 w 1280"/>
                <a:gd name="T67" fmla="*/ 821 h 1827"/>
                <a:gd name="T68" fmla="*/ 0 w 1280"/>
                <a:gd name="T69" fmla="*/ 1261 h 1827"/>
                <a:gd name="T70" fmla="*/ 606 w 1280"/>
                <a:gd name="T71" fmla="*/ 880 h 1827"/>
                <a:gd name="T72" fmla="*/ 658 w 1280"/>
                <a:gd name="T73" fmla="*/ 1157 h 1827"/>
                <a:gd name="T74" fmla="*/ 658 w 1280"/>
                <a:gd name="T75" fmla="*/ 1159 h 1827"/>
                <a:gd name="T76" fmla="*/ 644 w 1280"/>
                <a:gd name="T77" fmla="*/ 1193 h 1827"/>
                <a:gd name="T78" fmla="*/ 608 w 1280"/>
                <a:gd name="T79" fmla="*/ 1178 h 1827"/>
                <a:gd name="T80" fmla="*/ 563 w 1280"/>
                <a:gd name="T81" fmla="*/ 1117 h 1827"/>
                <a:gd name="T82" fmla="*/ 532 w 1280"/>
                <a:gd name="T83" fmla="*/ 1067 h 1827"/>
                <a:gd name="T84" fmla="*/ 388 w 1280"/>
                <a:gd name="T85" fmla="*/ 972 h 1827"/>
                <a:gd name="T86" fmla="*/ 298 w 1280"/>
                <a:gd name="T87" fmla="*/ 1105 h 1827"/>
                <a:gd name="T88" fmla="*/ 336 w 1280"/>
                <a:gd name="T89" fmla="*/ 1157 h 1827"/>
                <a:gd name="T90" fmla="*/ 357 w 1280"/>
                <a:gd name="T91" fmla="*/ 1219 h 1827"/>
                <a:gd name="T92" fmla="*/ 386 w 1280"/>
                <a:gd name="T93" fmla="*/ 821 h 1827"/>
                <a:gd name="T94" fmla="*/ 0 w 1280"/>
                <a:gd name="T95" fmla="*/ 437 h 1827"/>
                <a:gd name="T96" fmla="*/ 386 w 1280"/>
                <a:gd name="T97" fmla="*/ 821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0" h="1827">
                  <a:moveTo>
                    <a:pt x="1013" y="1048"/>
                  </a:moveTo>
                  <a:cubicBezTo>
                    <a:pt x="1011" y="1048"/>
                    <a:pt x="1011" y="1048"/>
                    <a:pt x="1011" y="1048"/>
                  </a:cubicBezTo>
                  <a:cubicBezTo>
                    <a:pt x="977" y="1046"/>
                    <a:pt x="977" y="1046"/>
                    <a:pt x="977" y="1046"/>
                  </a:cubicBezTo>
                  <a:cubicBezTo>
                    <a:pt x="958" y="1013"/>
                    <a:pt x="958" y="1013"/>
                    <a:pt x="958" y="1013"/>
                  </a:cubicBezTo>
                  <a:cubicBezTo>
                    <a:pt x="954" y="1008"/>
                    <a:pt x="951" y="1003"/>
                    <a:pt x="947" y="998"/>
                  </a:cubicBezTo>
                  <a:cubicBezTo>
                    <a:pt x="918" y="975"/>
                    <a:pt x="885" y="961"/>
                    <a:pt x="847" y="961"/>
                  </a:cubicBezTo>
                  <a:cubicBezTo>
                    <a:pt x="814" y="968"/>
                    <a:pt x="814" y="968"/>
                    <a:pt x="814" y="968"/>
                  </a:cubicBezTo>
                  <a:cubicBezTo>
                    <a:pt x="814" y="965"/>
                    <a:pt x="814" y="965"/>
                    <a:pt x="814" y="965"/>
                  </a:cubicBezTo>
                  <a:cubicBezTo>
                    <a:pt x="814" y="963"/>
                    <a:pt x="814" y="963"/>
                    <a:pt x="814" y="963"/>
                  </a:cubicBezTo>
                  <a:cubicBezTo>
                    <a:pt x="710" y="572"/>
                    <a:pt x="710" y="572"/>
                    <a:pt x="710" y="572"/>
                  </a:cubicBezTo>
                  <a:cubicBezTo>
                    <a:pt x="696" y="523"/>
                    <a:pt x="672" y="523"/>
                    <a:pt x="644" y="527"/>
                  </a:cubicBezTo>
                  <a:cubicBezTo>
                    <a:pt x="644" y="527"/>
                    <a:pt x="589" y="535"/>
                    <a:pt x="601" y="594"/>
                  </a:cubicBezTo>
                  <a:cubicBezTo>
                    <a:pt x="703" y="1140"/>
                    <a:pt x="703" y="1140"/>
                    <a:pt x="703" y="1140"/>
                  </a:cubicBezTo>
                  <a:cubicBezTo>
                    <a:pt x="703" y="1148"/>
                    <a:pt x="705" y="1152"/>
                    <a:pt x="705" y="1159"/>
                  </a:cubicBezTo>
                  <a:cubicBezTo>
                    <a:pt x="705" y="1183"/>
                    <a:pt x="696" y="1207"/>
                    <a:pt x="679" y="1226"/>
                  </a:cubicBezTo>
                  <a:cubicBezTo>
                    <a:pt x="674" y="1233"/>
                    <a:pt x="667" y="1238"/>
                    <a:pt x="663" y="1238"/>
                  </a:cubicBezTo>
                  <a:cubicBezTo>
                    <a:pt x="632" y="1242"/>
                    <a:pt x="603" y="1235"/>
                    <a:pt x="577" y="1216"/>
                  </a:cubicBezTo>
                  <a:cubicBezTo>
                    <a:pt x="547" y="1193"/>
                    <a:pt x="525" y="1143"/>
                    <a:pt x="504" y="1112"/>
                  </a:cubicBezTo>
                  <a:cubicBezTo>
                    <a:pt x="492" y="1093"/>
                    <a:pt x="483" y="1072"/>
                    <a:pt x="468" y="1055"/>
                  </a:cubicBezTo>
                  <a:cubicBezTo>
                    <a:pt x="440" y="1027"/>
                    <a:pt x="383" y="1003"/>
                    <a:pt x="348" y="1032"/>
                  </a:cubicBezTo>
                  <a:cubicBezTo>
                    <a:pt x="338" y="1041"/>
                    <a:pt x="326" y="1065"/>
                    <a:pt x="336" y="1077"/>
                  </a:cubicBezTo>
                  <a:cubicBezTo>
                    <a:pt x="350" y="1096"/>
                    <a:pt x="369" y="1117"/>
                    <a:pt x="378" y="1138"/>
                  </a:cubicBezTo>
                  <a:cubicBezTo>
                    <a:pt x="388" y="1155"/>
                    <a:pt x="393" y="1174"/>
                    <a:pt x="400" y="1193"/>
                  </a:cubicBezTo>
                  <a:cubicBezTo>
                    <a:pt x="404" y="1204"/>
                    <a:pt x="407" y="1235"/>
                    <a:pt x="416" y="1245"/>
                  </a:cubicBezTo>
                  <a:cubicBezTo>
                    <a:pt x="426" y="1254"/>
                    <a:pt x="435" y="1273"/>
                    <a:pt x="442" y="1285"/>
                  </a:cubicBezTo>
                  <a:cubicBezTo>
                    <a:pt x="459" y="1311"/>
                    <a:pt x="483" y="1339"/>
                    <a:pt x="492" y="1368"/>
                  </a:cubicBezTo>
                  <a:cubicBezTo>
                    <a:pt x="525" y="1415"/>
                    <a:pt x="539" y="1477"/>
                    <a:pt x="575" y="1522"/>
                  </a:cubicBezTo>
                  <a:cubicBezTo>
                    <a:pt x="620" y="1576"/>
                    <a:pt x="663" y="1628"/>
                    <a:pt x="729" y="1659"/>
                  </a:cubicBezTo>
                  <a:cubicBezTo>
                    <a:pt x="752" y="1673"/>
                    <a:pt x="769" y="1692"/>
                    <a:pt x="783" y="1713"/>
                  </a:cubicBezTo>
                  <a:cubicBezTo>
                    <a:pt x="805" y="1827"/>
                    <a:pt x="805" y="1827"/>
                    <a:pt x="805" y="1827"/>
                  </a:cubicBezTo>
                  <a:cubicBezTo>
                    <a:pt x="887" y="1813"/>
                    <a:pt x="1224" y="1756"/>
                    <a:pt x="1259" y="1749"/>
                  </a:cubicBezTo>
                  <a:cubicBezTo>
                    <a:pt x="1238" y="1652"/>
                    <a:pt x="1238" y="1652"/>
                    <a:pt x="1238" y="1652"/>
                  </a:cubicBezTo>
                  <a:cubicBezTo>
                    <a:pt x="1235" y="1649"/>
                    <a:pt x="1235" y="1649"/>
                    <a:pt x="1235" y="1649"/>
                  </a:cubicBezTo>
                  <a:cubicBezTo>
                    <a:pt x="1245" y="1626"/>
                    <a:pt x="1250" y="1600"/>
                    <a:pt x="1257" y="1576"/>
                  </a:cubicBezTo>
                  <a:cubicBezTo>
                    <a:pt x="1262" y="1555"/>
                    <a:pt x="1266" y="1536"/>
                    <a:pt x="1266" y="1514"/>
                  </a:cubicBezTo>
                  <a:cubicBezTo>
                    <a:pt x="1269" y="1462"/>
                    <a:pt x="1271" y="1408"/>
                    <a:pt x="1273" y="1354"/>
                  </a:cubicBezTo>
                  <a:cubicBezTo>
                    <a:pt x="1273" y="1344"/>
                    <a:pt x="1273" y="1335"/>
                    <a:pt x="1276" y="1325"/>
                  </a:cubicBezTo>
                  <a:cubicBezTo>
                    <a:pt x="1280" y="1294"/>
                    <a:pt x="1262" y="1211"/>
                    <a:pt x="1198" y="1207"/>
                  </a:cubicBezTo>
                  <a:cubicBezTo>
                    <a:pt x="1195" y="1207"/>
                    <a:pt x="1195" y="1207"/>
                    <a:pt x="1195" y="1204"/>
                  </a:cubicBezTo>
                  <a:cubicBezTo>
                    <a:pt x="1179" y="1171"/>
                    <a:pt x="1157" y="1140"/>
                    <a:pt x="1131" y="1112"/>
                  </a:cubicBezTo>
                  <a:cubicBezTo>
                    <a:pt x="1101" y="1079"/>
                    <a:pt x="1058" y="1055"/>
                    <a:pt x="1013" y="1048"/>
                  </a:cubicBezTo>
                  <a:close/>
                  <a:moveTo>
                    <a:pt x="826" y="381"/>
                  </a:moveTo>
                  <a:cubicBezTo>
                    <a:pt x="442" y="381"/>
                    <a:pt x="442" y="381"/>
                    <a:pt x="442" y="381"/>
                  </a:cubicBezTo>
                  <a:cubicBezTo>
                    <a:pt x="442" y="0"/>
                    <a:pt x="442" y="0"/>
                    <a:pt x="442" y="0"/>
                  </a:cubicBezTo>
                  <a:cubicBezTo>
                    <a:pt x="826" y="0"/>
                    <a:pt x="826" y="0"/>
                    <a:pt x="826" y="0"/>
                  </a:cubicBezTo>
                  <a:cubicBezTo>
                    <a:pt x="826" y="381"/>
                    <a:pt x="826" y="381"/>
                    <a:pt x="826" y="381"/>
                  </a:cubicBezTo>
                  <a:cubicBezTo>
                    <a:pt x="826" y="381"/>
                    <a:pt x="826" y="381"/>
                    <a:pt x="826" y="381"/>
                  </a:cubicBezTo>
                  <a:close/>
                  <a:moveTo>
                    <a:pt x="386" y="381"/>
                  </a:moveTo>
                  <a:cubicBezTo>
                    <a:pt x="0" y="381"/>
                    <a:pt x="0" y="381"/>
                    <a:pt x="0" y="381"/>
                  </a:cubicBezTo>
                  <a:cubicBezTo>
                    <a:pt x="0" y="0"/>
                    <a:pt x="0" y="0"/>
                    <a:pt x="0" y="0"/>
                  </a:cubicBezTo>
                  <a:cubicBezTo>
                    <a:pt x="386" y="0"/>
                    <a:pt x="386" y="0"/>
                    <a:pt x="386" y="0"/>
                  </a:cubicBezTo>
                  <a:cubicBezTo>
                    <a:pt x="386" y="381"/>
                    <a:pt x="386" y="381"/>
                    <a:pt x="386" y="381"/>
                  </a:cubicBezTo>
                  <a:cubicBezTo>
                    <a:pt x="386" y="381"/>
                    <a:pt x="386" y="381"/>
                    <a:pt x="386" y="381"/>
                  </a:cubicBezTo>
                  <a:close/>
                  <a:moveTo>
                    <a:pt x="594" y="821"/>
                  </a:moveTo>
                  <a:cubicBezTo>
                    <a:pt x="442" y="821"/>
                    <a:pt x="442" y="821"/>
                    <a:pt x="442" y="821"/>
                  </a:cubicBezTo>
                  <a:cubicBezTo>
                    <a:pt x="442" y="437"/>
                    <a:pt x="442" y="437"/>
                    <a:pt x="442" y="437"/>
                  </a:cubicBezTo>
                  <a:cubicBezTo>
                    <a:pt x="826" y="437"/>
                    <a:pt x="826" y="437"/>
                    <a:pt x="826" y="437"/>
                  </a:cubicBezTo>
                  <a:cubicBezTo>
                    <a:pt x="826" y="821"/>
                    <a:pt x="826" y="821"/>
                    <a:pt x="826" y="821"/>
                  </a:cubicBezTo>
                  <a:cubicBezTo>
                    <a:pt x="826" y="821"/>
                    <a:pt x="826" y="821"/>
                    <a:pt x="826" y="821"/>
                  </a:cubicBezTo>
                  <a:cubicBezTo>
                    <a:pt x="755" y="561"/>
                    <a:pt x="755" y="561"/>
                    <a:pt x="755" y="561"/>
                  </a:cubicBezTo>
                  <a:cubicBezTo>
                    <a:pt x="755" y="561"/>
                    <a:pt x="755" y="561"/>
                    <a:pt x="755" y="561"/>
                  </a:cubicBezTo>
                  <a:cubicBezTo>
                    <a:pt x="755" y="561"/>
                    <a:pt x="755" y="561"/>
                    <a:pt x="755" y="561"/>
                  </a:cubicBezTo>
                  <a:cubicBezTo>
                    <a:pt x="736" y="492"/>
                    <a:pt x="693" y="478"/>
                    <a:pt x="663" y="478"/>
                  </a:cubicBezTo>
                  <a:cubicBezTo>
                    <a:pt x="653" y="478"/>
                    <a:pt x="644" y="478"/>
                    <a:pt x="636" y="480"/>
                  </a:cubicBezTo>
                  <a:cubicBezTo>
                    <a:pt x="627" y="482"/>
                    <a:pt x="591" y="490"/>
                    <a:pt x="570" y="520"/>
                  </a:cubicBezTo>
                  <a:cubicBezTo>
                    <a:pt x="558" y="537"/>
                    <a:pt x="547" y="563"/>
                    <a:pt x="554" y="601"/>
                  </a:cubicBezTo>
                  <a:cubicBezTo>
                    <a:pt x="594" y="821"/>
                    <a:pt x="594" y="821"/>
                    <a:pt x="594" y="821"/>
                  </a:cubicBezTo>
                  <a:cubicBezTo>
                    <a:pt x="594" y="821"/>
                    <a:pt x="594" y="821"/>
                    <a:pt x="594" y="821"/>
                  </a:cubicBezTo>
                  <a:close/>
                  <a:moveTo>
                    <a:pt x="371" y="1261"/>
                  </a:moveTo>
                  <a:cubicBezTo>
                    <a:pt x="0" y="1261"/>
                    <a:pt x="0" y="1261"/>
                    <a:pt x="0" y="1261"/>
                  </a:cubicBezTo>
                  <a:cubicBezTo>
                    <a:pt x="0" y="880"/>
                    <a:pt x="0" y="880"/>
                    <a:pt x="0" y="880"/>
                  </a:cubicBezTo>
                  <a:cubicBezTo>
                    <a:pt x="606" y="880"/>
                    <a:pt x="606" y="880"/>
                    <a:pt x="606" y="880"/>
                  </a:cubicBezTo>
                  <a:cubicBezTo>
                    <a:pt x="655" y="1150"/>
                    <a:pt x="655" y="1150"/>
                    <a:pt x="655" y="1150"/>
                  </a:cubicBezTo>
                  <a:cubicBezTo>
                    <a:pt x="655" y="1152"/>
                    <a:pt x="658" y="1155"/>
                    <a:pt x="658" y="1157"/>
                  </a:cubicBezTo>
                  <a:cubicBezTo>
                    <a:pt x="658" y="1157"/>
                    <a:pt x="658" y="1157"/>
                    <a:pt x="658" y="1157"/>
                  </a:cubicBezTo>
                  <a:cubicBezTo>
                    <a:pt x="658" y="1159"/>
                    <a:pt x="658" y="1159"/>
                    <a:pt x="658" y="1159"/>
                  </a:cubicBezTo>
                  <a:cubicBezTo>
                    <a:pt x="658" y="1171"/>
                    <a:pt x="653" y="1181"/>
                    <a:pt x="646" y="1193"/>
                  </a:cubicBezTo>
                  <a:cubicBezTo>
                    <a:pt x="644" y="1193"/>
                    <a:pt x="644" y="1193"/>
                    <a:pt x="644" y="1193"/>
                  </a:cubicBezTo>
                  <a:cubicBezTo>
                    <a:pt x="632" y="1193"/>
                    <a:pt x="620" y="1188"/>
                    <a:pt x="608" y="1178"/>
                  </a:cubicBezTo>
                  <a:cubicBezTo>
                    <a:pt x="608" y="1178"/>
                    <a:pt x="608" y="1178"/>
                    <a:pt x="608" y="1178"/>
                  </a:cubicBezTo>
                  <a:cubicBezTo>
                    <a:pt x="608" y="1178"/>
                    <a:pt x="608" y="1178"/>
                    <a:pt x="608" y="1178"/>
                  </a:cubicBezTo>
                  <a:cubicBezTo>
                    <a:pt x="591" y="1167"/>
                    <a:pt x="577" y="1140"/>
                    <a:pt x="563" y="1117"/>
                  </a:cubicBezTo>
                  <a:cubicBezTo>
                    <a:pt x="556" y="1107"/>
                    <a:pt x="551" y="1096"/>
                    <a:pt x="544" y="1086"/>
                  </a:cubicBezTo>
                  <a:cubicBezTo>
                    <a:pt x="539" y="1079"/>
                    <a:pt x="537" y="1074"/>
                    <a:pt x="532" y="1067"/>
                  </a:cubicBezTo>
                  <a:cubicBezTo>
                    <a:pt x="525" y="1053"/>
                    <a:pt x="516" y="1036"/>
                    <a:pt x="502" y="1022"/>
                  </a:cubicBezTo>
                  <a:cubicBezTo>
                    <a:pt x="473" y="991"/>
                    <a:pt x="428" y="972"/>
                    <a:pt x="388" y="972"/>
                  </a:cubicBezTo>
                  <a:cubicBezTo>
                    <a:pt x="362" y="972"/>
                    <a:pt x="338" y="980"/>
                    <a:pt x="319" y="994"/>
                  </a:cubicBezTo>
                  <a:cubicBezTo>
                    <a:pt x="293" y="1017"/>
                    <a:pt x="270" y="1069"/>
                    <a:pt x="298" y="1105"/>
                  </a:cubicBezTo>
                  <a:cubicBezTo>
                    <a:pt x="303" y="1110"/>
                    <a:pt x="305" y="1114"/>
                    <a:pt x="310" y="1119"/>
                  </a:cubicBezTo>
                  <a:cubicBezTo>
                    <a:pt x="319" y="1133"/>
                    <a:pt x="331" y="1148"/>
                    <a:pt x="336" y="1157"/>
                  </a:cubicBezTo>
                  <a:cubicBezTo>
                    <a:pt x="343" y="1174"/>
                    <a:pt x="350" y="1193"/>
                    <a:pt x="355" y="1207"/>
                  </a:cubicBezTo>
                  <a:cubicBezTo>
                    <a:pt x="355" y="1209"/>
                    <a:pt x="357" y="1214"/>
                    <a:pt x="357" y="1219"/>
                  </a:cubicBezTo>
                  <a:cubicBezTo>
                    <a:pt x="359" y="1233"/>
                    <a:pt x="364" y="1247"/>
                    <a:pt x="371" y="1261"/>
                  </a:cubicBezTo>
                  <a:close/>
                  <a:moveTo>
                    <a:pt x="386" y="821"/>
                  </a:moveTo>
                  <a:cubicBezTo>
                    <a:pt x="0" y="821"/>
                    <a:pt x="0" y="821"/>
                    <a:pt x="0" y="821"/>
                  </a:cubicBezTo>
                  <a:cubicBezTo>
                    <a:pt x="0" y="437"/>
                    <a:pt x="0" y="437"/>
                    <a:pt x="0" y="437"/>
                  </a:cubicBezTo>
                  <a:cubicBezTo>
                    <a:pt x="386" y="437"/>
                    <a:pt x="386" y="437"/>
                    <a:pt x="386" y="437"/>
                  </a:cubicBezTo>
                  <a:cubicBezTo>
                    <a:pt x="386" y="821"/>
                    <a:pt x="386" y="821"/>
                    <a:pt x="386" y="821"/>
                  </a:cubicBezTo>
                  <a:cubicBezTo>
                    <a:pt x="386" y="821"/>
                    <a:pt x="386" y="821"/>
                    <a:pt x="386" y="821"/>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333333"/>
                </a:solidFill>
                <a:ea typeface="MS PGothic" panose="020B0600070205080204" pitchFamily="34" charset="-128"/>
              </a:endParaRPr>
            </a:p>
          </p:txBody>
        </p:sp>
        <p:sp>
          <p:nvSpPr>
            <p:cNvPr id="110" name="TextBox 109"/>
            <p:cNvSpPr txBox="1"/>
            <p:nvPr/>
          </p:nvSpPr>
          <p:spPr>
            <a:xfrm>
              <a:off x="276231" y="5332876"/>
              <a:ext cx="1551146" cy="613972"/>
            </a:xfrm>
            <a:prstGeom prst="rect">
              <a:avLst/>
            </a:prstGeom>
            <a:noFill/>
          </p:spPr>
          <p:txBody>
            <a:bodyPr wrap="square" lIns="182854" tIns="146283" rIns="182854" bIns="146283" rtlCol="0">
              <a:spAutoFit/>
            </a:bodyPr>
            <a:lstStyle/>
            <a:p>
              <a:pPr defTabSz="932563">
                <a:lnSpc>
                  <a:spcPct val="90000"/>
                </a:lnSpc>
                <a:spcBef>
                  <a:spcPct val="0"/>
                </a:spcBef>
                <a:spcAft>
                  <a:spcPts val="600"/>
                </a:spcAft>
              </a:pP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Sensors </a:t>
              </a:r>
              <a:b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b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and devices</a:t>
              </a:r>
            </a:p>
          </p:txBody>
        </p:sp>
        <p:sp>
          <p:nvSpPr>
            <p:cNvPr id="111" name="Freeform 16"/>
            <p:cNvSpPr>
              <a:spLocks noChangeAspect="1" noEditPoints="1"/>
            </p:cNvSpPr>
            <p:nvPr/>
          </p:nvSpPr>
          <p:spPr bwMode="auto">
            <a:xfrm>
              <a:off x="474853" y="4945056"/>
              <a:ext cx="576951" cy="530500"/>
            </a:xfrm>
            <a:custGeom>
              <a:avLst/>
              <a:gdLst>
                <a:gd name="T0" fmla="*/ 363 w 400"/>
                <a:gd name="T1" fmla="*/ 0 h 367"/>
                <a:gd name="T2" fmla="*/ 38 w 400"/>
                <a:gd name="T3" fmla="*/ 0 h 367"/>
                <a:gd name="T4" fmla="*/ 0 w 400"/>
                <a:gd name="T5" fmla="*/ 37 h 367"/>
                <a:gd name="T6" fmla="*/ 0 w 400"/>
                <a:gd name="T7" fmla="*/ 255 h 367"/>
                <a:gd name="T8" fmla="*/ 38 w 400"/>
                <a:gd name="T9" fmla="*/ 292 h 367"/>
                <a:gd name="T10" fmla="*/ 184 w 400"/>
                <a:gd name="T11" fmla="*/ 292 h 367"/>
                <a:gd name="T12" fmla="*/ 230 w 400"/>
                <a:gd name="T13" fmla="*/ 335 h 367"/>
                <a:gd name="T14" fmla="*/ 230 w 400"/>
                <a:gd name="T15" fmla="*/ 367 h 367"/>
                <a:gd name="T16" fmla="*/ 328 w 400"/>
                <a:gd name="T17" fmla="*/ 367 h 367"/>
                <a:gd name="T18" fmla="*/ 328 w 400"/>
                <a:gd name="T19" fmla="*/ 292 h 367"/>
                <a:gd name="T20" fmla="*/ 363 w 400"/>
                <a:gd name="T21" fmla="*/ 292 h 367"/>
                <a:gd name="T22" fmla="*/ 400 w 400"/>
                <a:gd name="T23" fmla="*/ 255 h 367"/>
                <a:gd name="T24" fmla="*/ 400 w 400"/>
                <a:gd name="T25" fmla="*/ 37 h 367"/>
                <a:gd name="T26" fmla="*/ 363 w 400"/>
                <a:gd name="T27" fmla="*/ 0 h 367"/>
                <a:gd name="T28" fmla="*/ 361 w 400"/>
                <a:gd name="T29" fmla="*/ 253 h 367"/>
                <a:gd name="T30" fmla="*/ 328 w 400"/>
                <a:gd name="T31" fmla="*/ 253 h 367"/>
                <a:gd name="T32" fmla="*/ 328 w 400"/>
                <a:gd name="T33" fmla="*/ 197 h 367"/>
                <a:gd name="T34" fmla="*/ 305 w 400"/>
                <a:gd name="T35" fmla="*/ 197 h 367"/>
                <a:gd name="T36" fmla="*/ 305 w 400"/>
                <a:gd name="T37" fmla="*/ 219 h 367"/>
                <a:gd name="T38" fmla="*/ 298 w 400"/>
                <a:gd name="T39" fmla="*/ 219 h 367"/>
                <a:gd name="T40" fmla="*/ 298 w 400"/>
                <a:gd name="T41" fmla="*/ 180 h 367"/>
                <a:gd name="T42" fmla="*/ 275 w 400"/>
                <a:gd name="T43" fmla="*/ 180 h 367"/>
                <a:gd name="T44" fmla="*/ 275 w 400"/>
                <a:gd name="T45" fmla="*/ 219 h 367"/>
                <a:gd name="T46" fmla="*/ 269 w 400"/>
                <a:gd name="T47" fmla="*/ 219 h 367"/>
                <a:gd name="T48" fmla="*/ 269 w 400"/>
                <a:gd name="T49" fmla="*/ 166 h 367"/>
                <a:gd name="T50" fmla="*/ 245 w 400"/>
                <a:gd name="T51" fmla="*/ 166 h 367"/>
                <a:gd name="T52" fmla="*/ 245 w 400"/>
                <a:gd name="T53" fmla="*/ 219 h 367"/>
                <a:gd name="T54" fmla="*/ 239 w 400"/>
                <a:gd name="T55" fmla="*/ 219 h 367"/>
                <a:gd name="T56" fmla="*/ 239 w 400"/>
                <a:gd name="T57" fmla="*/ 111 h 367"/>
                <a:gd name="T58" fmla="*/ 216 w 400"/>
                <a:gd name="T59" fmla="*/ 111 h 367"/>
                <a:gd name="T60" fmla="*/ 216 w 400"/>
                <a:gd name="T61" fmla="*/ 249 h 367"/>
                <a:gd name="T62" fmla="*/ 208 w 400"/>
                <a:gd name="T63" fmla="*/ 249 h 367"/>
                <a:gd name="T64" fmla="*/ 208 w 400"/>
                <a:gd name="T65" fmla="*/ 197 h 367"/>
                <a:gd name="T66" fmla="*/ 183 w 400"/>
                <a:gd name="T67" fmla="*/ 197 h 367"/>
                <a:gd name="T68" fmla="*/ 183 w 400"/>
                <a:gd name="T69" fmla="*/ 253 h 367"/>
                <a:gd name="T70" fmla="*/ 39 w 400"/>
                <a:gd name="T71" fmla="*/ 253 h 367"/>
                <a:gd name="T72" fmla="*/ 39 w 400"/>
                <a:gd name="T73" fmla="*/ 39 h 367"/>
                <a:gd name="T74" fmla="*/ 361 w 400"/>
                <a:gd name="T75" fmla="*/ 39 h 367"/>
                <a:gd name="T76" fmla="*/ 361 w 400"/>
                <a:gd name="T77" fmla="*/ 25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0" h="367">
                  <a:moveTo>
                    <a:pt x="363" y="0"/>
                  </a:moveTo>
                  <a:cubicBezTo>
                    <a:pt x="38" y="0"/>
                    <a:pt x="38" y="0"/>
                    <a:pt x="38" y="0"/>
                  </a:cubicBezTo>
                  <a:cubicBezTo>
                    <a:pt x="17" y="0"/>
                    <a:pt x="0" y="16"/>
                    <a:pt x="0" y="37"/>
                  </a:cubicBezTo>
                  <a:cubicBezTo>
                    <a:pt x="0" y="255"/>
                    <a:pt x="0" y="255"/>
                    <a:pt x="0" y="255"/>
                  </a:cubicBezTo>
                  <a:cubicBezTo>
                    <a:pt x="0" y="275"/>
                    <a:pt x="17" y="292"/>
                    <a:pt x="38" y="292"/>
                  </a:cubicBezTo>
                  <a:cubicBezTo>
                    <a:pt x="184" y="292"/>
                    <a:pt x="184" y="292"/>
                    <a:pt x="184" y="292"/>
                  </a:cubicBezTo>
                  <a:cubicBezTo>
                    <a:pt x="191" y="310"/>
                    <a:pt x="230" y="335"/>
                    <a:pt x="230" y="335"/>
                  </a:cubicBezTo>
                  <a:cubicBezTo>
                    <a:pt x="230" y="367"/>
                    <a:pt x="230" y="367"/>
                    <a:pt x="230" y="367"/>
                  </a:cubicBezTo>
                  <a:cubicBezTo>
                    <a:pt x="328" y="367"/>
                    <a:pt x="328" y="367"/>
                    <a:pt x="328" y="367"/>
                  </a:cubicBezTo>
                  <a:cubicBezTo>
                    <a:pt x="328" y="292"/>
                    <a:pt x="328" y="292"/>
                    <a:pt x="328" y="292"/>
                  </a:cubicBezTo>
                  <a:cubicBezTo>
                    <a:pt x="363" y="292"/>
                    <a:pt x="363" y="292"/>
                    <a:pt x="363" y="292"/>
                  </a:cubicBezTo>
                  <a:cubicBezTo>
                    <a:pt x="384" y="292"/>
                    <a:pt x="400" y="275"/>
                    <a:pt x="400" y="255"/>
                  </a:cubicBezTo>
                  <a:cubicBezTo>
                    <a:pt x="400" y="37"/>
                    <a:pt x="400" y="37"/>
                    <a:pt x="400" y="37"/>
                  </a:cubicBezTo>
                  <a:cubicBezTo>
                    <a:pt x="400" y="16"/>
                    <a:pt x="384" y="0"/>
                    <a:pt x="363" y="0"/>
                  </a:cubicBezTo>
                  <a:close/>
                  <a:moveTo>
                    <a:pt x="361" y="253"/>
                  </a:moveTo>
                  <a:cubicBezTo>
                    <a:pt x="328" y="253"/>
                    <a:pt x="328" y="253"/>
                    <a:pt x="328" y="253"/>
                  </a:cubicBezTo>
                  <a:cubicBezTo>
                    <a:pt x="328" y="197"/>
                    <a:pt x="328" y="197"/>
                    <a:pt x="328" y="197"/>
                  </a:cubicBezTo>
                  <a:cubicBezTo>
                    <a:pt x="328" y="181"/>
                    <a:pt x="305" y="181"/>
                    <a:pt x="305" y="197"/>
                  </a:cubicBezTo>
                  <a:cubicBezTo>
                    <a:pt x="305" y="219"/>
                    <a:pt x="305" y="219"/>
                    <a:pt x="305" y="219"/>
                  </a:cubicBezTo>
                  <a:cubicBezTo>
                    <a:pt x="305" y="222"/>
                    <a:pt x="298" y="222"/>
                    <a:pt x="298" y="219"/>
                  </a:cubicBezTo>
                  <a:cubicBezTo>
                    <a:pt x="298" y="180"/>
                    <a:pt x="298" y="180"/>
                    <a:pt x="298" y="180"/>
                  </a:cubicBezTo>
                  <a:cubicBezTo>
                    <a:pt x="298" y="165"/>
                    <a:pt x="275" y="165"/>
                    <a:pt x="275" y="180"/>
                  </a:cubicBezTo>
                  <a:cubicBezTo>
                    <a:pt x="275" y="219"/>
                    <a:pt x="275" y="219"/>
                    <a:pt x="275" y="219"/>
                  </a:cubicBezTo>
                  <a:cubicBezTo>
                    <a:pt x="275" y="222"/>
                    <a:pt x="269" y="222"/>
                    <a:pt x="269" y="219"/>
                  </a:cubicBezTo>
                  <a:cubicBezTo>
                    <a:pt x="269" y="166"/>
                    <a:pt x="269" y="166"/>
                    <a:pt x="269" y="166"/>
                  </a:cubicBezTo>
                  <a:cubicBezTo>
                    <a:pt x="269" y="150"/>
                    <a:pt x="245" y="150"/>
                    <a:pt x="245" y="166"/>
                  </a:cubicBezTo>
                  <a:cubicBezTo>
                    <a:pt x="245" y="219"/>
                    <a:pt x="245" y="219"/>
                    <a:pt x="245" y="219"/>
                  </a:cubicBezTo>
                  <a:cubicBezTo>
                    <a:pt x="245" y="222"/>
                    <a:pt x="239" y="222"/>
                    <a:pt x="239" y="219"/>
                  </a:cubicBezTo>
                  <a:cubicBezTo>
                    <a:pt x="239" y="111"/>
                    <a:pt x="239" y="111"/>
                    <a:pt x="239" y="111"/>
                  </a:cubicBezTo>
                  <a:cubicBezTo>
                    <a:pt x="239" y="96"/>
                    <a:pt x="216" y="96"/>
                    <a:pt x="216" y="111"/>
                  </a:cubicBezTo>
                  <a:cubicBezTo>
                    <a:pt x="216" y="249"/>
                    <a:pt x="216" y="249"/>
                    <a:pt x="216" y="249"/>
                  </a:cubicBezTo>
                  <a:cubicBezTo>
                    <a:pt x="216" y="252"/>
                    <a:pt x="208" y="252"/>
                    <a:pt x="208" y="249"/>
                  </a:cubicBezTo>
                  <a:cubicBezTo>
                    <a:pt x="208" y="197"/>
                    <a:pt x="208" y="197"/>
                    <a:pt x="208" y="197"/>
                  </a:cubicBezTo>
                  <a:cubicBezTo>
                    <a:pt x="208" y="178"/>
                    <a:pt x="183" y="179"/>
                    <a:pt x="183" y="197"/>
                  </a:cubicBezTo>
                  <a:cubicBezTo>
                    <a:pt x="183" y="253"/>
                    <a:pt x="183" y="253"/>
                    <a:pt x="183" y="253"/>
                  </a:cubicBezTo>
                  <a:cubicBezTo>
                    <a:pt x="39" y="253"/>
                    <a:pt x="39" y="253"/>
                    <a:pt x="39" y="253"/>
                  </a:cubicBezTo>
                  <a:cubicBezTo>
                    <a:pt x="39" y="39"/>
                    <a:pt x="39" y="39"/>
                    <a:pt x="39" y="39"/>
                  </a:cubicBezTo>
                  <a:cubicBezTo>
                    <a:pt x="361" y="39"/>
                    <a:pt x="361" y="39"/>
                    <a:pt x="361" y="39"/>
                  </a:cubicBezTo>
                  <a:cubicBezTo>
                    <a:pt x="361" y="253"/>
                    <a:pt x="361" y="253"/>
                    <a:pt x="361" y="253"/>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333333"/>
                </a:solidFill>
                <a:ea typeface="MS PGothic" panose="020B0600070205080204" pitchFamily="34" charset="-128"/>
              </a:endParaRPr>
            </a:p>
          </p:txBody>
        </p:sp>
      </p:grpSp>
      <p:sp>
        <p:nvSpPr>
          <p:cNvPr id="21" name="Rectangle 20"/>
          <p:cNvSpPr/>
          <p:nvPr/>
        </p:nvSpPr>
        <p:spPr>
          <a:xfrm>
            <a:off x="5226134" y="6200099"/>
            <a:ext cx="1436110" cy="345163"/>
          </a:xfrm>
          <a:prstGeom prst="rect">
            <a:avLst/>
          </a:prstGeom>
        </p:spPr>
        <p:txBody>
          <a:bodyPr wrap="none">
            <a:spAutoFit/>
          </a:bodyPr>
          <a:lstStyle/>
          <a:p>
            <a:pPr algn="ctr" defTabSz="725012">
              <a:spcBef>
                <a:spcPct val="0"/>
              </a:spcBef>
              <a:spcAft>
                <a:spcPct val="35000"/>
              </a:spcAft>
            </a:pPr>
            <a:r>
              <a:rPr lang="en-US" sz="1599"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INTELLIGENCE</a:t>
            </a:r>
          </a:p>
        </p:txBody>
      </p:sp>
      <p:sp>
        <p:nvSpPr>
          <p:cNvPr id="2" name="Right Arrow 1"/>
          <p:cNvSpPr/>
          <p:nvPr/>
        </p:nvSpPr>
        <p:spPr bwMode="auto">
          <a:xfrm>
            <a:off x="1755267" y="6239543"/>
            <a:ext cx="3484983" cy="259616"/>
          </a:xfrm>
          <a:prstGeom prst="rightArrow">
            <a:avLst/>
          </a:prstGeom>
          <a:solidFill>
            <a:srgbClr val="0080EA"/>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281" tIns="45713" rIns="18281" bIns="91401" numCol="1" spcCol="1270" anchor="t" anchorCtr="0">
            <a:noAutofit/>
          </a:bodyPr>
          <a:lstStyle/>
          <a:p>
            <a:pPr algn="ctr" defTabSz="725012">
              <a:spcBef>
                <a:spcPct val="0"/>
              </a:spcBef>
              <a:spcAft>
                <a:spcPct val="35000"/>
              </a:spcAft>
            </a:pPr>
            <a:endParaRPr lang="en-US" sz="1600" b="1" spc="-30" dirty="0" err="1">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endParaRPr>
          </a:p>
        </p:txBody>
      </p:sp>
      <p:sp>
        <p:nvSpPr>
          <p:cNvPr id="22" name="Rectangle 21"/>
          <p:cNvSpPr/>
          <p:nvPr/>
        </p:nvSpPr>
        <p:spPr>
          <a:xfrm>
            <a:off x="11134322" y="6200099"/>
            <a:ext cx="894496" cy="345163"/>
          </a:xfrm>
          <a:prstGeom prst="rect">
            <a:avLst/>
          </a:prstGeom>
        </p:spPr>
        <p:txBody>
          <a:bodyPr wrap="none">
            <a:spAutoFit/>
          </a:bodyPr>
          <a:lstStyle/>
          <a:p>
            <a:pPr algn="ctr" defTabSz="725012">
              <a:spcBef>
                <a:spcPct val="0"/>
              </a:spcBef>
              <a:spcAft>
                <a:spcPct val="35000"/>
              </a:spcAft>
            </a:pPr>
            <a:r>
              <a:rPr lang="en-US" sz="1599"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ACTION</a:t>
            </a:r>
          </a:p>
        </p:txBody>
      </p:sp>
      <p:sp>
        <p:nvSpPr>
          <p:cNvPr id="37" name="Right Arrow 36"/>
          <p:cNvSpPr/>
          <p:nvPr/>
        </p:nvSpPr>
        <p:spPr bwMode="auto">
          <a:xfrm>
            <a:off x="6784714" y="6239543"/>
            <a:ext cx="3826066" cy="259616"/>
          </a:xfrm>
          <a:prstGeom prst="rightArrow">
            <a:avLst/>
          </a:prstGeom>
          <a:solidFill>
            <a:srgbClr val="0080EA"/>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281" tIns="45713" rIns="18281" bIns="91401" numCol="1" spcCol="1270" anchor="t" anchorCtr="0">
            <a:noAutofit/>
          </a:bodyPr>
          <a:lstStyle/>
          <a:p>
            <a:pPr algn="ctr" defTabSz="725012">
              <a:spcBef>
                <a:spcPct val="0"/>
              </a:spcBef>
              <a:spcAft>
                <a:spcPct val="35000"/>
              </a:spcAft>
            </a:pPr>
            <a:endParaRPr lang="en-US" sz="1600" b="1" spc="-30" dirty="0" err="1">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endParaRPr>
          </a:p>
        </p:txBody>
      </p:sp>
      <p:grpSp>
        <p:nvGrpSpPr>
          <p:cNvPr id="26" name="Group 25"/>
          <p:cNvGrpSpPr/>
          <p:nvPr/>
        </p:nvGrpSpPr>
        <p:grpSpPr>
          <a:xfrm>
            <a:off x="6277916" y="1790395"/>
            <a:ext cx="2323032" cy="4320099"/>
            <a:chOff x="6277916" y="1790395"/>
            <a:chExt cx="2323032" cy="4320099"/>
          </a:xfrm>
        </p:grpSpPr>
        <p:grpSp>
          <p:nvGrpSpPr>
            <p:cNvPr id="24" name="Group 23"/>
            <p:cNvGrpSpPr/>
            <p:nvPr/>
          </p:nvGrpSpPr>
          <p:grpSpPr>
            <a:xfrm>
              <a:off x="6277916" y="1790395"/>
              <a:ext cx="2323032" cy="4320099"/>
              <a:chOff x="6277916" y="1790395"/>
              <a:chExt cx="2323032" cy="4320099"/>
            </a:xfrm>
          </p:grpSpPr>
          <p:sp>
            <p:nvSpPr>
              <p:cNvPr id="43" name="Rectangle 42"/>
              <p:cNvSpPr/>
              <p:nvPr/>
            </p:nvSpPr>
            <p:spPr bwMode="auto">
              <a:xfrm>
                <a:off x="6277916" y="1790395"/>
                <a:ext cx="2079506" cy="4320099"/>
              </a:xfrm>
              <a:prstGeom prst="rect">
                <a:avLst/>
              </a:prstGeom>
              <a:solidFill>
                <a:srgbClr val="005AA1"/>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281" tIns="45713" rIns="18281" bIns="91401" numCol="1" spcCol="1270" anchor="t" anchorCtr="0">
                <a:noAutofit/>
              </a:bodyPr>
              <a:lstStyle/>
              <a:p>
                <a:pPr algn="ctr" defTabSz="725012">
                  <a:spcBef>
                    <a:spcPct val="0"/>
                  </a:spcBef>
                  <a:spcAft>
                    <a:spcPct val="35000"/>
                  </a:spcAft>
                </a:pPr>
                <a:r>
                  <a:rPr lang="en-US" sz="1600"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Machine Learning </a:t>
                </a:r>
                <a:br>
                  <a:rPr lang="en-US" sz="1600"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br>
                <a:r>
                  <a:rPr lang="en-US" sz="1600"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and Analytics</a:t>
                </a:r>
              </a:p>
            </p:txBody>
          </p:sp>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398" y="2618469"/>
                <a:ext cx="353933" cy="375063"/>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516" y="4293070"/>
                <a:ext cx="428269" cy="310126"/>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2577" y="5062034"/>
                <a:ext cx="474530" cy="367761"/>
              </a:xfrm>
              <a:prstGeom prst="rect">
                <a:avLst/>
              </a:prstGeom>
            </p:spPr>
          </p:pic>
          <p:sp>
            <p:nvSpPr>
              <p:cNvPr id="83" name="Rectangle 82"/>
              <p:cNvSpPr/>
              <p:nvPr/>
            </p:nvSpPr>
            <p:spPr>
              <a:xfrm>
                <a:off x="6784714" y="2581526"/>
                <a:ext cx="1297791" cy="461665"/>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 </a:t>
                </a:r>
              </a:p>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Machine Learning</a:t>
                </a:r>
              </a:p>
            </p:txBody>
          </p:sp>
          <p:sp>
            <p:nvSpPr>
              <p:cNvPr id="84" name="Rectangle 83"/>
              <p:cNvSpPr/>
              <p:nvPr/>
            </p:nvSpPr>
            <p:spPr>
              <a:xfrm>
                <a:off x="6811134" y="4140060"/>
                <a:ext cx="1371194" cy="646331"/>
              </a:xfrm>
              <a:prstGeom prst="rect">
                <a:avLst/>
              </a:prstGeom>
            </p:spPr>
            <p:txBody>
              <a:bodyPr wrap="squar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 </a:t>
                </a:r>
              </a:p>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HDInsight (Hadoop, Spark)</a:t>
                </a:r>
              </a:p>
            </p:txBody>
          </p:sp>
          <p:sp>
            <p:nvSpPr>
              <p:cNvPr id="85" name="Rectangle 84"/>
              <p:cNvSpPr/>
              <p:nvPr/>
            </p:nvSpPr>
            <p:spPr>
              <a:xfrm>
                <a:off x="6823534" y="4997727"/>
                <a:ext cx="1205010" cy="461665"/>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 </a:t>
                </a:r>
              </a:p>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Stream Analytics</a:t>
                </a:r>
              </a:p>
            </p:txBody>
          </p:sp>
          <p:sp>
            <p:nvSpPr>
              <p:cNvPr id="150" name="Isosceles Triangle 149"/>
              <p:cNvSpPr/>
              <p:nvPr/>
            </p:nvSpPr>
            <p:spPr bwMode="auto">
              <a:xfrm rot="5400000">
                <a:off x="8050004" y="2446260"/>
                <a:ext cx="853675" cy="248045"/>
              </a:xfrm>
              <a:prstGeom prst="triangle">
                <a:avLst/>
              </a:prstGeom>
              <a:solidFill>
                <a:srgbClr val="005A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3" name="Isosceles Triangle 152"/>
              <p:cNvSpPr/>
              <p:nvPr/>
            </p:nvSpPr>
            <p:spPr bwMode="auto">
              <a:xfrm rot="5400000">
                <a:off x="8050004" y="4399369"/>
                <a:ext cx="853675" cy="248045"/>
              </a:xfrm>
              <a:prstGeom prst="triangle">
                <a:avLst/>
              </a:prstGeom>
              <a:solidFill>
                <a:srgbClr val="005A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0" name="Isosceles Triangle 159"/>
              <p:cNvSpPr/>
              <p:nvPr/>
            </p:nvSpPr>
            <p:spPr bwMode="auto">
              <a:xfrm rot="5400000">
                <a:off x="8042608" y="5557205"/>
                <a:ext cx="853675" cy="248045"/>
              </a:xfrm>
              <a:prstGeom prst="triangle">
                <a:avLst/>
              </a:prstGeom>
              <a:solidFill>
                <a:srgbClr val="005A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0" name="Isosceles Triangle 189"/>
              <p:cNvSpPr/>
              <p:nvPr/>
            </p:nvSpPr>
            <p:spPr bwMode="auto">
              <a:xfrm rot="5400000">
                <a:off x="8050088" y="3428236"/>
                <a:ext cx="853675" cy="248045"/>
              </a:xfrm>
              <a:prstGeom prst="triangle">
                <a:avLst/>
              </a:prstGeom>
              <a:solidFill>
                <a:srgbClr val="005A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27" name="Picture 26"/>
            <p:cNvPicPr>
              <a:picLocks noChangeAspect="1"/>
            </p:cNvPicPr>
            <p:nvPr/>
          </p:nvPicPr>
          <p:blipFill>
            <a:blip r:embed="rId8">
              <a:biLevel thresh="25000"/>
            </a:blip>
            <a:stretch>
              <a:fillRect/>
            </a:stretch>
          </p:blipFill>
          <p:spPr>
            <a:xfrm>
              <a:off x="6369195" y="3426565"/>
              <a:ext cx="406981" cy="406981"/>
            </a:xfrm>
            <a:prstGeom prst="rect">
              <a:avLst/>
            </a:prstGeom>
          </p:spPr>
        </p:pic>
        <p:sp>
          <p:nvSpPr>
            <p:cNvPr id="164" name="Rectangle 163"/>
            <p:cNvSpPr/>
            <p:nvPr/>
          </p:nvSpPr>
          <p:spPr>
            <a:xfrm>
              <a:off x="6827837" y="3371611"/>
              <a:ext cx="1279195" cy="461665"/>
            </a:xfrm>
            <a:prstGeom prst="rect">
              <a:avLst/>
            </a:prstGeom>
          </p:spPr>
          <p:txBody>
            <a:bodyPr wrap="squar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 Data Lake Analytics</a:t>
              </a:r>
            </a:p>
          </p:txBody>
        </p:sp>
      </p:grpSp>
      <p:grpSp>
        <p:nvGrpSpPr>
          <p:cNvPr id="34" name="Group 33"/>
          <p:cNvGrpSpPr/>
          <p:nvPr/>
        </p:nvGrpSpPr>
        <p:grpSpPr>
          <a:xfrm>
            <a:off x="10611830" y="2139030"/>
            <a:ext cx="1611530" cy="3889242"/>
            <a:chOff x="10611830" y="2139030"/>
            <a:chExt cx="1611530" cy="3889242"/>
          </a:xfrm>
        </p:grpSpPr>
        <p:grpSp>
          <p:nvGrpSpPr>
            <p:cNvPr id="17" name="Group 16"/>
            <p:cNvGrpSpPr/>
            <p:nvPr/>
          </p:nvGrpSpPr>
          <p:grpSpPr>
            <a:xfrm>
              <a:off x="10611830" y="2367218"/>
              <a:ext cx="472961" cy="3371597"/>
              <a:chOff x="10611830" y="3082745"/>
              <a:chExt cx="472961" cy="2176206"/>
            </a:xfrm>
          </p:grpSpPr>
          <p:cxnSp>
            <p:nvCxnSpPr>
              <p:cNvPr id="104" name="Straight Connector 103"/>
              <p:cNvCxnSpPr/>
              <p:nvPr/>
            </p:nvCxnSpPr>
            <p:spPr>
              <a:xfrm>
                <a:off x="10826434" y="3082745"/>
                <a:ext cx="6378" cy="2169658"/>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0611830" y="3082745"/>
                <a:ext cx="214604" cy="1"/>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0611830" y="5258632"/>
                <a:ext cx="214604" cy="319"/>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65" idx="3"/>
              </p:cNvCxnSpPr>
              <p:nvPr/>
            </p:nvCxnSpPr>
            <p:spPr>
              <a:xfrm flipV="1">
                <a:off x="10675766" y="4104261"/>
                <a:ext cx="409025" cy="2906"/>
              </a:xfrm>
              <a:prstGeom prst="line">
                <a:avLst/>
              </a:prstGeom>
              <a:ln w="22225"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0961629" y="2139030"/>
              <a:ext cx="1261731" cy="3889242"/>
              <a:chOff x="10961629" y="2139030"/>
              <a:chExt cx="1261731" cy="3889242"/>
            </a:xfrm>
          </p:grpSpPr>
          <p:grpSp>
            <p:nvGrpSpPr>
              <p:cNvPr id="18" name="Group 17"/>
              <p:cNvGrpSpPr/>
              <p:nvPr/>
            </p:nvGrpSpPr>
            <p:grpSpPr>
              <a:xfrm>
                <a:off x="10961629" y="2139030"/>
                <a:ext cx="1239881" cy="1054550"/>
                <a:chOff x="10930646" y="2780901"/>
                <a:chExt cx="1239881" cy="1054550"/>
              </a:xfrm>
            </p:grpSpPr>
            <p:grpSp>
              <p:nvGrpSpPr>
                <p:cNvPr id="9" name="Group 8"/>
                <p:cNvGrpSpPr/>
                <p:nvPr/>
              </p:nvGrpSpPr>
              <p:grpSpPr>
                <a:xfrm>
                  <a:off x="11311238" y="2780901"/>
                  <a:ext cx="458181" cy="590870"/>
                  <a:chOff x="8824650" y="2294433"/>
                  <a:chExt cx="368737" cy="475523"/>
                </a:xfrm>
              </p:grpSpPr>
              <p:sp>
                <p:nvSpPr>
                  <p:cNvPr id="117" name="Freeform 74"/>
                  <p:cNvSpPr>
                    <a:spLocks noEditPoints="1"/>
                  </p:cNvSpPr>
                  <p:nvPr/>
                </p:nvSpPr>
                <p:spPr bwMode="auto">
                  <a:xfrm flipH="1">
                    <a:off x="8824650" y="2294433"/>
                    <a:ext cx="176113" cy="475523"/>
                  </a:xfrm>
                  <a:custGeom>
                    <a:avLst/>
                    <a:gdLst>
                      <a:gd name="T0" fmla="*/ 417 w 858"/>
                      <a:gd name="T1" fmla="*/ 0 h 2322"/>
                      <a:gd name="T2" fmla="*/ 609 w 858"/>
                      <a:gd name="T3" fmla="*/ 191 h 2322"/>
                      <a:gd name="T4" fmla="*/ 417 w 858"/>
                      <a:gd name="T5" fmla="*/ 377 h 2322"/>
                      <a:gd name="T6" fmla="*/ 226 w 858"/>
                      <a:gd name="T7" fmla="*/ 191 h 2322"/>
                      <a:gd name="T8" fmla="*/ 417 w 858"/>
                      <a:gd name="T9" fmla="*/ 0 h 2322"/>
                      <a:gd name="T10" fmla="*/ 191 w 858"/>
                      <a:gd name="T11" fmla="*/ 2218 h 2322"/>
                      <a:gd name="T12" fmla="*/ 301 w 858"/>
                      <a:gd name="T13" fmla="*/ 2322 h 2322"/>
                      <a:gd name="T14" fmla="*/ 406 w 858"/>
                      <a:gd name="T15" fmla="*/ 2218 h 2322"/>
                      <a:gd name="T16" fmla="*/ 406 w 858"/>
                      <a:gd name="T17" fmla="*/ 1324 h 2322"/>
                      <a:gd name="T18" fmla="*/ 452 w 858"/>
                      <a:gd name="T19" fmla="*/ 1324 h 2322"/>
                      <a:gd name="T20" fmla="*/ 452 w 858"/>
                      <a:gd name="T21" fmla="*/ 2218 h 2322"/>
                      <a:gd name="T22" fmla="*/ 557 w 858"/>
                      <a:gd name="T23" fmla="*/ 2322 h 2322"/>
                      <a:gd name="T24" fmla="*/ 667 w 858"/>
                      <a:gd name="T25" fmla="*/ 2218 h 2322"/>
                      <a:gd name="T26" fmla="*/ 667 w 858"/>
                      <a:gd name="T27" fmla="*/ 679 h 2322"/>
                      <a:gd name="T28" fmla="*/ 713 w 858"/>
                      <a:gd name="T29" fmla="*/ 679 h 2322"/>
                      <a:gd name="T30" fmla="*/ 713 w 858"/>
                      <a:gd name="T31" fmla="*/ 1248 h 2322"/>
                      <a:gd name="T32" fmla="*/ 858 w 858"/>
                      <a:gd name="T33" fmla="*/ 1248 h 2322"/>
                      <a:gd name="T34" fmla="*/ 858 w 858"/>
                      <a:gd name="T35" fmla="*/ 667 h 2322"/>
                      <a:gd name="T36" fmla="*/ 638 w 858"/>
                      <a:gd name="T37" fmla="*/ 418 h 2322"/>
                      <a:gd name="T38" fmla="*/ 215 w 858"/>
                      <a:gd name="T39" fmla="*/ 418 h 2322"/>
                      <a:gd name="T40" fmla="*/ 0 w 858"/>
                      <a:gd name="T41" fmla="*/ 662 h 2322"/>
                      <a:gd name="T42" fmla="*/ 0 w 858"/>
                      <a:gd name="T43" fmla="*/ 1248 h 2322"/>
                      <a:gd name="T44" fmla="*/ 145 w 858"/>
                      <a:gd name="T45" fmla="*/ 1248 h 2322"/>
                      <a:gd name="T46" fmla="*/ 145 w 858"/>
                      <a:gd name="T47" fmla="*/ 679 h 2322"/>
                      <a:gd name="T48" fmla="*/ 197 w 858"/>
                      <a:gd name="T49" fmla="*/ 679 h 2322"/>
                      <a:gd name="T50" fmla="*/ 191 w 858"/>
                      <a:gd name="T51" fmla="*/ 2218 h 2322"/>
                      <a:gd name="T52" fmla="*/ 191 w 858"/>
                      <a:gd name="T53" fmla="*/ 2218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8" h="2322">
                        <a:moveTo>
                          <a:pt x="417" y="0"/>
                        </a:moveTo>
                        <a:cubicBezTo>
                          <a:pt x="522" y="0"/>
                          <a:pt x="609" y="87"/>
                          <a:pt x="609" y="191"/>
                        </a:cubicBezTo>
                        <a:cubicBezTo>
                          <a:pt x="609" y="296"/>
                          <a:pt x="522" y="377"/>
                          <a:pt x="417" y="377"/>
                        </a:cubicBezTo>
                        <a:cubicBezTo>
                          <a:pt x="313" y="377"/>
                          <a:pt x="226" y="296"/>
                          <a:pt x="226" y="191"/>
                        </a:cubicBezTo>
                        <a:cubicBezTo>
                          <a:pt x="226" y="87"/>
                          <a:pt x="313" y="0"/>
                          <a:pt x="417" y="0"/>
                        </a:cubicBezTo>
                        <a:close/>
                        <a:moveTo>
                          <a:pt x="191" y="2218"/>
                        </a:moveTo>
                        <a:cubicBezTo>
                          <a:pt x="191" y="2276"/>
                          <a:pt x="244" y="2322"/>
                          <a:pt x="301" y="2322"/>
                        </a:cubicBezTo>
                        <a:cubicBezTo>
                          <a:pt x="359" y="2322"/>
                          <a:pt x="406" y="2276"/>
                          <a:pt x="406" y="2218"/>
                        </a:cubicBezTo>
                        <a:cubicBezTo>
                          <a:pt x="406" y="1324"/>
                          <a:pt x="406" y="1324"/>
                          <a:pt x="406" y="1324"/>
                        </a:cubicBezTo>
                        <a:cubicBezTo>
                          <a:pt x="452" y="1324"/>
                          <a:pt x="452" y="1324"/>
                          <a:pt x="452" y="1324"/>
                        </a:cubicBezTo>
                        <a:cubicBezTo>
                          <a:pt x="452" y="2218"/>
                          <a:pt x="452" y="2218"/>
                          <a:pt x="452" y="2218"/>
                        </a:cubicBezTo>
                        <a:cubicBezTo>
                          <a:pt x="452" y="2276"/>
                          <a:pt x="499" y="2322"/>
                          <a:pt x="557" y="2322"/>
                        </a:cubicBezTo>
                        <a:cubicBezTo>
                          <a:pt x="620" y="2322"/>
                          <a:pt x="667" y="2276"/>
                          <a:pt x="667" y="2218"/>
                        </a:cubicBezTo>
                        <a:cubicBezTo>
                          <a:pt x="667" y="679"/>
                          <a:pt x="667" y="679"/>
                          <a:pt x="667" y="679"/>
                        </a:cubicBezTo>
                        <a:cubicBezTo>
                          <a:pt x="713" y="679"/>
                          <a:pt x="713" y="679"/>
                          <a:pt x="713" y="679"/>
                        </a:cubicBezTo>
                        <a:cubicBezTo>
                          <a:pt x="713" y="1248"/>
                          <a:pt x="713" y="1248"/>
                          <a:pt x="713" y="1248"/>
                        </a:cubicBezTo>
                        <a:cubicBezTo>
                          <a:pt x="713" y="1358"/>
                          <a:pt x="858" y="1358"/>
                          <a:pt x="858" y="1248"/>
                        </a:cubicBezTo>
                        <a:cubicBezTo>
                          <a:pt x="858" y="667"/>
                          <a:pt x="858" y="667"/>
                          <a:pt x="858" y="667"/>
                        </a:cubicBezTo>
                        <a:cubicBezTo>
                          <a:pt x="858" y="540"/>
                          <a:pt x="788" y="418"/>
                          <a:pt x="638" y="418"/>
                        </a:cubicBezTo>
                        <a:cubicBezTo>
                          <a:pt x="215" y="418"/>
                          <a:pt x="215" y="418"/>
                          <a:pt x="215" y="418"/>
                        </a:cubicBezTo>
                        <a:cubicBezTo>
                          <a:pt x="81" y="418"/>
                          <a:pt x="0" y="528"/>
                          <a:pt x="0" y="662"/>
                        </a:cubicBezTo>
                        <a:cubicBezTo>
                          <a:pt x="0" y="1248"/>
                          <a:pt x="0" y="1248"/>
                          <a:pt x="0" y="1248"/>
                        </a:cubicBezTo>
                        <a:cubicBezTo>
                          <a:pt x="0" y="1358"/>
                          <a:pt x="145" y="1358"/>
                          <a:pt x="145" y="1248"/>
                        </a:cubicBezTo>
                        <a:cubicBezTo>
                          <a:pt x="145" y="679"/>
                          <a:pt x="145" y="679"/>
                          <a:pt x="145" y="679"/>
                        </a:cubicBezTo>
                        <a:cubicBezTo>
                          <a:pt x="197" y="679"/>
                          <a:pt x="197" y="679"/>
                          <a:pt x="197" y="679"/>
                        </a:cubicBezTo>
                        <a:cubicBezTo>
                          <a:pt x="191" y="2218"/>
                          <a:pt x="191" y="2218"/>
                          <a:pt x="191" y="2218"/>
                        </a:cubicBezTo>
                        <a:cubicBezTo>
                          <a:pt x="191" y="2218"/>
                          <a:pt x="191" y="2218"/>
                          <a:pt x="191" y="221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333333"/>
                      </a:solidFill>
                      <a:ea typeface="MS PGothic" panose="020B0600070205080204" pitchFamily="34" charset="-128"/>
                    </a:endParaRPr>
                  </a:p>
                </p:txBody>
              </p:sp>
              <p:sp>
                <p:nvSpPr>
                  <p:cNvPr id="118" name="Freeform 74"/>
                  <p:cNvSpPr>
                    <a:spLocks noEditPoints="1"/>
                  </p:cNvSpPr>
                  <p:nvPr/>
                </p:nvSpPr>
                <p:spPr bwMode="auto">
                  <a:xfrm flipH="1">
                    <a:off x="9017274" y="2294433"/>
                    <a:ext cx="176113" cy="475523"/>
                  </a:xfrm>
                  <a:custGeom>
                    <a:avLst/>
                    <a:gdLst>
                      <a:gd name="T0" fmla="*/ 417 w 858"/>
                      <a:gd name="T1" fmla="*/ 0 h 2322"/>
                      <a:gd name="T2" fmla="*/ 609 w 858"/>
                      <a:gd name="T3" fmla="*/ 191 h 2322"/>
                      <a:gd name="T4" fmla="*/ 417 w 858"/>
                      <a:gd name="T5" fmla="*/ 377 h 2322"/>
                      <a:gd name="T6" fmla="*/ 226 w 858"/>
                      <a:gd name="T7" fmla="*/ 191 h 2322"/>
                      <a:gd name="T8" fmla="*/ 417 w 858"/>
                      <a:gd name="T9" fmla="*/ 0 h 2322"/>
                      <a:gd name="T10" fmla="*/ 191 w 858"/>
                      <a:gd name="T11" fmla="*/ 2218 h 2322"/>
                      <a:gd name="T12" fmla="*/ 301 w 858"/>
                      <a:gd name="T13" fmla="*/ 2322 h 2322"/>
                      <a:gd name="T14" fmla="*/ 406 w 858"/>
                      <a:gd name="T15" fmla="*/ 2218 h 2322"/>
                      <a:gd name="T16" fmla="*/ 406 w 858"/>
                      <a:gd name="T17" fmla="*/ 1324 h 2322"/>
                      <a:gd name="T18" fmla="*/ 452 w 858"/>
                      <a:gd name="T19" fmla="*/ 1324 h 2322"/>
                      <a:gd name="T20" fmla="*/ 452 w 858"/>
                      <a:gd name="T21" fmla="*/ 2218 h 2322"/>
                      <a:gd name="T22" fmla="*/ 557 w 858"/>
                      <a:gd name="T23" fmla="*/ 2322 h 2322"/>
                      <a:gd name="T24" fmla="*/ 667 w 858"/>
                      <a:gd name="T25" fmla="*/ 2218 h 2322"/>
                      <a:gd name="T26" fmla="*/ 667 w 858"/>
                      <a:gd name="T27" fmla="*/ 679 h 2322"/>
                      <a:gd name="T28" fmla="*/ 713 w 858"/>
                      <a:gd name="T29" fmla="*/ 679 h 2322"/>
                      <a:gd name="T30" fmla="*/ 713 w 858"/>
                      <a:gd name="T31" fmla="*/ 1248 h 2322"/>
                      <a:gd name="T32" fmla="*/ 858 w 858"/>
                      <a:gd name="T33" fmla="*/ 1248 h 2322"/>
                      <a:gd name="T34" fmla="*/ 858 w 858"/>
                      <a:gd name="T35" fmla="*/ 667 h 2322"/>
                      <a:gd name="T36" fmla="*/ 638 w 858"/>
                      <a:gd name="T37" fmla="*/ 418 h 2322"/>
                      <a:gd name="T38" fmla="*/ 215 w 858"/>
                      <a:gd name="T39" fmla="*/ 418 h 2322"/>
                      <a:gd name="T40" fmla="*/ 0 w 858"/>
                      <a:gd name="T41" fmla="*/ 662 h 2322"/>
                      <a:gd name="T42" fmla="*/ 0 w 858"/>
                      <a:gd name="T43" fmla="*/ 1248 h 2322"/>
                      <a:gd name="T44" fmla="*/ 145 w 858"/>
                      <a:gd name="T45" fmla="*/ 1248 h 2322"/>
                      <a:gd name="T46" fmla="*/ 145 w 858"/>
                      <a:gd name="T47" fmla="*/ 679 h 2322"/>
                      <a:gd name="T48" fmla="*/ 197 w 858"/>
                      <a:gd name="T49" fmla="*/ 679 h 2322"/>
                      <a:gd name="T50" fmla="*/ 191 w 858"/>
                      <a:gd name="T51" fmla="*/ 2218 h 2322"/>
                      <a:gd name="T52" fmla="*/ 191 w 858"/>
                      <a:gd name="T53" fmla="*/ 2218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8" h="2322">
                        <a:moveTo>
                          <a:pt x="417" y="0"/>
                        </a:moveTo>
                        <a:cubicBezTo>
                          <a:pt x="522" y="0"/>
                          <a:pt x="609" y="87"/>
                          <a:pt x="609" y="191"/>
                        </a:cubicBezTo>
                        <a:cubicBezTo>
                          <a:pt x="609" y="296"/>
                          <a:pt x="522" y="377"/>
                          <a:pt x="417" y="377"/>
                        </a:cubicBezTo>
                        <a:cubicBezTo>
                          <a:pt x="313" y="377"/>
                          <a:pt x="226" y="296"/>
                          <a:pt x="226" y="191"/>
                        </a:cubicBezTo>
                        <a:cubicBezTo>
                          <a:pt x="226" y="87"/>
                          <a:pt x="313" y="0"/>
                          <a:pt x="417" y="0"/>
                        </a:cubicBezTo>
                        <a:close/>
                        <a:moveTo>
                          <a:pt x="191" y="2218"/>
                        </a:moveTo>
                        <a:cubicBezTo>
                          <a:pt x="191" y="2276"/>
                          <a:pt x="244" y="2322"/>
                          <a:pt x="301" y="2322"/>
                        </a:cubicBezTo>
                        <a:cubicBezTo>
                          <a:pt x="359" y="2322"/>
                          <a:pt x="406" y="2276"/>
                          <a:pt x="406" y="2218"/>
                        </a:cubicBezTo>
                        <a:cubicBezTo>
                          <a:pt x="406" y="1324"/>
                          <a:pt x="406" y="1324"/>
                          <a:pt x="406" y="1324"/>
                        </a:cubicBezTo>
                        <a:cubicBezTo>
                          <a:pt x="452" y="1324"/>
                          <a:pt x="452" y="1324"/>
                          <a:pt x="452" y="1324"/>
                        </a:cubicBezTo>
                        <a:cubicBezTo>
                          <a:pt x="452" y="2218"/>
                          <a:pt x="452" y="2218"/>
                          <a:pt x="452" y="2218"/>
                        </a:cubicBezTo>
                        <a:cubicBezTo>
                          <a:pt x="452" y="2276"/>
                          <a:pt x="499" y="2322"/>
                          <a:pt x="557" y="2322"/>
                        </a:cubicBezTo>
                        <a:cubicBezTo>
                          <a:pt x="620" y="2322"/>
                          <a:pt x="667" y="2276"/>
                          <a:pt x="667" y="2218"/>
                        </a:cubicBezTo>
                        <a:cubicBezTo>
                          <a:pt x="667" y="679"/>
                          <a:pt x="667" y="679"/>
                          <a:pt x="667" y="679"/>
                        </a:cubicBezTo>
                        <a:cubicBezTo>
                          <a:pt x="713" y="679"/>
                          <a:pt x="713" y="679"/>
                          <a:pt x="713" y="679"/>
                        </a:cubicBezTo>
                        <a:cubicBezTo>
                          <a:pt x="713" y="1248"/>
                          <a:pt x="713" y="1248"/>
                          <a:pt x="713" y="1248"/>
                        </a:cubicBezTo>
                        <a:cubicBezTo>
                          <a:pt x="713" y="1358"/>
                          <a:pt x="858" y="1358"/>
                          <a:pt x="858" y="1248"/>
                        </a:cubicBezTo>
                        <a:cubicBezTo>
                          <a:pt x="858" y="667"/>
                          <a:pt x="858" y="667"/>
                          <a:pt x="858" y="667"/>
                        </a:cubicBezTo>
                        <a:cubicBezTo>
                          <a:pt x="858" y="540"/>
                          <a:pt x="788" y="418"/>
                          <a:pt x="638" y="418"/>
                        </a:cubicBezTo>
                        <a:cubicBezTo>
                          <a:pt x="215" y="418"/>
                          <a:pt x="215" y="418"/>
                          <a:pt x="215" y="418"/>
                        </a:cubicBezTo>
                        <a:cubicBezTo>
                          <a:pt x="81" y="418"/>
                          <a:pt x="0" y="528"/>
                          <a:pt x="0" y="662"/>
                        </a:cubicBezTo>
                        <a:cubicBezTo>
                          <a:pt x="0" y="1248"/>
                          <a:pt x="0" y="1248"/>
                          <a:pt x="0" y="1248"/>
                        </a:cubicBezTo>
                        <a:cubicBezTo>
                          <a:pt x="0" y="1358"/>
                          <a:pt x="145" y="1358"/>
                          <a:pt x="145" y="1248"/>
                        </a:cubicBezTo>
                        <a:cubicBezTo>
                          <a:pt x="145" y="679"/>
                          <a:pt x="145" y="679"/>
                          <a:pt x="145" y="679"/>
                        </a:cubicBezTo>
                        <a:cubicBezTo>
                          <a:pt x="197" y="679"/>
                          <a:pt x="197" y="679"/>
                          <a:pt x="197" y="679"/>
                        </a:cubicBezTo>
                        <a:cubicBezTo>
                          <a:pt x="191" y="2218"/>
                          <a:pt x="191" y="2218"/>
                          <a:pt x="191" y="2218"/>
                        </a:cubicBezTo>
                        <a:cubicBezTo>
                          <a:pt x="191" y="2218"/>
                          <a:pt x="191" y="2218"/>
                          <a:pt x="191" y="2218"/>
                        </a:cubicBez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63"/>
                    <a:endParaRPr lang="en-US">
                      <a:solidFill>
                        <a:srgbClr val="333333"/>
                      </a:solidFill>
                      <a:ea typeface="MS PGothic" panose="020B0600070205080204" pitchFamily="34" charset="-128"/>
                    </a:endParaRPr>
                  </a:p>
                </p:txBody>
              </p:sp>
            </p:grpSp>
            <p:sp>
              <p:nvSpPr>
                <p:cNvPr id="119" name="TextBox 118"/>
                <p:cNvSpPr txBox="1"/>
                <p:nvPr/>
              </p:nvSpPr>
              <p:spPr>
                <a:xfrm>
                  <a:off x="10930646" y="3380754"/>
                  <a:ext cx="1239881" cy="454697"/>
                </a:xfrm>
                <a:prstGeom prst="rect">
                  <a:avLst/>
                </a:prstGeom>
                <a:noFill/>
              </p:spPr>
              <p:txBody>
                <a:bodyPr wrap="square" lIns="182854" tIns="146283" rIns="182854" bIns="146283" rtlCol="0">
                  <a:spAutoFit/>
                </a:bodyPr>
                <a:lstStyle/>
                <a:p>
                  <a:pPr algn="ctr" defTabSz="932563">
                    <a:lnSpc>
                      <a:spcPct val="90000"/>
                    </a:lnSpc>
                    <a:spcBef>
                      <a:spcPct val="0"/>
                    </a:spcBef>
                    <a:spcAft>
                      <a:spcPts val="600"/>
                    </a:spcAft>
                  </a:pP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People</a:t>
                  </a:r>
                </a:p>
              </p:txBody>
            </p:sp>
          </p:grpSp>
          <p:grpSp>
            <p:nvGrpSpPr>
              <p:cNvPr id="19" name="Group 18"/>
              <p:cNvGrpSpPr/>
              <p:nvPr/>
            </p:nvGrpSpPr>
            <p:grpSpPr>
              <a:xfrm>
                <a:off x="11134322" y="4719614"/>
                <a:ext cx="1077047" cy="1308658"/>
                <a:chOff x="11084791" y="4760710"/>
                <a:chExt cx="1077047" cy="1308658"/>
              </a:xfrm>
            </p:grpSpPr>
            <p:grpSp>
              <p:nvGrpSpPr>
                <p:cNvPr id="10" name="Group 9"/>
                <p:cNvGrpSpPr/>
                <p:nvPr/>
              </p:nvGrpSpPr>
              <p:grpSpPr>
                <a:xfrm>
                  <a:off x="11311897" y="4760710"/>
                  <a:ext cx="503712" cy="783392"/>
                  <a:chOff x="8597110" y="4718972"/>
                  <a:chExt cx="361215" cy="561776"/>
                </a:xfrm>
              </p:grpSpPr>
              <p:sp>
                <p:nvSpPr>
                  <p:cNvPr id="120" name="Freeform 68"/>
                  <p:cNvSpPr>
                    <a:spLocks/>
                  </p:cNvSpPr>
                  <p:nvPr/>
                </p:nvSpPr>
                <p:spPr bwMode="auto">
                  <a:xfrm rot="16200000">
                    <a:off x="8612012" y="5015484"/>
                    <a:ext cx="273629" cy="256899"/>
                  </a:xfrm>
                  <a:custGeom>
                    <a:avLst/>
                    <a:gdLst>
                      <a:gd name="T0" fmla="*/ 564 w 1203"/>
                      <a:gd name="T1" fmla="*/ 1129 h 1129"/>
                      <a:gd name="T2" fmla="*/ 0 w 1203"/>
                      <a:gd name="T3" fmla="*/ 565 h 1129"/>
                      <a:gd name="T4" fmla="*/ 564 w 1203"/>
                      <a:gd name="T5" fmla="*/ 0 h 1129"/>
                      <a:gd name="T6" fmla="*/ 1115 w 1203"/>
                      <a:gd name="T7" fmla="*/ 443 h 1129"/>
                      <a:gd name="T8" fmla="*/ 1203 w 1203"/>
                      <a:gd name="T9" fmla="*/ 449 h 1129"/>
                      <a:gd name="T10" fmla="*/ 1055 w 1203"/>
                      <a:gd name="T11" fmla="*/ 599 h 1129"/>
                      <a:gd name="T12" fmla="*/ 876 w 1203"/>
                      <a:gd name="T13" fmla="*/ 426 h 1129"/>
                      <a:gd name="T14" fmla="*/ 963 w 1203"/>
                      <a:gd name="T15" fmla="*/ 432 h 1129"/>
                      <a:gd name="T16" fmla="*/ 431 w 1203"/>
                      <a:gd name="T17" fmla="*/ 166 h 1129"/>
                      <a:gd name="T18" fmla="*/ 165 w 1203"/>
                      <a:gd name="T19" fmla="*/ 698 h 1129"/>
                      <a:gd name="T20" fmla="*/ 564 w 1203"/>
                      <a:gd name="T21" fmla="*/ 985 h 1129"/>
                      <a:gd name="T22" fmla="*/ 564 w 1203"/>
                      <a:gd name="T23" fmla="*/ 112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3" h="1129">
                        <a:moveTo>
                          <a:pt x="564" y="1129"/>
                        </a:moveTo>
                        <a:cubicBezTo>
                          <a:pt x="252" y="1129"/>
                          <a:pt x="0" y="877"/>
                          <a:pt x="0" y="565"/>
                        </a:cubicBezTo>
                        <a:cubicBezTo>
                          <a:pt x="0" y="253"/>
                          <a:pt x="252" y="0"/>
                          <a:pt x="564" y="0"/>
                        </a:cubicBezTo>
                        <a:cubicBezTo>
                          <a:pt x="829" y="0"/>
                          <a:pt x="1058" y="184"/>
                          <a:pt x="1115" y="443"/>
                        </a:cubicBezTo>
                        <a:cubicBezTo>
                          <a:pt x="1203" y="449"/>
                          <a:pt x="1203" y="449"/>
                          <a:pt x="1203" y="449"/>
                        </a:cubicBezTo>
                        <a:cubicBezTo>
                          <a:pt x="1055" y="599"/>
                          <a:pt x="1055" y="599"/>
                          <a:pt x="1055" y="599"/>
                        </a:cubicBezTo>
                        <a:cubicBezTo>
                          <a:pt x="876" y="426"/>
                          <a:pt x="876" y="426"/>
                          <a:pt x="876" y="426"/>
                        </a:cubicBezTo>
                        <a:cubicBezTo>
                          <a:pt x="963" y="432"/>
                          <a:pt x="963" y="432"/>
                          <a:pt x="963" y="432"/>
                        </a:cubicBezTo>
                        <a:cubicBezTo>
                          <a:pt x="889" y="212"/>
                          <a:pt x="651" y="93"/>
                          <a:pt x="431" y="166"/>
                        </a:cubicBezTo>
                        <a:cubicBezTo>
                          <a:pt x="211" y="239"/>
                          <a:pt x="92" y="477"/>
                          <a:pt x="165" y="698"/>
                        </a:cubicBezTo>
                        <a:cubicBezTo>
                          <a:pt x="222" y="869"/>
                          <a:pt x="383" y="985"/>
                          <a:pt x="564" y="985"/>
                        </a:cubicBezTo>
                        <a:lnTo>
                          <a:pt x="564" y="1129"/>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333333"/>
                      </a:solidFill>
                      <a:ea typeface="MS PGothic" panose="020B0600070205080204" pitchFamily="34" charset="-128"/>
                    </a:endParaRPr>
                  </a:p>
                </p:txBody>
              </p:sp>
              <p:sp>
                <p:nvSpPr>
                  <p:cNvPr id="121" name="Freeform 69"/>
                  <p:cNvSpPr>
                    <a:spLocks/>
                  </p:cNvSpPr>
                  <p:nvPr/>
                </p:nvSpPr>
                <p:spPr bwMode="auto">
                  <a:xfrm rot="16200000">
                    <a:off x="8699407" y="4896072"/>
                    <a:ext cx="286127" cy="231709"/>
                  </a:xfrm>
                  <a:custGeom>
                    <a:avLst/>
                    <a:gdLst>
                      <a:gd name="T0" fmla="*/ 219 w 1258"/>
                      <a:gd name="T1" fmla="*/ 0 h 1018"/>
                      <a:gd name="T2" fmla="*/ 321 w 1258"/>
                      <a:gd name="T3" fmla="*/ 102 h 1018"/>
                      <a:gd name="T4" fmla="*/ 321 w 1258"/>
                      <a:gd name="T5" fmla="*/ 697 h 1018"/>
                      <a:gd name="T6" fmla="*/ 916 w 1258"/>
                      <a:gd name="T7" fmla="*/ 697 h 1018"/>
                      <a:gd name="T8" fmla="*/ 1017 w 1258"/>
                      <a:gd name="T9" fmla="*/ 532 h 1018"/>
                      <a:gd name="T10" fmla="*/ 930 w 1258"/>
                      <a:gd name="T11" fmla="*/ 539 h 1018"/>
                      <a:gd name="T12" fmla="*/ 1110 w 1258"/>
                      <a:gd name="T13" fmla="*/ 365 h 1018"/>
                      <a:gd name="T14" fmla="*/ 1258 w 1258"/>
                      <a:gd name="T15" fmla="*/ 515 h 1018"/>
                      <a:gd name="T16" fmla="*/ 1170 w 1258"/>
                      <a:gd name="T17" fmla="*/ 522 h 1018"/>
                      <a:gd name="T18" fmla="*/ 496 w 1258"/>
                      <a:gd name="T19" fmla="*/ 951 h 1018"/>
                      <a:gd name="T20" fmla="*/ 67 w 1258"/>
                      <a:gd name="T21" fmla="*/ 277 h 1018"/>
                      <a:gd name="T22" fmla="*/ 219 w 1258"/>
                      <a:gd name="T2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8" h="1018">
                        <a:moveTo>
                          <a:pt x="219" y="0"/>
                        </a:moveTo>
                        <a:cubicBezTo>
                          <a:pt x="321" y="102"/>
                          <a:pt x="321" y="102"/>
                          <a:pt x="321" y="102"/>
                        </a:cubicBezTo>
                        <a:cubicBezTo>
                          <a:pt x="157" y="266"/>
                          <a:pt x="157" y="533"/>
                          <a:pt x="321" y="697"/>
                        </a:cubicBezTo>
                        <a:cubicBezTo>
                          <a:pt x="486" y="861"/>
                          <a:pt x="752" y="861"/>
                          <a:pt x="916" y="697"/>
                        </a:cubicBezTo>
                        <a:cubicBezTo>
                          <a:pt x="962" y="651"/>
                          <a:pt x="997" y="594"/>
                          <a:pt x="1017" y="532"/>
                        </a:cubicBezTo>
                        <a:cubicBezTo>
                          <a:pt x="930" y="539"/>
                          <a:pt x="930" y="539"/>
                          <a:pt x="930" y="539"/>
                        </a:cubicBezTo>
                        <a:cubicBezTo>
                          <a:pt x="1110" y="365"/>
                          <a:pt x="1110" y="365"/>
                          <a:pt x="1110" y="365"/>
                        </a:cubicBezTo>
                        <a:cubicBezTo>
                          <a:pt x="1258" y="515"/>
                          <a:pt x="1258" y="515"/>
                          <a:pt x="1258" y="515"/>
                        </a:cubicBezTo>
                        <a:cubicBezTo>
                          <a:pt x="1170" y="522"/>
                          <a:pt x="1170" y="522"/>
                          <a:pt x="1170" y="522"/>
                        </a:cubicBezTo>
                        <a:cubicBezTo>
                          <a:pt x="1102" y="826"/>
                          <a:pt x="801" y="1018"/>
                          <a:pt x="496" y="951"/>
                        </a:cubicBezTo>
                        <a:cubicBezTo>
                          <a:pt x="192" y="883"/>
                          <a:pt x="0" y="582"/>
                          <a:pt x="67" y="277"/>
                        </a:cubicBezTo>
                        <a:cubicBezTo>
                          <a:pt x="91" y="172"/>
                          <a:pt x="143" y="76"/>
                          <a:pt x="219" y="0"/>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333333"/>
                      </a:solidFill>
                      <a:ea typeface="MS PGothic" panose="020B0600070205080204" pitchFamily="34" charset="-128"/>
                    </a:endParaRPr>
                  </a:p>
                </p:txBody>
              </p:sp>
              <p:sp>
                <p:nvSpPr>
                  <p:cNvPr id="122" name="Freeform 70"/>
                  <p:cNvSpPr>
                    <a:spLocks/>
                  </p:cNvSpPr>
                  <p:nvPr/>
                </p:nvSpPr>
                <p:spPr bwMode="auto">
                  <a:xfrm rot="16200000">
                    <a:off x="8591100" y="4724982"/>
                    <a:ext cx="281801" cy="269782"/>
                  </a:xfrm>
                  <a:custGeom>
                    <a:avLst/>
                    <a:gdLst>
                      <a:gd name="T0" fmla="*/ 220 w 1239"/>
                      <a:gd name="T1" fmla="*/ 1019 h 1185"/>
                      <a:gd name="T2" fmla="*/ 220 w 1239"/>
                      <a:gd name="T3" fmla="*/ 221 h 1185"/>
                      <a:gd name="T4" fmla="*/ 1019 w 1239"/>
                      <a:gd name="T5" fmla="*/ 221 h 1185"/>
                      <a:gd name="T6" fmla="*/ 1019 w 1239"/>
                      <a:gd name="T7" fmla="*/ 1019 h 1185"/>
                      <a:gd name="T8" fmla="*/ 620 w 1239"/>
                      <a:gd name="T9" fmla="*/ 1185 h 1185"/>
                      <a:gd name="T10" fmla="*/ 620 w 1239"/>
                      <a:gd name="T11" fmla="*/ 1041 h 1185"/>
                      <a:gd name="T12" fmla="*/ 1040 w 1239"/>
                      <a:gd name="T13" fmla="*/ 620 h 1185"/>
                      <a:gd name="T14" fmla="*/ 620 w 1239"/>
                      <a:gd name="T15" fmla="*/ 199 h 1185"/>
                      <a:gd name="T16" fmla="*/ 199 w 1239"/>
                      <a:gd name="T17" fmla="*/ 620 h 1185"/>
                      <a:gd name="T18" fmla="*/ 322 w 1239"/>
                      <a:gd name="T19" fmla="*/ 917 h 1185"/>
                      <a:gd name="T20" fmla="*/ 220 w 1239"/>
                      <a:gd name="T21" fmla="*/ 1019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9" h="1185">
                        <a:moveTo>
                          <a:pt x="220" y="1019"/>
                        </a:moveTo>
                        <a:cubicBezTo>
                          <a:pt x="0" y="799"/>
                          <a:pt x="0" y="441"/>
                          <a:pt x="220" y="221"/>
                        </a:cubicBezTo>
                        <a:cubicBezTo>
                          <a:pt x="441" y="0"/>
                          <a:pt x="798" y="0"/>
                          <a:pt x="1019" y="221"/>
                        </a:cubicBezTo>
                        <a:cubicBezTo>
                          <a:pt x="1239" y="441"/>
                          <a:pt x="1239" y="799"/>
                          <a:pt x="1019" y="1019"/>
                        </a:cubicBezTo>
                        <a:cubicBezTo>
                          <a:pt x="913" y="1125"/>
                          <a:pt x="769" y="1185"/>
                          <a:pt x="620" y="1185"/>
                        </a:cubicBezTo>
                        <a:cubicBezTo>
                          <a:pt x="620" y="1041"/>
                          <a:pt x="620" y="1041"/>
                          <a:pt x="620" y="1041"/>
                        </a:cubicBezTo>
                        <a:cubicBezTo>
                          <a:pt x="852" y="1041"/>
                          <a:pt x="1040" y="852"/>
                          <a:pt x="1040" y="620"/>
                        </a:cubicBezTo>
                        <a:cubicBezTo>
                          <a:pt x="1040" y="387"/>
                          <a:pt x="852" y="199"/>
                          <a:pt x="620" y="199"/>
                        </a:cubicBezTo>
                        <a:cubicBezTo>
                          <a:pt x="387" y="199"/>
                          <a:pt x="199" y="387"/>
                          <a:pt x="199" y="620"/>
                        </a:cubicBezTo>
                        <a:cubicBezTo>
                          <a:pt x="199" y="732"/>
                          <a:pt x="243" y="839"/>
                          <a:pt x="322" y="917"/>
                        </a:cubicBezTo>
                        <a:lnTo>
                          <a:pt x="220" y="1019"/>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32563"/>
                    <a:endParaRPr lang="en-US">
                      <a:solidFill>
                        <a:srgbClr val="333333"/>
                      </a:solidFill>
                      <a:ea typeface="MS PGothic" panose="020B0600070205080204" pitchFamily="34" charset="-128"/>
                    </a:endParaRPr>
                  </a:p>
                </p:txBody>
              </p:sp>
            </p:grpSp>
            <p:sp>
              <p:nvSpPr>
                <p:cNvPr id="124" name="TextBox 123"/>
                <p:cNvSpPr txBox="1"/>
                <p:nvPr/>
              </p:nvSpPr>
              <p:spPr>
                <a:xfrm>
                  <a:off x="11084791" y="5455396"/>
                  <a:ext cx="1077047" cy="613972"/>
                </a:xfrm>
                <a:prstGeom prst="rect">
                  <a:avLst/>
                </a:prstGeom>
                <a:noFill/>
              </p:spPr>
              <p:txBody>
                <a:bodyPr wrap="square" lIns="182854" tIns="146283" rIns="182854" bIns="146283" rtlCol="0">
                  <a:spAutoFit/>
                </a:bodyPr>
                <a:lstStyle/>
                <a:p>
                  <a:pPr defTabSz="932563">
                    <a:lnSpc>
                      <a:spcPct val="90000"/>
                    </a:lnSpc>
                    <a:spcBef>
                      <a:spcPct val="0"/>
                    </a:spcBef>
                    <a:spcAft>
                      <a:spcPts val="600"/>
                    </a:spcAft>
                  </a:pP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Automated </a:t>
                  </a:r>
                  <a:b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b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Systems</a:t>
                  </a:r>
                </a:p>
              </p:txBody>
            </p:sp>
          </p:grpSp>
          <p:grpSp>
            <p:nvGrpSpPr>
              <p:cNvPr id="32" name="Group 31"/>
              <p:cNvGrpSpPr/>
              <p:nvPr/>
            </p:nvGrpSpPr>
            <p:grpSpPr>
              <a:xfrm>
                <a:off x="10983479" y="3505374"/>
                <a:ext cx="1239881" cy="947614"/>
                <a:chOff x="10961629" y="3351699"/>
                <a:chExt cx="1239881" cy="947614"/>
              </a:xfrm>
            </p:grpSpPr>
            <p:pic>
              <p:nvPicPr>
                <p:cNvPr id="31" name="Picture 30"/>
                <p:cNvPicPr>
                  <a:picLocks noChangeAspect="1"/>
                </p:cNvPicPr>
                <p:nvPr/>
              </p:nvPicPr>
              <p:blipFill>
                <a:blip r:embed="rId9">
                  <a:biLevel thresh="25000"/>
                </a:blip>
                <a:stretch>
                  <a:fillRect/>
                </a:stretch>
              </p:blipFill>
              <p:spPr>
                <a:xfrm>
                  <a:off x="11291952" y="3351699"/>
                  <a:ext cx="609441" cy="609441"/>
                </a:xfrm>
                <a:prstGeom prst="rect">
                  <a:avLst/>
                </a:prstGeom>
              </p:spPr>
            </p:pic>
            <p:sp>
              <p:nvSpPr>
                <p:cNvPr id="168" name="TextBox 167"/>
                <p:cNvSpPr txBox="1"/>
                <p:nvPr/>
              </p:nvSpPr>
              <p:spPr>
                <a:xfrm>
                  <a:off x="10961629" y="3844616"/>
                  <a:ext cx="1239881" cy="454697"/>
                </a:xfrm>
                <a:prstGeom prst="rect">
                  <a:avLst/>
                </a:prstGeom>
                <a:noFill/>
              </p:spPr>
              <p:txBody>
                <a:bodyPr wrap="square" lIns="182854" tIns="146283" rIns="182854" bIns="146283" rtlCol="0">
                  <a:spAutoFit/>
                </a:bodyPr>
                <a:lstStyle/>
                <a:p>
                  <a:pPr algn="ctr" defTabSz="932563">
                    <a:lnSpc>
                      <a:spcPct val="90000"/>
                    </a:lnSpc>
                    <a:spcBef>
                      <a:spcPct val="0"/>
                    </a:spcBef>
                    <a:spcAft>
                      <a:spcPts val="600"/>
                    </a:spcAft>
                  </a:pP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Apps</a:t>
                  </a:r>
                </a:p>
              </p:txBody>
            </p:sp>
          </p:grpSp>
        </p:grpSp>
      </p:grpSp>
      <p:grpSp>
        <p:nvGrpSpPr>
          <p:cNvPr id="15" name="Group 14"/>
          <p:cNvGrpSpPr/>
          <p:nvPr/>
        </p:nvGrpSpPr>
        <p:grpSpPr>
          <a:xfrm>
            <a:off x="4018689" y="1787678"/>
            <a:ext cx="2323855" cy="4330648"/>
            <a:chOff x="4018689" y="1787678"/>
            <a:chExt cx="2323855" cy="4330648"/>
          </a:xfrm>
        </p:grpSpPr>
        <p:sp>
          <p:nvSpPr>
            <p:cNvPr id="163" name="Isosceles Triangle 162"/>
            <p:cNvSpPr/>
            <p:nvPr/>
          </p:nvSpPr>
          <p:spPr bwMode="auto">
            <a:xfrm rot="5400000">
              <a:off x="5791684" y="5567466"/>
              <a:ext cx="853675" cy="248045"/>
            </a:xfrm>
            <a:prstGeom prst="triangle">
              <a:avLst/>
            </a:prstGeom>
            <a:solidFill>
              <a:srgbClr val="0080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4018689" y="1787678"/>
              <a:ext cx="2079506" cy="4320099"/>
              <a:chOff x="4018689" y="1787678"/>
              <a:chExt cx="2079506" cy="4320099"/>
            </a:xfrm>
          </p:grpSpPr>
          <p:grpSp>
            <p:nvGrpSpPr>
              <p:cNvPr id="8" name="Group 7"/>
              <p:cNvGrpSpPr/>
              <p:nvPr/>
            </p:nvGrpSpPr>
            <p:grpSpPr>
              <a:xfrm>
                <a:off x="4018689" y="1787678"/>
                <a:ext cx="2079506" cy="4320099"/>
                <a:chOff x="4921905" y="1854726"/>
                <a:chExt cx="2079506" cy="4320099"/>
              </a:xfrm>
            </p:grpSpPr>
            <p:sp>
              <p:nvSpPr>
                <p:cNvPr id="42" name="Rectangle 41"/>
                <p:cNvSpPr/>
                <p:nvPr/>
              </p:nvSpPr>
              <p:spPr bwMode="auto">
                <a:xfrm>
                  <a:off x="4921905" y="1854726"/>
                  <a:ext cx="2079506" cy="4320099"/>
                </a:xfrm>
                <a:prstGeom prst="rect">
                  <a:avLst/>
                </a:prstGeom>
                <a:solidFill>
                  <a:srgbClr val="0080EA"/>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281" tIns="45713" rIns="18281" bIns="91401" numCol="1" spcCol="1270" anchor="t" anchorCtr="0">
                  <a:noAutofit/>
                </a:bodyPr>
                <a:lstStyle/>
                <a:p>
                  <a:pPr algn="ctr" defTabSz="725012">
                    <a:spcBef>
                      <a:spcPct val="0"/>
                    </a:spcBef>
                    <a:spcAft>
                      <a:spcPct val="35000"/>
                    </a:spcAft>
                  </a:pPr>
                  <a:r>
                    <a:rPr lang="en-US" sz="1600"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Big Data Stores</a:t>
                  </a:r>
                </a:p>
              </p:txBody>
            </p:sp>
            <p:sp>
              <p:nvSpPr>
                <p:cNvPr id="81" name="Rectangle 80"/>
                <p:cNvSpPr/>
                <p:nvPr/>
              </p:nvSpPr>
              <p:spPr>
                <a:xfrm>
                  <a:off x="5690946" y="2690147"/>
                  <a:ext cx="1156022" cy="461665"/>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 </a:t>
                  </a:r>
                </a:p>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Data Lake </a:t>
                  </a:r>
                  <a:r>
                    <a:rPr lang="en-US" altLang="zh-CN"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Store</a:t>
                  </a:r>
                  <a:endParaRPr lang="en-US" sz="1200" b="1" dirty="0">
                    <a:gradFill>
                      <a:gsLst>
                        <a:gs pos="0">
                          <a:srgbClr val="FFFFFF"/>
                        </a:gs>
                        <a:gs pos="100000">
                          <a:srgbClr val="FFFFFF"/>
                        </a:gs>
                      </a:gsLst>
                      <a:lin ang="5400000" scaled="0"/>
                    </a:gradFill>
                    <a:ea typeface="MS PGothic" panose="020B0600070205080204" pitchFamily="34" charset="-128"/>
                  </a:endParaRPr>
                </a:p>
              </p:txBody>
            </p:sp>
            <p:sp>
              <p:nvSpPr>
                <p:cNvPr id="82" name="Rectangle 81"/>
                <p:cNvSpPr/>
                <p:nvPr/>
              </p:nvSpPr>
              <p:spPr>
                <a:xfrm>
                  <a:off x="5720891" y="3393250"/>
                  <a:ext cx="1188154" cy="630942"/>
                </a:xfrm>
                <a:prstGeom prst="rect">
                  <a:avLst/>
                </a:prstGeom>
              </p:spPr>
              <p:txBody>
                <a:bodyPr wrap="squar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a:t>
                  </a:r>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 </a:t>
                  </a:r>
                </a:p>
                <a:p>
                  <a:r>
                    <a:rPr lang="en-US" sz="115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SQL Data Warehouse</a:t>
                  </a:r>
                  <a:endParaRPr lang="en-US" sz="1150" b="1" dirty="0">
                    <a:gradFill>
                      <a:gsLst>
                        <a:gs pos="0">
                          <a:srgbClr val="FFFFFF"/>
                        </a:gs>
                        <a:gs pos="100000">
                          <a:srgbClr val="FFFFFF"/>
                        </a:gs>
                      </a:gsLst>
                      <a:lin ang="5400000" scaled="0"/>
                    </a:gradFill>
                    <a:ea typeface="MS PGothic" panose="020B0600070205080204" pitchFamily="34" charset="-128"/>
                  </a:endParaRPr>
                </a:p>
              </p:txBody>
            </p:sp>
          </p:grpSp>
          <p:pic>
            <p:nvPicPr>
              <p:cNvPr id="23" name="Picture 22"/>
              <p:cNvPicPr>
                <a:picLocks noChangeAspect="1"/>
              </p:cNvPicPr>
              <p:nvPr/>
            </p:nvPicPr>
            <p:blipFill>
              <a:blip r:embed="rId10">
                <a:biLevel thresh="25000"/>
              </a:blip>
              <a:stretch>
                <a:fillRect/>
              </a:stretch>
            </p:blipFill>
            <p:spPr>
              <a:xfrm>
                <a:off x="4334138" y="2658376"/>
                <a:ext cx="431026" cy="431026"/>
              </a:xfrm>
              <a:prstGeom prst="rect">
                <a:avLst/>
              </a:prstGeom>
            </p:spPr>
          </p:pic>
          <p:pic>
            <p:nvPicPr>
              <p:cNvPr id="169" name="Picture 13"/>
              <p:cNvPicPr>
                <a:picLocks noChangeAspect="1"/>
              </p:cNvPicPr>
              <p:nvPr/>
            </p:nvPicPr>
            <p:blipFill>
              <a:blip r:embed="rId11">
                <a:lum bright="100000"/>
                <a:extLst>
                  <a:ext uri="{28A0092B-C50C-407E-A947-70E740481C1C}">
                    <a14:useLocalDpi xmlns:a14="http://schemas.microsoft.com/office/drawing/2010/main" val="0"/>
                  </a:ext>
                </a:extLst>
              </a:blip>
              <a:srcRect/>
              <a:stretch>
                <a:fillRect/>
              </a:stretch>
            </p:blipFill>
            <p:spPr bwMode="auto">
              <a:xfrm>
                <a:off x="4363476" y="3424959"/>
                <a:ext cx="349516" cy="45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2" name="Group 11"/>
          <p:cNvGrpSpPr/>
          <p:nvPr/>
        </p:nvGrpSpPr>
        <p:grpSpPr>
          <a:xfrm>
            <a:off x="1755266" y="1790395"/>
            <a:ext cx="2325103" cy="4320099"/>
            <a:chOff x="1755266" y="1790395"/>
            <a:chExt cx="2325103" cy="4320099"/>
          </a:xfrm>
        </p:grpSpPr>
        <p:grpSp>
          <p:nvGrpSpPr>
            <p:cNvPr id="7" name="Group 6"/>
            <p:cNvGrpSpPr/>
            <p:nvPr/>
          </p:nvGrpSpPr>
          <p:grpSpPr>
            <a:xfrm>
              <a:off x="1755266" y="1790395"/>
              <a:ext cx="2325103" cy="4320099"/>
              <a:chOff x="1755266" y="1790395"/>
              <a:chExt cx="2325103" cy="4320099"/>
            </a:xfrm>
          </p:grpSpPr>
          <p:sp>
            <p:nvSpPr>
              <p:cNvPr id="41" name="Rectangle 40"/>
              <p:cNvSpPr/>
              <p:nvPr/>
            </p:nvSpPr>
            <p:spPr bwMode="auto">
              <a:xfrm>
                <a:off x="1755266" y="1790395"/>
                <a:ext cx="2079506" cy="4320099"/>
              </a:xfrm>
              <a:prstGeom prst="rect">
                <a:avLst/>
              </a:prstGeom>
              <a:solidFill>
                <a:srgbClr val="00BCF2"/>
              </a:solidFill>
              <a:ln w="3175">
                <a:noFill/>
              </a:ln>
            </p:spPr>
            <p:style>
              <a:lnRef idx="0">
                <a:scrgbClr r="0" g="0" b="0"/>
              </a:lnRef>
              <a:fillRef idx="0">
                <a:scrgbClr r="0" g="0" b="0"/>
              </a:fillRef>
              <a:effectRef idx="0">
                <a:scrgbClr r="0" g="0" b="0"/>
              </a:effectRef>
              <a:fontRef idx="minor">
                <a:schemeClr val="lt1"/>
              </a:fontRef>
            </p:style>
            <p:txBody>
              <a:bodyPr spcFirstLastPara="0" vert="horz" wrap="square" lIns="18281" tIns="45713" rIns="18281" bIns="91401" numCol="1" spcCol="1270" anchor="t" anchorCtr="0">
                <a:noAutofit/>
              </a:bodyPr>
              <a:lstStyle/>
              <a:p>
                <a:pPr algn="ctr" defTabSz="725012">
                  <a:spcBef>
                    <a:spcPct val="0"/>
                  </a:spcBef>
                  <a:spcAft>
                    <a:spcPct val="35000"/>
                  </a:spcAft>
                </a:pPr>
                <a:r>
                  <a:rPr lang="en-US" sz="1600" b="1" spc="-30" dirty="0">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Information Management</a:t>
                </a:r>
              </a:p>
            </p:txBody>
          </p:sp>
          <p:pic>
            <p:nvPicPr>
              <p:cNvPr id="46" name="Picture 45"/>
              <p:cNvPicPr>
                <a:picLocks noChangeAspect="1"/>
              </p:cNvPicPr>
              <p:nvPr/>
            </p:nvPicPr>
            <p:blipFill>
              <a:blip r:embed="rId12" cstate="print">
                <a:extLst>
                  <a:ext uri="{BEBA8EAE-BF5A-486C-A8C5-ECC9F3942E4B}">
                    <a14:imgProps xmlns:a14="http://schemas.microsoft.com/office/drawing/2010/main">
                      <a14:imgLayer r:embed="rId13">
                        <a14:imgEffect>
                          <a14:saturation sat="66000"/>
                        </a14:imgEffect>
                      </a14:imgLayer>
                    </a14:imgProps>
                  </a:ext>
                  <a:ext uri="{28A0092B-C50C-407E-A947-70E740481C1C}">
                    <a14:useLocalDpi xmlns:a14="http://schemas.microsoft.com/office/drawing/2010/main" val="0"/>
                  </a:ext>
                </a:extLst>
              </a:blip>
              <a:stretch>
                <a:fillRect/>
              </a:stretch>
            </p:blipFill>
            <p:spPr>
              <a:xfrm>
                <a:off x="2103437" y="2659062"/>
                <a:ext cx="375108" cy="375108"/>
              </a:xfrm>
              <a:prstGeom prst="rect">
                <a:avLst/>
              </a:prstGeom>
            </p:spPr>
          </p:pic>
          <p:sp>
            <p:nvSpPr>
              <p:cNvPr id="4" name="Rectangle 3"/>
              <p:cNvSpPr/>
              <p:nvPr/>
            </p:nvSpPr>
            <p:spPr>
              <a:xfrm>
                <a:off x="2506213" y="2660229"/>
                <a:ext cx="1009122" cy="461665"/>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 </a:t>
                </a:r>
              </a:p>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Data Factory </a:t>
                </a:r>
                <a:endParaRPr lang="en-US" sz="1200" b="1" dirty="0">
                  <a:gradFill>
                    <a:gsLst>
                      <a:gs pos="0">
                        <a:srgbClr val="FFFFFF"/>
                      </a:gs>
                      <a:gs pos="100000">
                        <a:srgbClr val="FFFFFF"/>
                      </a:gs>
                    </a:gsLst>
                    <a:lin ang="5400000" scaled="0"/>
                  </a:gradFill>
                  <a:ea typeface="MS PGothic" panose="020B0600070205080204" pitchFamily="34" charset="-128"/>
                </a:endParaRPr>
              </a:p>
            </p:txBody>
          </p:sp>
          <p:sp>
            <p:nvSpPr>
              <p:cNvPr id="79" name="Rectangle 78"/>
              <p:cNvSpPr/>
              <p:nvPr/>
            </p:nvSpPr>
            <p:spPr>
              <a:xfrm>
                <a:off x="2506139" y="3410054"/>
                <a:ext cx="999313" cy="461665"/>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 </a:t>
                </a:r>
              </a:p>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Data Catalog</a:t>
                </a:r>
                <a:endParaRPr lang="en-US" sz="1200" b="1" dirty="0">
                  <a:gradFill>
                    <a:gsLst>
                      <a:gs pos="0">
                        <a:srgbClr val="FFFFFF"/>
                      </a:gs>
                      <a:gs pos="100000">
                        <a:srgbClr val="FFFFFF"/>
                      </a:gs>
                    </a:gsLst>
                    <a:lin ang="5400000" scaled="0"/>
                  </a:gradFill>
                  <a:ea typeface="MS PGothic" panose="020B0600070205080204" pitchFamily="34" charset="-128"/>
                </a:endParaRPr>
              </a:p>
            </p:txBody>
          </p:sp>
          <p:sp>
            <p:nvSpPr>
              <p:cNvPr id="80" name="Rectangle 79"/>
              <p:cNvSpPr/>
              <p:nvPr/>
            </p:nvSpPr>
            <p:spPr>
              <a:xfrm>
                <a:off x="2510179" y="4263974"/>
                <a:ext cx="833626" cy="461665"/>
              </a:xfrm>
              <a:prstGeom prst="rect">
                <a:avLst/>
              </a:prstGeom>
            </p:spPr>
            <p:txBody>
              <a:bodyPr wrap="none">
                <a:spAutoFit/>
              </a:bodyPr>
              <a:lstStyle/>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Azure </a:t>
                </a:r>
              </a:p>
              <a:p>
                <a:r>
                  <a:rPr lang="en-US" sz="1200" b="1" spc="-30" dirty="0">
                    <a:gradFill>
                      <a:gsLst>
                        <a:gs pos="0">
                          <a:srgbClr val="FFFFFF"/>
                        </a:gs>
                        <a:gs pos="100000">
                          <a:srgbClr val="FFFFFF"/>
                        </a:gs>
                      </a:gsLst>
                      <a:lin ang="5400000" scaled="0"/>
                    </a:gradFill>
                    <a:latin typeface="Segoe UI Semilight" panose="020B0402040204020203" pitchFamily="34" charset="0"/>
                    <a:ea typeface="MS PGothic" panose="020B0600070205080204" pitchFamily="34" charset="-128"/>
                    <a:cs typeface="Segoe UI Semilight" panose="020B0402040204020203" pitchFamily="34" charset="0"/>
                  </a:rPr>
                  <a:t>Event Hub</a:t>
                </a:r>
                <a:endParaRPr lang="en-US" sz="1200" b="1" dirty="0">
                  <a:gradFill>
                    <a:gsLst>
                      <a:gs pos="0">
                        <a:srgbClr val="FFFFFF"/>
                      </a:gs>
                      <a:gs pos="100000">
                        <a:srgbClr val="FFFFFF"/>
                      </a:gs>
                    </a:gsLst>
                    <a:lin ang="5400000" scaled="0"/>
                  </a:gradFill>
                  <a:ea typeface="MS PGothic" panose="020B0600070205080204" pitchFamily="34" charset="-128"/>
                </a:endParaRPr>
              </a:p>
            </p:txBody>
          </p:sp>
          <p:sp>
            <p:nvSpPr>
              <p:cNvPr id="11" name="Isosceles Triangle 10"/>
              <p:cNvSpPr/>
              <p:nvPr/>
            </p:nvSpPr>
            <p:spPr bwMode="auto">
              <a:xfrm rot="5400000">
                <a:off x="3529509" y="5557205"/>
                <a:ext cx="853675" cy="248045"/>
              </a:xfrm>
              <a:prstGeom prst="triangle">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167" name="Picture 16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84949" y="4321255"/>
              <a:ext cx="339648" cy="352813"/>
            </a:xfrm>
            <a:prstGeom prst="rect">
              <a:avLst/>
            </a:prstGeom>
          </p:spPr>
        </p:pic>
        <p:pic>
          <p:nvPicPr>
            <p:cNvPr id="29" name="Picture 28"/>
            <p:cNvPicPr>
              <a:picLocks noChangeAspect="1"/>
            </p:cNvPicPr>
            <p:nvPr/>
          </p:nvPicPr>
          <p:blipFill>
            <a:blip r:embed="rId15">
              <a:biLevel thresh="25000"/>
            </a:blip>
            <a:stretch>
              <a:fillRect/>
            </a:stretch>
          </p:blipFill>
          <p:spPr>
            <a:xfrm>
              <a:off x="2009700" y="3392877"/>
              <a:ext cx="487678" cy="487678"/>
            </a:xfrm>
            <a:prstGeom prst="rect">
              <a:avLst/>
            </a:prstGeom>
          </p:spPr>
        </p:pic>
      </p:grpSp>
    </p:spTree>
    <p:extLst>
      <p:ext uri="{BB962C8B-B14F-4D97-AF65-F5344CB8AC3E}">
        <p14:creationId xmlns:p14="http://schemas.microsoft.com/office/powerpoint/2010/main" val="242953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anim calcmode="lin" valueType="num">
                                      <p:cBhvr>
                                        <p:cTn id="72" dur="1000" fill="hold"/>
                                        <p:tgtEl>
                                          <p:spTgt spid="30"/>
                                        </p:tgtEl>
                                        <p:attrNameLst>
                                          <p:attrName>ppt_x</p:attrName>
                                        </p:attrNameLst>
                                      </p:cBhvr>
                                      <p:tavLst>
                                        <p:tav tm="0">
                                          <p:val>
                                            <p:strVal val="#ppt_x"/>
                                          </p:val>
                                        </p:tav>
                                        <p:tav tm="100000">
                                          <p:val>
                                            <p:strVal val="#ppt_x"/>
                                          </p:val>
                                        </p:tav>
                                      </p:tavLst>
                                    </p:anim>
                                    <p:anim calcmode="lin" valueType="num">
                                      <p:cBhvr>
                                        <p:cTn id="7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 grpId="0" animBg="1"/>
      <p:bldP spid="22" grpId="0"/>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4294967295"/>
          </p:nvPr>
        </p:nvSpPr>
        <p:spPr>
          <a:xfrm>
            <a:off x="274639" y="1219051"/>
            <a:ext cx="11887200" cy="5503045"/>
          </a:xfrm>
        </p:spPr>
        <p:txBody>
          <a:bodyPr/>
          <a:lstStyle/>
          <a:p>
            <a:pPr marL="571500" indent="-571500">
              <a:lnSpc>
                <a:spcPct val="150000"/>
              </a:lnSpc>
              <a:buFont typeface="Arial" panose="020B0604020202020204" pitchFamily="34" charset="0"/>
              <a:buChar char="•"/>
            </a:pPr>
            <a:r>
              <a:rPr lang="en-US" sz="3600" dirty="0"/>
              <a:t>Predictive Maintenance concept</a:t>
            </a:r>
          </a:p>
          <a:p>
            <a:pPr marL="571500" indent="-571500">
              <a:lnSpc>
                <a:spcPct val="150000"/>
              </a:lnSpc>
              <a:buFont typeface="Arial" panose="020B0604020202020204" pitchFamily="34" charset="0"/>
              <a:buChar char="•"/>
            </a:pPr>
            <a:r>
              <a:rPr lang="en-US" sz="3600" dirty="0"/>
              <a:t>Aircraft Engine demo: delivers real-time and predictive intelligence</a:t>
            </a:r>
          </a:p>
          <a:p>
            <a:pPr marL="571500" indent="-571500">
              <a:lnSpc>
                <a:spcPct val="150000"/>
              </a:lnSpc>
              <a:buFont typeface="Arial" panose="020B0604020202020204" pitchFamily="34" charset="0"/>
              <a:buChar char="•"/>
            </a:pPr>
            <a:r>
              <a:rPr lang="en-US" sz="3600" dirty="0"/>
              <a:t>Demo: End-to-end deployment with Cortana Intelligence Solutions</a:t>
            </a:r>
            <a:endParaRPr lang="en-US" dirty="0"/>
          </a:p>
          <a:p>
            <a:pPr marL="571500" indent="-571500">
              <a:lnSpc>
                <a:spcPct val="150000"/>
              </a:lnSpc>
              <a:buFont typeface="Arial" panose="020B0604020202020204" pitchFamily="34" charset="0"/>
              <a:buChar char="•"/>
            </a:pPr>
            <a:r>
              <a:rPr lang="en-US" sz="3600" dirty="0"/>
              <a:t>How Machine Learning can help your businesses?</a:t>
            </a:r>
            <a:endParaRPr lang="en-US" dirty="0"/>
          </a:p>
        </p:txBody>
      </p:sp>
    </p:spTree>
    <p:extLst>
      <p:ext uri="{BB962C8B-B14F-4D97-AF65-F5344CB8AC3E}">
        <p14:creationId xmlns:p14="http://schemas.microsoft.com/office/powerpoint/2010/main" val="40324512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task in Internet of Things applications</a:t>
            </a:r>
          </a:p>
        </p:txBody>
      </p:sp>
      <p:sp>
        <p:nvSpPr>
          <p:cNvPr id="5" name="Rounded Rectangle 4"/>
          <p:cNvSpPr/>
          <p:nvPr/>
        </p:nvSpPr>
        <p:spPr bwMode="auto">
          <a:xfrm>
            <a:off x="1036637" y="2887662"/>
            <a:ext cx="3886200" cy="1752600"/>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Traditional Predictive Maintenance</a:t>
            </a:r>
          </a:p>
        </p:txBody>
      </p:sp>
      <p:sp>
        <p:nvSpPr>
          <p:cNvPr id="7" name="Rounded Rectangle 6"/>
          <p:cNvSpPr/>
          <p:nvPr/>
        </p:nvSpPr>
        <p:spPr bwMode="auto">
          <a:xfrm>
            <a:off x="7513637" y="2887662"/>
            <a:ext cx="3886200" cy="1752600"/>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rPr>
              <a:t>Predictive Maintenance in </a:t>
            </a:r>
            <a:r>
              <a:rPr lang="en-US" sz="2800" dirty="0" err="1">
                <a:gradFill>
                  <a:gsLst>
                    <a:gs pos="0">
                      <a:srgbClr val="FFFFFF"/>
                    </a:gs>
                    <a:gs pos="100000">
                      <a:srgbClr val="FFFFFF"/>
                    </a:gs>
                  </a:gsLst>
                  <a:lin ang="5400000" scaled="0"/>
                </a:gradFill>
              </a:rPr>
              <a:t>IoT</a:t>
            </a:r>
            <a:endParaRPr lang="en-US" sz="2800" dirty="0">
              <a:gradFill>
                <a:gsLst>
                  <a:gs pos="0">
                    <a:srgbClr val="FFFFFF"/>
                  </a:gs>
                  <a:gs pos="100000">
                    <a:srgbClr val="FFFFFF"/>
                  </a:gs>
                </a:gsLst>
                <a:lin ang="5400000" scaled="0"/>
              </a:gradFill>
            </a:endParaRPr>
          </a:p>
        </p:txBody>
      </p:sp>
      <p:sp>
        <p:nvSpPr>
          <p:cNvPr id="3" name="Right Arrow 2"/>
          <p:cNvSpPr/>
          <p:nvPr/>
        </p:nvSpPr>
        <p:spPr bwMode="auto">
          <a:xfrm>
            <a:off x="5454014" y="3344862"/>
            <a:ext cx="1600200" cy="838200"/>
          </a:xfrm>
          <a:prstGeom prst="rightArrow">
            <a:avLst/>
          </a:prstGeom>
          <a:solidFill>
            <a:schemeClr val="tx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216304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278061"/>
            <a:ext cx="8762999" cy="1110969"/>
          </a:xfrm>
        </p:spPr>
        <p:txBody>
          <a:bodyPr/>
          <a:lstStyle/>
          <a:p>
            <a:r>
              <a:rPr lang="en-US" dirty="0"/>
              <a:t>Aircraft Engine Demo</a:t>
            </a:r>
          </a:p>
        </p:txBody>
      </p:sp>
    </p:spTree>
    <p:extLst>
      <p:ext uri="{BB962C8B-B14F-4D97-AF65-F5344CB8AC3E}">
        <p14:creationId xmlns:p14="http://schemas.microsoft.com/office/powerpoint/2010/main" val="1778260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7" name="Slide Number Placeholder 6"/>
          <p:cNvSpPr>
            <a:spLocks noGrp="1"/>
          </p:cNvSpPr>
          <p:nvPr>
            <p:ph type="sldNum" sz="quarter" idx="4294967295"/>
          </p:nvPr>
        </p:nvSpPr>
        <p:spPr/>
        <p:txBody>
          <a:bodyPr/>
          <a:lstStyle/>
          <a:p>
            <a:r>
              <a:rPr lang="en-IN" dirty="0">
                <a:ln>
                  <a:solidFill>
                    <a:srgbClr val="FFFFFF">
                      <a:alpha val="0"/>
                    </a:srgbClr>
                  </a:solidFill>
                </a:ln>
                <a:solidFill>
                  <a:srgbClr val="000000">
                    <a:lumMod val="75000"/>
                    <a:lumOff val="25000"/>
                  </a:srgbClr>
                </a:solidFill>
              </a:rPr>
              <a:t> </a:t>
            </a:r>
          </a:p>
        </p:txBody>
      </p:sp>
      <p:grpSp>
        <p:nvGrpSpPr>
          <p:cNvPr id="13" name="Group 12"/>
          <p:cNvGrpSpPr/>
          <p:nvPr/>
        </p:nvGrpSpPr>
        <p:grpSpPr>
          <a:xfrm>
            <a:off x="2812764" y="1756302"/>
            <a:ext cx="3549370" cy="4145498"/>
            <a:chOff x="2812764" y="1756302"/>
            <a:chExt cx="3549370" cy="4145498"/>
          </a:xfrm>
        </p:grpSpPr>
        <p:sp>
          <p:nvSpPr>
            <p:cNvPr id="23" name="Rounded Rectangle 22"/>
            <p:cNvSpPr/>
            <p:nvPr/>
          </p:nvSpPr>
          <p:spPr bwMode="auto">
            <a:xfrm>
              <a:off x="3195637" y="1756302"/>
              <a:ext cx="2971800" cy="4145498"/>
            </a:xfrm>
            <a:prstGeom prst="round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0" name="Group 9"/>
            <p:cNvGrpSpPr/>
            <p:nvPr/>
          </p:nvGrpSpPr>
          <p:grpSpPr>
            <a:xfrm>
              <a:off x="2812764" y="1998925"/>
              <a:ext cx="3549370" cy="3900436"/>
              <a:chOff x="3449973" y="1751506"/>
              <a:chExt cx="3549370" cy="3900436"/>
            </a:xfrm>
          </p:grpSpPr>
          <p:pic>
            <p:nvPicPr>
              <p:cNvPr id="26" name="Picture 25"/>
              <p:cNvPicPr>
                <a:picLocks noChangeAspect="1"/>
              </p:cNvPicPr>
              <p:nvPr/>
            </p:nvPicPr>
            <p:blipFill>
              <a:blip r:embed="rId3"/>
              <a:stretch>
                <a:fillRect/>
              </a:stretch>
            </p:blipFill>
            <p:spPr>
              <a:xfrm>
                <a:off x="4439023" y="1751506"/>
                <a:ext cx="2560320" cy="2560320"/>
              </a:xfrm>
              <a:prstGeom prst="rect">
                <a:avLst/>
              </a:prstGeom>
            </p:spPr>
          </p:pic>
          <p:pic>
            <p:nvPicPr>
              <p:cNvPr id="27" name="Picture 26"/>
              <p:cNvPicPr>
                <a:picLocks noChangeAspect="1"/>
              </p:cNvPicPr>
              <p:nvPr/>
            </p:nvPicPr>
            <p:blipFill>
              <a:blip r:embed="rId4"/>
              <a:stretch>
                <a:fillRect/>
              </a:stretch>
            </p:blipFill>
            <p:spPr>
              <a:xfrm>
                <a:off x="3449973" y="3091622"/>
                <a:ext cx="2560320" cy="2560320"/>
              </a:xfrm>
              <a:prstGeom prst="rect">
                <a:avLst/>
              </a:prstGeom>
            </p:spPr>
          </p:pic>
        </p:grpSp>
      </p:grpSp>
      <p:grpSp>
        <p:nvGrpSpPr>
          <p:cNvPr id="12" name="Group 11"/>
          <p:cNvGrpSpPr/>
          <p:nvPr/>
        </p:nvGrpSpPr>
        <p:grpSpPr>
          <a:xfrm>
            <a:off x="122237" y="1756302"/>
            <a:ext cx="2971800" cy="4145498"/>
            <a:chOff x="122237" y="1756302"/>
            <a:chExt cx="2971800" cy="4145498"/>
          </a:xfrm>
        </p:grpSpPr>
        <p:sp>
          <p:nvSpPr>
            <p:cNvPr id="11" name="Rounded Rectangle 10"/>
            <p:cNvSpPr/>
            <p:nvPr/>
          </p:nvSpPr>
          <p:spPr bwMode="auto">
            <a:xfrm>
              <a:off x="122237" y="1756302"/>
              <a:ext cx="2971800" cy="4145498"/>
            </a:xfrm>
            <a:prstGeom prst="round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619" y="2367003"/>
              <a:ext cx="1465036" cy="2924095"/>
            </a:xfrm>
            <a:prstGeom prst="rect">
              <a:avLst/>
            </a:prstGeom>
          </p:spPr>
        </p:pic>
      </p:grpSp>
      <p:grpSp>
        <p:nvGrpSpPr>
          <p:cNvPr id="14" name="Group 13"/>
          <p:cNvGrpSpPr/>
          <p:nvPr/>
        </p:nvGrpSpPr>
        <p:grpSpPr>
          <a:xfrm>
            <a:off x="5738754" y="1745311"/>
            <a:ext cx="4032366" cy="4145498"/>
            <a:chOff x="5738754" y="1745311"/>
            <a:chExt cx="4032366" cy="4145498"/>
          </a:xfrm>
        </p:grpSpPr>
        <p:sp>
          <p:nvSpPr>
            <p:cNvPr id="25" name="Rounded Rectangle 24"/>
            <p:cNvSpPr/>
            <p:nvPr/>
          </p:nvSpPr>
          <p:spPr bwMode="auto">
            <a:xfrm>
              <a:off x="6269037" y="1745311"/>
              <a:ext cx="2971800" cy="4145498"/>
            </a:xfrm>
            <a:prstGeom prst="round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0" name="Picture 29"/>
            <p:cNvPicPr>
              <a:picLocks noChangeAspect="1"/>
            </p:cNvPicPr>
            <p:nvPr/>
          </p:nvPicPr>
          <p:blipFill>
            <a:blip r:embed="rId6"/>
            <a:stretch>
              <a:fillRect/>
            </a:stretch>
          </p:blipFill>
          <p:spPr>
            <a:xfrm>
              <a:off x="5738754" y="1756302"/>
              <a:ext cx="4032366" cy="4032366"/>
            </a:xfrm>
            <a:prstGeom prst="rect">
              <a:avLst/>
            </a:prstGeom>
          </p:spPr>
        </p:pic>
      </p:grpSp>
      <p:grpSp>
        <p:nvGrpSpPr>
          <p:cNvPr id="15" name="Group 14"/>
          <p:cNvGrpSpPr/>
          <p:nvPr/>
        </p:nvGrpSpPr>
        <p:grpSpPr>
          <a:xfrm>
            <a:off x="8961437" y="1745311"/>
            <a:ext cx="3869881" cy="4145498"/>
            <a:chOff x="8961437" y="1745311"/>
            <a:chExt cx="3869881" cy="4145498"/>
          </a:xfrm>
        </p:grpSpPr>
        <p:sp>
          <p:nvSpPr>
            <p:cNvPr id="29" name="Rounded Rectangle 28"/>
            <p:cNvSpPr/>
            <p:nvPr/>
          </p:nvSpPr>
          <p:spPr bwMode="auto">
            <a:xfrm>
              <a:off x="9342437" y="1745311"/>
              <a:ext cx="2971800" cy="4145498"/>
            </a:xfrm>
            <a:prstGeom prst="round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2" name="Picture 31"/>
            <p:cNvPicPr>
              <a:picLocks noChangeAspect="1"/>
            </p:cNvPicPr>
            <p:nvPr/>
          </p:nvPicPr>
          <p:blipFill>
            <a:blip r:embed="rId7"/>
            <a:stretch>
              <a:fillRect/>
            </a:stretch>
          </p:blipFill>
          <p:spPr>
            <a:xfrm>
              <a:off x="8961437" y="1816879"/>
              <a:ext cx="3869881" cy="3869881"/>
            </a:xfrm>
            <a:prstGeom prst="rect">
              <a:avLst/>
            </a:prstGeom>
          </p:spPr>
        </p:pic>
      </p:grpSp>
    </p:spTree>
    <p:extLst>
      <p:ext uri="{BB962C8B-B14F-4D97-AF65-F5344CB8AC3E}">
        <p14:creationId xmlns:p14="http://schemas.microsoft.com/office/powerpoint/2010/main" val="31845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982662"/>
            <a:ext cx="5867399" cy="5791200"/>
          </a:xfrm>
        </p:spPr>
        <p:txBody>
          <a:bodyPr/>
          <a:lstStyle/>
          <a:p>
            <a:r>
              <a:rPr lang="en-US" dirty="0"/>
              <a:t>Cortana Intelligence Solutions Demo</a:t>
            </a:r>
            <a:br>
              <a:rPr lang="en-US" dirty="0"/>
            </a:br>
            <a:br>
              <a:rPr lang="en-US" dirty="0"/>
            </a:br>
            <a:r>
              <a:rPr lang="en-US" sz="4800" dirty="0"/>
              <a:t>aka.ms/</a:t>
            </a:r>
            <a:r>
              <a:rPr lang="en-US" sz="4800" dirty="0" err="1"/>
              <a:t>CIQSPdM</a:t>
            </a:r>
            <a:r>
              <a:rPr lang="en-US" sz="4800" dirty="0"/>
              <a:t> </a:t>
            </a:r>
            <a:br>
              <a:rPr lang="en-US" dirty="0"/>
            </a:br>
            <a:endParaRPr lang="en-US" sz="4800" dirty="0"/>
          </a:p>
        </p:txBody>
      </p:sp>
      <p:pic>
        <p:nvPicPr>
          <p:cNvPr id="3"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7" y="1211262"/>
            <a:ext cx="7204354"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103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696F770B-E90D-47BF-847F-20047A5A1635}" vid="{749274AE-43E9-456C-94AA-09BA796CB6B5}"/>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696F770B-E90D-47BF-847F-20047A5A1635}" vid="{29F57628-D32A-4572-8033-378A5711E627}"/>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Katherine  Zhao</External_x0020_Speaker>
    <m6878b9dd7994da4ba144f95347d99c6 xmlns="01c77077-aee4-4b5f-bd4e-9cd40a6fff29">
      <Terms xmlns="http://schemas.microsoft.com/office/infopath/2007/PartnerControls"/>
    </m6878b9dd7994da4ba144f95347d99c6>
    <Presentation_x0020_Date xmlns="01c77077-aee4-4b5f-bd4e-9cd40a6fff29">2016-09-30T04:00:00+00:00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BRK3106</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openxmlformats.org/package/2006/metadata/core-properties"/>
    <ds:schemaRef ds:uri="http://purl.org/dc/terms/"/>
    <ds:schemaRef ds:uri="230e9df3-be65-4c73-a93b-d1236ebd677e"/>
    <ds:schemaRef ds:uri="http://purl.org/dc/dcmitype/"/>
    <ds:schemaRef ds:uri="01c77077-aee4-4b5f-bd4e-9cd40a6fff29"/>
    <ds:schemaRef ds:uri="http://schemas.microsoft.com/office/infopath/2007/PartnerControls"/>
    <ds:schemaRef ds:uri="http://schemas.microsoft.com/sharepoint/v3"/>
    <ds:schemaRef ds:uri="8ff673fc-3231-4e3a-893b-6d7f7cd3276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BRK3106_Zhao</Template>
  <TotalTime>10138</TotalTime>
  <Words>1948</Words>
  <Application>Microsoft Office PowerPoint</Application>
  <PresentationFormat>Custom</PresentationFormat>
  <Paragraphs>493</Paragraphs>
  <Slides>39</Slides>
  <Notes>31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39</vt:i4>
      </vt:variant>
    </vt:vector>
  </HeadingPairs>
  <TitlesOfParts>
    <vt:vector size="52" baseType="lpstr">
      <vt:lpstr>MS PGothic</vt:lpstr>
      <vt:lpstr>Arial</vt:lpstr>
      <vt:lpstr>Calibri</vt:lpstr>
      <vt:lpstr>Consolas</vt:lpstr>
      <vt:lpstr>Segoe UI</vt:lpstr>
      <vt:lpstr>Segoe UI (Body)</vt:lpstr>
      <vt:lpstr>Segoe UI Light</vt:lpstr>
      <vt:lpstr>Segoe UI Semibold</vt:lpstr>
      <vt:lpstr>Segoe UI Semilight</vt:lpstr>
      <vt:lpstr>Wingdings</vt:lpstr>
      <vt:lpstr>5-50002_Ignite_Breakout_Template</vt:lpstr>
      <vt:lpstr>6-30537_Envision 2016 Concurrent Template_Dark</vt:lpstr>
      <vt:lpstr>1_5-50002_Ignite_Breakout_Template</vt:lpstr>
      <vt:lpstr>Dive into Predictive Maintenance using Cortana Intelligence Suite</vt:lpstr>
      <vt:lpstr>Advanced Analytics from Microsoft Two offers</vt:lpstr>
      <vt:lpstr>Predictive Maintenance problems can be solved</vt:lpstr>
      <vt:lpstr>Cortana Intelligence Suite Transform data into intelligent action</vt:lpstr>
      <vt:lpstr>Agenda</vt:lpstr>
      <vt:lpstr>Important task in Internet of Things applications</vt:lpstr>
      <vt:lpstr>Aircraft Engine Demo</vt:lpstr>
      <vt:lpstr>Scenario</vt:lpstr>
      <vt:lpstr>Cortana Intelligence Solutions Demo  aka.ms/CIQSPdM  </vt:lpstr>
      <vt:lpstr>Cortana Intelligence to the Rescue</vt:lpstr>
      <vt:lpstr>Conclusion</vt:lpstr>
      <vt:lpstr>Qualification Criteria for ML-based solutions</vt:lpstr>
      <vt:lpstr>Data Sources</vt:lpstr>
      <vt:lpstr>Feature Engineering</vt:lpstr>
      <vt:lpstr>Example Feature Engineering Methods</vt:lpstr>
      <vt:lpstr>Modelling Techniques</vt:lpstr>
      <vt:lpstr>Data Labeling</vt:lpstr>
      <vt:lpstr>ML Process</vt:lpstr>
      <vt:lpstr>PowerPoint Presentation</vt:lpstr>
      <vt:lpstr>PowerPoint Presentation</vt:lpstr>
      <vt:lpstr>Thank you</vt:lpstr>
      <vt:lpstr>Free IT Pro resources To advance your career in cloud technology</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 into Predictive Maintenance using Cortana Intelligence Suite</dc:title>
  <dc:subject>&lt;Speech title here&gt;</dc:subject>
  <dc:creator>Katherine Zhao</dc:creator>
  <cp:keywords>Microsoft Ignite 2016</cp:keywords>
  <dc:description>Template: Mitchell Derrey, Silverfox Productions_x000d_
Formatting: _x000d_
Audience Type:</dc:description>
  <cp:lastModifiedBy>MS Events 0081</cp:lastModifiedBy>
  <cp:revision>951</cp:revision>
  <cp:lastPrinted>2016-09-12T17:53:04Z</cp:lastPrinted>
  <dcterms:created xsi:type="dcterms:W3CDTF">2016-07-07T19:30:39Z</dcterms:created>
  <dcterms:modified xsi:type="dcterms:W3CDTF">2016-09-30T16:36:49Z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