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10" r:id="rId5"/>
    <p:sldMasterId id="2147484341" r:id="rId6"/>
  </p:sldMasterIdLst>
  <p:notesMasterIdLst>
    <p:notesMasterId r:id="rId25"/>
  </p:notesMasterIdLst>
  <p:handoutMasterIdLst>
    <p:handoutMasterId r:id="rId26"/>
  </p:handoutMasterIdLst>
  <p:sldIdLst>
    <p:sldId id="1393" r:id="rId7"/>
    <p:sldId id="1406" r:id="rId8"/>
    <p:sldId id="1420" r:id="rId9"/>
    <p:sldId id="1421" r:id="rId10"/>
    <p:sldId id="1427" r:id="rId11"/>
    <p:sldId id="1428" r:id="rId12"/>
    <p:sldId id="1410" r:id="rId13"/>
    <p:sldId id="1423" r:id="rId14"/>
    <p:sldId id="1424" r:id="rId15"/>
    <p:sldId id="1416" r:id="rId16"/>
    <p:sldId id="1430" r:id="rId17"/>
    <p:sldId id="1417" r:id="rId18"/>
    <p:sldId id="1418" r:id="rId19"/>
    <p:sldId id="1419" r:id="rId20"/>
    <p:sldId id="1425" r:id="rId21"/>
    <p:sldId id="1426" r:id="rId22"/>
    <p:sldId id="1405" r:id="rId23"/>
    <p:sldId id="1431" r:id="rId24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gnite 2016 Template Light" id="{A073DAE3-B461-442F-A3D3-6642BD875E45}">
          <p14:sldIdLst>
            <p14:sldId id="1393"/>
            <p14:sldId id="1406"/>
            <p14:sldId id="1420"/>
            <p14:sldId id="1421"/>
            <p14:sldId id="1427"/>
            <p14:sldId id="1428"/>
            <p14:sldId id="1410"/>
            <p14:sldId id="1423"/>
            <p14:sldId id="1424"/>
            <p14:sldId id="1416"/>
            <p14:sldId id="1430"/>
            <p14:sldId id="1417"/>
            <p14:sldId id="1418"/>
            <p14:sldId id="1419"/>
            <p14:sldId id="1425"/>
            <p14:sldId id="1426"/>
            <p14:sldId id="1405"/>
            <p14:sldId id="1431"/>
          </p14:sldIdLst>
        </p14:section>
        <p14:section name="Ignite 2016 Template Dark" id="{361DECE0-D7F3-4586-A791-C8E5092BB79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03">
          <p15:clr>
            <a:srgbClr val="A4A3A4"/>
          </p15:clr>
        </p15:guide>
        <p15:guide id="2" pos="39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/>
  </p:cmAuthor>
  <p:cmAuthor id="3" name="Mary Feil-Jacobs" initials="MF" lastIdx="22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FF"/>
    <a:srgbClr val="BAD80A"/>
    <a:srgbClr val="A80000"/>
    <a:srgbClr val="5C2D91"/>
    <a:srgbClr val="0078D7"/>
    <a:srgbClr val="107C10"/>
    <a:srgbClr val="000000"/>
    <a:srgbClr val="D83B01"/>
    <a:srgbClr val="00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207" autoAdjust="0"/>
    <p:restoredTop sz="96215" autoAdjust="0"/>
  </p:normalViewPr>
  <p:slideViewPr>
    <p:cSldViewPr>
      <p:cViewPr varScale="1">
        <p:scale>
          <a:sx n="98" d="100"/>
          <a:sy n="98" d="100"/>
        </p:scale>
        <p:origin x="-546" y="168"/>
      </p:cViewPr>
      <p:guideLst>
        <p:guide orient="horz" pos="2203"/>
        <p:guide pos="39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32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Ignite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9/29/2016 12:31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Ignite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9/29/2016 12:31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Microsoft Ignite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9/29/2016 12:31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9/29/2016 12:31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6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559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5945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834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777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291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3110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25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35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10405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362693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085370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2983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5035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0129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24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0401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8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083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9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100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9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40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78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7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8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5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6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69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885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749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650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6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3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388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8" r:id="rId1"/>
    <p:sldLayoutId id="2147484300" r:id="rId2"/>
    <p:sldLayoutId id="2147484295" r:id="rId3"/>
    <p:sldLayoutId id="2147484240" r:id="rId4"/>
    <p:sldLayoutId id="2147484296" r:id="rId5"/>
    <p:sldLayoutId id="2147484241" r:id="rId6"/>
    <p:sldLayoutId id="2147484297" r:id="rId7"/>
    <p:sldLayoutId id="2147484244" r:id="rId8"/>
    <p:sldLayoutId id="2147484298" r:id="rId9"/>
    <p:sldLayoutId id="2147484245" r:id="rId10"/>
    <p:sldLayoutId id="2147484247" r:id="rId11"/>
    <p:sldLayoutId id="2147484331" r:id="rId12"/>
    <p:sldLayoutId id="2147484249" r:id="rId13"/>
    <p:sldLayoutId id="2147484301" r:id="rId14"/>
    <p:sldLayoutId id="2147484251" r:id="rId15"/>
    <p:sldLayoutId id="2147484252" r:id="rId16"/>
    <p:sldLayoutId id="2147484254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3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23" r:id="rId13"/>
    <p:sldLayoutId id="2147484324" r:id="rId14"/>
    <p:sldLayoutId id="2147484325" r:id="rId15"/>
    <p:sldLayoutId id="2147484326" r:id="rId16"/>
    <p:sldLayoutId id="2147484327" r:id="rId17"/>
    <p:sldLayoutId id="2147484328" r:id="rId1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  <p:sldLayoutId id="2147484355" r:id="rId14"/>
    <p:sldLayoutId id="2147484356" r:id="rId15"/>
    <p:sldLayoutId id="2147484357" r:id="rId16"/>
    <p:sldLayoutId id="2147484358" r:id="rId17"/>
    <p:sldLayoutId id="2147484359" r:id="rId18"/>
    <p:sldLayoutId id="2147484360" r:id="rId19"/>
    <p:sldLayoutId id="2147484361" r:id="rId20"/>
    <p:sldLayoutId id="2147484362" r:id="rId21"/>
    <p:sldLayoutId id="21474843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yignite.microsoft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hyperlink" Target="https://aka.ms/ignite.mobileapp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New Tools in </a:t>
            </a:r>
            <a:br>
              <a:rPr lang="en-US" dirty="0"/>
            </a:br>
            <a:r>
              <a:rPr lang="en-US" dirty="0"/>
              <a:t>Dynamics CRM 2016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Curt Spanburgh</a:t>
            </a:r>
          </a:p>
          <a:p>
            <a:r>
              <a:rPr lang="en-US" dirty="0"/>
              <a:t>Solutions Architect</a:t>
            </a:r>
          </a:p>
          <a:p>
            <a:r>
              <a:rPr lang="en-US" dirty="0"/>
              <a:t>Magenium Solutions</a:t>
            </a:r>
          </a:p>
        </p:txBody>
      </p:sp>
      <p:pic>
        <p:nvPicPr>
          <p:cNvPr id="6" name="Picture 10" descr="C:\Users\Eunice\AppData\Local\Microsoft\Windows\Temporary Internet Files\Content.IE5\MG4L1DIU\Blacksmith_working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04" y="1058863"/>
            <a:ext cx="601611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46304" y="6511509"/>
            <a:ext cx="62166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By Jeff Kubina from Columbia, Maryland ([1]) [CC BY-SA 2.0 (http://creativecommons.org/licenses/by-sa/2.0)], via Wikimedia Commons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18638" y="296863"/>
            <a:ext cx="2743200" cy="5724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BRK2284</a:t>
            </a:r>
          </a:p>
        </p:txBody>
      </p:sp>
    </p:spTree>
    <p:extLst>
      <p:ext uri="{BB962C8B-B14F-4D97-AF65-F5344CB8AC3E}">
        <p14:creationId xmlns:p14="http://schemas.microsoft.com/office/powerpoint/2010/main" val="27607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Rollup</a:t>
            </a:r>
          </a:p>
        </p:txBody>
      </p:sp>
      <p:pic>
        <p:nvPicPr>
          <p:cNvPr id="3" name="makearoll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037" y="1135062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10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801314"/>
          </a:xfrm>
        </p:spPr>
        <p:txBody>
          <a:bodyPr/>
          <a:lstStyle/>
          <a:p>
            <a:r>
              <a:rPr lang="en-US" dirty="0"/>
              <a:t>Only 100 Rollup fields to a CRM instance.</a:t>
            </a:r>
          </a:p>
          <a:p>
            <a:r>
              <a:rPr lang="en-US" dirty="0"/>
              <a:t>Only 8 rollups to an entity.</a:t>
            </a:r>
          </a:p>
          <a:p>
            <a:r>
              <a:rPr lang="en-US" dirty="0"/>
              <a:t>Not Real Time</a:t>
            </a:r>
          </a:p>
          <a:p>
            <a:r>
              <a:rPr lang="en-US" dirty="0"/>
              <a:t>Rollup recalculation is 12 hours by default.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 with Rollup fields</a:t>
            </a:r>
          </a:p>
        </p:txBody>
      </p:sp>
    </p:spTree>
    <p:extLst>
      <p:ext uri="{BB962C8B-B14F-4D97-AF65-F5344CB8AC3E}">
        <p14:creationId xmlns:p14="http://schemas.microsoft.com/office/powerpoint/2010/main" val="383297782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Views and Advanced Find</a:t>
            </a:r>
          </a:p>
        </p:txBody>
      </p:sp>
      <p:pic>
        <p:nvPicPr>
          <p:cNvPr id="3" name="fetchand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621" y="121284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31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Hierarchal views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Hiearc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837" y="152499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4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 business rule</a:t>
            </a:r>
          </a:p>
        </p:txBody>
      </p:sp>
      <p:pic>
        <p:nvPicPr>
          <p:cNvPr id="4" name="busnessru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621" y="1973262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20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working with Calculate fields</a:t>
            </a:r>
          </a:p>
        </p:txBody>
      </p:sp>
      <p:pic>
        <p:nvPicPr>
          <p:cNvPr id="4" name="Useofcalcfiel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637" y="1363662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46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2237" y="2125662"/>
            <a:ext cx="11864126" cy="2769989"/>
          </a:xfrm>
        </p:spPr>
        <p:txBody>
          <a:bodyPr/>
          <a:lstStyle/>
          <a:p>
            <a:r>
              <a:rPr lang="en-US" dirty="0"/>
              <a:t>Inside Views</a:t>
            </a:r>
          </a:p>
          <a:p>
            <a:r>
              <a:rPr lang="en-US" dirty="0"/>
              <a:t>Ribbon Work Bench</a:t>
            </a:r>
          </a:p>
          <a:p>
            <a:r>
              <a:rPr lang="en-US" dirty="0"/>
              <a:t>Click Dimensions</a:t>
            </a:r>
          </a:p>
          <a:p>
            <a:r>
              <a:rPr lang="en-US" dirty="0"/>
              <a:t>Power Apps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tools can get you started, but there is more.  There are more solutions to look at.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77462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380037" y="4640262"/>
            <a:ext cx="6858000" cy="217905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PC or Tablet visit MyIgnite at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3"/>
              </a:rPr>
              <a:t>http://myignite.microsoft.com</a:t>
            </a: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phone download and use the Ignite Mobile App by scanning  the QR code above or visiting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4"/>
              </a:rPr>
              <a:t>https://aka.ms/ignite.mobileapp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Your feedback is important to us!</a:t>
            </a:r>
            <a:endParaRPr sz="36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985" y="1478816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795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8437" y="1592262"/>
            <a:ext cx="11887200" cy="4001095"/>
          </a:xfrm>
        </p:spPr>
        <p:txBody>
          <a:bodyPr/>
          <a:lstStyle/>
          <a:p>
            <a:pPr lvl="0"/>
            <a:r>
              <a:rPr lang="en-US" dirty="0"/>
              <a:t>We have always made tools from other tools.</a:t>
            </a:r>
          </a:p>
          <a:p>
            <a:pPr lvl="0"/>
            <a:r>
              <a:rPr lang="en-US" dirty="0"/>
              <a:t>Most of us have been in a Home Center.</a:t>
            </a:r>
          </a:p>
          <a:p>
            <a:pPr lvl="0"/>
            <a:r>
              <a:rPr lang="en-US" dirty="0"/>
              <a:t>Aisles and aisles of materials, parts, tools, appliances.</a:t>
            </a:r>
          </a:p>
          <a:p>
            <a:pPr lvl="0"/>
            <a:r>
              <a:rPr lang="en-US" dirty="0"/>
              <a:t>For a tech person CRM 2016 Online is very like a Home Center.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 Making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3053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124206"/>
          </a:xfrm>
        </p:spPr>
        <p:txBody>
          <a:bodyPr/>
          <a:lstStyle/>
          <a:p>
            <a:r>
              <a:rPr lang="en-US" dirty="0"/>
              <a:t>Calculated fields</a:t>
            </a:r>
          </a:p>
          <a:p>
            <a:r>
              <a:rPr lang="en-US" dirty="0"/>
              <a:t>Rollup Fields</a:t>
            </a:r>
          </a:p>
          <a:p>
            <a:r>
              <a:rPr lang="en-US" dirty="0"/>
              <a:t>Business Rules</a:t>
            </a:r>
          </a:p>
          <a:p>
            <a:r>
              <a:rPr lang="en-US" dirty="0"/>
              <a:t>Views  </a:t>
            </a:r>
          </a:p>
          <a:p>
            <a:r>
              <a:rPr lang="en-US" dirty="0"/>
              <a:t>Reporting.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talk about a few CRM power tools.</a:t>
            </a:r>
          </a:p>
        </p:txBody>
      </p:sp>
    </p:spTree>
    <p:extLst>
      <p:ext uri="{BB962C8B-B14F-4D97-AF65-F5344CB8AC3E}">
        <p14:creationId xmlns:p14="http://schemas.microsoft.com/office/powerpoint/2010/main" val="349108814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8271" y="1222632"/>
            <a:ext cx="11887200" cy="3323987"/>
          </a:xfrm>
        </p:spPr>
        <p:txBody>
          <a:bodyPr/>
          <a:lstStyle/>
          <a:p>
            <a:r>
              <a:rPr lang="en-US" dirty="0"/>
              <a:t>We use them to automate calculations  </a:t>
            </a:r>
          </a:p>
          <a:p>
            <a:r>
              <a:rPr lang="en-US" dirty="0"/>
              <a:t>They cover the basic math operations</a:t>
            </a:r>
          </a:p>
          <a:p>
            <a:r>
              <a:rPr lang="en-US" dirty="0"/>
              <a:t>They also include “ If Else” type conditional operations</a:t>
            </a:r>
          </a:p>
          <a:p>
            <a:r>
              <a:rPr lang="en-US" dirty="0"/>
              <a:t>These can be nested.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 Fields, what are they about?</a:t>
            </a:r>
          </a:p>
        </p:txBody>
      </p:sp>
    </p:spTree>
    <p:extLst>
      <p:ext uri="{BB962C8B-B14F-4D97-AF65-F5344CB8AC3E}">
        <p14:creationId xmlns:p14="http://schemas.microsoft.com/office/powerpoint/2010/main" val="400641668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431983"/>
          </a:xfrm>
        </p:spPr>
        <p:txBody>
          <a:bodyPr/>
          <a:lstStyle/>
          <a:p>
            <a:r>
              <a:rPr lang="en-US" dirty="0"/>
              <a:t>They recalculate which means they show up as system jobs.</a:t>
            </a:r>
          </a:p>
          <a:p>
            <a:r>
              <a:rPr lang="en-US" dirty="0"/>
              <a:t>With certain types of uses they prompt a user to save changes to a record even though changes have not happened.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way to get web resource results, But?</a:t>
            </a:r>
          </a:p>
        </p:txBody>
      </p:sp>
    </p:spTree>
    <p:extLst>
      <p:ext uri="{BB962C8B-B14F-4D97-AF65-F5344CB8AC3E}">
        <p14:creationId xmlns:p14="http://schemas.microsoft.com/office/powerpoint/2010/main" val="304445464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Jobs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1058862"/>
            <a:ext cx="9144000" cy="58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6492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Calculated Field</a:t>
            </a:r>
          </a:p>
        </p:txBody>
      </p:sp>
      <p:pic>
        <p:nvPicPr>
          <p:cNvPr id="3" name="Calcfield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837" y="1287462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7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323987"/>
          </a:xfrm>
        </p:spPr>
        <p:txBody>
          <a:bodyPr/>
          <a:lstStyle/>
          <a:p>
            <a:r>
              <a:rPr lang="en-US" dirty="0"/>
              <a:t>These work well with records that are related in a hierarchy.  </a:t>
            </a:r>
          </a:p>
          <a:p>
            <a:r>
              <a:rPr lang="en-US" dirty="0"/>
              <a:t>They are not real time.</a:t>
            </a:r>
          </a:p>
          <a:p>
            <a:r>
              <a:rPr lang="en-US" dirty="0"/>
              <a:t>They affect your storage space.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Rollup Fields</a:t>
            </a:r>
          </a:p>
        </p:txBody>
      </p:sp>
    </p:spTree>
    <p:extLst>
      <p:ext uri="{BB962C8B-B14F-4D97-AF65-F5344CB8AC3E}">
        <p14:creationId xmlns:p14="http://schemas.microsoft.com/office/powerpoint/2010/main" val="124547963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7" y="754062"/>
            <a:ext cx="7543800" cy="60379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037" y="25732"/>
            <a:ext cx="8534400" cy="8494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Example of Rollup field</a:t>
            </a:r>
          </a:p>
        </p:txBody>
      </p:sp>
    </p:spTree>
    <p:extLst>
      <p:ext uri="{BB962C8B-B14F-4D97-AF65-F5344CB8AC3E}">
        <p14:creationId xmlns:p14="http://schemas.microsoft.com/office/powerpoint/2010/main" val="234190211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icrosoft_Ignite_2016_16x9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2C5385DD-25CC-4B4A-8E83-9D91F0EF820F}"/>
    </a:ext>
  </a:extLst>
</a:theme>
</file>

<file path=ppt/theme/theme2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D0C2E7D0-5C17-430B-90AA-64EE87CAC54C}"/>
    </a:ext>
  </a:extLst>
</a:theme>
</file>

<file path=ppt/theme/theme3.xml><?xml version="1.0" encoding="utf-8"?>
<a:theme xmlns:a="http://schemas.openxmlformats.org/drawingml/2006/main" name="1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F00BE584-C693-46FD-AC24-CA0B4C73483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Georgia World Congress Center</TermName>
          <TermId xmlns="http://schemas.microsoft.com/office/infopath/2007/PartnerControls">ea0ece34-59a6-4d43-8d9e-d0f9e2a2f1ce</TermId>
        </TermInfo>
      </Terms>
    </d12e2661e9634d9aa98bbb375f31aced>
    <Event_x0020_Start_x0020_Date xmlns="01c77077-aee4-4b5f-bd4e-9cd40a6fff29">2016-09-25T07:00:00+00:00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Atlanta</TermName>
          <TermId xmlns="http://schemas.microsoft.com/office/infopath/2007/PartnerControls">01fb9831-5840-48a0-a576-3e48f42baa53</TermId>
        </TermInfo>
      </Terms>
    </iaa5f83406f94009a0f6a3e890699ff7>
    <External_x0020_Speaker xmlns="01c77077-aee4-4b5f-bd4e-9cd40a6fff29">Curt Spanburgh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2016-09-27T04:00:00+00:00</Presentation_x0020_Date>
    <fc15c16204564de583b4c942b10d19ec xmlns="01c77077-aee4-4b5f-bd4e-9cd40a6fff29">
      <Terms xmlns="http://schemas.microsoft.com/office/infopath/2007/PartnerControls"/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Session_x0020_Code xmlns="01c77077-aee4-4b5f-bd4e-9cd40a6fff29">BRK2284</Session_x0020_Code>
    <Event_x0020_End_x0020_Date xmlns="01c77077-aee4-4b5f-bd4e-9cd40a6fff29">2016-09-30T07:00:00+00:00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2016</TermName>
          <TermId xmlns="http://schemas.microsoft.com/office/infopath/2007/PartnerControls">e2f6a88c-86f9-4b25-a2af-b5c3afa8c82a</TermId>
        </TermInfo>
      </Terms>
    </TaxKeywordTaxHTField>
    <TaxCatchAll xmlns="230e9df3-be65-4c73-a93b-d1236ebd677e">
      <Value>174</Value>
      <Value>177</Value>
      <Value>176</Value>
      <Value>175</Value>
    </TaxCatchAll>
    <NumberofDownloads xmlns="230e9df3-be65-4c73-a93b-d1236ebd677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2" ma:contentTypeDescription="" ma:contentTypeScope="" ma:versionID="8add498658ef06bbcf3bc1f2c97d938c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a14070d067e341e7ddc7e27ecc4a2d88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readOnly="false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90F116-B58F-4255-B05B-DA3808E0E5C6}">
  <ds:schemaRefs>
    <ds:schemaRef ds:uri="01c77077-aee4-4b5f-bd4e-9cd40a6fff29"/>
    <ds:schemaRef ds:uri="http://purl.org/dc/elements/1.1/"/>
    <ds:schemaRef ds:uri="http://schemas.microsoft.com/office/2006/documentManagement/types"/>
    <ds:schemaRef ds:uri="http://www.w3.org/XML/1998/namespace"/>
    <ds:schemaRef ds:uri="8ff673fc-3231-4e3a-893b-6d7f7cd32766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sharepoint/v3"/>
    <ds:schemaRef ds:uri="http://schemas.openxmlformats.org/package/2006/metadata/core-properties"/>
    <ds:schemaRef ds:uri="230e9df3-be65-4c73-a93b-d1236ebd677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8F288A-5131-4E80-AB86-F10FC03738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Microsoft_Ignite_2016_16x9_Template</Template>
  <TotalTime>188</TotalTime>
  <Words>398</Words>
  <Application>Microsoft Office PowerPoint</Application>
  <PresentationFormat>Custom</PresentationFormat>
  <Paragraphs>60</Paragraphs>
  <Slides>18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Consolas</vt:lpstr>
      <vt:lpstr>Segoe UI</vt:lpstr>
      <vt:lpstr>Segoe UI Light</vt:lpstr>
      <vt:lpstr>Wingdings</vt:lpstr>
      <vt:lpstr>Microsoft_Ignite_2016_16x9_Template</vt:lpstr>
      <vt:lpstr>6-30537_Envision 2016 Concurrent Template_Dark</vt:lpstr>
      <vt:lpstr>1_5-50002_Ignite_Breakout_Template</vt:lpstr>
      <vt:lpstr>Create New Tools in  Dynamics CRM 2016</vt:lpstr>
      <vt:lpstr>Tool Making </vt:lpstr>
      <vt:lpstr>We want to talk about a few CRM power tools.</vt:lpstr>
      <vt:lpstr>Calculate Fields, what are they about?</vt:lpstr>
      <vt:lpstr>Quick way to get web resource results, But?</vt:lpstr>
      <vt:lpstr>System Jobs</vt:lpstr>
      <vt:lpstr>Calculated Field</vt:lpstr>
      <vt:lpstr>Rollup Fields</vt:lpstr>
      <vt:lpstr>PowerPoint Presentation</vt:lpstr>
      <vt:lpstr>Rollup</vt:lpstr>
      <vt:lpstr>Some issues with Rollup fields</vt:lpstr>
      <vt:lpstr>Views and Advanced Find</vt:lpstr>
      <vt:lpstr>Hierarchal views </vt:lpstr>
      <vt:lpstr>Let’s look at a business rule</vt:lpstr>
      <vt:lpstr>Example of working with Calculate fields</vt:lpstr>
      <vt:lpstr>These tools can get you started, but there is more.  There are more solutions to look at.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Create new tools in Dynamics CRM 2016</dc:title>
  <dc:subject>&lt;Speech title here&gt;</dc:subject>
  <dc:creator>Curt Spanburgh</dc:creator>
  <cp:keywords>Microsoft Ignite 2016</cp:keywords>
  <dc:description>Template: Mitchell Derrey, Silverfox Productions_x000d_
Formatting: _x000d_
Audience Type:</dc:description>
  <cp:lastModifiedBy>MS Events 0093</cp:lastModifiedBy>
  <cp:revision>29</cp:revision>
  <dcterms:created xsi:type="dcterms:W3CDTF">2016-09-14T00:45:30Z</dcterms:created>
  <dcterms:modified xsi:type="dcterms:W3CDTF">2016-09-29T16:32:52Z</dcterms:modified>
  <cp:category>Microsoft Ignite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177;#Georgia World Congress Center|ea0ece34-59a6-4d43-8d9e-d0f9e2a2f1ce</vt:lpwstr>
  </property>
  <property fmtid="{D5CDD505-2E9C-101B-9397-08002B2CF9AE}" pid="7" name="Track">
    <vt:lpwstr/>
  </property>
  <property fmtid="{D5CDD505-2E9C-101B-9397-08002B2CF9AE}" pid="8" name="Event Location">
    <vt:lpwstr>176;#Atlanta|01fb9831-5840-48a0-a576-3e48f42baa53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174;#Microsoft Ignite 2016|e2f6a88c-86f9-4b25-a2af-b5c3afa8c82a</vt:lpwstr>
  </property>
  <property fmtid="{D5CDD505-2E9C-101B-9397-08002B2CF9AE}" pid="12" name="Audience1">
    <vt:lpwstr/>
  </property>
  <property fmtid="{D5CDD505-2E9C-101B-9397-08002B2CF9AE}" pid="13" name="Event Name">
    <vt:lpwstr>175;#Microsoft Ignite|9323c522-fe4b-4922-816b-10a1920d7afb</vt:lpwstr>
  </property>
</Properties>
</file>