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5.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6.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6" r:id="rId7"/>
    <p:sldMasterId id="2147484389" r:id="rId8"/>
    <p:sldMasterId id="2147484412" r:id="rId9"/>
    <p:sldMasterId id="2147484436" r:id="rId10"/>
  </p:sldMasterIdLst>
  <p:notesMasterIdLst>
    <p:notesMasterId r:id="rId31"/>
  </p:notesMasterIdLst>
  <p:handoutMasterIdLst>
    <p:handoutMasterId r:id="rId32"/>
  </p:handoutMasterIdLst>
  <p:sldIdLst>
    <p:sldId id="1425" r:id="rId11"/>
    <p:sldId id="1409" r:id="rId12"/>
    <p:sldId id="1410" r:id="rId13"/>
    <p:sldId id="1411" r:id="rId14"/>
    <p:sldId id="1412" r:id="rId15"/>
    <p:sldId id="1413" r:id="rId16"/>
    <p:sldId id="1414" r:id="rId17"/>
    <p:sldId id="1415" r:id="rId18"/>
    <p:sldId id="1416" r:id="rId19"/>
    <p:sldId id="1417" r:id="rId20"/>
    <p:sldId id="1418" r:id="rId21"/>
    <p:sldId id="1419" r:id="rId22"/>
    <p:sldId id="1420" r:id="rId23"/>
    <p:sldId id="1421" r:id="rId24"/>
    <p:sldId id="1422" r:id="rId25"/>
    <p:sldId id="1423" r:id="rId26"/>
    <p:sldId id="1424" r:id="rId27"/>
    <p:sldId id="1408" r:id="rId28"/>
    <p:sldId id="1407" r:id="rId29"/>
    <p:sldId id="1392" r:id="rId3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15" autoAdjust="0"/>
  </p:normalViewPr>
  <p:slideViewPr>
    <p:cSldViewPr>
      <p:cViewPr varScale="1">
        <p:scale>
          <a:sx n="109" d="100"/>
          <a:sy n="109" d="100"/>
        </p:scale>
        <p:origin x="156" y="9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122"/>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41BBED-AC83-45EE-AEE8-B54136E041F2}" type="doc">
      <dgm:prSet loTypeId="urn:microsoft.com/office/officeart/2005/8/layout/venn2" loCatId="relationship" qsTypeId="urn:microsoft.com/office/officeart/2005/8/quickstyle/simple4" qsCatId="simple" csTypeId="urn:microsoft.com/office/officeart/2005/8/colors/colorful1" csCatId="colorful" phldr="1"/>
      <dgm:spPr/>
      <dgm:t>
        <a:bodyPr/>
        <a:lstStyle/>
        <a:p>
          <a:endParaRPr lang="en-US"/>
        </a:p>
      </dgm:t>
    </dgm:pt>
    <dgm:pt modelId="{3F99153A-D62B-4257-B8F9-10802CF23BC8}">
      <dgm:prSet phldrT="[Text]" custT="1"/>
      <dgm:spPr/>
      <dgm:t>
        <a:bodyPr/>
        <a:lstStyle/>
        <a:p>
          <a:r>
            <a:rPr lang="en-US" sz="2000" dirty="0">
              <a:solidFill>
                <a:schemeClr val="tx1"/>
              </a:solidFill>
            </a:rPr>
            <a:t>Business Process Owners</a:t>
          </a:r>
        </a:p>
      </dgm:t>
    </dgm:pt>
    <dgm:pt modelId="{0D257920-1B6E-4B3F-8799-77CADDCDE360}" type="parTrans" cxnId="{A0311943-EA39-4BD8-8F77-15136035FEFA}">
      <dgm:prSet/>
      <dgm:spPr/>
      <dgm:t>
        <a:bodyPr/>
        <a:lstStyle/>
        <a:p>
          <a:endParaRPr lang="en-US" sz="1000">
            <a:solidFill>
              <a:schemeClr val="tx1"/>
            </a:solidFill>
          </a:endParaRPr>
        </a:p>
      </dgm:t>
    </dgm:pt>
    <dgm:pt modelId="{D0292A78-BDDC-4D96-9C8F-3210795D7152}" type="sibTrans" cxnId="{A0311943-EA39-4BD8-8F77-15136035FEFA}">
      <dgm:prSet/>
      <dgm:spPr/>
      <dgm:t>
        <a:bodyPr/>
        <a:lstStyle/>
        <a:p>
          <a:endParaRPr lang="en-US" sz="1000">
            <a:solidFill>
              <a:schemeClr val="tx1"/>
            </a:solidFill>
          </a:endParaRPr>
        </a:p>
      </dgm:t>
    </dgm:pt>
    <dgm:pt modelId="{C73F99A6-15FE-4826-9978-F32FB862F62E}">
      <dgm:prSet phldrT="[Text]" custT="1"/>
      <dgm:spPr/>
      <dgm:t>
        <a:bodyPr/>
        <a:lstStyle/>
        <a:p>
          <a:r>
            <a:rPr lang="en-US" sz="2000" dirty="0">
              <a:solidFill>
                <a:schemeClr val="tx1"/>
              </a:solidFill>
            </a:rPr>
            <a:t>Internal IT</a:t>
          </a:r>
        </a:p>
      </dgm:t>
    </dgm:pt>
    <dgm:pt modelId="{E8C84FC4-D49F-4CC5-9083-BA0ADFF91EA2}" type="parTrans" cxnId="{76C100A7-7E50-4202-9622-3C4C8774E38E}">
      <dgm:prSet/>
      <dgm:spPr/>
      <dgm:t>
        <a:bodyPr/>
        <a:lstStyle/>
        <a:p>
          <a:endParaRPr lang="en-US" sz="1000">
            <a:solidFill>
              <a:schemeClr val="tx1"/>
            </a:solidFill>
          </a:endParaRPr>
        </a:p>
      </dgm:t>
    </dgm:pt>
    <dgm:pt modelId="{EC706053-D82D-4F5A-A21D-1D0D96CB3921}" type="sibTrans" cxnId="{76C100A7-7E50-4202-9622-3C4C8774E38E}">
      <dgm:prSet/>
      <dgm:spPr/>
      <dgm:t>
        <a:bodyPr/>
        <a:lstStyle/>
        <a:p>
          <a:endParaRPr lang="en-US" sz="1000">
            <a:solidFill>
              <a:schemeClr val="tx1"/>
            </a:solidFill>
          </a:endParaRPr>
        </a:p>
      </dgm:t>
    </dgm:pt>
    <dgm:pt modelId="{CBB6261C-DC40-4DF9-9381-31F94464D1F3}">
      <dgm:prSet phldrT="[Text]" custT="1"/>
      <dgm:spPr/>
      <dgm:t>
        <a:bodyPr/>
        <a:lstStyle/>
        <a:p>
          <a:r>
            <a:rPr lang="en-US" sz="2000" dirty="0">
              <a:solidFill>
                <a:schemeClr val="tx1"/>
              </a:solidFill>
            </a:rPr>
            <a:t>PSCRM Business</a:t>
          </a:r>
        </a:p>
      </dgm:t>
    </dgm:pt>
    <dgm:pt modelId="{4B641128-6203-4856-B547-0B63559F2F2F}" type="parTrans" cxnId="{71F3A6EE-DD55-4970-811F-A104F2723C07}">
      <dgm:prSet/>
      <dgm:spPr/>
      <dgm:t>
        <a:bodyPr/>
        <a:lstStyle/>
        <a:p>
          <a:endParaRPr lang="en-US" sz="1000">
            <a:solidFill>
              <a:schemeClr val="tx1"/>
            </a:solidFill>
          </a:endParaRPr>
        </a:p>
      </dgm:t>
    </dgm:pt>
    <dgm:pt modelId="{5690B276-5FFB-4476-BF04-1DD200C859D9}" type="sibTrans" cxnId="{71F3A6EE-DD55-4970-811F-A104F2723C07}">
      <dgm:prSet/>
      <dgm:spPr/>
      <dgm:t>
        <a:bodyPr/>
        <a:lstStyle/>
        <a:p>
          <a:endParaRPr lang="en-US" sz="1000">
            <a:solidFill>
              <a:schemeClr val="tx1"/>
            </a:solidFill>
          </a:endParaRPr>
        </a:p>
      </dgm:t>
    </dgm:pt>
    <dgm:pt modelId="{4BC0DB52-5F86-44F0-8F25-12EA565A3CAA}">
      <dgm:prSet custT="1"/>
      <dgm:spPr/>
      <dgm:t>
        <a:bodyPr/>
        <a:lstStyle/>
        <a:p>
          <a:r>
            <a:rPr lang="en-US" sz="2000" dirty="0">
              <a:solidFill>
                <a:schemeClr val="tx1"/>
              </a:solidFill>
            </a:rPr>
            <a:t>ISV Provider</a:t>
          </a:r>
        </a:p>
      </dgm:t>
    </dgm:pt>
    <dgm:pt modelId="{F9FCC5A2-1698-45DE-BCE9-14FB6F2AAF41}" type="parTrans" cxnId="{2863DE2F-2B7D-4764-B8C2-8E554B1E0ACE}">
      <dgm:prSet/>
      <dgm:spPr/>
      <dgm:t>
        <a:bodyPr/>
        <a:lstStyle/>
        <a:p>
          <a:endParaRPr lang="en-US" sz="1000">
            <a:solidFill>
              <a:schemeClr val="tx1"/>
            </a:solidFill>
          </a:endParaRPr>
        </a:p>
      </dgm:t>
    </dgm:pt>
    <dgm:pt modelId="{891C177C-1483-49E1-AF97-1CEDB82342DB}" type="sibTrans" cxnId="{2863DE2F-2B7D-4764-B8C2-8E554B1E0ACE}">
      <dgm:prSet/>
      <dgm:spPr/>
      <dgm:t>
        <a:bodyPr/>
        <a:lstStyle/>
        <a:p>
          <a:endParaRPr lang="en-US" sz="1000">
            <a:solidFill>
              <a:schemeClr val="tx1"/>
            </a:solidFill>
          </a:endParaRPr>
        </a:p>
      </dgm:t>
    </dgm:pt>
    <dgm:pt modelId="{0D698F98-66A9-4FC9-9A53-5B35A24D48ED}">
      <dgm:prSet custT="1"/>
      <dgm:spPr/>
      <dgm:t>
        <a:bodyPr/>
        <a:lstStyle/>
        <a:p>
          <a:r>
            <a:rPr lang="en-US" sz="2000" dirty="0">
              <a:solidFill>
                <a:schemeClr val="tx1"/>
              </a:solidFill>
            </a:rPr>
            <a:t>Microsoft</a:t>
          </a:r>
        </a:p>
      </dgm:t>
    </dgm:pt>
    <dgm:pt modelId="{8516C99F-72AF-49D4-9DAC-41D2AA2C5712}" type="parTrans" cxnId="{AEAA66AB-C5C1-41C9-BF82-0CC498A20DC1}">
      <dgm:prSet/>
      <dgm:spPr/>
      <dgm:t>
        <a:bodyPr/>
        <a:lstStyle/>
        <a:p>
          <a:endParaRPr lang="en-US">
            <a:solidFill>
              <a:schemeClr val="tx1"/>
            </a:solidFill>
          </a:endParaRPr>
        </a:p>
      </dgm:t>
    </dgm:pt>
    <dgm:pt modelId="{604B331F-7ECB-4576-96B0-721A4FCC4F74}" type="sibTrans" cxnId="{AEAA66AB-C5C1-41C9-BF82-0CC498A20DC1}">
      <dgm:prSet/>
      <dgm:spPr/>
      <dgm:t>
        <a:bodyPr/>
        <a:lstStyle/>
        <a:p>
          <a:endParaRPr lang="en-US">
            <a:solidFill>
              <a:schemeClr val="tx1"/>
            </a:solidFill>
          </a:endParaRPr>
        </a:p>
      </dgm:t>
    </dgm:pt>
    <dgm:pt modelId="{C95B1F93-2B80-42B0-9C17-ABF9487016E1}" type="pres">
      <dgm:prSet presAssocID="{1C41BBED-AC83-45EE-AEE8-B54136E041F2}" presName="Name0" presStyleCnt="0">
        <dgm:presLayoutVars>
          <dgm:chMax val="7"/>
          <dgm:resizeHandles val="exact"/>
        </dgm:presLayoutVars>
      </dgm:prSet>
      <dgm:spPr/>
    </dgm:pt>
    <dgm:pt modelId="{8C0233D0-F1CC-4968-81E7-92FD03C7F573}" type="pres">
      <dgm:prSet presAssocID="{1C41BBED-AC83-45EE-AEE8-B54136E041F2}" presName="comp1" presStyleCnt="0"/>
      <dgm:spPr/>
    </dgm:pt>
    <dgm:pt modelId="{7ADC775C-2BB0-48A4-875C-3CC5FDD7E606}" type="pres">
      <dgm:prSet presAssocID="{1C41BBED-AC83-45EE-AEE8-B54136E041F2}" presName="circle1" presStyleLbl="node1" presStyleIdx="0" presStyleCnt="5"/>
      <dgm:spPr/>
    </dgm:pt>
    <dgm:pt modelId="{64443EEA-776F-486B-909E-2104C1330A9E}" type="pres">
      <dgm:prSet presAssocID="{1C41BBED-AC83-45EE-AEE8-B54136E041F2}" presName="c1text" presStyleLbl="node1" presStyleIdx="0" presStyleCnt="5">
        <dgm:presLayoutVars>
          <dgm:bulletEnabled val="1"/>
        </dgm:presLayoutVars>
      </dgm:prSet>
      <dgm:spPr/>
    </dgm:pt>
    <dgm:pt modelId="{60E30377-24CB-446E-B477-783D31D6D6BE}" type="pres">
      <dgm:prSet presAssocID="{1C41BBED-AC83-45EE-AEE8-B54136E041F2}" presName="comp2" presStyleCnt="0"/>
      <dgm:spPr/>
    </dgm:pt>
    <dgm:pt modelId="{1D6E938E-B4C7-417E-BD32-3FEE2A747E69}" type="pres">
      <dgm:prSet presAssocID="{1C41BBED-AC83-45EE-AEE8-B54136E041F2}" presName="circle2" presStyleLbl="node1" presStyleIdx="1" presStyleCnt="5"/>
      <dgm:spPr/>
    </dgm:pt>
    <dgm:pt modelId="{47C42BEC-683D-47AD-B16F-810B5114CCD4}" type="pres">
      <dgm:prSet presAssocID="{1C41BBED-AC83-45EE-AEE8-B54136E041F2}" presName="c2text" presStyleLbl="node1" presStyleIdx="1" presStyleCnt="5">
        <dgm:presLayoutVars>
          <dgm:bulletEnabled val="1"/>
        </dgm:presLayoutVars>
      </dgm:prSet>
      <dgm:spPr/>
    </dgm:pt>
    <dgm:pt modelId="{853393D2-1793-40BC-97FD-2B948BF7D8D8}" type="pres">
      <dgm:prSet presAssocID="{1C41BBED-AC83-45EE-AEE8-B54136E041F2}" presName="comp3" presStyleCnt="0"/>
      <dgm:spPr/>
    </dgm:pt>
    <dgm:pt modelId="{60488F70-6E59-4FEB-80F9-1AE33581280D}" type="pres">
      <dgm:prSet presAssocID="{1C41BBED-AC83-45EE-AEE8-B54136E041F2}" presName="circle3" presStyleLbl="node1" presStyleIdx="2" presStyleCnt="5"/>
      <dgm:spPr/>
    </dgm:pt>
    <dgm:pt modelId="{B600EBD5-1CEA-4DA4-9F1C-18A2AC053533}" type="pres">
      <dgm:prSet presAssocID="{1C41BBED-AC83-45EE-AEE8-B54136E041F2}" presName="c3text" presStyleLbl="node1" presStyleIdx="2" presStyleCnt="5">
        <dgm:presLayoutVars>
          <dgm:bulletEnabled val="1"/>
        </dgm:presLayoutVars>
      </dgm:prSet>
      <dgm:spPr/>
    </dgm:pt>
    <dgm:pt modelId="{D124DA06-81C5-494C-9CAA-A548651632D9}" type="pres">
      <dgm:prSet presAssocID="{1C41BBED-AC83-45EE-AEE8-B54136E041F2}" presName="comp4" presStyleCnt="0"/>
      <dgm:spPr/>
    </dgm:pt>
    <dgm:pt modelId="{8C0BD8ED-5CC3-4094-8E9F-E1EAC96A416C}" type="pres">
      <dgm:prSet presAssocID="{1C41BBED-AC83-45EE-AEE8-B54136E041F2}" presName="circle4" presStyleLbl="node1" presStyleIdx="3" presStyleCnt="5"/>
      <dgm:spPr/>
    </dgm:pt>
    <dgm:pt modelId="{4F37DE08-FDE7-4CA1-8A25-3FE32A61A678}" type="pres">
      <dgm:prSet presAssocID="{1C41BBED-AC83-45EE-AEE8-B54136E041F2}" presName="c4text" presStyleLbl="node1" presStyleIdx="3" presStyleCnt="5">
        <dgm:presLayoutVars>
          <dgm:bulletEnabled val="1"/>
        </dgm:presLayoutVars>
      </dgm:prSet>
      <dgm:spPr/>
    </dgm:pt>
    <dgm:pt modelId="{2B92703B-E798-4199-85F4-6AEB6FCA209D}" type="pres">
      <dgm:prSet presAssocID="{1C41BBED-AC83-45EE-AEE8-B54136E041F2}" presName="comp5" presStyleCnt="0"/>
      <dgm:spPr/>
    </dgm:pt>
    <dgm:pt modelId="{B8F1A8C5-D726-4D9B-8380-281FC31FB5D8}" type="pres">
      <dgm:prSet presAssocID="{1C41BBED-AC83-45EE-AEE8-B54136E041F2}" presName="circle5" presStyleLbl="node1" presStyleIdx="4" presStyleCnt="5"/>
      <dgm:spPr/>
    </dgm:pt>
    <dgm:pt modelId="{3E7449C4-29E0-409C-8AEC-D02F6A76A7E3}" type="pres">
      <dgm:prSet presAssocID="{1C41BBED-AC83-45EE-AEE8-B54136E041F2}" presName="c5text" presStyleLbl="node1" presStyleIdx="4" presStyleCnt="5">
        <dgm:presLayoutVars>
          <dgm:bulletEnabled val="1"/>
        </dgm:presLayoutVars>
      </dgm:prSet>
      <dgm:spPr/>
    </dgm:pt>
  </dgm:ptLst>
  <dgm:cxnLst>
    <dgm:cxn modelId="{76C100A7-7E50-4202-9622-3C4C8774E38E}" srcId="{1C41BBED-AC83-45EE-AEE8-B54136E041F2}" destId="{C73F99A6-15FE-4826-9978-F32FB862F62E}" srcOrd="2" destOrd="0" parTransId="{E8C84FC4-D49F-4CC5-9083-BA0ADFF91EA2}" sibTransId="{EC706053-D82D-4F5A-A21D-1D0D96CB3921}"/>
    <dgm:cxn modelId="{F38C61A1-8CD9-5342-BCA2-858E36348685}" type="presOf" srcId="{CBB6261C-DC40-4DF9-9381-31F94464D1F3}" destId="{4F37DE08-FDE7-4CA1-8A25-3FE32A61A678}" srcOrd="1" destOrd="0" presId="urn:microsoft.com/office/officeart/2005/8/layout/venn2"/>
    <dgm:cxn modelId="{A0311943-EA39-4BD8-8F77-15136035FEFA}" srcId="{1C41BBED-AC83-45EE-AEE8-B54136E041F2}" destId="{3F99153A-D62B-4257-B8F9-10802CF23BC8}" srcOrd="4" destOrd="0" parTransId="{0D257920-1B6E-4B3F-8799-77CADDCDE360}" sibTransId="{D0292A78-BDDC-4D96-9C8F-3210795D7152}"/>
    <dgm:cxn modelId="{14ECD633-0ACE-FA41-AFFC-273DBF316966}" type="presOf" srcId="{3F99153A-D62B-4257-B8F9-10802CF23BC8}" destId="{3E7449C4-29E0-409C-8AEC-D02F6A76A7E3}" srcOrd="1" destOrd="0" presId="urn:microsoft.com/office/officeart/2005/8/layout/venn2"/>
    <dgm:cxn modelId="{2863DE2F-2B7D-4764-B8C2-8E554B1E0ACE}" srcId="{1C41BBED-AC83-45EE-AEE8-B54136E041F2}" destId="{4BC0DB52-5F86-44F0-8F25-12EA565A3CAA}" srcOrd="1" destOrd="0" parTransId="{F9FCC5A2-1698-45DE-BCE9-14FB6F2AAF41}" sibTransId="{891C177C-1483-49E1-AF97-1CEDB82342DB}"/>
    <dgm:cxn modelId="{E0430D74-8DA0-874E-8CDD-ECA708027EC9}" type="presOf" srcId="{3F99153A-D62B-4257-B8F9-10802CF23BC8}" destId="{B8F1A8C5-D726-4D9B-8380-281FC31FB5D8}" srcOrd="0" destOrd="0" presId="urn:microsoft.com/office/officeart/2005/8/layout/venn2"/>
    <dgm:cxn modelId="{71F3A6EE-DD55-4970-811F-A104F2723C07}" srcId="{1C41BBED-AC83-45EE-AEE8-B54136E041F2}" destId="{CBB6261C-DC40-4DF9-9381-31F94464D1F3}" srcOrd="3" destOrd="0" parTransId="{4B641128-6203-4856-B547-0B63559F2F2F}" sibTransId="{5690B276-5FFB-4476-BF04-1DD200C859D9}"/>
    <dgm:cxn modelId="{AEAA66AB-C5C1-41C9-BF82-0CC498A20DC1}" srcId="{1C41BBED-AC83-45EE-AEE8-B54136E041F2}" destId="{0D698F98-66A9-4FC9-9A53-5B35A24D48ED}" srcOrd="0" destOrd="0" parTransId="{8516C99F-72AF-49D4-9DAC-41D2AA2C5712}" sibTransId="{604B331F-7ECB-4576-96B0-721A4FCC4F74}"/>
    <dgm:cxn modelId="{3C82105D-367D-D74D-9786-982B55847C3F}" type="presOf" srcId="{1C41BBED-AC83-45EE-AEE8-B54136E041F2}" destId="{C95B1F93-2B80-42B0-9C17-ABF9487016E1}" srcOrd="0" destOrd="0" presId="urn:microsoft.com/office/officeart/2005/8/layout/venn2"/>
    <dgm:cxn modelId="{8EC8568A-E57E-374E-9734-95777C2CF05E}" type="presOf" srcId="{C73F99A6-15FE-4826-9978-F32FB862F62E}" destId="{B600EBD5-1CEA-4DA4-9F1C-18A2AC053533}" srcOrd="1" destOrd="0" presId="urn:microsoft.com/office/officeart/2005/8/layout/venn2"/>
    <dgm:cxn modelId="{F9C09084-4333-3F43-8E42-8BB3502EF5C0}" type="presOf" srcId="{C73F99A6-15FE-4826-9978-F32FB862F62E}" destId="{60488F70-6E59-4FEB-80F9-1AE33581280D}" srcOrd="0" destOrd="0" presId="urn:microsoft.com/office/officeart/2005/8/layout/venn2"/>
    <dgm:cxn modelId="{0A268CCB-DE19-0246-9DB6-AA688995D5E1}" type="presOf" srcId="{0D698F98-66A9-4FC9-9A53-5B35A24D48ED}" destId="{7ADC775C-2BB0-48A4-875C-3CC5FDD7E606}" srcOrd="0" destOrd="0" presId="urn:microsoft.com/office/officeart/2005/8/layout/venn2"/>
    <dgm:cxn modelId="{64D069D8-ABA1-8842-88E3-3B4365295192}" type="presOf" srcId="{0D698F98-66A9-4FC9-9A53-5B35A24D48ED}" destId="{64443EEA-776F-486B-909E-2104C1330A9E}" srcOrd="1" destOrd="0" presId="urn:microsoft.com/office/officeart/2005/8/layout/venn2"/>
    <dgm:cxn modelId="{C9AB9126-AD3C-2F46-B4AE-06ECD6E2E6C0}" type="presOf" srcId="{4BC0DB52-5F86-44F0-8F25-12EA565A3CAA}" destId="{47C42BEC-683D-47AD-B16F-810B5114CCD4}" srcOrd="1" destOrd="0" presId="urn:microsoft.com/office/officeart/2005/8/layout/venn2"/>
    <dgm:cxn modelId="{D5F2A66B-2471-9A46-BB22-5429A31684D6}" type="presOf" srcId="{4BC0DB52-5F86-44F0-8F25-12EA565A3CAA}" destId="{1D6E938E-B4C7-417E-BD32-3FEE2A747E69}" srcOrd="0" destOrd="0" presId="urn:microsoft.com/office/officeart/2005/8/layout/venn2"/>
    <dgm:cxn modelId="{A71EC628-9D91-CC47-BF08-F3D327171EFB}" type="presOf" srcId="{CBB6261C-DC40-4DF9-9381-31F94464D1F3}" destId="{8C0BD8ED-5CC3-4094-8E9F-E1EAC96A416C}" srcOrd="0" destOrd="0" presId="urn:microsoft.com/office/officeart/2005/8/layout/venn2"/>
    <dgm:cxn modelId="{81A42E02-6D25-9942-B60D-C032EAC437B4}" type="presParOf" srcId="{C95B1F93-2B80-42B0-9C17-ABF9487016E1}" destId="{8C0233D0-F1CC-4968-81E7-92FD03C7F573}" srcOrd="0" destOrd="0" presId="urn:microsoft.com/office/officeart/2005/8/layout/venn2"/>
    <dgm:cxn modelId="{619649CF-7EF1-2443-8D82-83E6C70147ED}" type="presParOf" srcId="{8C0233D0-F1CC-4968-81E7-92FD03C7F573}" destId="{7ADC775C-2BB0-48A4-875C-3CC5FDD7E606}" srcOrd="0" destOrd="0" presId="urn:microsoft.com/office/officeart/2005/8/layout/venn2"/>
    <dgm:cxn modelId="{7C93C9B3-7C75-EA43-B34C-5381268DA96A}" type="presParOf" srcId="{8C0233D0-F1CC-4968-81E7-92FD03C7F573}" destId="{64443EEA-776F-486B-909E-2104C1330A9E}" srcOrd="1" destOrd="0" presId="urn:microsoft.com/office/officeart/2005/8/layout/venn2"/>
    <dgm:cxn modelId="{2D1ED385-8A17-6C46-B560-A1EF6F3E42B5}" type="presParOf" srcId="{C95B1F93-2B80-42B0-9C17-ABF9487016E1}" destId="{60E30377-24CB-446E-B477-783D31D6D6BE}" srcOrd="1" destOrd="0" presId="urn:microsoft.com/office/officeart/2005/8/layout/venn2"/>
    <dgm:cxn modelId="{826D9BA0-FD9C-A147-B9C5-83208B0DE586}" type="presParOf" srcId="{60E30377-24CB-446E-B477-783D31D6D6BE}" destId="{1D6E938E-B4C7-417E-BD32-3FEE2A747E69}" srcOrd="0" destOrd="0" presId="urn:microsoft.com/office/officeart/2005/8/layout/venn2"/>
    <dgm:cxn modelId="{896A2EF7-7084-C64E-9493-B83EDC3AE141}" type="presParOf" srcId="{60E30377-24CB-446E-B477-783D31D6D6BE}" destId="{47C42BEC-683D-47AD-B16F-810B5114CCD4}" srcOrd="1" destOrd="0" presId="urn:microsoft.com/office/officeart/2005/8/layout/venn2"/>
    <dgm:cxn modelId="{781187EF-A26D-0742-859C-13B945D4E1E8}" type="presParOf" srcId="{C95B1F93-2B80-42B0-9C17-ABF9487016E1}" destId="{853393D2-1793-40BC-97FD-2B948BF7D8D8}" srcOrd="2" destOrd="0" presId="urn:microsoft.com/office/officeart/2005/8/layout/venn2"/>
    <dgm:cxn modelId="{107D890E-E5EE-0F4B-BE9F-5C03894806EE}" type="presParOf" srcId="{853393D2-1793-40BC-97FD-2B948BF7D8D8}" destId="{60488F70-6E59-4FEB-80F9-1AE33581280D}" srcOrd="0" destOrd="0" presId="urn:microsoft.com/office/officeart/2005/8/layout/venn2"/>
    <dgm:cxn modelId="{B4FF8195-3C7F-CC40-A022-D38D1F583FC3}" type="presParOf" srcId="{853393D2-1793-40BC-97FD-2B948BF7D8D8}" destId="{B600EBD5-1CEA-4DA4-9F1C-18A2AC053533}" srcOrd="1" destOrd="0" presId="urn:microsoft.com/office/officeart/2005/8/layout/venn2"/>
    <dgm:cxn modelId="{49C361B3-F5F5-9A4B-B26D-649403617C60}" type="presParOf" srcId="{C95B1F93-2B80-42B0-9C17-ABF9487016E1}" destId="{D124DA06-81C5-494C-9CAA-A548651632D9}" srcOrd="3" destOrd="0" presId="urn:microsoft.com/office/officeart/2005/8/layout/venn2"/>
    <dgm:cxn modelId="{DA8CDA50-810D-5642-A49C-E02CB7F523C3}" type="presParOf" srcId="{D124DA06-81C5-494C-9CAA-A548651632D9}" destId="{8C0BD8ED-5CC3-4094-8E9F-E1EAC96A416C}" srcOrd="0" destOrd="0" presId="urn:microsoft.com/office/officeart/2005/8/layout/venn2"/>
    <dgm:cxn modelId="{163AD1B5-CE83-1C48-943A-E2AF6BF76172}" type="presParOf" srcId="{D124DA06-81C5-494C-9CAA-A548651632D9}" destId="{4F37DE08-FDE7-4CA1-8A25-3FE32A61A678}" srcOrd="1" destOrd="0" presId="urn:microsoft.com/office/officeart/2005/8/layout/venn2"/>
    <dgm:cxn modelId="{4969B45C-8B89-114C-832F-EDCEFF12B3EE}" type="presParOf" srcId="{C95B1F93-2B80-42B0-9C17-ABF9487016E1}" destId="{2B92703B-E798-4199-85F4-6AEB6FCA209D}" srcOrd="4" destOrd="0" presId="urn:microsoft.com/office/officeart/2005/8/layout/venn2"/>
    <dgm:cxn modelId="{8493FD82-EDD6-C049-A8FC-9D27F1D51686}" type="presParOf" srcId="{2B92703B-E798-4199-85F4-6AEB6FCA209D}" destId="{B8F1A8C5-D726-4D9B-8380-281FC31FB5D8}" srcOrd="0" destOrd="0" presId="urn:microsoft.com/office/officeart/2005/8/layout/venn2"/>
    <dgm:cxn modelId="{5BD8F46F-789A-3144-A365-AE302E153555}" type="presParOf" srcId="{2B92703B-E798-4199-85F4-6AEB6FCA209D}" destId="{3E7449C4-29E0-409C-8AEC-D02F6A76A7E3}"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DC775C-2BB0-48A4-875C-3CC5FDD7E606}">
      <dsp:nvSpPr>
        <dsp:cNvPr id="0" name=""/>
        <dsp:cNvSpPr/>
      </dsp:nvSpPr>
      <dsp:spPr>
        <a:xfrm>
          <a:off x="704372" y="0"/>
          <a:ext cx="5527546" cy="5527546"/>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Microsoft</a:t>
          </a:r>
        </a:p>
      </dsp:txBody>
      <dsp:txXfrm>
        <a:off x="2431730" y="276377"/>
        <a:ext cx="2072829" cy="552754"/>
      </dsp:txXfrm>
    </dsp:sp>
    <dsp:sp modelId="{1D6E938E-B4C7-417E-BD32-3FEE2A747E69}">
      <dsp:nvSpPr>
        <dsp:cNvPr id="0" name=""/>
        <dsp:cNvSpPr/>
      </dsp:nvSpPr>
      <dsp:spPr>
        <a:xfrm>
          <a:off x="1118938" y="829131"/>
          <a:ext cx="4698414" cy="4698414"/>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ISV Provider</a:t>
          </a:r>
        </a:p>
      </dsp:txBody>
      <dsp:txXfrm>
        <a:off x="2455049" y="1099290"/>
        <a:ext cx="2026191" cy="540317"/>
      </dsp:txXfrm>
    </dsp:sp>
    <dsp:sp modelId="{60488F70-6E59-4FEB-80F9-1AE33581280D}">
      <dsp:nvSpPr>
        <dsp:cNvPr id="0" name=""/>
        <dsp:cNvSpPr/>
      </dsp:nvSpPr>
      <dsp:spPr>
        <a:xfrm>
          <a:off x="1533504" y="1658263"/>
          <a:ext cx="3869282" cy="3869282"/>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Internal IT</a:t>
          </a:r>
        </a:p>
      </dsp:txBody>
      <dsp:txXfrm>
        <a:off x="2466968" y="1925244"/>
        <a:ext cx="2002353" cy="533960"/>
      </dsp:txXfrm>
    </dsp:sp>
    <dsp:sp modelId="{8C0BD8ED-5CC3-4094-8E9F-E1EAC96A416C}">
      <dsp:nvSpPr>
        <dsp:cNvPr id="0" name=""/>
        <dsp:cNvSpPr/>
      </dsp:nvSpPr>
      <dsp:spPr>
        <a:xfrm>
          <a:off x="1948070" y="2487395"/>
          <a:ext cx="3040150" cy="3040150"/>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PSCRM Business</a:t>
          </a:r>
        </a:p>
      </dsp:txBody>
      <dsp:txXfrm>
        <a:off x="2647304" y="2761009"/>
        <a:ext cx="1641681" cy="547227"/>
      </dsp:txXfrm>
    </dsp:sp>
    <dsp:sp modelId="{B8F1A8C5-D726-4D9B-8380-281FC31FB5D8}">
      <dsp:nvSpPr>
        <dsp:cNvPr id="0" name=""/>
        <dsp:cNvSpPr/>
      </dsp:nvSpPr>
      <dsp:spPr>
        <a:xfrm>
          <a:off x="2362636" y="3316527"/>
          <a:ext cx="2211018" cy="2211018"/>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Business Process Owners</a:t>
          </a:r>
        </a:p>
      </dsp:txBody>
      <dsp:txXfrm>
        <a:off x="2686432" y="3869282"/>
        <a:ext cx="1563426" cy="1105509"/>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9/27/2016 11:33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9/27/2016 11:33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53B7121-8A03-456F-9A9A-7374999F060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12622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8D3DD8A-EF17-495D-8094-046E14790BF0}"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997601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8D3DD8A-EF17-495D-8094-046E14790BF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20439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8D3DD8A-EF17-495D-8094-046E14790BF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00673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8D3DD8A-EF17-495D-8094-046E14790BF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523574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8D3DD8A-EF17-495D-8094-046E14790BF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36085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9/27/2016 11:33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27804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9/27/2016 11:33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19</a:t>
            </a:fld>
            <a:endParaRPr lang="en-US" dirty="0"/>
          </a:p>
        </p:txBody>
      </p:sp>
    </p:spTree>
    <p:extLst>
      <p:ext uri="{BB962C8B-B14F-4D97-AF65-F5344CB8AC3E}">
        <p14:creationId xmlns:p14="http://schemas.microsoft.com/office/powerpoint/2010/main" val="2288520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9/27/2016 11:33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20</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1637986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8D3DD8A-EF17-495D-8094-046E14790BF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15720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8D3DD8A-EF17-495D-8094-046E14790BF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37574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8D3DD8A-EF17-495D-8094-046E14790BF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58905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8D3DD8A-EF17-495D-8094-046E14790BF0}"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86517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8D3DD8A-EF17-495D-8094-046E14790BF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69243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8D3DD8A-EF17-495D-8094-046E14790BF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04466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8D3DD8A-EF17-495D-8094-046E14790BF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96569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8D3DD8A-EF17-495D-8094-046E14790BF0}"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87022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jpg"/><Relationship Id="rId1" Type="http://schemas.openxmlformats.org/officeDocument/2006/relationships/slideMaster" Target="../slideMasters/slideMaster6.xml"/><Relationship Id="rId4" Type="http://schemas.openxmlformats.org/officeDocument/2006/relationships/image" Target="../media/image40.emf"/></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jpg"/><Relationship Id="rId1" Type="http://schemas.openxmlformats.org/officeDocument/2006/relationships/slideMaster" Target="../slideMasters/slideMaster6.xml"/><Relationship Id="rId5" Type="http://schemas.openxmlformats.org/officeDocument/2006/relationships/image" Target="../media/image44.emf"/><Relationship Id="rId4" Type="http://schemas.openxmlformats.org/officeDocument/2006/relationships/image" Target="../media/image43.emf"/></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jpg"/><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7.jpg"/><Relationship Id="rId1" Type="http://schemas.openxmlformats.org/officeDocument/2006/relationships/slideMaster" Target="../slideMasters/slideMaster6.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jpg"/><Relationship Id="rId1" Type="http://schemas.openxmlformats.org/officeDocument/2006/relationships/slideMaster" Target="../slideMasters/slideMaster7.xml"/><Relationship Id="rId4" Type="http://schemas.openxmlformats.org/officeDocument/2006/relationships/image" Target="../media/image40.emf"/></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jpg"/><Relationship Id="rId1" Type="http://schemas.openxmlformats.org/officeDocument/2006/relationships/slideMaster" Target="../slideMasters/slideMaster7.xml"/><Relationship Id="rId5" Type="http://schemas.openxmlformats.org/officeDocument/2006/relationships/image" Target="../media/image44.emf"/><Relationship Id="rId4" Type="http://schemas.openxmlformats.org/officeDocument/2006/relationships/image" Target="../media/image43.emf"/></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7.jpg"/><Relationship Id="rId1" Type="http://schemas.openxmlformats.org/officeDocument/2006/relationships/slideMaster" Target="../slideMasters/slideMaster7.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8.jpg"/><Relationship Id="rId1" Type="http://schemas.openxmlformats.org/officeDocument/2006/relationships/slideMaster" Target="../slideMasters/slideMaster5.xml"/><Relationship Id="rId6" Type="http://schemas.openxmlformats.org/officeDocument/2006/relationships/image" Target="../media/image22.emf"/><Relationship Id="rId11" Type="http://schemas.openxmlformats.org/officeDocument/2006/relationships/image" Target="../media/image27.emf"/><Relationship Id="rId5" Type="http://schemas.openxmlformats.org/officeDocument/2006/relationships/image" Target="../media/image21.emf"/><Relationship Id="rId10" Type="http://schemas.openxmlformats.org/officeDocument/2006/relationships/image" Target="../media/image26.emf"/><Relationship Id="rId4" Type="http://schemas.openxmlformats.org/officeDocument/2006/relationships/image" Target="../media/image20.emf"/><Relationship Id="rId9" Type="http://schemas.openxmlformats.org/officeDocument/2006/relationships/image" Target="../media/image25.emf"/></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ink Like A  Custome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3662"/>
          <a:stretch/>
        </p:blipFill>
        <p:spPr>
          <a:xfrm>
            <a:off x="3240" y="-26179"/>
            <a:ext cx="12433235" cy="5975845"/>
          </a:xfrm>
          <a:prstGeom prst="rect">
            <a:avLst/>
          </a:prstGeom>
        </p:spPr>
      </p:pic>
    </p:spTree>
    <p:extLst>
      <p:ext uri="{BB962C8B-B14F-4D97-AF65-F5344CB8AC3E}">
        <p14:creationId xmlns:p14="http://schemas.microsoft.com/office/powerpoint/2010/main" val="39735508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Iron Will To Innova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371"/>
            <a:ext cx="12436464" cy="5939099"/>
          </a:xfrm>
          <a:prstGeom prst="rect">
            <a:avLst/>
          </a:prstGeom>
        </p:spPr>
      </p:pic>
    </p:spTree>
    <p:extLst>
      <p:ext uri="{BB962C8B-B14F-4D97-AF65-F5344CB8AC3E}">
        <p14:creationId xmlns:p14="http://schemas.microsoft.com/office/powerpoint/2010/main" val="663004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mitted to the Digital Revolutio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4251"/>
          <a:stretch/>
        </p:blipFill>
        <p:spPr>
          <a:xfrm>
            <a:off x="-17790" y="-22648"/>
            <a:ext cx="12488476" cy="5965725"/>
          </a:xfrm>
          <a:prstGeom prst="rect">
            <a:avLst/>
          </a:prstGeom>
        </p:spPr>
      </p:pic>
    </p:spTree>
    <p:extLst>
      <p:ext uri="{BB962C8B-B14F-4D97-AF65-F5344CB8AC3E}">
        <p14:creationId xmlns:p14="http://schemas.microsoft.com/office/powerpoint/2010/main" val="241214181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1828" y="278488"/>
            <a:ext cx="4091515" cy="1185184"/>
          </a:xfrm>
        </p:spPr>
        <p:txBody>
          <a:bodyPr anchor="b"/>
          <a:lstStyle>
            <a:lvl1pPr algn="l">
              <a:defRPr sz="2717" b="1"/>
            </a:lvl1pPr>
          </a:lstStyle>
          <a:p>
            <a:r>
              <a:rPr lang="en-US"/>
              <a:t>Click to edit Master title style</a:t>
            </a:r>
          </a:p>
        </p:txBody>
      </p:sp>
      <p:sp>
        <p:nvSpPr>
          <p:cNvPr id="3" name="Content Placeholder 2"/>
          <p:cNvSpPr>
            <a:spLocks noGrp="1"/>
          </p:cNvSpPr>
          <p:nvPr>
            <p:ph idx="1"/>
          </p:nvPr>
        </p:nvSpPr>
        <p:spPr>
          <a:xfrm>
            <a:off x="4862316" y="278485"/>
            <a:ext cx="6952335" cy="5969634"/>
          </a:xfrm>
        </p:spPr>
        <p:txBody>
          <a:bodyPr/>
          <a:lstStyle>
            <a:lvl1pPr>
              <a:defRPr sz="4348"/>
            </a:lvl1pPr>
            <a:lvl2pPr>
              <a:defRPr sz="3804"/>
            </a:lvl2pPr>
            <a:lvl3pPr>
              <a:defRPr sz="3261"/>
            </a:lvl3pPr>
            <a:lvl4pPr>
              <a:defRPr sz="2717"/>
            </a:lvl4pPr>
            <a:lvl5pPr>
              <a:defRPr sz="2717"/>
            </a:lvl5pPr>
            <a:lvl6pPr>
              <a:defRPr sz="2717"/>
            </a:lvl6pPr>
            <a:lvl7pPr>
              <a:defRPr sz="2717"/>
            </a:lvl7pPr>
            <a:lvl8pPr>
              <a:defRPr sz="2717"/>
            </a:lvl8pPr>
            <a:lvl9pPr>
              <a:defRPr sz="27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1828" y="1463671"/>
            <a:ext cx="4091515" cy="4784450"/>
          </a:xfrm>
        </p:spPr>
        <p:txBody>
          <a:bodyPr/>
          <a:lstStyle>
            <a:lvl1pPr marL="0" indent="0">
              <a:buNone/>
              <a:defRPr sz="1902"/>
            </a:lvl1pPr>
            <a:lvl2pPr marL="621152" indent="0">
              <a:buNone/>
              <a:defRPr sz="1630"/>
            </a:lvl2pPr>
            <a:lvl3pPr marL="1242304" indent="0">
              <a:buNone/>
              <a:defRPr sz="1359"/>
            </a:lvl3pPr>
            <a:lvl4pPr marL="1863456" indent="0">
              <a:buNone/>
              <a:defRPr sz="1223"/>
            </a:lvl4pPr>
            <a:lvl5pPr marL="2484608" indent="0">
              <a:buNone/>
              <a:defRPr sz="1223"/>
            </a:lvl5pPr>
            <a:lvl6pPr marL="3105760" indent="0">
              <a:buNone/>
              <a:defRPr sz="1223"/>
            </a:lvl6pPr>
            <a:lvl7pPr marL="3726912" indent="0">
              <a:buNone/>
              <a:defRPr sz="1223"/>
            </a:lvl7pPr>
            <a:lvl8pPr marL="4348063" indent="0">
              <a:buNone/>
              <a:defRPr sz="1223"/>
            </a:lvl8pPr>
            <a:lvl9pPr marL="4969215" indent="0">
              <a:buNone/>
              <a:defRPr sz="1223"/>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11B4A192-43A0-43DA-AAEA-27B6ABEB10E3}" type="slidenum">
              <a:rPr lang="en-US" altLang="en-US"/>
              <a:pPr/>
              <a:t>‹#›</a:t>
            </a:fld>
            <a:r>
              <a:rPr lang="en-US" altLang="en-US" dirty="0"/>
              <a:t>      Business Unit Name Here</a:t>
            </a:r>
          </a:p>
        </p:txBody>
      </p:sp>
    </p:spTree>
    <p:extLst>
      <p:ext uri="{BB962C8B-B14F-4D97-AF65-F5344CB8AC3E}">
        <p14:creationId xmlns:p14="http://schemas.microsoft.com/office/powerpoint/2010/main" val="37093068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7636" y="4896168"/>
            <a:ext cx="7461885" cy="578020"/>
          </a:xfrm>
        </p:spPr>
        <p:txBody>
          <a:bodyPr anchor="b"/>
          <a:lstStyle>
            <a:lvl1pPr algn="l">
              <a:defRPr sz="2717" b="1"/>
            </a:lvl1pPr>
          </a:lstStyle>
          <a:p>
            <a:r>
              <a:rPr lang="en-US"/>
              <a:t>Click to edit Master title style</a:t>
            </a:r>
          </a:p>
        </p:txBody>
      </p:sp>
      <p:sp>
        <p:nvSpPr>
          <p:cNvPr id="3" name="Picture Placeholder 2"/>
          <p:cNvSpPr>
            <a:spLocks noGrp="1"/>
          </p:cNvSpPr>
          <p:nvPr>
            <p:ph type="pic" idx="1"/>
          </p:nvPr>
        </p:nvSpPr>
        <p:spPr>
          <a:xfrm>
            <a:off x="2437636" y="624974"/>
            <a:ext cx="7461885" cy="4196715"/>
          </a:xfrm>
        </p:spPr>
        <p:txBody>
          <a:bodyPr/>
          <a:lstStyle>
            <a:lvl1pPr marL="0" indent="0">
              <a:buNone/>
              <a:defRPr sz="4348"/>
            </a:lvl1pPr>
            <a:lvl2pPr marL="621152" indent="0">
              <a:buNone/>
              <a:defRPr sz="3804"/>
            </a:lvl2pPr>
            <a:lvl3pPr marL="1242304" indent="0">
              <a:buNone/>
              <a:defRPr sz="3261"/>
            </a:lvl3pPr>
            <a:lvl4pPr marL="1863456" indent="0">
              <a:buNone/>
              <a:defRPr sz="2717"/>
            </a:lvl4pPr>
            <a:lvl5pPr marL="2484608" indent="0">
              <a:buNone/>
              <a:defRPr sz="2717"/>
            </a:lvl5pPr>
            <a:lvl6pPr marL="3105760" indent="0">
              <a:buNone/>
              <a:defRPr sz="2717"/>
            </a:lvl6pPr>
            <a:lvl7pPr marL="3726912" indent="0">
              <a:buNone/>
              <a:defRPr sz="2717"/>
            </a:lvl7pPr>
            <a:lvl8pPr marL="4348063" indent="0">
              <a:buNone/>
              <a:defRPr sz="2717"/>
            </a:lvl8pPr>
            <a:lvl9pPr marL="4969215" indent="0">
              <a:buNone/>
              <a:defRPr sz="2717"/>
            </a:lvl9pPr>
          </a:lstStyle>
          <a:p>
            <a:pPr lvl="0"/>
            <a:r>
              <a:rPr lang="en-US" noProof="0" dirty="0"/>
              <a:t>Click icon to add picture</a:t>
            </a:r>
          </a:p>
        </p:txBody>
      </p:sp>
      <p:sp>
        <p:nvSpPr>
          <p:cNvPr id="4" name="Text Placeholder 3"/>
          <p:cNvSpPr>
            <a:spLocks noGrp="1"/>
          </p:cNvSpPr>
          <p:nvPr>
            <p:ph type="body" sz="half" idx="2"/>
          </p:nvPr>
        </p:nvSpPr>
        <p:spPr>
          <a:xfrm>
            <a:off x="2437636" y="5474190"/>
            <a:ext cx="7461885" cy="820884"/>
          </a:xfrm>
        </p:spPr>
        <p:txBody>
          <a:bodyPr/>
          <a:lstStyle>
            <a:lvl1pPr marL="0" indent="0">
              <a:buNone/>
              <a:defRPr sz="1902"/>
            </a:lvl1pPr>
            <a:lvl2pPr marL="621152" indent="0">
              <a:buNone/>
              <a:defRPr sz="1630"/>
            </a:lvl2pPr>
            <a:lvl3pPr marL="1242304" indent="0">
              <a:buNone/>
              <a:defRPr sz="1359"/>
            </a:lvl3pPr>
            <a:lvl4pPr marL="1863456" indent="0">
              <a:buNone/>
              <a:defRPr sz="1223"/>
            </a:lvl4pPr>
            <a:lvl5pPr marL="2484608" indent="0">
              <a:buNone/>
              <a:defRPr sz="1223"/>
            </a:lvl5pPr>
            <a:lvl6pPr marL="3105760" indent="0">
              <a:buNone/>
              <a:defRPr sz="1223"/>
            </a:lvl6pPr>
            <a:lvl7pPr marL="3726912" indent="0">
              <a:buNone/>
              <a:defRPr sz="1223"/>
            </a:lvl7pPr>
            <a:lvl8pPr marL="4348063" indent="0">
              <a:buNone/>
              <a:defRPr sz="1223"/>
            </a:lvl8pPr>
            <a:lvl9pPr marL="4969215" indent="0">
              <a:buNone/>
              <a:defRPr sz="1223"/>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4512F6F0-3FE7-4A20-BBC2-CBF4F32CD1D2}" type="slidenum">
              <a:rPr lang="en-US" altLang="en-US"/>
              <a:pPr/>
              <a:t>‹#›</a:t>
            </a:fld>
            <a:r>
              <a:rPr lang="en-US" altLang="en-US" dirty="0"/>
              <a:t>      Business Unit Name Here</a:t>
            </a:r>
          </a:p>
        </p:txBody>
      </p:sp>
    </p:spTree>
    <p:extLst>
      <p:ext uri="{BB962C8B-B14F-4D97-AF65-F5344CB8AC3E}">
        <p14:creationId xmlns:p14="http://schemas.microsoft.com/office/powerpoint/2010/main" val="201031726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8ADB0924-50E4-4ED5-9226-D49663941057}" type="slidenum">
              <a:rPr lang="en-US" altLang="en-US"/>
              <a:pPr/>
              <a:t>‹#›</a:t>
            </a:fld>
            <a:r>
              <a:rPr lang="en-US" altLang="en-US" dirty="0"/>
              <a:t>      Business Unit Name Here</a:t>
            </a:r>
          </a:p>
        </p:txBody>
      </p:sp>
    </p:spTree>
    <p:extLst>
      <p:ext uri="{BB962C8B-B14F-4D97-AF65-F5344CB8AC3E}">
        <p14:creationId xmlns:p14="http://schemas.microsoft.com/office/powerpoint/2010/main" val="11855113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444" y="280105"/>
            <a:ext cx="2798207" cy="58595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1824" y="280105"/>
            <a:ext cx="8187346" cy="585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0F3A454E-0802-4646-B578-6FC12F1A171E}" type="slidenum">
              <a:rPr lang="en-US" altLang="en-US"/>
              <a:pPr/>
              <a:t>‹#›</a:t>
            </a:fld>
            <a:r>
              <a:rPr lang="en-US" altLang="en-US" dirty="0"/>
              <a:t>      Business Unit Name Here</a:t>
            </a:r>
          </a:p>
        </p:txBody>
      </p:sp>
    </p:spTree>
    <p:extLst>
      <p:ext uri="{BB962C8B-B14F-4D97-AF65-F5344CB8AC3E}">
        <p14:creationId xmlns:p14="http://schemas.microsoft.com/office/powerpoint/2010/main" val="419847356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16x9_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436475" cy="673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4767316" y="6451010"/>
            <a:ext cx="2901844" cy="3299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sz="1630" dirty="0">
                <a:solidFill>
                  <a:srgbClr val="000000"/>
                </a:solidFill>
                <a:latin typeface="Arial Narrow" charset="0"/>
                <a:ea typeface="ＭＳ Ｐゴシック" charset="0"/>
              </a:rPr>
              <a:t>Caterpillar Confidential Green</a:t>
            </a:r>
          </a:p>
        </p:txBody>
      </p:sp>
      <p:sp>
        <p:nvSpPr>
          <p:cNvPr id="27651" name="Rectangle 3"/>
          <p:cNvSpPr>
            <a:spLocks noGrp="1" noChangeArrowheads="1"/>
          </p:cNvSpPr>
          <p:nvPr>
            <p:ph type="ctrTitle"/>
          </p:nvPr>
        </p:nvSpPr>
        <p:spPr>
          <a:xfrm>
            <a:off x="932736" y="2176075"/>
            <a:ext cx="10571004" cy="1499290"/>
          </a:xfrm>
        </p:spPr>
        <p:txBody>
          <a:bodyPr/>
          <a:lstStyle>
            <a:lvl1pPr>
              <a:defRPr sz="5434"/>
            </a:lvl1pPr>
          </a:lstStyle>
          <a:p>
            <a:pPr lvl="0"/>
            <a:r>
              <a:rPr lang="en-US" noProof="0"/>
              <a:t>Click to edit Master title style</a:t>
            </a:r>
          </a:p>
        </p:txBody>
      </p:sp>
      <p:sp>
        <p:nvSpPr>
          <p:cNvPr id="27652" name="Rectangle 4"/>
          <p:cNvSpPr>
            <a:spLocks noGrp="1" noChangeArrowheads="1"/>
          </p:cNvSpPr>
          <p:nvPr>
            <p:ph type="subTitle" idx="1"/>
          </p:nvPr>
        </p:nvSpPr>
        <p:spPr>
          <a:xfrm>
            <a:off x="1865471" y="3963565"/>
            <a:ext cx="8705533" cy="1787489"/>
          </a:xfrm>
        </p:spPr>
        <p:txBody>
          <a:bodyPr/>
          <a:lstStyle>
            <a:lvl1pPr marL="0" indent="0" algn="ctr">
              <a:buFontTx/>
              <a:buNone/>
              <a:defRPr/>
            </a:lvl1pPr>
          </a:lstStyle>
          <a:p>
            <a:pPr lvl="0"/>
            <a:r>
              <a:rPr lang="en-US" noProof="0"/>
              <a:t>Click to edit Master subtitle style</a:t>
            </a:r>
          </a:p>
        </p:txBody>
      </p:sp>
      <p:sp>
        <p:nvSpPr>
          <p:cNvPr id="6" name="Rectangle 5"/>
          <p:cNvSpPr>
            <a:spLocks noGrp="1" noChangeArrowheads="1"/>
          </p:cNvSpPr>
          <p:nvPr>
            <p:ph type="dt" sz="half" idx="10"/>
          </p:nvPr>
        </p:nvSpPr>
        <p:spPr>
          <a:xfrm>
            <a:off x="621824" y="6451010"/>
            <a:ext cx="2901844" cy="485281"/>
          </a:xfrm>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mtClean="0">
                <a:latin typeface="+mn-lt"/>
                <a:ea typeface="ＭＳ Ｐゴシック" charset="0"/>
              </a:defRPr>
            </a:lvl1pPr>
          </a:lstStyle>
          <a:p>
            <a:pPr>
              <a:defRPr/>
            </a:pPr>
            <a:r>
              <a:rPr lang="en-US" dirty="0">
                <a:solidFill>
                  <a:srgbClr val="000000"/>
                </a:solidFill>
              </a:rPr>
              <a:t>Business Unit Name Here</a:t>
            </a:r>
          </a:p>
        </p:txBody>
      </p:sp>
    </p:spTree>
    <p:extLst>
      <p:ext uri="{BB962C8B-B14F-4D97-AF65-F5344CB8AC3E}">
        <p14:creationId xmlns:p14="http://schemas.microsoft.com/office/powerpoint/2010/main" val="288655341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82B5FEBF-143E-42B9-8A7A-3D2F955B00D6}" type="slidenum">
              <a:rPr lang="en-US" altLang="en-US">
                <a:solidFill>
                  <a:srgbClr val="000000"/>
                </a:solidFill>
              </a:rPr>
              <a:pPr/>
              <a:t>‹#›</a:t>
            </a:fld>
            <a:r>
              <a:rPr lang="en-US" altLang="en-US" dirty="0">
                <a:solidFill>
                  <a:srgbClr val="000000"/>
                </a:solidFill>
              </a:rPr>
              <a:t>      Business Unit Name Here</a:t>
            </a:r>
          </a:p>
        </p:txBody>
      </p:sp>
    </p:spTree>
    <p:extLst>
      <p:ext uri="{BB962C8B-B14F-4D97-AF65-F5344CB8AC3E}">
        <p14:creationId xmlns:p14="http://schemas.microsoft.com/office/powerpoint/2010/main" val="108250348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2396" y="4494630"/>
            <a:ext cx="10571004" cy="1389190"/>
          </a:xfrm>
        </p:spPr>
        <p:txBody>
          <a:bodyPr anchor="t"/>
          <a:lstStyle>
            <a:lvl1pPr algn="l">
              <a:defRPr sz="5434" b="1" cap="all"/>
            </a:lvl1pPr>
          </a:lstStyle>
          <a:p>
            <a:r>
              <a:rPr lang="en-US"/>
              <a:t>Click to edit Master title style</a:t>
            </a:r>
          </a:p>
        </p:txBody>
      </p:sp>
      <p:sp>
        <p:nvSpPr>
          <p:cNvPr id="3" name="Text Placeholder 2"/>
          <p:cNvSpPr>
            <a:spLocks noGrp="1"/>
          </p:cNvSpPr>
          <p:nvPr>
            <p:ph type="body" idx="1"/>
          </p:nvPr>
        </p:nvSpPr>
        <p:spPr>
          <a:xfrm>
            <a:off x="982396" y="2964580"/>
            <a:ext cx="10571004" cy="1530052"/>
          </a:xfrm>
        </p:spPr>
        <p:txBody>
          <a:bodyPr anchor="b"/>
          <a:lstStyle>
            <a:lvl1pPr marL="0" indent="0">
              <a:buNone/>
              <a:defRPr sz="2717"/>
            </a:lvl1pPr>
            <a:lvl2pPr marL="621152" indent="0">
              <a:buNone/>
              <a:defRPr sz="2445"/>
            </a:lvl2pPr>
            <a:lvl3pPr marL="1242304" indent="0">
              <a:buNone/>
              <a:defRPr sz="2174"/>
            </a:lvl3pPr>
            <a:lvl4pPr marL="1863456" indent="0">
              <a:buNone/>
              <a:defRPr sz="1902"/>
            </a:lvl4pPr>
            <a:lvl5pPr marL="2484608" indent="0">
              <a:buNone/>
              <a:defRPr sz="1902"/>
            </a:lvl5pPr>
            <a:lvl6pPr marL="3105760" indent="0">
              <a:buNone/>
              <a:defRPr sz="1902"/>
            </a:lvl6pPr>
            <a:lvl7pPr marL="3726912" indent="0">
              <a:buNone/>
              <a:defRPr sz="1902"/>
            </a:lvl7pPr>
            <a:lvl8pPr marL="4348063" indent="0">
              <a:buNone/>
              <a:defRPr sz="1902"/>
            </a:lvl8pPr>
            <a:lvl9pPr marL="4969215" indent="0">
              <a:buNone/>
              <a:defRPr sz="1902"/>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fld id="{B3726865-3358-4684-832B-B3E030683535}" type="slidenum">
              <a:rPr lang="en-US" altLang="en-US">
                <a:solidFill>
                  <a:srgbClr val="000000"/>
                </a:solidFill>
              </a:rPr>
              <a:pPr/>
              <a:t>‹#›</a:t>
            </a:fld>
            <a:r>
              <a:rPr lang="en-US" altLang="en-US" dirty="0">
                <a:solidFill>
                  <a:srgbClr val="000000"/>
                </a:solidFill>
              </a:rPr>
              <a:t>      Business Unit Name Here</a:t>
            </a:r>
          </a:p>
        </p:txBody>
      </p:sp>
    </p:spTree>
    <p:extLst>
      <p:ext uri="{BB962C8B-B14F-4D97-AF65-F5344CB8AC3E}">
        <p14:creationId xmlns:p14="http://schemas.microsoft.com/office/powerpoint/2010/main" val="403521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1824" y="1632059"/>
            <a:ext cx="5492776" cy="4507582"/>
          </a:xfrm>
        </p:spPr>
        <p:txBody>
          <a:bodyPr/>
          <a:lstStyle>
            <a:lvl1pPr>
              <a:defRPr sz="3804"/>
            </a:lvl1pPr>
            <a:lvl2pPr>
              <a:defRPr sz="3261"/>
            </a:lvl2pPr>
            <a:lvl3pPr>
              <a:defRPr sz="2717"/>
            </a:lvl3pPr>
            <a:lvl4pPr>
              <a:defRPr sz="2445"/>
            </a:lvl4pPr>
            <a:lvl5pPr>
              <a:defRPr sz="2445"/>
            </a:lvl5pPr>
            <a:lvl6pPr>
              <a:defRPr sz="2445"/>
            </a:lvl6pPr>
            <a:lvl7pPr>
              <a:defRPr sz="2445"/>
            </a:lvl7pPr>
            <a:lvl8pPr>
              <a:defRPr sz="2445"/>
            </a:lvl8pPr>
            <a:lvl9pPr>
              <a:defRPr sz="24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1875" y="1632059"/>
            <a:ext cx="5492776" cy="4507582"/>
          </a:xfrm>
        </p:spPr>
        <p:txBody>
          <a:bodyPr/>
          <a:lstStyle>
            <a:lvl1pPr>
              <a:defRPr sz="3804"/>
            </a:lvl1pPr>
            <a:lvl2pPr>
              <a:defRPr sz="3261"/>
            </a:lvl2pPr>
            <a:lvl3pPr>
              <a:defRPr sz="2717"/>
            </a:lvl3pPr>
            <a:lvl4pPr>
              <a:defRPr sz="2445"/>
            </a:lvl4pPr>
            <a:lvl5pPr>
              <a:defRPr sz="2445"/>
            </a:lvl5pPr>
            <a:lvl6pPr>
              <a:defRPr sz="2445"/>
            </a:lvl6pPr>
            <a:lvl7pPr>
              <a:defRPr sz="2445"/>
            </a:lvl7pPr>
            <a:lvl8pPr>
              <a:defRPr sz="2445"/>
            </a:lvl8pPr>
            <a:lvl9pPr>
              <a:defRPr sz="24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fld id="{FF23F7FF-AA1C-4165-884E-D4791DD3BA44}" type="slidenum">
              <a:rPr lang="en-US" altLang="en-US">
                <a:solidFill>
                  <a:srgbClr val="000000"/>
                </a:solidFill>
              </a:rPr>
              <a:pPr/>
              <a:t>‹#›</a:t>
            </a:fld>
            <a:r>
              <a:rPr lang="en-US" altLang="en-US" dirty="0">
                <a:solidFill>
                  <a:srgbClr val="000000"/>
                </a:solidFill>
              </a:rPr>
              <a:t>      Business Unit Name Here</a:t>
            </a:r>
          </a:p>
        </p:txBody>
      </p:sp>
    </p:spTree>
    <p:extLst>
      <p:ext uri="{BB962C8B-B14F-4D97-AF65-F5344CB8AC3E}">
        <p14:creationId xmlns:p14="http://schemas.microsoft.com/office/powerpoint/2010/main" val="32870632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21824" y="1565673"/>
            <a:ext cx="5494936" cy="652498"/>
          </a:xfrm>
        </p:spPr>
        <p:txBody>
          <a:bodyPr anchor="b"/>
          <a:lstStyle>
            <a:lvl1pPr marL="0" indent="0">
              <a:buNone/>
              <a:defRPr sz="3261" b="1"/>
            </a:lvl1pPr>
            <a:lvl2pPr marL="621152" indent="0">
              <a:buNone/>
              <a:defRPr sz="2717" b="1"/>
            </a:lvl2pPr>
            <a:lvl3pPr marL="1242304" indent="0">
              <a:buNone/>
              <a:defRPr sz="2445" b="1"/>
            </a:lvl3pPr>
            <a:lvl4pPr marL="1863456" indent="0">
              <a:buNone/>
              <a:defRPr sz="2174" b="1"/>
            </a:lvl4pPr>
            <a:lvl5pPr marL="2484608" indent="0">
              <a:buNone/>
              <a:defRPr sz="2174" b="1"/>
            </a:lvl5pPr>
            <a:lvl6pPr marL="3105760" indent="0">
              <a:buNone/>
              <a:defRPr sz="2174" b="1"/>
            </a:lvl6pPr>
            <a:lvl7pPr marL="3726912" indent="0">
              <a:buNone/>
              <a:defRPr sz="2174" b="1"/>
            </a:lvl7pPr>
            <a:lvl8pPr marL="4348063" indent="0">
              <a:buNone/>
              <a:defRPr sz="2174" b="1"/>
            </a:lvl8pPr>
            <a:lvl9pPr marL="4969215" indent="0">
              <a:buNone/>
              <a:defRPr sz="2174" b="1"/>
            </a:lvl9pPr>
          </a:lstStyle>
          <a:p>
            <a:pPr lvl="0"/>
            <a:r>
              <a:rPr lang="en-US"/>
              <a:t>Click to edit Master text styles</a:t>
            </a:r>
          </a:p>
        </p:txBody>
      </p:sp>
      <p:sp>
        <p:nvSpPr>
          <p:cNvPr id="4" name="Content Placeholder 3"/>
          <p:cNvSpPr>
            <a:spLocks noGrp="1"/>
          </p:cNvSpPr>
          <p:nvPr>
            <p:ph sz="half" idx="2"/>
          </p:nvPr>
        </p:nvSpPr>
        <p:spPr>
          <a:xfrm>
            <a:off x="621824" y="2218171"/>
            <a:ext cx="5494936" cy="4029948"/>
          </a:xfrm>
        </p:spPr>
        <p:txBody>
          <a:bodyPr/>
          <a:lstStyle>
            <a:lvl1pPr>
              <a:defRPr sz="3261"/>
            </a:lvl1pPr>
            <a:lvl2pPr>
              <a:defRPr sz="2717"/>
            </a:lvl2pPr>
            <a:lvl3pPr>
              <a:defRPr sz="2445"/>
            </a:lvl3pPr>
            <a:lvl4pPr>
              <a:defRPr sz="2174"/>
            </a:lvl4pPr>
            <a:lvl5pPr>
              <a:defRPr sz="2174"/>
            </a:lvl5pPr>
            <a:lvl6pPr>
              <a:defRPr sz="2174"/>
            </a:lvl6pPr>
            <a:lvl7pPr>
              <a:defRPr sz="2174"/>
            </a:lvl7pPr>
            <a:lvl8pPr>
              <a:defRPr sz="2174"/>
            </a:lvl8pPr>
            <a:lvl9pPr>
              <a:defRPr sz="217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7561" y="1565673"/>
            <a:ext cx="5497095" cy="652498"/>
          </a:xfrm>
        </p:spPr>
        <p:txBody>
          <a:bodyPr anchor="b"/>
          <a:lstStyle>
            <a:lvl1pPr marL="0" indent="0">
              <a:buNone/>
              <a:defRPr sz="3261" b="1"/>
            </a:lvl1pPr>
            <a:lvl2pPr marL="621152" indent="0">
              <a:buNone/>
              <a:defRPr sz="2717" b="1"/>
            </a:lvl2pPr>
            <a:lvl3pPr marL="1242304" indent="0">
              <a:buNone/>
              <a:defRPr sz="2445" b="1"/>
            </a:lvl3pPr>
            <a:lvl4pPr marL="1863456" indent="0">
              <a:buNone/>
              <a:defRPr sz="2174" b="1"/>
            </a:lvl4pPr>
            <a:lvl5pPr marL="2484608" indent="0">
              <a:buNone/>
              <a:defRPr sz="2174" b="1"/>
            </a:lvl5pPr>
            <a:lvl6pPr marL="3105760" indent="0">
              <a:buNone/>
              <a:defRPr sz="2174" b="1"/>
            </a:lvl6pPr>
            <a:lvl7pPr marL="3726912" indent="0">
              <a:buNone/>
              <a:defRPr sz="2174" b="1"/>
            </a:lvl7pPr>
            <a:lvl8pPr marL="4348063" indent="0">
              <a:buNone/>
              <a:defRPr sz="2174" b="1"/>
            </a:lvl8pPr>
            <a:lvl9pPr marL="4969215" indent="0">
              <a:buNone/>
              <a:defRPr sz="2174" b="1"/>
            </a:lvl9pPr>
          </a:lstStyle>
          <a:p>
            <a:pPr lvl="0"/>
            <a:r>
              <a:rPr lang="en-US"/>
              <a:t>Click to edit Master text styles</a:t>
            </a:r>
          </a:p>
        </p:txBody>
      </p:sp>
      <p:sp>
        <p:nvSpPr>
          <p:cNvPr id="6" name="Content Placeholder 5"/>
          <p:cNvSpPr>
            <a:spLocks noGrp="1"/>
          </p:cNvSpPr>
          <p:nvPr>
            <p:ph sz="quarter" idx="4"/>
          </p:nvPr>
        </p:nvSpPr>
        <p:spPr>
          <a:xfrm>
            <a:off x="6317561" y="2218171"/>
            <a:ext cx="5497095" cy="4029948"/>
          </a:xfrm>
        </p:spPr>
        <p:txBody>
          <a:bodyPr/>
          <a:lstStyle>
            <a:lvl1pPr>
              <a:defRPr sz="3261"/>
            </a:lvl1pPr>
            <a:lvl2pPr>
              <a:defRPr sz="2717"/>
            </a:lvl2pPr>
            <a:lvl3pPr>
              <a:defRPr sz="2445"/>
            </a:lvl3pPr>
            <a:lvl4pPr>
              <a:defRPr sz="2174"/>
            </a:lvl4pPr>
            <a:lvl5pPr>
              <a:defRPr sz="2174"/>
            </a:lvl5pPr>
            <a:lvl6pPr>
              <a:defRPr sz="2174"/>
            </a:lvl6pPr>
            <a:lvl7pPr>
              <a:defRPr sz="2174"/>
            </a:lvl7pPr>
            <a:lvl8pPr>
              <a:defRPr sz="2174"/>
            </a:lvl8pPr>
            <a:lvl9pPr>
              <a:defRPr sz="217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fld id="{057D2462-8BB8-4F77-A485-7F1605235D49}" type="slidenum">
              <a:rPr lang="en-US" altLang="en-US">
                <a:solidFill>
                  <a:srgbClr val="000000"/>
                </a:solidFill>
              </a:rPr>
              <a:pPr/>
              <a:t>‹#›</a:t>
            </a:fld>
            <a:r>
              <a:rPr lang="en-US" altLang="en-US" dirty="0">
                <a:solidFill>
                  <a:srgbClr val="000000"/>
                </a:solidFill>
              </a:rPr>
              <a:t>      Business Unit Name Here</a:t>
            </a:r>
          </a:p>
        </p:txBody>
      </p:sp>
    </p:spTree>
    <p:extLst>
      <p:ext uri="{BB962C8B-B14F-4D97-AF65-F5344CB8AC3E}">
        <p14:creationId xmlns:p14="http://schemas.microsoft.com/office/powerpoint/2010/main" val="11415904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fld id="{391648D7-6893-43A1-BC4A-DB8E2C188E74}" type="slidenum">
              <a:rPr lang="en-US" altLang="en-US">
                <a:solidFill>
                  <a:srgbClr val="000000"/>
                </a:solidFill>
              </a:rPr>
              <a:pPr/>
              <a:t>‹#›</a:t>
            </a:fld>
            <a:r>
              <a:rPr lang="en-US" altLang="en-US" dirty="0">
                <a:solidFill>
                  <a:srgbClr val="000000"/>
                </a:solidFill>
              </a:rPr>
              <a:t>      Business Unit Name Here</a:t>
            </a:r>
          </a:p>
        </p:txBody>
      </p:sp>
    </p:spTree>
    <p:extLst>
      <p:ext uri="{BB962C8B-B14F-4D97-AF65-F5344CB8AC3E}">
        <p14:creationId xmlns:p14="http://schemas.microsoft.com/office/powerpoint/2010/main" val="228639548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Technology Revolu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72" y="-6301"/>
            <a:ext cx="12450448" cy="5945776"/>
          </a:xfrm>
          <a:prstGeom prst="rect">
            <a:avLst/>
          </a:prstGeom>
        </p:spPr>
      </p:pic>
      <p:sp>
        <p:nvSpPr>
          <p:cNvPr id="4" name="TextBox 3"/>
          <p:cNvSpPr txBox="1"/>
          <p:nvPr userDrawn="1"/>
        </p:nvSpPr>
        <p:spPr>
          <a:xfrm>
            <a:off x="7811662" y="4170185"/>
            <a:ext cx="4002990" cy="970458"/>
          </a:xfrm>
          <a:prstGeom prst="rect">
            <a:avLst/>
          </a:prstGeom>
          <a:noFill/>
        </p:spPr>
        <p:txBody>
          <a:bodyPr wrap="square" rtlCol="0">
            <a:spAutoFit/>
          </a:bodyPr>
          <a:lstStyle/>
          <a:p>
            <a:pPr fontAlgn="auto">
              <a:spcBef>
                <a:spcPts val="0"/>
              </a:spcBef>
              <a:spcAft>
                <a:spcPts val="0"/>
              </a:spcAft>
              <a:defRPr/>
            </a:pPr>
            <a:r>
              <a:rPr lang="en-US" sz="1902" dirty="0">
                <a:solidFill>
                  <a:srgbClr val="FFFFFF"/>
                </a:solidFill>
                <a:latin typeface="Arial Narrow"/>
              </a:rPr>
              <a:t>Today everything is connected... networked in ways that once seemed impossible, but are now expected. </a:t>
            </a:r>
          </a:p>
        </p:txBody>
      </p:sp>
      <p:sp>
        <p:nvSpPr>
          <p:cNvPr id="5" name="TextBox 4"/>
          <p:cNvSpPr txBox="1"/>
          <p:nvPr userDrawn="1"/>
        </p:nvSpPr>
        <p:spPr>
          <a:xfrm>
            <a:off x="6414312" y="857331"/>
            <a:ext cx="7147464" cy="1705788"/>
          </a:xfrm>
          <a:prstGeom prst="rect">
            <a:avLst/>
          </a:prstGeom>
          <a:noFill/>
          <a:ln>
            <a:noFill/>
          </a:ln>
        </p:spPr>
        <p:txBody>
          <a:bodyPr wrap="square" rtlCol="0">
            <a:spAutoFit/>
          </a:bodyPr>
          <a:lstStyle/>
          <a:p>
            <a:pPr>
              <a:lnSpc>
                <a:spcPct val="70000"/>
              </a:lnSpc>
            </a:pPr>
            <a:r>
              <a:rPr lang="en-US" sz="7336" b="1" dirty="0">
                <a:solidFill>
                  <a:srgbClr val="FFFFFF"/>
                </a:solidFill>
                <a:latin typeface="Arial Narrow"/>
                <a:cs typeface="Univers LT Std 67 Cn Bold"/>
              </a:rPr>
              <a:t>TECHNOLOGY </a:t>
            </a:r>
            <a:r>
              <a:rPr lang="en-US" sz="7642" b="1" dirty="0">
                <a:solidFill>
                  <a:srgbClr val="FFCD11"/>
                </a:solidFill>
                <a:latin typeface="Arial Narrow"/>
                <a:cs typeface="Univers LT Std 67 Cn Bold"/>
              </a:rPr>
              <a:t>REVOLUTION</a:t>
            </a:r>
          </a:p>
        </p:txBody>
      </p:sp>
      <p:cxnSp>
        <p:nvCxnSpPr>
          <p:cNvPr id="6" name="Straight Connector 5"/>
          <p:cNvCxnSpPr/>
          <p:nvPr userDrawn="1"/>
        </p:nvCxnSpPr>
        <p:spPr>
          <a:xfrm>
            <a:off x="7811661" y="4221949"/>
            <a:ext cx="0" cy="90003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72768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Vision_Becoming_Realit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974"/>
            <a:ext cx="12464422" cy="5952448"/>
          </a:xfrm>
          <a:prstGeom prst="rect">
            <a:avLst/>
          </a:prstGeom>
        </p:spPr>
      </p:pic>
      <p:sp>
        <p:nvSpPr>
          <p:cNvPr id="8" name="Text Placeholder 5"/>
          <p:cNvSpPr txBox="1">
            <a:spLocks/>
          </p:cNvSpPr>
          <p:nvPr userDrawn="1"/>
        </p:nvSpPr>
        <p:spPr bwMode="auto">
          <a:xfrm>
            <a:off x="5078227" y="321525"/>
            <a:ext cx="4352766" cy="17407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24232" tIns="62116" rIns="124232" bIns="62116"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4076"/>
              </a:spcAft>
              <a:buFontTx/>
              <a:buNone/>
            </a:pPr>
            <a:r>
              <a:rPr lang="en-US" sz="1902" dirty="0">
                <a:solidFill>
                  <a:srgbClr val="FFFFFF"/>
                </a:solidFill>
              </a:rPr>
              <a:t>Caterpillar has been focused on digital technology for decades. Now is the time to accelerate – making our customers more efficient and profitable.</a:t>
            </a:r>
          </a:p>
        </p:txBody>
      </p:sp>
      <p:sp>
        <p:nvSpPr>
          <p:cNvPr id="9" name="Rectangle 8"/>
          <p:cNvSpPr/>
          <p:nvPr userDrawn="1"/>
        </p:nvSpPr>
        <p:spPr>
          <a:xfrm>
            <a:off x="207275" y="3231247"/>
            <a:ext cx="7461885" cy="2726900"/>
          </a:xfrm>
          <a:prstGeom prst="rect">
            <a:avLst/>
          </a:prstGeom>
        </p:spPr>
        <p:txBody>
          <a:bodyPr wrap="square">
            <a:spAutoFit/>
          </a:bodyPr>
          <a:lstStyle/>
          <a:p>
            <a:pPr>
              <a:lnSpc>
                <a:spcPct val="70000"/>
              </a:lnSpc>
            </a:pPr>
            <a:r>
              <a:rPr lang="en-US" sz="8152" b="1" dirty="0">
                <a:solidFill>
                  <a:srgbClr val="FFCD11"/>
                </a:solidFill>
                <a:latin typeface="Arial Narrow"/>
                <a:cs typeface="Univers LT Std 67 Cn Bold"/>
              </a:rPr>
              <a:t>VISION BECOMING </a:t>
            </a:r>
            <a:r>
              <a:rPr lang="en-US" sz="8152" b="1" dirty="0">
                <a:solidFill>
                  <a:srgbClr val="FFFFFF"/>
                </a:solidFill>
                <a:latin typeface="Arial Narrow"/>
                <a:cs typeface="Univers LT Std 67 Cn Bold"/>
              </a:rPr>
              <a:t>REALITY</a:t>
            </a:r>
          </a:p>
        </p:txBody>
      </p:sp>
      <p:cxnSp>
        <p:nvCxnSpPr>
          <p:cNvPr id="10" name="Straight Connector 9"/>
          <p:cNvCxnSpPr/>
          <p:nvPr userDrawn="1"/>
        </p:nvCxnSpPr>
        <p:spPr>
          <a:xfrm>
            <a:off x="5010168" y="312891"/>
            <a:ext cx="0" cy="1383417"/>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7615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Equipping Customers With Enhanced Digital Capabilitie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1"/>
            <a:ext cx="12436475" cy="5939103"/>
          </a:xfrm>
          <a:prstGeom prst="rect">
            <a:avLst/>
          </a:prstGeom>
        </p:spPr>
      </p:pic>
      <p:sp>
        <p:nvSpPr>
          <p:cNvPr id="11" name="Rectangle 10"/>
          <p:cNvSpPr/>
          <p:nvPr userDrawn="1"/>
        </p:nvSpPr>
        <p:spPr>
          <a:xfrm>
            <a:off x="8618684" y="4270363"/>
            <a:ext cx="3195967" cy="1263166"/>
          </a:xfrm>
          <a:prstGeom prst="rect">
            <a:avLst/>
          </a:prstGeom>
        </p:spPr>
        <p:txBody>
          <a:bodyPr wrap="square">
            <a:spAutoFit/>
          </a:bodyPr>
          <a:lstStyle/>
          <a:p>
            <a:r>
              <a:rPr lang="en-US" sz="1902" dirty="0">
                <a:solidFill>
                  <a:srgbClr val="FFFFFF"/>
                </a:solidFill>
                <a:latin typeface="Arial Narrow" panose="020B0606020202030204" pitchFamily="34" charset="0"/>
              </a:rPr>
              <a:t>We’re increasing our tempo and prioritizing digital offerings in four areas that are designed to help catapult customer success.</a:t>
            </a:r>
          </a:p>
        </p:txBody>
      </p:sp>
      <p:sp>
        <p:nvSpPr>
          <p:cNvPr id="12" name="Rectangle 11"/>
          <p:cNvSpPr/>
          <p:nvPr userDrawn="1"/>
        </p:nvSpPr>
        <p:spPr>
          <a:xfrm>
            <a:off x="8342802" y="181818"/>
            <a:ext cx="4093673" cy="3121624"/>
          </a:xfrm>
          <a:prstGeom prst="rect">
            <a:avLst/>
          </a:prstGeom>
        </p:spPr>
        <p:txBody>
          <a:bodyPr wrap="square">
            <a:spAutoFit/>
          </a:bodyPr>
          <a:lstStyle/>
          <a:p>
            <a:pPr>
              <a:lnSpc>
                <a:spcPct val="70000"/>
              </a:lnSpc>
            </a:pPr>
            <a:r>
              <a:rPr lang="en-US" sz="4687" b="1" dirty="0">
                <a:solidFill>
                  <a:srgbClr val="000000"/>
                </a:solidFill>
                <a:latin typeface="Arial Narrow"/>
                <a:cs typeface="Univers LT Std 67 Cn Bold"/>
              </a:rPr>
              <a:t>EQUIPPING CUSTOMERS WITH </a:t>
            </a:r>
            <a:r>
              <a:rPr lang="en-US" sz="4687" b="1" dirty="0">
                <a:solidFill>
                  <a:srgbClr val="FFFFFF"/>
                </a:solidFill>
                <a:latin typeface="Arial Narrow"/>
                <a:cs typeface="Univers LT Std 67 Cn Bold"/>
              </a:rPr>
              <a:t>ENHANCED DIGITAL CAPABILITIES </a:t>
            </a:r>
          </a:p>
        </p:txBody>
      </p:sp>
      <p:cxnSp>
        <p:nvCxnSpPr>
          <p:cNvPr id="13" name="Straight Connector 12"/>
          <p:cNvCxnSpPr/>
          <p:nvPr userDrawn="1"/>
        </p:nvCxnSpPr>
        <p:spPr>
          <a:xfrm>
            <a:off x="8618684" y="4325476"/>
            <a:ext cx="0" cy="113968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9879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Diesel Meets Dat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71"/>
            <a:ext cx="12436472" cy="5939103"/>
          </a:xfrm>
          <a:prstGeom prst="rect">
            <a:avLst/>
          </a:prstGeom>
        </p:spPr>
      </p:pic>
      <p:sp>
        <p:nvSpPr>
          <p:cNvPr id="8" name="TextBox 7"/>
          <p:cNvSpPr txBox="1"/>
          <p:nvPr userDrawn="1"/>
        </p:nvSpPr>
        <p:spPr>
          <a:xfrm>
            <a:off x="725461" y="3807843"/>
            <a:ext cx="5389139" cy="1263166"/>
          </a:xfrm>
          <a:prstGeom prst="rect">
            <a:avLst/>
          </a:prstGeom>
          <a:noFill/>
        </p:spPr>
        <p:txBody>
          <a:bodyPr wrap="square" rtlCol="0">
            <a:spAutoFit/>
          </a:bodyPr>
          <a:lstStyle/>
          <a:p>
            <a:r>
              <a:rPr lang="en-US" sz="1902" dirty="0">
                <a:solidFill>
                  <a:srgbClr val="FFFFFF"/>
                </a:solidFill>
                <a:latin typeface="Arial Narrow" panose="020B0606020202030204" pitchFamily="34" charset="0"/>
              </a:rPr>
              <a:t>We’re building on our current suite of Cat</a:t>
            </a:r>
            <a:r>
              <a:rPr lang="en-US" sz="1902" baseline="52000" dirty="0">
                <a:solidFill>
                  <a:srgbClr val="FFFFFF"/>
                </a:solidFill>
                <a:latin typeface="Arial Narrow" panose="020B0606020202030204" pitchFamily="34" charset="0"/>
              </a:rPr>
              <a:t> ®</a:t>
            </a:r>
            <a:r>
              <a:rPr lang="en-US" sz="1902" dirty="0">
                <a:solidFill>
                  <a:srgbClr val="FFFFFF"/>
                </a:solidFill>
                <a:latin typeface="Arial Narrow" panose="020B0606020202030204" pitchFamily="34" charset="0"/>
              </a:rPr>
              <a:t> Connect Technology and Services – like MineStar</a:t>
            </a:r>
            <a:r>
              <a:rPr lang="en-US" sz="1902" baseline="34000" dirty="0">
                <a:solidFill>
                  <a:srgbClr val="FFFFFF"/>
                </a:solidFill>
                <a:latin typeface="Arial Narrow" panose="020B0606020202030204" pitchFamily="34" charset="0"/>
              </a:rPr>
              <a:t>™</a:t>
            </a:r>
            <a:r>
              <a:rPr lang="en-US" sz="1902" dirty="0">
                <a:solidFill>
                  <a:srgbClr val="FFFFFF"/>
                </a:solidFill>
                <a:latin typeface="Arial Narrow" panose="020B0606020202030204" pitchFamily="34" charset="0"/>
              </a:rPr>
              <a:t> and Cat Solutions – leveraging data to improve the productivity of our customers worldwide.</a:t>
            </a:r>
          </a:p>
        </p:txBody>
      </p:sp>
      <p:sp>
        <p:nvSpPr>
          <p:cNvPr id="9" name="Rectangle 8"/>
          <p:cNvSpPr/>
          <p:nvPr userDrawn="1"/>
        </p:nvSpPr>
        <p:spPr>
          <a:xfrm>
            <a:off x="6708477" y="246059"/>
            <a:ext cx="3808670" cy="2462982"/>
          </a:xfrm>
          <a:prstGeom prst="rect">
            <a:avLst/>
          </a:prstGeom>
        </p:spPr>
        <p:txBody>
          <a:bodyPr wrap="square">
            <a:spAutoFit/>
          </a:bodyPr>
          <a:lstStyle/>
          <a:p>
            <a:pPr>
              <a:lnSpc>
                <a:spcPct val="70000"/>
              </a:lnSpc>
            </a:pPr>
            <a:r>
              <a:rPr lang="en-US" sz="7336" b="1" dirty="0">
                <a:solidFill>
                  <a:srgbClr val="FFCD11"/>
                </a:solidFill>
                <a:latin typeface="Arial Narrow"/>
                <a:cs typeface="Univers LT Std 67 Cn Bold"/>
              </a:rPr>
              <a:t>DIESEL </a:t>
            </a:r>
            <a:br>
              <a:rPr lang="en-US" sz="7336" b="1" dirty="0">
                <a:solidFill>
                  <a:srgbClr val="FFCD11"/>
                </a:solidFill>
                <a:latin typeface="Arial Narrow"/>
                <a:cs typeface="Univers LT Std 67 Cn Bold"/>
              </a:rPr>
            </a:br>
            <a:r>
              <a:rPr lang="en-US" sz="7336" b="1" dirty="0">
                <a:solidFill>
                  <a:srgbClr val="FFCD11"/>
                </a:solidFill>
                <a:latin typeface="Arial Narrow"/>
                <a:cs typeface="Univers LT Std 67 Cn Bold"/>
              </a:rPr>
              <a:t>MEETS </a:t>
            </a:r>
            <a:br>
              <a:rPr lang="en-US" sz="7336" b="1" dirty="0">
                <a:solidFill>
                  <a:srgbClr val="FFCD11"/>
                </a:solidFill>
                <a:latin typeface="Arial Narrow"/>
                <a:cs typeface="Univers LT Std 67 Cn Bold"/>
              </a:rPr>
            </a:br>
            <a:r>
              <a:rPr lang="en-US" sz="7336" b="1" dirty="0">
                <a:solidFill>
                  <a:srgbClr val="FFFFFF"/>
                </a:solidFill>
                <a:latin typeface="Arial Narrow"/>
                <a:cs typeface="Univers LT Std 67 Cn Bold"/>
              </a:rPr>
              <a:t>DATA</a:t>
            </a:r>
          </a:p>
        </p:txBody>
      </p:sp>
      <p:cxnSp>
        <p:nvCxnSpPr>
          <p:cNvPr id="10" name="Straight Connector 9"/>
          <p:cNvCxnSpPr/>
          <p:nvPr userDrawn="1"/>
        </p:nvCxnSpPr>
        <p:spPr>
          <a:xfrm>
            <a:off x="621824" y="3911369"/>
            <a:ext cx="0" cy="1035267"/>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69109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Unmatched Solultions">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srcRect t="6033" b="1787"/>
          <a:stretch/>
        </p:blipFill>
        <p:spPr>
          <a:xfrm>
            <a:off x="-1" y="1"/>
            <a:ext cx="12412787" cy="5981903"/>
          </a:xfrm>
          <a:prstGeom prst="rect">
            <a:avLst/>
          </a:prstGeom>
        </p:spPr>
      </p:pic>
    </p:spTree>
    <p:extLst>
      <p:ext uri="{BB962C8B-B14F-4D97-AF65-F5344CB8AC3E}">
        <p14:creationId xmlns:p14="http://schemas.microsoft.com/office/powerpoint/2010/main" val="118368169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Quarry Customer Success With JS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72"/>
            <a:ext cx="12436472" cy="5939101"/>
          </a:xfrm>
          <a:prstGeom prst="rect">
            <a:avLst/>
          </a:prstGeom>
        </p:spPr>
      </p:pic>
      <p:sp>
        <p:nvSpPr>
          <p:cNvPr id="11" name="Title 1"/>
          <p:cNvSpPr>
            <a:spLocks noGrp="1"/>
          </p:cNvSpPr>
          <p:nvPr>
            <p:ph type="title"/>
          </p:nvPr>
        </p:nvSpPr>
        <p:spPr>
          <a:xfrm>
            <a:off x="5" y="-220600"/>
            <a:ext cx="12442597" cy="1164676"/>
          </a:xfrm>
        </p:spPr>
        <p:txBody>
          <a:bodyPr/>
          <a:lstStyle/>
          <a:p>
            <a:r>
              <a:rPr lang="en-US" sz="3804" dirty="0">
                <a:solidFill>
                  <a:schemeClr val="bg1">
                    <a:lumMod val="50000"/>
                  </a:schemeClr>
                </a:solidFill>
              </a:rPr>
              <a:t>QUARRY CUSTOMER SUCCESS WITH JOB SITE SOLUTIONS</a:t>
            </a:r>
            <a:endParaRPr lang="en-US" sz="2445" b="0" dirty="0">
              <a:solidFill>
                <a:schemeClr val="bg1">
                  <a:lumMod val="50000"/>
                </a:schemeClr>
              </a:solidFill>
            </a:endParaRPr>
          </a:p>
        </p:txBody>
      </p:sp>
      <p:sp>
        <p:nvSpPr>
          <p:cNvPr id="12" name="TextBox 11"/>
          <p:cNvSpPr txBox="1"/>
          <p:nvPr userDrawn="1"/>
        </p:nvSpPr>
        <p:spPr>
          <a:xfrm>
            <a:off x="1462858" y="2363711"/>
            <a:ext cx="1010464" cy="844975"/>
          </a:xfrm>
          <a:prstGeom prst="rect">
            <a:avLst/>
          </a:prstGeom>
          <a:noFill/>
        </p:spPr>
        <p:txBody>
          <a:bodyPr wrap="square" rtlCol="0">
            <a:spAutoFit/>
          </a:bodyPr>
          <a:lstStyle/>
          <a:p>
            <a:pPr algn="ctr"/>
            <a:r>
              <a:rPr lang="en-US" sz="4891" b="1" dirty="0">
                <a:solidFill>
                  <a:srgbClr val="000000">
                    <a:lumMod val="65000"/>
                    <a:lumOff val="35000"/>
                  </a:srgbClr>
                </a:solidFill>
                <a:latin typeface="Arial Narrow" panose="020B0606020202030204" pitchFamily="34" charset="0"/>
              </a:rPr>
              <a:t>8%</a:t>
            </a:r>
          </a:p>
        </p:txBody>
      </p:sp>
      <p:sp>
        <p:nvSpPr>
          <p:cNvPr id="13" name="TextBox 12"/>
          <p:cNvSpPr txBox="1"/>
          <p:nvPr userDrawn="1"/>
        </p:nvSpPr>
        <p:spPr>
          <a:xfrm>
            <a:off x="1379151" y="3236844"/>
            <a:ext cx="1762632" cy="656911"/>
          </a:xfrm>
          <a:prstGeom prst="rect">
            <a:avLst/>
          </a:prstGeom>
          <a:noFill/>
        </p:spPr>
        <p:txBody>
          <a:bodyPr wrap="square" rtlCol="0">
            <a:spAutoFit/>
          </a:bodyPr>
          <a:lstStyle/>
          <a:p>
            <a:pPr algn="ctr"/>
            <a:r>
              <a:rPr lang="en-US" sz="1223" b="1" dirty="0">
                <a:solidFill>
                  <a:srgbClr val="000000">
                    <a:lumMod val="65000"/>
                    <a:lumOff val="35000"/>
                  </a:srgbClr>
                </a:solidFill>
                <a:latin typeface="Arial Narrow" panose="020B0606020202030204" pitchFamily="34" charset="0"/>
              </a:rPr>
              <a:t>While operating at a SIGNIFICANTLY HIGHER level of PRODUCTIVITY</a:t>
            </a:r>
          </a:p>
        </p:txBody>
      </p:sp>
      <p:sp>
        <p:nvSpPr>
          <p:cNvPr id="14" name="TextBox 13"/>
          <p:cNvSpPr txBox="1"/>
          <p:nvPr userDrawn="1"/>
        </p:nvSpPr>
        <p:spPr>
          <a:xfrm>
            <a:off x="1710707" y="2576620"/>
            <a:ext cx="1762632" cy="385042"/>
          </a:xfrm>
          <a:prstGeom prst="rect">
            <a:avLst/>
          </a:prstGeom>
          <a:noFill/>
        </p:spPr>
        <p:txBody>
          <a:bodyPr wrap="square" rtlCol="0">
            <a:spAutoFit/>
          </a:bodyPr>
          <a:lstStyle/>
          <a:p>
            <a:pPr algn="ctr"/>
            <a:r>
              <a:rPr lang="en-US" sz="1902" b="1" dirty="0">
                <a:solidFill>
                  <a:srgbClr val="000000">
                    <a:lumMod val="65000"/>
                    <a:lumOff val="35000"/>
                  </a:srgbClr>
                </a:solidFill>
                <a:latin typeface="Arial Narrow" panose="020B0606020202030204" pitchFamily="34" charset="0"/>
              </a:rPr>
              <a:t>LESS</a:t>
            </a:r>
          </a:p>
        </p:txBody>
      </p:sp>
      <p:sp>
        <p:nvSpPr>
          <p:cNvPr id="15" name="TextBox 14"/>
          <p:cNvSpPr txBox="1"/>
          <p:nvPr userDrawn="1"/>
        </p:nvSpPr>
        <p:spPr>
          <a:xfrm>
            <a:off x="1307402" y="2969012"/>
            <a:ext cx="1875038" cy="390235"/>
          </a:xfrm>
          <a:prstGeom prst="rect">
            <a:avLst/>
          </a:prstGeom>
          <a:noFill/>
        </p:spPr>
        <p:txBody>
          <a:bodyPr wrap="square" rtlCol="0">
            <a:spAutoFit/>
          </a:bodyPr>
          <a:lstStyle/>
          <a:p>
            <a:pPr algn="ctr"/>
            <a:r>
              <a:rPr lang="en-US" sz="1936" b="1" dirty="0">
                <a:solidFill>
                  <a:srgbClr val="000000">
                    <a:lumMod val="65000"/>
                    <a:lumOff val="35000"/>
                  </a:srgbClr>
                </a:solidFill>
                <a:latin typeface="Arial Narrow" panose="020B0606020202030204" pitchFamily="34" charset="0"/>
              </a:rPr>
              <a:t>EQUIPMENT</a:t>
            </a:r>
          </a:p>
        </p:txBody>
      </p:sp>
      <p:sp>
        <p:nvSpPr>
          <p:cNvPr id="16" name="TextBox 15"/>
          <p:cNvSpPr txBox="1"/>
          <p:nvPr userDrawn="1"/>
        </p:nvSpPr>
        <p:spPr>
          <a:xfrm>
            <a:off x="3391351" y="2439259"/>
            <a:ext cx="1491538" cy="844975"/>
          </a:xfrm>
          <a:prstGeom prst="rect">
            <a:avLst/>
          </a:prstGeom>
          <a:noFill/>
        </p:spPr>
        <p:txBody>
          <a:bodyPr wrap="square" rtlCol="0">
            <a:spAutoFit/>
          </a:bodyPr>
          <a:lstStyle/>
          <a:p>
            <a:r>
              <a:rPr lang="en-US" sz="4891" b="1" dirty="0">
                <a:solidFill>
                  <a:srgbClr val="000000">
                    <a:lumMod val="65000"/>
                    <a:lumOff val="35000"/>
                  </a:srgbClr>
                </a:solidFill>
                <a:latin typeface="Arial Narrow" panose="020B0606020202030204" pitchFamily="34" charset="0"/>
              </a:rPr>
              <a:t>20%</a:t>
            </a:r>
          </a:p>
        </p:txBody>
      </p:sp>
      <p:sp>
        <p:nvSpPr>
          <p:cNvPr id="17" name="TextBox 16"/>
          <p:cNvSpPr txBox="1"/>
          <p:nvPr userDrawn="1"/>
        </p:nvSpPr>
        <p:spPr>
          <a:xfrm>
            <a:off x="3417694" y="3054465"/>
            <a:ext cx="1465195" cy="761491"/>
          </a:xfrm>
          <a:prstGeom prst="rect">
            <a:avLst/>
          </a:prstGeom>
          <a:noFill/>
        </p:spPr>
        <p:txBody>
          <a:bodyPr wrap="square" rtlCol="0">
            <a:spAutoFit/>
          </a:bodyPr>
          <a:lstStyle/>
          <a:p>
            <a:r>
              <a:rPr lang="en-US" sz="2174" b="1" dirty="0">
                <a:solidFill>
                  <a:srgbClr val="000000">
                    <a:lumMod val="65000"/>
                    <a:lumOff val="35000"/>
                  </a:srgbClr>
                </a:solidFill>
                <a:latin typeface="Arial Narrow" panose="020B0606020202030204" pitchFamily="34" charset="0"/>
              </a:rPr>
              <a:t>In Fuel Efficiency</a:t>
            </a:r>
          </a:p>
        </p:txBody>
      </p:sp>
      <p:sp>
        <p:nvSpPr>
          <p:cNvPr id="18" name="TextBox 17"/>
          <p:cNvSpPr txBox="1"/>
          <p:nvPr userDrawn="1"/>
        </p:nvSpPr>
        <p:spPr>
          <a:xfrm>
            <a:off x="3417695" y="2350605"/>
            <a:ext cx="1762632" cy="343171"/>
          </a:xfrm>
          <a:prstGeom prst="rect">
            <a:avLst/>
          </a:prstGeom>
          <a:noFill/>
        </p:spPr>
        <p:txBody>
          <a:bodyPr wrap="square" rtlCol="0">
            <a:spAutoFit/>
          </a:bodyPr>
          <a:lstStyle/>
          <a:p>
            <a:pPr algn="ctr"/>
            <a:r>
              <a:rPr lang="en-US" sz="1630" b="1" dirty="0">
                <a:solidFill>
                  <a:srgbClr val="000000">
                    <a:lumMod val="65000"/>
                    <a:lumOff val="35000"/>
                  </a:srgbClr>
                </a:solidFill>
                <a:latin typeface="Arial Narrow" panose="020B0606020202030204" pitchFamily="34" charset="0"/>
              </a:rPr>
              <a:t>INCREASE</a:t>
            </a:r>
          </a:p>
        </p:txBody>
      </p:sp>
      <p:sp>
        <p:nvSpPr>
          <p:cNvPr id="19" name="TextBox 18"/>
          <p:cNvSpPr txBox="1"/>
          <p:nvPr userDrawn="1"/>
        </p:nvSpPr>
        <p:spPr>
          <a:xfrm>
            <a:off x="5332210" y="2202784"/>
            <a:ext cx="2081851" cy="844975"/>
          </a:xfrm>
          <a:prstGeom prst="rect">
            <a:avLst/>
          </a:prstGeom>
          <a:noFill/>
        </p:spPr>
        <p:txBody>
          <a:bodyPr wrap="square" rtlCol="0">
            <a:spAutoFit/>
          </a:bodyPr>
          <a:lstStyle/>
          <a:p>
            <a:r>
              <a:rPr lang="en-US" sz="4891" b="1" dirty="0">
                <a:solidFill>
                  <a:srgbClr val="000000">
                    <a:lumMod val="65000"/>
                    <a:lumOff val="35000"/>
                  </a:srgbClr>
                </a:solidFill>
                <a:latin typeface="Arial Narrow" panose="020B0606020202030204" pitchFamily="34" charset="0"/>
              </a:rPr>
              <a:t>Safety</a:t>
            </a:r>
          </a:p>
        </p:txBody>
      </p:sp>
      <p:sp>
        <p:nvSpPr>
          <p:cNvPr id="20" name="TextBox 19"/>
          <p:cNvSpPr txBox="1"/>
          <p:nvPr userDrawn="1"/>
        </p:nvSpPr>
        <p:spPr>
          <a:xfrm>
            <a:off x="5242835" y="1958984"/>
            <a:ext cx="2081851" cy="531364"/>
          </a:xfrm>
          <a:prstGeom prst="rect">
            <a:avLst/>
          </a:prstGeom>
          <a:noFill/>
        </p:spPr>
        <p:txBody>
          <a:bodyPr wrap="square" rtlCol="0">
            <a:spAutoFit/>
          </a:bodyPr>
          <a:lstStyle/>
          <a:p>
            <a:r>
              <a:rPr lang="en-US" sz="2853" b="1" dirty="0">
                <a:solidFill>
                  <a:srgbClr val="000000">
                    <a:lumMod val="65000"/>
                    <a:lumOff val="35000"/>
                  </a:srgbClr>
                </a:solidFill>
                <a:latin typeface="Arial Narrow" panose="020B0606020202030204" pitchFamily="34" charset="0"/>
              </a:rPr>
              <a:t>Overall</a:t>
            </a:r>
          </a:p>
        </p:txBody>
      </p:sp>
      <p:sp>
        <p:nvSpPr>
          <p:cNvPr id="21" name="TextBox 20"/>
          <p:cNvSpPr txBox="1"/>
          <p:nvPr userDrawn="1"/>
        </p:nvSpPr>
        <p:spPr>
          <a:xfrm>
            <a:off x="5375730" y="2806938"/>
            <a:ext cx="1881145" cy="358881"/>
          </a:xfrm>
          <a:prstGeom prst="rect">
            <a:avLst/>
          </a:prstGeom>
          <a:noFill/>
        </p:spPr>
        <p:txBody>
          <a:bodyPr wrap="square" rtlCol="0">
            <a:spAutoFit/>
          </a:bodyPr>
          <a:lstStyle/>
          <a:p>
            <a:r>
              <a:rPr lang="en-US" sz="1732" b="1" dirty="0">
                <a:solidFill>
                  <a:srgbClr val="000000">
                    <a:lumMod val="65000"/>
                    <a:lumOff val="35000"/>
                  </a:srgbClr>
                </a:solidFill>
                <a:latin typeface="Arial Narrow" panose="020B0606020202030204" pitchFamily="34" charset="0"/>
              </a:rPr>
              <a:t>Improvements</a:t>
            </a:r>
          </a:p>
        </p:txBody>
      </p:sp>
      <p:sp>
        <p:nvSpPr>
          <p:cNvPr id="22" name="TextBox 21"/>
          <p:cNvSpPr txBox="1"/>
          <p:nvPr userDrawn="1"/>
        </p:nvSpPr>
        <p:spPr>
          <a:xfrm>
            <a:off x="6830894" y="2762645"/>
            <a:ext cx="921193" cy="656911"/>
          </a:xfrm>
          <a:prstGeom prst="rect">
            <a:avLst/>
          </a:prstGeom>
          <a:noFill/>
        </p:spPr>
        <p:txBody>
          <a:bodyPr wrap="square" rtlCol="0">
            <a:spAutoFit/>
          </a:bodyPr>
          <a:lstStyle/>
          <a:p>
            <a:pPr algn="r"/>
            <a:r>
              <a:rPr lang="en-US" sz="1223" b="1" dirty="0">
                <a:solidFill>
                  <a:srgbClr val="000000">
                    <a:lumMod val="65000"/>
                    <a:lumOff val="35000"/>
                  </a:srgbClr>
                </a:solidFill>
                <a:latin typeface="Arial Narrow" panose="020B0606020202030204" pitchFamily="34" charset="0"/>
              </a:rPr>
              <a:t>More Reliable Equipment</a:t>
            </a:r>
          </a:p>
        </p:txBody>
      </p:sp>
      <p:sp>
        <p:nvSpPr>
          <p:cNvPr id="23" name="TextBox 22"/>
          <p:cNvSpPr txBox="1"/>
          <p:nvPr userDrawn="1"/>
        </p:nvSpPr>
        <p:spPr>
          <a:xfrm>
            <a:off x="6449000" y="3606836"/>
            <a:ext cx="921193" cy="656911"/>
          </a:xfrm>
          <a:prstGeom prst="rect">
            <a:avLst/>
          </a:prstGeom>
          <a:noFill/>
        </p:spPr>
        <p:txBody>
          <a:bodyPr wrap="square" rtlCol="0">
            <a:spAutoFit/>
          </a:bodyPr>
          <a:lstStyle/>
          <a:p>
            <a:r>
              <a:rPr lang="en-US" sz="1223" b="1" dirty="0">
                <a:solidFill>
                  <a:srgbClr val="000000">
                    <a:lumMod val="65000"/>
                    <a:lumOff val="35000"/>
                  </a:srgbClr>
                </a:solidFill>
                <a:latin typeface="Arial Narrow" panose="020B0606020202030204" pitchFamily="34" charset="0"/>
              </a:rPr>
              <a:t>Ergonomic &amp; Safety Features</a:t>
            </a:r>
          </a:p>
        </p:txBody>
      </p:sp>
      <p:sp>
        <p:nvSpPr>
          <p:cNvPr id="24" name="TextBox 23"/>
          <p:cNvSpPr txBox="1"/>
          <p:nvPr userDrawn="1"/>
        </p:nvSpPr>
        <p:spPr>
          <a:xfrm>
            <a:off x="5471156" y="3992245"/>
            <a:ext cx="921193" cy="280526"/>
          </a:xfrm>
          <a:prstGeom prst="rect">
            <a:avLst/>
          </a:prstGeom>
          <a:noFill/>
        </p:spPr>
        <p:txBody>
          <a:bodyPr wrap="square" rtlCol="0">
            <a:spAutoFit/>
          </a:bodyPr>
          <a:lstStyle/>
          <a:p>
            <a:r>
              <a:rPr lang="en-US" sz="1223" b="1" dirty="0">
                <a:solidFill>
                  <a:srgbClr val="000000">
                    <a:lumMod val="65000"/>
                    <a:lumOff val="35000"/>
                  </a:srgbClr>
                </a:solidFill>
                <a:latin typeface="Arial Narrow" panose="020B0606020202030204" pitchFamily="34" charset="0"/>
              </a:rPr>
              <a:t>Less Traffic</a:t>
            </a:r>
          </a:p>
        </p:txBody>
      </p:sp>
      <p:sp>
        <p:nvSpPr>
          <p:cNvPr id="25" name="TextBox 24"/>
          <p:cNvSpPr txBox="1"/>
          <p:nvPr userDrawn="1"/>
        </p:nvSpPr>
        <p:spPr>
          <a:xfrm>
            <a:off x="5340085" y="3333994"/>
            <a:ext cx="921193" cy="656911"/>
          </a:xfrm>
          <a:prstGeom prst="rect">
            <a:avLst/>
          </a:prstGeom>
          <a:noFill/>
        </p:spPr>
        <p:txBody>
          <a:bodyPr wrap="square" rtlCol="0">
            <a:spAutoFit/>
          </a:bodyPr>
          <a:lstStyle/>
          <a:p>
            <a:r>
              <a:rPr lang="en-US" sz="1223" b="1" dirty="0">
                <a:solidFill>
                  <a:srgbClr val="000000">
                    <a:lumMod val="65000"/>
                    <a:lumOff val="35000"/>
                  </a:srgbClr>
                </a:solidFill>
                <a:latin typeface="Arial Narrow" panose="020B0606020202030204" pitchFamily="34" charset="0"/>
              </a:rPr>
              <a:t>Better Operator Training</a:t>
            </a:r>
          </a:p>
        </p:txBody>
      </p:sp>
      <p:sp>
        <p:nvSpPr>
          <p:cNvPr id="26" name="TextBox 25"/>
          <p:cNvSpPr txBox="1"/>
          <p:nvPr userDrawn="1"/>
        </p:nvSpPr>
        <p:spPr>
          <a:xfrm>
            <a:off x="8194731" y="2358067"/>
            <a:ext cx="2081851" cy="1221232"/>
          </a:xfrm>
          <a:prstGeom prst="rect">
            <a:avLst/>
          </a:prstGeom>
          <a:noFill/>
        </p:spPr>
        <p:txBody>
          <a:bodyPr wrap="square" rtlCol="0">
            <a:spAutoFit/>
          </a:bodyPr>
          <a:lstStyle/>
          <a:p>
            <a:r>
              <a:rPr lang="en-US" sz="7336" b="1" dirty="0">
                <a:solidFill>
                  <a:srgbClr val="000000">
                    <a:lumMod val="65000"/>
                    <a:lumOff val="35000"/>
                  </a:srgbClr>
                </a:solidFill>
                <a:latin typeface="Arial Narrow" panose="020B0606020202030204" pitchFamily="34" charset="0"/>
              </a:rPr>
              <a:t>85</a:t>
            </a:r>
          </a:p>
        </p:txBody>
      </p:sp>
      <p:sp>
        <p:nvSpPr>
          <p:cNvPr id="27" name="TextBox 26"/>
          <p:cNvSpPr txBox="1"/>
          <p:nvPr userDrawn="1"/>
        </p:nvSpPr>
        <p:spPr>
          <a:xfrm>
            <a:off x="8541531" y="2168004"/>
            <a:ext cx="2081851" cy="531364"/>
          </a:xfrm>
          <a:prstGeom prst="rect">
            <a:avLst/>
          </a:prstGeom>
          <a:noFill/>
        </p:spPr>
        <p:txBody>
          <a:bodyPr wrap="square" rtlCol="0">
            <a:spAutoFit/>
          </a:bodyPr>
          <a:lstStyle/>
          <a:p>
            <a:r>
              <a:rPr lang="en-US" sz="2853" b="1" dirty="0">
                <a:solidFill>
                  <a:srgbClr val="000000">
                    <a:lumMod val="65000"/>
                    <a:lumOff val="35000"/>
                  </a:srgbClr>
                </a:solidFill>
                <a:latin typeface="Arial Narrow" panose="020B0606020202030204" pitchFamily="34" charset="0"/>
              </a:rPr>
              <a:t>Reduced</a:t>
            </a:r>
          </a:p>
        </p:txBody>
      </p:sp>
      <p:sp>
        <p:nvSpPr>
          <p:cNvPr id="28" name="TextBox 27"/>
          <p:cNvSpPr txBox="1"/>
          <p:nvPr userDrawn="1"/>
        </p:nvSpPr>
        <p:spPr>
          <a:xfrm>
            <a:off x="9101659" y="2789711"/>
            <a:ext cx="2081851" cy="594137"/>
          </a:xfrm>
          <a:prstGeom prst="rect">
            <a:avLst/>
          </a:prstGeom>
          <a:noFill/>
        </p:spPr>
        <p:txBody>
          <a:bodyPr wrap="square" rtlCol="0">
            <a:spAutoFit/>
          </a:bodyPr>
          <a:lstStyle/>
          <a:p>
            <a:r>
              <a:rPr lang="en-US" sz="3261" b="1" dirty="0">
                <a:solidFill>
                  <a:srgbClr val="000000">
                    <a:lumMod val="65000"/>
                    <a:lumOff val="35000"/>
                  </a:srgbClr>
                </a:solidFill>
                <a:latin typeface="Arial Narrow" panose="020B0606020202030204" pitchFamily="34" charset="0"/>
              </a:rPr>
              <a:t>Tons</a:t>
            </a:r>
          </a:p>
        </p:txBody>
      </p:sp>
      <p:sp>
        <p:nvSpPr>
          <p:cNvPr id="29" name="TextBox 28"/>
          <p:cNvSpPr txBox="1"/>
          <p:nvPr userDrawn="1"/>
        </p:nvSpPr>
        <p:spPr>
          <a:xfrm>
            <a:off x="8129883" y="3293592"/>
            <a:ext cx="2419365" cy="468590"/>
          </a:xfrm>
          <a:prstGeom prst="rect">
            <a:avLst/>
          </a:prstGeom>
          <a:noFill/>
        </p:spPr>
        <p:txBody>
          <a:bodyPr wrap="square" rtlCol="0">
            <a:spAutoFit/>
          </a:bodyPr>
          <a:lstStyle/>
          <a:p>
            <a:r>
              <a:rPr lang="en-US" sz="2445" b="1" dirty="0">
                <a:solidFill>
                  <a:srgbClr val="000000">
                    <a:lumMod val="65000"/>
                    <a:lumOff val="35000"/>
                  </a:srgbClr>
                </a:solidFill>
                <a:latin typeface="Arial Narrow" panose="020B0606020202030204" pitchFamily="34" charset="0"/>
              </a:rPr>
              <a:t>Dust Emissions</a:t>
            </a:r>
          </a:p>
        </p:txBody>
      </p:sp>
      <p:sp>
        <p:nvSpPr>
          <p:cNvPr id="30" name="TextBox 29"/>
          <p:cNvSpPr txBox="1"/>
          <p:nvPr userDrawn="1"/>
        </p:nvSpPr>
        <p:spPr>
          <a:xfrm>
            <a:off x="8155040" y="3629479"/>
            <a:ext cx="3025964" cy="385042"/>
          </a:xfrm>
          <a:prstGeom prst="rect">
            <a:avLst/>
          </a:prstGeom>
          <a:noFill/>
        </p:spPr>
        <p:txBody>
          <a:bodyPr wrap="square" rtlCol="0">
            <a:spAutoFit/>
          </a:bodyPr>
          <a:lstStyle/>
          <a:p>
            <a:r>
              <a:rPr lang="en-US" sz="1902" b="1" dirty="0">
                <a:solidFill>
                  <a:srgbClr val="000000">
                    <a:lumMod val="65000"/>
                    <a:lumOff val="35000"/>
                  </a:srgbClr>
                </a:solidFill>
                <a:latin typeface="Arial Narrow" panose="020B0606020202030204" pitchFamily="34" charset="0"/>
              </a:rPr>
              <a:t>over the project life</a:t>
            </a:r>
          </a:p>
        </p:txBody>
      </p:sp>
    </p:spTree>
    <p:extLst>
      <p:ext uri="{BB962C8B-B14F-4D97-AF65-F5344CB8AC3E}">
        <p14:creationId xmlns:p14="http://schemas.microsoft.com/office/powerpoint/2010/main" val="424760167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Customer Capabilities With Cat Solutions">
    <p:spTree>
      <p:nvGrpSpPr>
        <p:cNvPr id="1" name=""/>
        <p:cNvGrpSpPr/>
        <p:nvPr/>
      </p:nvGrpSpPr>
      <p:grpSpPr>
        <a:xfrm>
          <a:off x="0" y="0"/>
          <a:ext cx="0" cy="0"/>
          <a:chOff x="0" y="0"/>
          <a:chExt cx="0" cy="0"/>
        </a:xfrm>
      </p:grpSpPr>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72"/>
            <a:ext cx="12436472" cy="5939101"/>
          </a:xfrm>
          <a:prstGeom prst="rect">
            <a:avLst/>
          </a:prstGeom>
        </p:spPr>
      </p:pic>
      <p:sp>
        <p:nvSpPr>
          <p:cNvPr id="32" name="TextBox 31"/>
          <p:cNvSpPr txBox="1"/>
          <p:nvPr userDrawn="1"/>
        </p:nvSpPr>
        <p:spPr>
          <a:xfrm>
            <a:off x="-61587" y="2779574"/>
            <a:ext cx="3364779" cy="1895584"/>
          </a:xfrm>
          <a:prstGeom prst="rect">
            <a:avLst/>
          </a:prstGeom>
          <a:noFill/>
        </p:spPr>
        <p:txBody>
          <a:bodyPr wrap="square" rtlCol="0">
            <a:spAutoFit/>
          </a:bodyPr>
          <a:lstStyle/>
          <a:p>
            <a:pPr algn="ctr"/>
            <a:r>
              <a:rPr lang="en-US" sz="11718" b="1" dirty="0">
                <a:solidFill>
                  <a:srgbClr val="000000">
                    <a:lumMod val="50000"/>
                    <a:lumOff val="50000"/>
                  </a:srgbClr>
                </a:solidFill>
                <a:latin typeface="Arial Narrow" panose="020B0606020202030204" pitchFamily="34" charset="0"/>
              </a:rPr>
              <a:t>65%</a:t>
            </a:r>
            <a:endParaRPr lang="en-US" sz="3804" b="1" baseline="100000" dirty="0">
              <a:solidFill>
                <a:srgbClr val="000000">
                  <a:lumMod val="50000"/>
                  <a:lumOff val="50000"/>
                </a:srgbClr>
              </a:solidFill>
              <a:latin typeface="Arial Narrow" panose="020B0606020202030204" pitchFamily="34" charset="0"/>
            </a:endParaRPr>
          </a:p>
        </p:txBody>
      </p:sp>
      <p:sp>
        <p:nvSpPr>
          <p:cNvPr id="33" name="TextBox 32"/>
          <p:cNvSpPr txBox="1"/>
          <p:nvPr userDrawn="1"/>
        </p:nvSpPr>
        <p:spPr>
          <a:xfrm>
            <a:off x="311906" y="4230036"/>
            <a:ext cx="2135970" cy="594137"/>
          </a:xfrm>
          <a:prstGeom prst="rect">
            <a:avLst/>
          </a:prstGeom>
          <a:noFill/>
        </p:spPr>
        <p:txBody>
          <a:bodyPr wrap="square" rtlCol="0">
            <a:spAutoFit/>
          </a:bodyPr>
          <a:lstStyle/>
          <a:p>
            <a:pPr algn="ctr"/>
            <a:r>
              <a:rPr lang="en-US" sz="3261" b="1" dirty="0">
                <a:solidFill>
                  <a:srgbClr val="000000">
                    <a:lumMod val="50000"/>
                    <a:lumOff val="50000"/>
                  </a:srgbClr>
                </a:solidFill>
                <a:latin typeface="Arial Narrow" panose="020B0606020202030204" pitchFamily="34" charset="0"/>
              </a:rPr>
              <a:t>Increase</a:t>
            </a:r>
          </a:p>
        </p:txBody>
      </p:sp>
      <p:sp>
        <p:nvSpPr>
          <p:cNvPr id="34" name="TextBox 33"/>
          <p:cNvSpPr txBox="1"/>
          <p:nvPr userDrawn="1"/>
        </p:nvSpPr>
        <p:spPr>
          <a:xfrm>
            <a:off x="414904" y="4549450"/>
            <a:ext cx="2135970" cy="1472263"/>
          </a:xfrm>
          <a:prstGeom prst="rect">
            <a:avLst/>
          </a:prstGeom>
          <a:noFill/>
        </p:spPr>
        <p:txBody>
          <a:bodyPr wrap="square" rtlCol="0">
            <a:spAutoFit/>
          </a:bodyPr>
          <a:lstStyle/>
          <a:p>
            <a:pPr algn="ctr"/>
            <a:r>
              <a:rPr lang="en-US" sz="8967" b="1" dirty="0">
                <a:solidFill>
                  <a:srgbClr val="FFCD11"/>
                </a:solidFill>
                <a:latin typeface="Arial Narrow" panose="020B0606020202030204" pitchFamily="34" charset="0"/>
              </a:rPr>
              <a:t>ROI</a:t>
            </a:r>
          </a:p>
        </p:txBody>
      </p:sp>
      <p:sp>
        <p:nvSpPr>
          <p:cNvPr id="35" name="TextBox 34"/>
          <p:cNvSpPr txBox="1"/>
          <p:nvPr userDrawn="1"/>
        </p:nvSpPr>
        <p:spPr>
          <a:xfrm>
            <a:off x="5559328" y="1170588"/>
            <a:ext cx="2544816" cy="1597681"/>
          </a:xfrm>
          <a:prstGeom prst="rect">
            <a:avLst/>
          </a:prstGeom>
          <a:noFill/>
        </p:spPr>
        <p:txBody>
          <a:bodyPr wrap="square" rtlCol="0">
            <a:spAutoFit/>
          </a:bodyPr>
          <a:lstStyle/>
          <a:p>
            <a:pPr algn="ctr"/>
            <a:r>
              <a:rPr lang="en-US" sz="9782" b="1" dirty="0">
                <a:solidFill>
                  <a:srgbClr val="000000">
                    <a:lumMod val="65000"/>
                    <a:lumOff val="35000"/>
                  </a:srgbClr>
                </a:solidFill>
                <a:latin typeface="Arial Narrow" panose="020B0606020202030204" pitchFamily="34" charset="0"/>
              </a:rPr>
              <a:t>40%</a:t>
            </a:r>
          </a:p>
        </p:txBody>
      </p:sp>
      <p:sp>
        <p:nvSpPr>
          <p:cNvPr id="36" name="TextBox 35"/>
          <p:cNvSpPr txBox="1"/>
          <p:nvPr userDrawn="1"/>
        </p:nvSpPr>
        <p:spPr>
          <a:xfrm>
            <a:off x="6233497" y="3398960"/>
            <a:ext cx="2135970" cy="594137"/>
          </a:xfrm>
          <a:prstGeom prst="rect">
            <a:avLst/>
          </a:prstGeom>
          <a:noFill/>
        </p:spPr>
        <p:txBody>
          <a:bodyPr wrap="square" rtlCol="0">
            <a:spAutoFit/>
          </a:bodyPr>
          <a:lstStyle/>
          <a:p>
            <a:pPr algn="ctr"/>
            <a:r>
              <a:rPr lang="en-US" sz="3261" b="1" dirty="0">
                <a:solidFill>
                  <a:srgbClr val="000000">
                    <a:lumMod val="50000"/>
                    <a:lumOff val="50000"/>
                  </a:srgbClr>
                </a:solidFill>
                <a:latin typeface="Arial Narrow" panose="020B0606020202030204" pitchFamily="34" charset="0"/>
              </a:rPr>
              <a:t>Increase</a:t>
            </a:r>
          </a:p>
        </p:txBody>
      </p:sp>
      <p:sp>
        <p:nvSpPr>
          <p:cNvPr id="37" name="TextBox 36"/>
          <p:cNvSpPr txBox="1"/>
          <p:nvPr userDrawn="1"/>
        </p:nvSpPr>
        <p:spPr>
          <a:xfrm>
            <a:off x="6521590" y="3851100"/>
            <a:ext cx="2135970" cy="405945"/>
          </a:xfrm>
          <a:prstGeom prst="rect">
            <a:avLst/>
          </a:prstGeom>
          <a:noFill/>
        </p:spPr>
        <p:txBody>
          <a:bodyPr wrap="square" rtlCol="0">
            <a:spAutoFit/>
          </a:bodyPr>
          <a:lstStyle/>
          <a:p>
            <a:pPr algn="ctr"/>
            <a:r>
              <a:rPr lang="en-US" sz="2038" b="1" dirty="0">
                <a:solidFill>
                  <a:srgbClr val="000000">
                    <a:lumMod val="50000"/>
                    <a:lumOff val="50000"/>
                  </a:srgbClr>
                </a:solidFill>
                <a:latin typeface="Arial Narrow" panose="020B0606020202030204" pitchFamily="34" charset="0"/>
              </a:rPr>
              <a:t>in Production</a:t>
            </a:r>
          </a:p>
        </p:txBody>
      </p:sp>
      <p:sp>
        <p:nvSpPr>
          <p:cNvPr id="38" name="TextBox 37"/>
          <p:cNvSpPr txBox="1"/>
          <p:nvPr userDrawn="1"/>
        </p:nvSpPr>
        <p:spPr>
          <a:xfrm>
            <a:off x="3652815" y="5412677"/>
            <a:ext cx="2135970" cy="405945"/>
          </a:xfrm>
          <a:prstGeom prst="rect">
            <a:avLst/>
          </a:prstGeom>
          <a:noFill/>
        </p:spPr>
        <p:txBody>
          <a:bodyPr wrap="square" rtlCol="0">
            <a:spAutoFit/>
          </a:bodyPr>
          <a:lstStyle/>
          <a:p>
            <a:pPr algn="ctr"/>
            <a:r>
              <a:rPr lang="en-US" sz="2038" b="1" dirty="0">
                <a:solidFill>
                  <a:srgbClr val="000000">
                    <a:lumMod val="50000"/>
                    <a:lumOff val="50000"/>
                  </a:srgbClr>
                </a:solidFill>
                <a:latin typeface="Arial Narrow" panose="020B0606020202030204" pitchFamily="34" charset="0"/>
              </a:rPr>
              <a:t>tons/hr</a:t>
            </a:r>
          </a:p>
        </p:txBody>
      </p:sp>
      <p:sp>
        <p:nvSpPr>
          <p:cNvPr id="39" name="TextBox 38"/>
          <p:cNvSpPr txBox="1"/>
          <p:nvPr userDrawn="1"/>
        </p:nvSpPr>
        <p:spPr>
          <a:xfrm>
            <a:off x="7313504" y="2972299"/>
            <a:ext cx="2135970" cy="405945"/>
          </a:xfrm>
          <a:prstGeom prst="rect">
            <a:avLst/>
          </a:prstGeom>
          <a:noFill/>
        </p:spPr>
        <p:txBody>
          <a:bodyPr wrap="square" rtlCol="0">
            <a:spAutoFit/>
          </a:bodyPr>
          <a:lstStyle/>
          <a:p>
            <a:pPr algn="ctr"/>
            <a:r>
              <a:rPr lang="en-US" sz="2038" b="1" dirty="0">
                <a:solidFill>
                  <a:srgbClr val="000000">
                    <a:lumMod val="50000"/>
                    <a:lumOff val="50000"/>
                  </a:srgbClr>
                </a:solidFill>
                <a:latin typeface="Arial Narrow" panose="020B0606020202030204" pitchFamily="34" charset="0"/>
              </a:rPr>
              <a:t>tons/hr.</a:t>
            </a:r>
          </a:p>
        </p:txBody>
      </p:sp>
      <p:sp>
        <p:nvSpPr>
          <p:cNvPr id="40" name="TextBox 39"/>
          <p:cNvSpPr txBox="1"/>
          <p:nvPr userDrawn="1"/>
        </p:nvSpPr>
        <p:spPr>
          <a:xfrm>
            <a:off x="10226049" y="4125620"/>
            <a:ext cx="2021448" cy="1221104"/>
          </a:xfrm>
          <a:prstGeom prst="rect">
            <a:avLst/>
          </a:prstGeom>
          <a:noFill/>
        </p:spPr>
        <p:txBody>
          <a:bodyPr wrap="square" rtlCol="0">
            <a:spAutoFit/>
          </a:bodyPr>
          <a:lstStyle/>
          <a:p>
            <a:r>
              <a:rPr lang="en-US" sz="2445" b="1" dirty="0">
                <a:solidFill>
                  <a:srgbClr val="000000">
                    <a:lumMod val="50000"/>
                    <a:lumOff val="50000"/>
                  </a:srgbClr>
                </a:solidFill>
                <a:latin typeface="Arial Narrow" panose="020B0606020202030204" pitchFamily="34" charset="0"/>
              </a:rPr>
              <a:t>in </a:t>
            </a:r>
            <a:br>
              <a:rPr lang="en-US" sz="2445" b="1" dirty="0">
                <a:solidFill>
                  <a:srgbClr val="000000">
                    <a:lumMod val="50000"/>
                    <a:lumOff val="50000"/>
                  </a:srgbClr>
                </a:solidFill>
                <a:latin typeface="Arial Narrow" panose="020B0606020202030204" pitchFamily="34" charset="0"/>
              </a:rPr>
            </a:br>
            <a:r>
              <a:rPr lang="en-US" sz="2445" b="1" dirty="0">
                <a:solidFill>
                  <a:srgbClr val="000000">
                    <a:lumMod val="50000"/>
                    <a:lumOff val="50000"/>
                  </a:srgbClr>
                </a:solidFill>
                <a:latin typeface="Arial Narrow" panose="020B0606020202030204" pitchFamily="34" charset="0"/>
              </a:rPr>
              <a:t>Fuel </a:t>
            </a:r>
            <a:br>
              <a:rPr lang="en-US" sz="2445" b="1" dirty="0">
                <a:solidFill>
                  <a:srgbClr val="000000">
                    <a:lumMod val="50000"/>
                    <a:lumOff val="50000"/>
                  </a:srgbClr>
                </a:solidFill>
                <a:latin typeface="Arial Narrow" panose="020B0606020202030204" pitchFamily="34" charset="0"/>
              </a:rPr>
            </a:br>
            <a:r>
              <a:rPr lang="en-US" sz="2445" b="1" dirty="0">
                <a:solidFill>
                  <a:srgbClr val="000000">
                    <a:lumMod val="50000"/>
                    <a:lumOff val="50000"/>
                  </a:srgbClr>
                </a:solidFill>
                <a:latin typeface="Arial Narrow" panose="020B0606020202030204" pitchFamily="34" charset="0"/>
              </a:rPr>
              <a:t>Efficiency</a:t>
            </a:r>
          </a:p>
        </p:txBody>
      </p:sp>
      <p:sp>
        <p:nvSpPr>
          <p:cNvPr id="41" name="TextBox 40"/>
          <p:cNvSpPr txBox="1"/>
          <p:nvPr userDrawn="1"/>
        </p:nvSpPr>
        <p:spPr>
          <a:xfrm>
            <a:off x="-56628" y="3053986"/>
            <a:ext cx="659133" cy="656783"/>
          </a:xfrm>
          <a:prstGeom prst="rect">
            <a:avLst/>
          </a:prstGeom>
          <a:noFill/>
        </p:spPr>
        <p:txBody>
          <a:bodyPr wrap="square" rtlCol="0">
            <a:spAutoFit/>
          </a:bodyPr>
          <a:lstStyle/>
          <a:p>
            <a:pPr algn="ctr"/>
            <a:r>
              <a:rPr lang="en-US" sz="3668" b="1" dirty="0">
                <a:solidFill>
                  <a:srgbClr val="FFFFFF">
                    <a:lumMod val="50000"/>
                  </a:srgbClr>
                </a:solidFill>
                <a:latin typeface="Arial Narrow" panose="020B0606020202030204" pitchFamily="34" charset="0"/>
              </a:rPr>
              <a:t>+</a:t>
            </a:r>
          </a:p>
        </p:txBody>
      </p:sp>
      <p:sp>
        <p:nvSpPr>
          <p:cNvPr id="42" name="TextBox 41"/>
          <p:cNvSpPr txBox="1"/>
          <p:nvPr userDrawn="1"/>
        </p:nvSpPr>
        <p:spPr>
          <a:xfrm>
            <a:off x="8602603" y="2211462"/>
            <a:ext cx="2544816" cy="1346844"/>
          </a:xfrm>
          <a:prstGeom prst="rect">
            <a:avLst/>
          </a:prstGeom>
          <a:noFill/>
        </p:spPr>
        <p:txBody>
          <a:bodyPr wrap="square" rtlCol="0">
            <a:spAutoFit/>
          </a:bodyPr>
          <a:lstStyle/>
          <a:p>
            <a:pPr algn="ctr"/>
            <a:r>
              <a:rPr lang="en-US" sz="8152" b="1" dirty="0">
                <a:solidFill>
                  <a:srgbClr val="FFFFFF"/>
                </a:solidFill>
                <a:latin typeface="Arial Narrow" panose="020B0606020202030204" pitchFamily="34" charset="0"/>
              </a:rPr>
              <a:t>16%</a:t>
            </a:r>
          </a:p>
        </p:txBody>
      </p:sp>
      <p:sp>
        <p:nvSpPr>
          <p:cNvPr id="43" name="TextBox 42"/>
          <p:cNvSpPr txBox="1"/>
          <p:nvPr userDrawn="1"/>
        </p:nvSpPr>
        <p:spPr>
          <a:xfrm>
            <a:off x="10594364" y="2927720"/>
            <a:ext cx="2135970" cy="594137"/>
          </a:xfrm>
          <a:prstGeom prst="rect">
            <a:avLst/>
          </a:prstGeom>
          <a:noFill/>
        </p:spPr>
        <p:txBody>
          <a:bodyPr wrap="square" rtlCol="0">
            <a:spAutoFit/>
          </a:bodyPr>
          <a:lstStyle/>
          <a:p>
            <a:pPr algn="ctr"/>
            <a:r>
              <a:rPr lang="en-US" sz="3261" b="1" dirty="0">
                <a:solidFill>
                  <a:srgbClr val="FFFFFF"/>
                </a:solidFill>
                <a:latin typeface="Arial Narrow" panose="020B0606020202030204" pitchFamily="34" charset="0"/>
              </a:rPr>
              <a:t>Increase</a:t>
            </a:r>
          </a:p>
        </p:txBody>
      </p:sp>
      <p:sp>
        <p:nvSpPr>
          <p:cNvPr id="44" name="Rectangle 43"/>
          <p:cNvSpPr/>
          <p:nvPr userDrawn="1"/>
        </p:nvSpPr>
        <p:spPr>
          <a:xfrm>
            <a:off x="228872" y="619034"/>
            <a:ext cx="4214615" cy="1127168"/>
          </a:xfrm>
          <a:prstGeom prst="rect">
            <a:avLst/>
          </a:prstGeom>
        </p:spPr>
        <p:txBody>
          <a:bodyPr wrap="none">
            <a:spAutoFit/>
          </a:bodyPr>
          <a:lstStyle/>
          <a:p>
            <a:pPr>
              <a:lnSpc>
                <a:spcPct val="150000"/>
              </a:lnSpc>
            </a:pPr>
            <a:r>
              <a:rPr lang="en-US" sz="4483" dirty="0">
                <a:solidFill>
                  <a:srgbClr val="FFFFFF"/>
                </a:solidFill>
              </a:rPr>
              <a:t>With Cat</a:t>
            </a:r>
            <a:r>
              <a:rPr lang="en-US" sz="2853" baseline="70000" dirty="0">
                <a:solidFill>
                  <a:srgbClr val="FFFFFF"/>
                </a:solidFill>
              </a:rPr>
              <a:t>®</a:t>
            </a:r>
            <a:r>
              <a:rPr lang="en-US" sz="4483" dirty="0">
                <a:solidFill>
                  <a:srgbClr val="FFFFFF"/>
                </a:solidFill>
              </a:rPr>
              <a:t> Solutions</a:t>
            </a:r>
          </a:p>
        </p:txBody>
      </p:sp>
      <p:sp>
        <p:nvSpPr>
          <p:cNvPr id="17" name="TextBox 16"/>
          <p:cNvSpPr txBox="1"/>
          <p:nvPr userDrawn="1"/>
        </p:nvSpPr>
        <p:spPr>
          <a:xfrm>
            <a:off x="2594267" y="3086513"/>
            <a:ext cx="1254547" cy="510461"/>
          </a:xfrm>
          <a:prstGeom prst="rect">
            <a:avLst/>
          </a:prstGeom>
          <a:noFill/>
        </p:spPr>
        <p:txBody>
          <a:bodyPr wrap="square" rtlCol="0">
            <a:spAutoFit/>
          </a:bodyPr>
          <a:lstStyle/>
          <a:p>
            <a:r>
              <a:rPr lang="en-US" sz="2717" b="1" dirty="0">
                <a:solidFill>
                  <a:srgbClr val="7F7F7F"/>
                </a:solidFill>
                <a:latin typeface="Arial Narrow" panose="020B0606020202030204" pitchFamily="34" charset="0"/>
              </a:rPr>
              <a:t>*</a:t>
            </a:r>
            <a:endParaRPr lang="en-US" sz="1630" b="1" dirty="0">
              <a:solidFill>
                <a:srgbClr val="7F7F7F"/>
              </a:solidFill>
              <a:latin typeface="Arial Narrow" panose="020B0606020202030204" pitchFamily="34" charset="0"/>
            </a:endParaRPr>
          </a:p>
        </p:txBody>
      </p:sp>
      <p:sp>
        <p:nvSpPr>
          <p:cNvPr id="18" name="TextBox 17"/>
          <p:cNvSpPr txBox="1"/>
          <p:nvPr userDrawn="1"/>
        </p:nvSpPr>
        <p:spPr>
          <a:xfrm>
            <a:off x="7610410" y="1434509"/>
            <a:ext cx="1254547" cy="510461"/>
          </a:xfrm>
          <a:prstGeom prst="rect">
            <a:avLst/>
          </a:prstGeom>
          <a:noFill/>
        </p:spPr>
        <p:txBody>
          <a:bodyPr wrap="square" rtlCol="0">
            <a:spAutoFit/>
          </a:bodyPr>
          <a:lstStyle/>
          <a:p>
            <a:r>
              <a:rPr lang="en-US" sz="2717" b="1" dirty="0">
                <a:solidFill>
                  <a:srgbClr val="595959"/>
                </a:solidFill>
                <a:latin typeface="Arial Narrow" panose="020B0606020202030204" pitchFamily="34" charset="0"/>
              </a:rPr>
              <a:t>*</a:t>
            </a:r>
            <a:endParaRPr lang="en-US" sz="1630" b="1" dirty="0">
              <a:solidFill>
                <a:srgbClr val="595959"/>
              </a:solidFill>
              <a:latin typeface="Arial Narrow" panose="020B0606020202030204" pitchFamily="34" charset="0"/>
            </a:endParaRPr>
          </a:p>
        </p:txBody>
      </p:sp>
      <p:sp>
        <p:nvSpPr>
          <p:cNvPr id="19" name="TextBox 18"/>
          <p:cNvSpPr txBox="1"/>
          <p:nvPr userDrawn="1"/>
        </p:nvSpPr>
        <p:spPr>
          <a:xfrm>
            <a:off x="10467367" y="2384123"/>
            <a:ext cx="1254547" cy="510461"/>
          </a:xfrm>
          <a:prstGeom prst="rect">
            <a:avLst/>
          </a:prstGeom>
          <a:noFill/>
        </p:spPr>
        <p:txBody>
          <a:bodyPr wrap="square" rtlCol="0">
            <a:spAutoFit/>
          </a:bodyPr>
          <a:lstStyle/>
          <a:p>
            <a:r>
              <a:rPr lang="en-US" sz="2717" b="1" dirty="0">
                <a:solidFill>
                  <a:srgbClr val="FEFEFE"/>
                </a:solidFill>
                <a:latin typeface="Arial Narrow" panose="020B0606020202030204" pitchFamily="34" charset="0"/>
              </a:rPr>
              <a:t>*</a:t>
            </a:r>
            <a:endParaRPr lang="en-US" sz="1630" b="1" dirty="0">
              <a:solidFill>
                <a:srgbClr val="FEFEFE"/>
              </a:solidFill>
              <a:latin typeface="Arial Narrow" panose="020B0606020202030204" pitchFamily="34" charset="0"/>
            </a:endParaRPr>
          </a:p>
        </p:txBody>
      </p:sp>
      <p:sp>
        <p:nvSpPr>
          <p:cNvPr id="20" name="TextBox 19"/>
          <p:cNvSpPr txBox="1"/>
          <p:nvPr userDrawn="1"/>
        </p:nvSpPr>
        <p:spPr>
          <a:xfrm>
            <a:off x="9918335" y="5458602"/>
            <a:ext cx="1986221" cy="343171"/>
          </a:xfrm>
          <a:prstGeom prst="rect">
            <a:avLst/>
          </a:prstGeom>
          <a:noFill/>
        </p:spPr>
        <p:txBody>
          <a:bodyPr wrap="square" rtlCol="0">
            <a:spAutoFit/>
          </a:bodyPr>
          <a:lstStyle/>
          <a:p>
            <a:r>
              <a:rPr lang="en-US" sz="1630" b="1" dirty="0">
                <a:solidFill>
                  <a:srgbClr val="FF0000"/>
                </a:solidFill>
                <a:latin typeface="Arial Narrow" panose="020B0606020202030204" pitchFamily="34" charset="0"/>
              </a:rPr>
              <a:t>*</a:t>
            </a:r>
            <a:r>
              <a:rPr lang="en-US" sz="1223" b="1" dirty="0">
                <a:solidFill>
                  <a:srgbClr val="FF0000"/>
                </a:solidFill>
                <a:latin typeface="Arial Narrow" panose="020B0606020202030204" pitchFamily="34" charset="0"/>
              </a:rPr>
              <a:t>Based on…</a:t>
            </a:r>
          </a:p>
        </p:txBody>
      </p:sp>
    </p:spTree>
    <p:extLst>
      <p:ext uri="{BB962C8B-B14F-4D97-AF65-F5344CB8AC3E}">
        <p14:creationId xmlns:p14="http://schemas.microsoft.com/office/powerpoint/2010/main" val="2928456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urkish Customer Cat Connect AccuGra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372"/>
            <a:ext cx="12436470" cy="5939101"/>
          </a:xfrm>
          <a:prstGeom prst="rect">
            <a:avLst/>
          </a:prstGeom>
        </p:spPr>
      </p:pic>
      <p:grpSp>
        <p:nvGrpSpPr>
          <p:cNvPr id="17" name="Group 16"/>
          <p:cNvGrpSpPr/>
          <p:nvPr userDrawn="1"/>
        </p:nvGrpSpPr>
        <p:grpSpPr>
          <a:xfrm>
            <a:off x="4508224" y="3950551"/>
            <a:ext cx="4246402" cy="1838995"/>
            <a:chOff x="4675683" y="4031727"/>
            <a:chExt cx="4162927" cy="1804769"/>
          </a:xfrm>
        </p:grpSpPr>
        <p:sp>
          <p:nvSpPr>
            <p:cNvPr id="18" name="TextBox 17"/>
            <p:cNvSpPr txBox="1"/>
            <p:nvPr/>
          </p:nvSpPr>
          <p:spPr>
            <a:xfrm>
              <a:off x="4701667" y="4031727"/>
              <a:ext cx="2425087" cy="1106253"/>
            </a:xfrm>
            <a:prstGeom prst="rect">
              <a:avLst/>
            </a:prstGeom>
            <a:noFill/>
          </p:spPr>
          <p:txBody>
            <a:bodyPr wrap="square" rtlCol="0">
              <a:spAutoFit/>
            </a:bodyPr>
            <a:lstStyle/>
            <a:p>
              <a:pPr algn="ctr"/>
              <a:r>
                <a:rPr lang="en-US" sz="6725" b="1" dirty="0">
                  <a:solidFill>
                    <a:srgbClr val="FFCD11"/>
                  </a:solidFill>
                  <a:latin typeface="Arial Narrow" panose="020B0606020202030204" pitchFamily="34" charset="0"/>
                </a:rPr>
                <a:t>400%</a:t>
              </a:r>
            </a:p>
          </p:txBody>
        </p:sp>
        <p:sp>
          <p:nvSpPr>
            <p:cNvPr id="19" name="TextBox 18"/>
            <p:cNvSpPr txBox="1"/>
            <p:nvPr/>
          </p:nvSpPr>
          <p:spPr>
            <a:xfrm>
              <a:off x="7125629" y="4383323"/>
              <a:ext cx="1712981" cy="398390"/>
            </a:xfrm>
            <a:prstGeom prst="rect">
              <a:avLst/>
            </a:prstGeom>
            <a:noFill/>
          </p:spPr>
          <p:txBody>
            <a:bodyPr wrap="square" rtlCol="0">
              <a:spAutoFit/>
            </a:bodyPr>
            <a:lstStyle/>
            <a:p>
              <a:r>
                <a:rPr lang="en-US" sz="2038" b="1" dirty="0">
                  <a:solidFill>
                    <a:srgbClr val="FFFFFF"/>
                  </a:solidFill>
                  <a:latin typeface="Arial Narrow" panose="020B0606020202030204" pitchFamily="34" charset="0"/>
                </a:rPr>
                <a:t>Efficiency</a:t>
              </a:r>
            </a:p>
          </p:txBody>
        </p:sp>
        <p:pic>
          <p:nvPicPr>
            <p:cNvPr id="20" name="Picture 19"/>
            <p:cNvPicPr>
              <a:picLocks noChangeAspect="1"/>
            </p:cNvPicPr>
            <p:nvPr/>
          </p:nvPicPr>
          <p:blipFill>
            <a:blip r:embed="rId3"/>
            <a:stretch>
              <a:fillRect/>
            </a:stretch>
          </p:blipFill>
          <p:spPr>
            <a:xfrm>
              <a:off x="5356244" y="4806900"/>
              <a:ext cx="2289337" cy="1029596"/>
            </a:xfrm>
            <a:prstGeom prst="rect">
              <a:avLst/>
            </a:prstGeom>
          </p:spPr>
        </p:pic>
        <p:sp>
          <p:nvSpPr>
            <p:cNvPr id="21" name="Down Arrow 20"/>
            <p:cNvSpPr/>
            <p:nvPr/>
          </p:nvSpPr>
          <p:spPr>
            <a:xfrm flipV="1">
              <a:off x="6882620" y="4382698"/>
              <a:ext cx="273497" cy="583381"/>
            </a:xfrm>
            <a:prstGeom prst="downArrow">
              <a:avLst/>
            </a:prstGeom>
            <a:solidFill>
              <a:srgbClr val="FFC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solidFill>
                  <a:srgbClr val="FFFFFF"/>
                </a:solidFill>
              </a:endParaRPr>
            </a:p>
          </p:txBody>
        </p:sp>
        <p:sp>
          <p:nvSpPr>
            <p:cNvPr id="22" name="TextBox 21"/>
            <p:cNvSpPr txBox="1"/>
            <p:nvPr/>
          </p:nvSpPr>
          <p:spPr>
            <a:xfrm>
              <a:off x="4675683" y="4895949"/>
              <a:ext cx="2093982" cy="429224"/>
            </a:xfrm>
            <a:prstGeom prst="rect">
              <a:avLst/>
            </a:prstGeom>
            <a:noFill/>
          </p:spPr>
          <p:txBody>
            <a:bodyPr wrap="square" rtlCol="0">
              <a:spAutoFit/>
            </a:bodyPr>
            <a:lstStyle/>
            <a:p>
              <a:pPr algn="ctr"/>
              <a:r>
                <a:rPr lang="en-US" sz="2242" b="1" dirty="0">
                  <a:solidFill>
                    <a:srgbClr val="FFFFFF"/>
                  </a:solidFill>
                  <a:latin typeface="Arial Narrow" panose="020B0606020202030204" pitchFamily="34" charset="0"/>
                </a:rPr>
                <a:t>INCREASE</a:t>
              </a:r>
            </a:p>
          </p:txBody>
        </p:sp>
      </p:grpSp>
      <p:grpSp>
        <p:nvGrpSpPr>
          <p:cNvPr id="23" name="Group 22"/>
          <p:cNvGrpSpPr/>
          <p:nvPr userDrawn="1"/>
        </p:nvGrpSpPr>
        <p:grpSpPr>
          <a:xfrm>
            <a:off x="6301623" y="2234105"/>
            <a:ext cx="2641305" cy="1628641"/>
            <a:chOff x="3548335" y="4168680"/>
            <a:chExt cx="2589382" cy="1598330"/>
          </a:xfrm>
        </p:grpSpPr>
        <p:sp>
          <p:nvSpPr>
            <p:cNvPr id="24" name="TextBox 23"/>
            <p:cNvSpPr txBox="1"/>
            <p:nvPr/>
          </p:nvSpPr>
          <p:spPr>
            <a:xfrm>
              <a:off x="3639112" y="5029096"/>
              <a:ext cx="2093981" cy="398390"/>
            </a:xfrm>
            <a:prstGeom prst="rect">
              <a:avLst/>
            </a:prstGeom>
            <a:noFill/>
          </p:spPr>
          <p:txBody>
            <a:bodyPr wrap="square" rtlCol="0">
              <a:spAutoFit/>
            </a:bodyPr>
            <a:lstStyle/>
            <a:p>
              <a:pPr algn="ctr"/>
              <a:r>
                <a:rPr lang="en-US" sz="2038" b="1" dirty="0">
                  <a:solidFill>
                    <a:srgbClr val="FFFFFF"/>
                  </a:solidFill>
                  <a:latin typeface="Arial Narrow" panose="020B0606020202030204" pitchFamily="34" charset="0"/>
                </a:rPr>
                <a:t>INCREASE</a:t>
              </a:r>
            </a:p>
          </p:txBody>
        </p:sp>
        <p:sp>
          <p:nvSpPr>
            <p:cNvPr id="25" name="TextBox 24"/>
            <p:cNvSpPr txBox="1"/>
            <p:nvPr/>
          </p:nvSpPr>
          <p:spPr>
            <a:xfrm>
              <a:off x="3792674" y="5307141"/>
              <a:ext cx="2093981" cy="459869"/>
            </a:xfrm>
            <a:prstGeom prst="rect">
              <a:avLst/>
            </a:prstGeom>
            <a:noFill/>
          </p:spPr>
          <p:txBody>
            <a:bodyPr wrap="square" rtlCol="0">
              <a:spAutoFit/>
            </a:bodyPr>
            <a:lstStyle/>
            <a:p>
              <a:pPr algn="ctr"/>
              <a:r>
                <a:rPr lang="en-US" sz="2445" b="1" dirty="0">
                  <a:solidFill>
                    <a:srgbClr val="FFCD11"/>
                  </a:solidFill>
                  <a:latin typeface="Arial Narrow" panose="020B0606020202030204" pitchFamily="34" charset="0"/>
                </a:rPr>
                <a:t>in Productivity</a:t>
              </a:r>
            </a:p>
          </p:txBody>
        </p:sp>
        <p:sp>
          <p:nvSpPr>
            <p:cNvPr id="26" name="TextBox 25"/>
            <p:cNvSpPr txBox="1"/>
            <p:nvPr/>
          </p:nvSpPr>
          <p:spPr>
            <a:xfrm>
              <a:off x="3548335" y="4168680"/>
              <a:ext cx="2589382" cy="1106253"/>
            </a:xfrm>
            <a:prstGeom prst="rect">
              <a:avLst/>
            </a:prstGeom>
            <a:noFill/>
          </p:spPr>
          <p:txBody>
            <a:bodyPr wrap="square" rtlCol="0">
              <a:spAutoFit/>
            </a:bodyPr>
            <a:lstStyle/>
            <a:p>
              <a:pPr algn="ctr"/>
              <a:r>
                <a:rPr lang="en-US" sz="6725" b="1" dirty="0">
                  <a:solidFill>
                    <a:srgbClr val="FFFFFF"/>
                  </a:solidFill>
                  <a:latin typeface="Arial Narrow" panose="020B0606020202030204" pitchFamily="34" charset="0"/>
                </a:rPr>
                <a:t>100%</a:t>
              </a:r>
            </a:p>
          </p:txBody>
        </p:sp>
      </p:grpSp>
      <p:sp>
        <p:nvSpPr>
          <p:cNvPr id="27" name="Rectangle 26"/>
          <p:cNvSpPr/>
          <p:nvPr userDrawn="1"/>
        </p:nvSpPr>
        <p:spPr>
          <a:xfrm>
            <a:off x="217111" y="255445"/>
            <a:ext cx="12796763" cy="1297791"/>
          </a:xfrm>
          <a:prstGeom prst="rect">
            <a:avLst/>
          </a:prstGeom>
        </p:spPr>
        <p:txBody>
          <a:bodyPr wrap="square">
            <a:spAutoFit/>
          </a:bodyPr>
          <a:lstStyle/>
          <a:p>
            <a:pPr>
              <a:lnSpc>
                <a:spcPts val="4687"/>
              </a:lnSpc>
            </a:pPr>
            <a:r>
              <a:rPr lang="en-US" sz="4687" b="1" dirty="0">
                <a:solidFill>
                  <a:srgbClr val="FFCD11"/>
                </a:solidFill>
                <a:latin typeface="Arial Narrow"/>
                <a:cs typeface="Univers LT Std 67 Cn Bold"/>
              </a:rPr>
              <a:t>TURKISH CUSTOMER</a:t>
            </a:r>
            <a:r>
              <a:rPr lang="en-US" sz="4687" b="1" dirty="0">
                <a:solidFill>
                  <a:srgbClr val="FFFFFF"/>
                </a:solidFill>
                <a:latin typeface="Arial Narrow"/>
                <a:cs typeface="Univers LT Std 67 Cn Bold"/>
              </a:rPr>
              <a:t> INCREASES PRODUCTIVITY AND REDUCES COST </a:t>
            </a:r>
          </a:p>
        </p:txBody>
      </p:sp>
      <p:sp>
        <p:nvSpPr>
          <p:cNvPr id="28" name="Oval 27"/>
          <p:cNvSpPr/>
          <p:nvPr userDrawn="1"/>
        </p:nvSpPr>
        <p:spPr>
          <a:xfrm>
            <a:off x="1750265" y="3230884"/>
            <a:ext cx="2412633" cy="2410059"/>
          </a:xfrm>
          <a:prstGeom prst="ellipse">
            <a:avLst/>
          </a:prstGeom>
          <a:noFill/>
          <a:ln w="168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solidFill>
                <a:srgbClr val="FFFFFF"/>
              </a:solidFill>
            </a:endParaRPr>
          </a:p>
        </p:txBody>
      </p:sp>
      <p:sp>
        <p:nvSpPr>
          <p:cNvPr id="29" name="TextBox 28"/>
          <p:cNvSpPr txBox="1"/>
          <p:nvPr userDrawn="1"/>
        </p:nvSpPr>
        <p:spPr>
          <a:xfrm>
            <a:off x="1864007" y="3808910"/>
            <a:ext cx="2104091" cy="1127232"/>
          </a:xfrm>
          <a:prstGeom prst="rect">
            <a:avLst/>
          </a:prstGeom>
          <a:noFill/>
        </p:spPr>
        <p:txBody>
          <a:bodyPr wrap="square" rtlCol="0">
            <a:spAutoFit/>
          </a:bodyPr>
          <a:lstStyle/>
          <a:p>
            <a:pPr algn="ctr"/>
            <a:r>
              <a:rPr lang="en-US" sz="6725" b="1" dirty="0">
                <a:solidFill>
                  <a:srgbClr val="FFFFFF"/>
                </a:solidFill>
                <a:latin typeface="Arial Narrow" panose="020B0606020202030204" pitchFamily="34" charset="0"/>
              </a:rPr>
              <a:t>$19M</a:t>
            </a:r>
            <a:endParaRPr lang="en-US" sz="2445" b="1" dirty="0">
              <a:solidFill>
                <a:srgbClr val="FFFFFF"/>
              </a:solidFill>
              <a:latin typeface="Arial Narrow" panose="020B0606020202030204" pitchFamily="34" charset="0"/>
            </a:endParaRPr>
          </a:p>
        </p:txBody>
      </p:sp>
      <p:sp>
        <p:nvSpPr>
          <p:cNvPr id="30" name="TextBox 29"/>
          <p:cNvSpPr txBox="1"/>
          <p:nvPr userDrawn="1"/>
        </p:nvSpPr>
        <p:spPr>
          <a:xfrm>
            <a:off x="2426067" y="3703150"/>
            <a:ext cx="2135970" cy="348813"/>
          </a:xfrm>
          <a:prstGeom prst="rect">
            <a:avLst/>
          </a:prstGeom>
          <a:noFill/>
        </p:spPr>
        <p:txBody>
          <a:bodyPr wrap="square" rtlCol="0">
            <a:spAutoFit/>
          </a:bodyPr>
          <a:lstStyle/>
          <a:p>
            <a:pPr>
              <a:lnSpc>
                <a:spcPts val="2038"/>
              </a:lnSpc>
            </a:pPr>
            <a:r>
              <a:rPr lang="en-US" sz="2038" b="1" dirty="0">
                <a:solidFill>
                  <a:srgbClr val="FFCD11"/>
                </a:solidFill>
                <a:latin typeface="Arial Narrow" panose="020B0606020202030204" pitchFamily="34" charset="0"/>
              </a:rPr>
              <a:t>NEARLY</a:t>
            </a:r>
          </a:p>
        </p:txBody>
      </p:sp>
      <p:sp>
        <p:nvSpPr>
          <p:cNvPr id="45" name="TextBox 44"/>
          <p:cNvSpPr txBox="1"/>
          <p:nvPr userDrawn="1"/>
        </p:nvSpPr>
        <p:spPr>
          <a:xfrm>
            <a:off x="8135742" y="4697209"/>
            <a:ext cx="1700242" cy="844847"/>
          </a:xfrm>
          <a:prstGeom prst="rect">
            <a:avLst/>
          </a:prstGeom>
          <a:noFill/>
        </p:spPr>
        <p:txBody>
          <a:bodyPr wrap="square" rtlCol="0">
            <a:spAutoFit/>
          </a:bodyPr>
          <a:lstStyle/>
          <a:p>
            <a:pPr algn="r"/>
            <a:r>
              <a:rPr lang="en-US" sz="1630" b="1" dirty="0">
                <a:solidFill>
                  <a:srgbClr val="FFFFFF">
                    <a:lumMod val="95000"/>
                  </a:srgbClr>
                </a:solidFill>
                <a:latin typeface="Arial Narrow" panose="020B0606020202030204" pitchFamily="34" charset="0"/>
              </a:rPr>
              <a:t>INCREASED WORK </a:t>
            </a:r>
            <a:br>
              <a:rPr lang="en-US" sz="1630" b="1" dirty="0">
                <a:solidFill>
                  <a:srgbClr val="FFFFFF">
                    <a:lumMod val="95000"/>
                  </a:srgbClr>
                </a:solidFill>
                <a:latin typeface="Arial Narrow" panose="020B0606020202030204" pitchFamily="34" charset="0"/>
              </a:rPr>
            </a:br>
            <a:r>
              <a:rPr lang="en-US" sz="1630" b="1" dirty="0">
                <a:solidFill>
                  <a:srgbClr val="FFFFFF">
                    <a:lumMod val="95000"/>
                  </a:srgbClr>
                </a:solidFill>
                <a:latin typeface="Arial Narrow" panose="020B0606020202030204" pitchFamily="34" charset="0"/>
              </a:rPr>
              <a:t>CYCLES </a:t>
            </a:r>
          </a:p>
        </p:txBody>
      </p:sp>
      <p:grpSp>
        <p:nvGrpSpPr>
          <p:cNvPr id="46" name="Group 45"/>
          <p:cNvGrpSpPr/>
          <p:nvPr userDrawn="1"/>
        </p:nvGrpSpPr>
        <p:grpSpPr>
          <a:xfrm>
            <a:off x="9306881" y="4435047"/>
            <a:ext cx="2500122" cy="1330278"/>
            <a:chOff x="7468483" y="2393212"/>
            <a:chExt cx="2450974" cy="1305520"/>
          </a:xfrm>
        </p:grpSpPr>
        <p:pic>
          <p:nvPicPr>
            <p:cNvPr id="47" name="Picture 46"/>
            <p:cNvPicPr>
              <a:picLocks noChangeAspect="1"/>
            </p:cNvPicPr>
            <p:nvPr/>
          </p:nvPicPr>
          <p:blipFill>
            <a:blip r:embed="rId4"/>
            <a:stretch>
              <a:fillRect/>
            </a:stretch>
          </p:blipFill>
          <p:spPr>
            <a:xfrm>
              <a:off x="7973484" y="2393212"/>
              <a:ext cx="1305520" cy="1305520"/>
            </a:xfrm>
            <a:prstGeom prst="rect">
              <a:avLst/>
            </a:prstGeom>
          </p:spPr>
        </p:pic>
        <p:sp>
          <p:nvSpPr>
            <p:cNvPr id="48" name="TextBox 47"/>
            <p:cNvSpPr txBox="1"/>
            <p:nvPr/>
          </p:nvSpPr>
          <p:spPr>
            <a:xfrm>
              <a:off x="7468483" y="2642083"/>
              <a:ext cx="2450974" cy="829249"/>
            </a:xfrm>
            <a:prstGeom prst="rect">
              <a:avLst/>
            </a:prstGeom>
            <a:noFill/>
          </p:spPr>
          <p:txBody>
            <a:bodyPr wrap="square" rtlCol="0">
              <a:spAutoFit/>
            </a:bodyPr>
            <a:lstStyle/>
            <a:p>
              <a:pPr algn="ctr"/>
              <a:r>
                <a:rPr lang="en-US" sz="4891" b="1" dirty="0">
                  <a:solidFill>
                    <a:srgbClr val="FFFFFF"/>
                  </a:solidFill>
                  <a:latin typeface="Arial Narrow" panose="020B0606020202030204" pitchFamily="34" charset="0"/>
                </a:rPr>
                <a:t>24H</a:t>
              </a:r>
            </a:p>
          </p:txBody>
        </p:sp>
      </p:grpSp>
      <p:sp>
        <p:nvSpPr>
          <p:cNvPr id="49" name="Rectangle 48"/>
          <p:cNvSpPr/>
          <p:nvPr userDrawn="1"/>
        </p:nvSpPr>
        <p:spPr>
          <a:xfrm>
            <a:off x="260162" y="1288430"/>
            <a:ext cx="4445063" cy="750911"/>
          </a:xfrm>
          <a:prstGeom prst="rect">
            <a:avLst/>
          </a:prstGeom>
        </p:spPr>
        <p:txBody>
          <a:bodyPr wrap="none">
            <a:spAutoFit/>
          </a:bodyPr>
          <a:lstStyle/>
          <a:p>
            <a:pPr>
              <a:lnSpc>
                <a:spcPct val="150000"/>
              </a:lnSpc>
            </a:pPr>
            <a:r>
              <a:rPr lang="en-US" sz="2853" dirty="0">
                <a:solidFill>
                  <a:srgbClr val="FFCD11"/>
                </a:solidFill>
              </a:rPr>
              <a:t>With Cat</a:t>
            </a:r>
            <a:r>
              <a:rPr lang="en-US" sz="1630" baseline="70000" dirty="0">
                <a:solidFill>
                  <a:srgbClr val="FFCD11"/>
                </a:solidFill>
              </a:rPr>
              <a:t>®</a:t>
            </a:r>
            <a:r>
              <a:rPr lang="en-US" sz="2853" dirty="0">
                <a:solidFill>
                  <a:srgbClr val="FFCD11"/>
                </a:solidFill>
              </a:rPr>
              <a:t> Connect AccuGrade</a:t>
            </a:r>
            <a:r>
              <a:rPr lang="en-US" sz="2445" baseline="40000" dirty="0">
                <a:solidFill>
                  <a:srgbClr val="FFCD11"/>
                </a:solidFill>
              </a:rPr>
              <a:t>™</a:t>
            </a:r>
            <a:r>
              <a:rPr lang="en-US" sz="2853" dirty="0">
                <a:solidFill>
                  <a:srgbClr val="FFCD11"/>
                </a:solidFill>
              </a:rPr>
              <a:t> </a:t>
            </a:r>
          </a:p>
        </p:txBody>
      </p:sp>
      <p:sp>
        <p:nvSpPr>
          <p:cNvPr id="50" name="TextBox 49"/>
          <p:cNvSpPr txBox="1"/>
          <p:nvPr userDrawn="1"/>
        </p:nvSpPr>
        <p:spPr>
          <a:xfrm>
            <a:off x="2172484" y="4697209"/>
            <a:ext cx="1610951" cy="594009"/>
          </a:xfrm>
          <a:prstGeom prst="rect">
            <a:avLst/>
          </a:prstGeom>
          <a:noFill/>
        </p:spPr>
        <p:txBody>
          <a:bodyPr wrap="square" rtlCol="0">
            <a:spAutoFit/>
          </a:bodyPr>
          <a:lstStyle/>
          <a:p>
            <a:pPr algn="ctr"/>
            <a:r>
              <a:rPr lang="en-US" sz="1630" b="1" dirty="0">
                <a:solidFill>
                  <a:srgbClr val="FFCD11"/>
                </a:solidFill>
                <a:latin typeface="Arial Narrow" panose="020B0606020202030204" pitchFamily="34" charset="0"/>
              </a:rPr>
              <a:t>Fuel + General Cost Savings</a:t>
            </a:r>
          </a:p>
        </p:txBody>
      </p:sp>
      <p:sp>
        <p:nvSpPr>
          <p:cNvPr id="51" name="Down Arrow 50"/>
          <p:cNvSpPr/>
          <p:nvPr userDrawn="1"/>
        </p:nvSpPr>
        <p:spPr>
          <a:xfrm flipV="1">
            <a:off x="6397935" y="2356826"/>
            <a:ext cx="373453" cy="1318301"/>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solidFill>
                <a:srgbClr val="FFFFFF"/>
              </a:solidFill>
            </a:endParaRPr>
          </a:p>
        </p:txBody>
      </p:sp>
      <p:sp>
        <p:nvSpPr>
          <p:cNvPr id="31" name="TextBox 30"/>
          <p:cNvSpPr txBox="1"/>
          <p:nvPr userDrawn="1"/>
        </p:nvSpPr>
        <p:spPr>
          <a:xfrm>
            <a:off x="10801979" y="5564946"/>
            <a:ext cx="1986221" cy="343171"/>
          </a:xfrm>
          <a:prstGeom prst="rect">
            <a:avLst/>
          </a:prstGeom>
          <a:noFill/>
        </p:spPr>
        <p:txBody>
          <a:bodyPr wrap="square" rtlCol="0">
            <a:spAutoFit/>
          </a:bodyPr>
          <a:lstStyle/>
          <a:p>
            <a:r>
              <a:rPr lang="en-US" sz="1630" b="1" dirty="0">
                <a:solidFill>
                  <a:srgbClr val="FF0000"/>
                </a:solidFill>
                <a:latin typeface="Arial Narrow" panose="020B0606020202030204" pitchFamily="34" charset="0"/>
              </a:rPr>
              <a:t>*</a:t>
            </a:r>
            <a:r>
              <a:rPr lang="en-US" sz="1223" b="1" dirty="0">
                <a:solidFill>
                  <a:srgbClr val="FF0000"/>
                </a:solidFill>
                <a:latin typeface="Arial Narrow" panose="020B0606020202030204" pitchFamily="34" charset="0"/>
              </a:rPr>
              <a:t>Customer  estimates</a:t>
            </a:r>
          </a:p>
        </p:txBody>
      </p:sp>
      <p:sp>
        <p:nvSpPr>
          <p:cNvPr id="32" name="TextBox 31"/>
          <p:cNvSpPr txBox="1"/>
          <p:nvPr userDrawn="1"/>
        </p:nvSpPr>
        <p:spPr>
          <a:xfrm>
            <a:off x="3676404" y="3953284"/>
            <a:ext cx="1254547" cy="510461"/>
          </a:xfrm>
          <a:prstGeom prst="rect">
            <a:avLst/>
          </a:prstGeom>
          <a:noFill/>
        </p:spPr>
        <p:txBody>
          <a:bodyPr wrap="square" rtlCol="0">
            <a:spAutoFit/>
          </a:bodyPr>
          <a:lstStyle/>
          <a:p>
            <a:r>
              <a:rPr lang="en-US" sz="2717" b="1" dirty="0">
                <a:solidFill>
                  <a:srgbClr val="FFFFFF"/>
                </a:solidFill>
                <a:latin typeface="Arial Narrow" panose="020B0606020202030204" pitchFamily="34" charset="0"/>
              </a:rPr>
              <a:t>*</a:t>
            </a:r>
            <a:endParaRPr lang="en-US" sz="1630" b="1" dirty="0">
              <a:solidFill>
                <a:srgbClr val="FFFFFF"/>
              </a:solidFill>
              <a:latin typeface="Arial Narrow" panose="020B0606020202030204" pitchFamily="34" charset="0"/>
            </a:endParaRPr>
          </a:p>
        </p:txBody>
      </p:sp>
      <p:sp>
        <p:nvSpPr>
          <p:cNvPr id="33" name="TextBox 32"/>
          <p:cNvSpPr txBox="1"/>
          <p:nvPr userDrawn="1"/>
        </p:nvSpPr>
        <p:spPr>
          <a:xfrm>
            <a:off x="8315654" y="2341302"/>
            <a:ext cx="1254547" cy="510461"/>
          </a:xfrm>
          <a:prstGeom prst="rect">
            <a:avLst/>
          </a:prstGeom>
          <a:noFill/>
        </p:spPr>
        <p:txBody>
          <a:bodyPr wrap="square" rtlCol="0">
            <a:spAutoFit/>
          </a:bodyPr>
          <a:lstStyle/>
          <a:p>
            <a:r>
              <a:rPr lang="en-US" sz="2717" b="1" dirty="0">
                <a:solidFill>
                  <a:srgbClr val="FFFFFF"/>
                </a:solidFill>
                <a:latin typeface="Arial Narrow" panose="020B0606020202030204" pitchFamily="34" charset="0"/>
              </a:rPr>
              <a:t>*</a:t>
            </a:r>
            <a:endParaRPr lang="en-US" sz="1630" b="1" dirty="0">
              <a:solidFill>
                <a:srgbClr val="FFFFFF"/>
              </a:solidFill>
              <a:latin typeface="Arial Narrow" panose="020B0606020202030204" pitchFamily="34" charset="0"/>
            </a:endParaRPr>
          </a:p>
        </p:txBody>
      </p:sp>
      <p:sp>
        <p:nvSpPr>
          <p:cNvPr id="34" name="TextBox 33"/>
          <p:cNvSpPr txBox="1"/>
          <p:nvPr userDrawn="1"/>
        </p:nvSpPr>
        <p:spPr>
          <a:xfrm>
            <a:off x="6447231" y="4084672"/>
            <a:ext cx="1254547" cy="510461"/>
          </a:xfrm>
          <a:prstGeom prst="rect">
            <a:avLst/>
          </a:prstGeom>
          <a:noFill/>
        </p:spPr>
        <p:txBody>
          <a:bodyPr wrap="square" rtlCol="0">
            <a:spAutoFit/>
          </a:bodyPr>
          <a:lstStyle/>
          <a:p>
            <a:r>
              <a:rPr lang="en-US" sz="2717" b="1" dirty="0">
                <a:solidFill>
                  <a:srgbClr val="FFCD11"/>
                </a:solidFill>
                <a:latin typeface="Arial Narrow" panose="020B0606020202030204" pitchFamily="34" charset="0"/>
              </a:rPr>
              <a:t>*</a:t>
            </a:r>
            <a:endParaRPr lang="en-US" sz="1630" b="1" dirty="0">
              <a:solidFill>
                <a:srgbClr val="FFCD11"/>
              </a:solidFill>
              <a:latin typeface="Arial Narrow" panose="020B0606020202030204" pitchFamily="34" charset="0"/>
            </a:endParaRPr>
          </a:p>
        </p:txBody>
      </p:sp>
    </p:spTree>
    <p:extLst>
      <p:ext uri="{BB962C8B-B14F-4D97-AF65-F5344CB8AC3E}">
        <p14:creationId xmlns:p14="http://schemas.microsoft.com/office/powerpoint/2010/main" val="301221426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Marine Customer Analytics">
    <p:spTree>
      <p:nvGrpSpPr>
        <p:cNvPr id="1" name=""/>
        <p:cNvGrpSpPr/>
        <p:nvPr/>
      </p:nvGrpSpPr>
      <p:grpSpPr>
        <a:xfrm>
          <a:off x="0" y="0"/>
          <a:ext cx="0" cy="0"/>
          <a:chOff x="0" y="0"/>
          <a:chExt cx="0" cy="0"/>
        </a:xfrm>
      </p:grpSpPr>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371"/>
            <a:ext cx="12436470" cy="5939100"/>
          </a:xfrm>
          <a:prstGeom prst="rect">
            <a:avLst/>
          </a:prstGeom>
        </p:spPr>
      </p:pic>
      <p:sp>
        <p:nvSpPr>
          <p:cNvPr id="32" name="Rectangle 31"/>
          <p:cNvSpPr/>
          <p:nvPr userDrawn="1"/>
        </p:nvSpPr>
        <p:spPr>
          <a:xfrm>
            <a:off x="0" y="3235"/>
            <a:ext cx="12436475" cy="698805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45" dirty="0">
              <a:solidFill>
                <a:prstClr val="white"/>
              </a:solidFill>
            </a:endParaRPr>
          </a:p>
        </p:txBody>
      </p:sp>
      <p:sp>
        <p:nvSpPr>
          <p:cNvPr id="33" name="Title 1"/>
          <p:cNvSpPr txBox="1">
            <a:spLocks/>
          </p:cNvSpPr>
          <p:nvPr userDrawn="1"/>
        </p:nvSpPr>
        <p:spPr>
          <a:xfrm>
            <a:off x="1" y="24462"/>
            <a:ext cx="12436475" cy="1755188"/>
          </a:xfrm>
          <a:prstGeom prst="rect">
            <a:avLst/>
          </a:prstGeom>
        </p:spPr>
        <p:txBody>
          <a:bodyPr/>
          <a:lstStyle>
            <a:lvl1pPr algn="ctr" rtl="0" fontAlgn="base">
              <a:spcBef>
                <a:spcPct val="0"/>
              </a:spcBef>
              <a:spcAft>
                <a:spcPct val="0"/>
              </a:spcAft>
              <a:defRPr sz="3600" b="1" kern="1200">
                <a:solidFill>
                  <a:schemeClr val="tx2"/>
                </a:solidFill>
                <a:latin typeface="+mj-lt"/>
                <a:ea typeface="+mj-ea"/>
                <a:cs typeface="+mj-cs"/>
              </a:defRPr>
            </a:lvl1pPr>
            <a:lvl2pPr algn="ctr" rtl="0" fontAlgn="base">
              <a:spcBef>
                <a:spcPct val="0"/>
              </a:spcBef>
              <a:spcAft>
                <a:spcPct val="0"/>
              </a:spcAft>
              <a:defRPr sz="3600" b="1">
                <a:solidFill>
                  <a:schemeClr val="tx2"/>
                </a:solidFill>
                <a:latin typeface="Arial Narrow" panose="020B0606020202030204" pitchFamily="34" charset="0"/>
                <a:cs typeface="Arial" panose="020B0604020202020204" pitchFamily="34" charset="0"/>
              </a:defRPr>
            </a:lvl2pPr>
            <a:lvl3pPr algn="ctr" rtl="0" fontAlgn="base">
              <a:spcBef>
                <a:spcPct val="0"/>
              </a:spcBef>
              <a:spcAft>
                <a:spcPct val="0"/>
              </a:spcAft>
              <a:defRPr sz="3600" b="1">
                <a:solidFill>
                  <a:schemeClr val="tx2"/>
                </a:solidFill>
                <a:latin typeface="Arial Narrow" panose="020B0606020202030204" pitchFamily="34" charset="0"/>
                <a:cs typeface="Arial" panose="020B0604020202020204" pitchFamily="34" charset="0"/>
              </a:defRPr>
            </a:lvl3pPr>
            <a:lvl4pPr algn="ctr" rtl="0" fontAlgn="base">
              <a:spcBef>
                <a:spcPct val="0"/>
              </a:spcBef>
              <a:spcAft>
                <a:spcPct val="0"/>
              </a:spcAft>
              <a:defRPr sz="3600" b="1">
                <a:solidFill>
                  <a:schemeClr val="tx2"/>
                </a:solidFill>
                <a:latin typeface="Arial Narrow" panose="020B0606020202030204" pitchFamily="34" charset="0"/>
                <a:cs typeface="Arial" panose="020B0604020202020204" pitchFamily="34" charset="0"/>
              </a:defRPr>
            </a:lvl4pPr>
            <a:lvl5pPr algn="ctr" rtl="0" fontAlgn="base">
              <a:spcBef>
                <a:spcPct val="0"/>
              </a:spcBef>
              <a:spcAft>
                <a:spcPct val="0"/>
              </a:spcAft>
              <a:defRPr sz="3600" b="1">
                <a:solidFill>
                  <a:schemeClr val="tx2"/>
                </a:solidFill>
                <a:latin typeface="Arial Narrow" panose="020B0606020202030204" pitchFamily="34" charset="0"/>
                <a:cs typeface="Arial" panose="020B0604020202020204" pitchFamily="34" charset="0"/>
              </a:defRPr>
            </a:lvl5pPr>
            <a:lvl6pPr marL="457200" algn="ctr" rtl="0" fontAlgn="base">
              <a:spcBef>
                <a:spcPct val="0"/>
              </a:spcBef>
              <a:spcAft>
                <a:spcPct val="0"/>
              </a:spcAft>
              <a:defRPr sz="3600" b="1">
                <a:solidFill>
                  <a:schemeClr val="tx2"/>
                </a:solidFill>
                <a:latin typeface="Arial Narrow" panose="020B0606020202030204" pitchFamily="34" charset="0"/>
                <a:cs typeface="Arial" panose="020B0604020202020204" pitchFamily="34" charset="0"/>
              </a:defRPr>
            </a:lvl6pPr>
            <a:lvl7pPr marL="914400" algn="ctr" rtl="0" fontAlgn="base">
              <a:spcBef>
                <a:spcPct val="0"/>
              </a:spcBef>
              <a:spcAft>
                <a:spcPct val="0"/>
              </a:spcAft>
              <a:defRPr sz="3600" b="1">
                <a:solidFill>
                  <a:schemeClr val="tx2"/>
                </a:solidFill>
                <a:latin typeface="Arial Narrow" panose="020B0606020202030204" pitchFamily="34" charset="0"/>
                <a:cs typeface="Arial" panose="020B0604020202020204" pitchFamily="34" charset="0"/>
              </a:defRPr>
            </a:lvl7pPr>
            <a:lvl8pPr marL="1371600" algn="ctr" rtl="0" fontAlgn="base">
              <a:spcBef>
                <a:spcPct val="0"/>
              </a:spcBef>
              <a:spcAft>
                <a:spcPct val="0"/>
              </a:spcAft>
              <a:defRPr sz="3600" b="1">
                <a:solidFill>
                  <a:schemeClr val="tx2"/>
                </a:solidFill>
                <a:latin typeface="Arial Narrow" panose="020B0606020202030204" pitchFamily="34" charset="0"/>
                <a:cs typeface="Arial" panose="020B0604020202020204" pitchFamily="34" charset="0"/>
              </a:defRPr>
            </a:lvl8pPr>
            <a:lvl9pPr marL="1828800" algn="ctr" rtl="0" fontAlgn="base">
              <a:spcBef>
                <a:spcPct val="0"/>
              </a:spcBef>
              <a:spcAft>
                <a:spcPct val="0"/>
              </a:spcAft>
              <a:defRPr sz="3600" b="1">
                <a:solidFill>
                  <a:schemeClr val="tx2"/>
                </a:solidFill>
                <a:latin typeface="Arial Narrow" panose="020B0606020202030204" pitchFamily="34" charset="0"/>
                <a:cs typeface="Arial" panose="020B0604020202020204" pitchFamily="34" charset="0"/>
              </a:defRPr>
            </a:lvl9pPr>
          </a:lstStyle>
          <a:p>
            <a:pPr>
              <a:lnSpc>
                <a:spcPts val="6521"/>
              </a:lnSpc>
            </a:pPr>
            <a:r>
              <a:rPr lang="en-US" sz="4891" dirty="0">
                <a:solidFill>
                  <a:srgbClr val="000000"/>
                </a:solidFill>
              </a:rPr>
              <a:t>MARINE CUSTOMER MAXIMIZES OPERATIONS </a:t>
            </a:r>
            <a:br>
              <a:rPr lang="en-US" sz="4483" dirty="0">
                <a:solidFill>
                  <a:srgbClr val="000000"/>
                </a:solidFill>
              </a:rPr>
            </a:br>
            <a:r>
              <a:rPr lang="en-US" sz="7336" dirty="0">
                <a:solidFill>
                  <a:srgbClr val="000000"/>
                </a:solidFill>
              </a:rPr>
              <a:t>WITH ANALYTICS</a:t>
            </a:r>
            <a:endParaRPr lang="en-US" sz="6114" b="0" dirty="0">
              <a:solidFill>
                <a:srgbClr val="000000"/>
              </a:solidFill>
            </a:endParaRPr>
          </a:p>
        </p:txBody>
      </p:sp>
      <p:sp>
        <p:nvSpPr>
          <p:cNvPr id="34" name="TextBox 33"/>
          <p:cNvSpPr txBox="1"/>
          <p:nvPr userDrawn="1"/>
        </p:nvSpPr>
        <p:spPr>
          <a:xfrm>
            <a:off x="8154130" y="2522681"/>
            <a:ext cx="3143915" cy="1597681"/>
          </a:xfrm>
          <a:prstGeom prst="rect">
            <a:avLst/>
          </a:prstGeom>
          <a:noFill/>
        </p:spPr>
        <p:txBody>
          <a:bodyPr wrap="square" rtlCol="0">
            <a:spAutoFit/>
          </a:bodyPr>
          <a:lstStyle/>
          <a:p>
            <a:pPr algn="ctr"/>
            <a:r>
              <a:rPr lang="en-US" sz="9782" b="1" dirty="0">
                <a:solidFill>
                  <a:srgbClr val="FFFFFF"/>
                </a:solidFill>
                <a:latin typeface="Arial Narrow" panose="020B0606020202030204" pitchFamily="34" charset="0"/>
              </a:rPr>
              <a:t>$10M</a:t>
            </a:r>
          </a:p>
        </p:txBody>
      </p:sp>
      <p:sp>
        <p:nvSpPr>
          <p:cNvPr id="35" name="TextBox 34"/>
          <p:cNvSpPr txBox="1"/>
          <p:nvPr userDrawn="1"/>
        </p:nvSpPr>
        <p:spPr>
          <a:xfrm>
            <a:off x="9123686" y="2469002"/>
            <a:ext cx="1747330" cy="405945"/>
          </a:xfrm>
          <a:prstGeom prst="rect">
            <a:avLst/>
          </a:prstGeom>
          <a:noFill/>
        </p:spPr>
        <p:txBody>
          <a:bodyPr wrap="square" rtlCol="0">
            <a:spAutoFit/>
          </a:bodyPr>
          <a:lstStyle/>
          <a:p>
            <a:r>
              <a:rPr lang="en-US" sz="2038" b="1" dirty="0">
                <a:solidFill>
                  <a:srgbClr val="000000">
                    <a:lumMod val="95000"/>
                    <a:lumOff val="5000"/>
                  </a:srgbClr>
                </a:solidFill>
                <a:latin typeface="Arial Narrow" panose="020B0606020202030204" pitchFamily="34" charset="0"/>
              </a:rPr>
              <a:t>Estimated</a:t>
            </a:r>
          </a:p>
        </p:txBody>
      </p:sp>
      <p:sp>
        <p:nvSpPr>
          <p:cNvPr id="36" name="TextBox 35"/>
          <p:cNvSpPr txBox="1"/>
          <p:nvPr userDrawn="1"/>
        </p:nvSpPr>
        <p:spPr>
          <a:xfrm>
            <a:off x="7752855" y="3774616"/>
            <a:ext cx="3407680" cy="1409425"/>
          </a:xfrm>
          <a:prstGeom prst="rect">
            <a:avLst/>
          </a:prstGeom>
          <a:noFill/>
        </p:spPr>
        <p:txBody>
          <a:bodyPr wrap="square" rtlCol="0">
            <a:spAutoFit/>
          </a:bodyPr>
          <a:lstStyle/>
          <a:p>
            <a:pPr algn="r"/>
            <a:r>
              <a:rPr lang="en-US" sz="2853" b="1" dirty="0">
                <a:solidFill>
                  <a:srgbClr val="000000">
                    <a:lumMod val="95000"/>
                    <a:lumOff val="5000"/>
                  </a:srgbClr>
                </a:solidFill>
                <a:latin typeface="Arial Narrow" panose="020B0606020202030204" pitchFamily="34" charset="0"/>
              </a:rPr>
              <a:t>ANNUAL </a:t>
            </a:r>
            <a:br>
              <a:rPr lang="en-US" sz="2853" b="1" dirty="0">
                <a:solidFill>
                  <a:srgbClr val="000000">
                    <a:lumMod val="95000"/>
                    <a:lumOff val="5000"/>
                  </a:srgbClr>
                </a:solidFill>
                <a:latin typeface="Arial Narrow" panose="020B0606020202030204" pitchFamily="34" charset="0"/>
              </a:rPr>
            </a:br>
            <a:r>
              <a:rPr lang="en-US" sz="2853" b="1" dirty="0">
                <a:solidFill>
                  <a:srgbClr val="000000">
                    <a:lumMod val="95000"/>
                    <a:lumOff val="5000"/>
                  </a:srgbClr>
                </a:solidFill>
                <a:latin typeface="Arial Narrow" panose="020B0606020202030204" pitchFamily="34" charset="0"/>
              </a:rPr>
              <a:t>FUEL </a:t>
            </a:r>
            <a:br>
              <a:rPr lang="en-US" sz="2853" b="1" dirty="0">
                <a:solidFill>
                  <a:srgbClr val="000000">
                    <a:lumMod val="95000"/>
                    <a:lumOff val="5000"/>
                  </a:srgbClr>
                </a:solidFill>
                <a:latin typeface="Arial Narrow" panose="020B0606020202030204" pitchFamily="34" charset="0"/>
              </a:rPr>
            </a:br>
            <a:r>
              <a:rPr lang="en-US" sz="2853" b="1" dirty="0">
                <a:solidFill>
                  <a:srgbClr val="000000">
                    <a:lumMod val="95000"/>
                    <a:lumOff val="5000"/>
                  </a:srgbClr>
                </a:solidFill>
                <a:latin typeface="Arial Narrow" panose="020B0606020202030204" pitchFamily="34" charset="0"/>
              </a:rPr>
              <a:t>SAVINGS</a:t>
            </a:r>
          </a:p>
        </p:txBody>
      </p:sp>
      <p:grpSp>
        <p:nvGrpSpPr>
          <p:cNvPr id="37" name="Group 36"/>
          <p:cNvGrpSpPr/>
          <p:nvPr userDrawn="1"/>
        </p:nvGrpSpPr>
        <p:grpSpPr>
          <a:xfrm>
            <a:off x="3213369" y="3490048"/>
            <a:ext cx="4797499" cy="2335067"/>
            <a:chOff x="-520390" y="2604091"/>
            <a:chExt cx="4703191" cy="2291609"/>
          </a:xfrm>
        </p:grpSpPr>
        <p:sp>
          <p:nvSpPr>
            <p:cNvPr id="38" name="TextBox 37"/>
            <p:cNvSpPr txBox="1"/>
            <p:nvPr/>
          </p:nvSpPr>
          <p:spPr>
            <a:xfrm>
              <a:off x="359927" y="3509716"/>
              <a:ext cx="1712981" cy="583080"/>
            </a:xfrm>
            <a:prstGeom prst="rect">
              <a:avLst/>
            </a:prstGeom>
            <a:noFill/>
          </p:spPr>
          <p:txBody>
            <a:bodyPr wrap="square" rtlCol="0">
              <a:spAutoFit/>
            </a:bodyPr>
            <a:lstStyle/>
            <a:p>
              <a:r>
                <a:rPr lang="en-US" sz="3261" b="1" dirty="0">
                  <a:solidFill>
                    <a:srgbClr val="FFFFFF"/>
                  </a:solidFill>
                  <a:latin typeface="Arial Narrow" panose="020B0606020202030204" pitchFamily="34" charset="0"/>
                </a:rPr>
                <a:t>Fleet of</a:t>
              </a:r>
            </a:p>
          </p:txBody>
        </p:sp>
        <p:sp>
          <p:nvSpPr>
            <p:cNvPr id="39" name="TextBox 38"/>
            <p:cNvSpPr txBox="1"/>
            <p:nvPr/>
          </p:nvSpPr>
          <p:spPr>
            <a:xfrm>
              <a:off x="-520390" y="3941881"/>
              <a:ext cx="4232459" cy="767644"/>
            </a:xfrm>
            <a:prstGeom prst="rect">
              <a:avLst/>
            </a:prstGeom>
            <a:noFill/>
          </p:spPr>
          <p:txBody>
            <a:bodyPr wrap="square" rtlCol="0">
              <a:spAutoFit/>
            </a:bodyPr>
            <a:lstStyle/>
            <a:p>
              <a:pPr algn="ctr"/>
              <a:r>
                <a:rPr lang="en-US" sz="4483" b="1" dirty="0">
                  <a:solidFill>
                    <a:srgbClr val="FFFFFF"/>
                  </a:solidFill>
                  <a:latin typeface="Arial Narrow" panose="020B0606020202030204" pitchFamily="34" charset="0"/>
                </a:rPr>
                <a:t>VESSELS</a:t>
              </a:r>
            </a:p>
          </p:txBody>
        </p:sp>
        <p:sp>
          <p:nvSpPr>
            <p:cNvPr id="40" name="TextBox 39"/>
            <p:cNvSpPr txBox="1"/>
            <p:nvPr/>
          </p:nvSpPr>
          <p:spPr>
            <a:xfrm>
              <a:off x="1319437" y="2776123"/>
              <a:ext cx="1251447" cy="1567947"/>
            </a:xfrm>
            <a:prstGeom prst="rect">
              <a:avLst/>
            </a:prstGeom>
            <a:noFill/>
          </p:spPr>
          <p:txBody>
            <a:bodyPr wrap="square" rtlCol="0">
              <a:spAutoFit/>
            </a:bodyPr>
            <a:lstStyle/>
            <a:p>
              <a:pPr algn="ctr"/>
              <a:r>
                <a:rPr lang="en-US" sz="9782" b="1" dirty="0">
                  <a:solidFill>
                    <a:srgbClr val="000000"/>
                  </a:solidFill>
                  <a:latin typeface="Arial Narrow" panose="020B0606020202030204" pitchFamily="34" charset="0"/>
                </a:rPr>
                <a:t>8</a:t>
              </a:r>
            </a:p>
          </p:txBody>
        </p:sp>
        <p:pic>
          <p:nvPicPr>
            <p:cNvPr id="41" name="Picture 40"/>
            <p:cNvPicPr>
              <a:picLocks noChangeAspect="1"/>
            </p:cNvPicPr>
            <p:nvPr/>
          </p:nvPicPr>
          <p:blipFill>
            <a:blip r:embed="rId3"/>
            <a:stretch>
              <a:fillRect/>
            </a:stretch>
          </p:blipFill>
          <p:spPr>
            <a:xfrm>
              <a:off x="473888" y="2617370"/>
              <a:ext cx="402080" cy="394900"/>
            </a:xfrm>
            <a:prstGeom prst="rect">
              <a:avLst/>
            </a:prstGeom>
          </p:spPr>
        </p:pic>
        <p:sp>
          <p:nvSpPr>
            <p:cNvPr id="42" name="TextBox 41"/>
            <p:cNvSpPr txBox="1"/>
            <p:nvPr/>
          </p:nvSpPr>
          <p:spPr>
            <a:xfrm>
              <a:off x="830659" y="2604091"/>
              <a:ext cx="3352142" cy="398390"/>
            </a:xfrm>
            <a:prstGeom prst="rect">
              <a:avLst/>
            </a:prstGeom>
            <a:noFill/>
          </p:spPr>
          <p:txBody>
            <a:bodyPr wrap="square" rtlCol="0">
              <a:spAutoFit/>
            </a:bodyPr>
            <a:lstStyle/>
            <a:p>
              <a:r>
                <a:rPr lang="en-US" sz="2038" b="1" dirty="0">
                  <a:solidFill>
                    <a:srgbClr val="000000"/>
                  </a:solidFill>
                  <a:latin typeface="Arial Narrow" panose="020B0606020202030204" pitchFamily="34" charset="0"/>
                </a:rPr>
                <a:t>Applied Analytics</a:t>
              </a:r>
            </a:p>
          </p:txBody>
        </p:sp>
        <p:pic>
          <p:nvPicPr>
            <p:cNvPr id="43" name="Picture 42"/>
            <p:cNvPicPr>
              <a:picLocks noChangeAspect="1"/>
            </p:cNvPicPr>
            <p:nvPr/>
          </p:nvPicPr>
          <p:blipFill>
            <a:blip r:embed="rId4"/>
            <a:stretch>
              <a:fillRect/>
            </a:stretch>
          </p:blipFill>
          <p:spPr>
            <a:xfrm>
              <a:off x="2289587" y="2793756"/>
              <a:ext cx="1237500" cy="967500"/>
            </a:xfrm>
            <a:prstGeom prst="rect">
              <a:avLst/>
            </a:prstGeom>
          </p:spPr>
        </p:pic>
        <p:pic>
          <p:nvPicPr>
            <p:cNvPr id="44" name="Picture 43"/>
            <p:cNvPicPr>
              <a:picLocks noChangeAspect="1"/>
            </p:cNvPicPr>
            <p:nvPr/>
          </p:nvPicPr>
          <p:blipFill>
            <a:blip r:embed="rId5"/>
            <a:stretch>
              <a:fillRect/>
            </a:stretch>
          </p:blipFill>
          <p:spPr>
            <a:xfrm>
              <a:off x="887089" y="4648200"/>
              <a:ext cx="1417500" cy="247500"/>
            </a:xfrm>
            <a:prstGeom prst="rect">
              <a:avLst/>
            </a:prstGeom>
          </p:spPr>
        </p:pic>
      </p:grpSp>
      <p:sp>
        <p:nvSpPr>
          <p:cNvPr id="16" name="TextBox 15"/>
          <p:cNvSpPr txBox="1"/>
          <p:nvPr userDrawn="1"/>
        </p:nvSpPr>
        <p:spPr>
          <a:xfrm>
            <a:off x="10871016" y="2759788"/>
            <a:ext cx="1254547" cy="510461"/>
          </a:xfrm>
          <a:prstGeom prst="rect">
            <a:avLst/>
          </a:prstGeom>
          <a:noFill/>
        </p:spPr>
        <p:txBody>
          <a:bodyPr wrap="square" rtlCol="0">
            <a:spAutoFit/>
          </a:bodyPr>
          <a:lstStyle/>
          <a:p>
            <a:r>
              <a:rPr lang="en-US" sz="2717" b="1" dirty="0">
                <a:solidFill>
                  <a:srgbClr val="FFFFFF"/>
                </a:solidFill>
                <a:latin typeface="Arial Narrow" panose="020B0606020202030204" pitchFamily="34" charset="0"/>
              </a:rPr>
              <a:t>*</a:t>
            </a:r>
            <a:endParaRPr lang="en-US" sz="1630" b="1" dirty="0">
              <a:solidFill>
                <a:srgbClr val="FFFFFF"/>
              </a:solidFill>
              <a:latin typeface="Arial Narrow" panose="020B0606020202030204" pitchFamily="34" charset="0"/>
            </a:endParaRPr>
          </a:p>
        </p:txBody>
      </p:sp>
      <p:sp>
        <p:nvSpPr>
          <p:cNvPr id="18" name="TextBox 17"/>
          <p:cNvSpPr txBox="1"/>
          <p:nvPr userDrawn="1"/>
        </p:nvSpPr>
        <p:spPr>
          <a:xfrm>
            <a:off x="9918335" y="5458601"/>
            <a:ext cx="1986221" cy="343171"/>
          </a:xfrm>
          <a:prstGeom prst="rect">
            <a:avLst/>
          </a:prstGeom>
          <a:noFill/>
        </p:spPr>
        <p:txBody>
          <a:bodyPr wrap="square" rtlCol="0">
            <a:spAutoFit/>
          </a:bodyPr>
          <a:lstStyle/>
          <a:p>
            <a:r>
              <a:rPr lang="en-US" sz="1630" b="1" dirty="0">
                <a:solidFill>
                  <a:srgbClr val="FFFFFF"/>
                </a:solidFill>
                <a:latin typeface="Arial Narrow" panose="020B0606020202030204" pitchFamily="34" charset="0"/>
              </a:rPr>
              <a:t>*</a:t>
            </a:r>
            <a:r>
              <a:rPr lang="en-US" sz="1223" b="1" dirty="0">
                <a:solidFill>
                  <a:srgbClr val="FFFFFF"/>
                </a:solidFill>
                <a:latin typeface="Arial Narrow" panose="020B0606020202030204" pitchFamily="34" charset="0"/>
              </a:rPr>
              <a:t>Caterpillar  estimates</a:t>
            </a:r>
          </a:p>
        </p:txBody>
      </p:sp>
    </p:spTree>
    <p:extLst>
      <p:ext uri="{BB962C8B-B14F-4D97-AF65-F5344CB8AC3E}">
        <p14:creationId xmlns:p14="http://schemas.microsoft.com/office/powerpoint/2010/main" val="25233629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Major Mining Custom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371"/>
            <a:ext cx="12436470" cy="5939100"/>
          </a:xfrm>
          <a:prstGeom prst="rect">
            <a:avLst/>
          </a:prstGeom>
        </p:spPr>
      </p:pic>
      <p:sp>
        <p:nvSpPr>
          <p:cNvPr id="17" name="Rectangle 16"/>
          <p:cNvSpPr/>
          <p:nvPr userDrawn="1"/>
        </p:nvSpPr>
        <p:spPr>
          <a:xfrm>
            <a:off x="2" y="283113"/>
            <a:ext cx="12436474" cy="1146083"/>
          </a:xfrm>
          <a:prstGeom prst="rect">
            <a:avLst/>
          </a:prstGeom>
        </p:spPr>
        <p:txBody>
          <a:bodyPr wrap="square">
            <a:spAutoFit/>
          </a:bodyPr>
          <a:lstStyle/>
          <a:p>
            <a:pPr algn="ctr">
              <a:lnSpc>
                <a:spcPct val="70000"/>
              </a:lnSpc>
            </a:pPr>
            <a:r>
              <a:rPr lang="en-US" sz="4891" b="1" dirty="0">
                <a:solidFill>
                  <a:srgbClr val="FFCD11"/>
                </a:solidFill>
                <a:latin typeface="Arial Narrow"/>
                <a:cs typeface="Univers LT Std 67 Cn Bold"/>
              </a:rPr>
              <a:t>ANALYTICS CAPABILITIES DEMONSTRATED </a:t>
            </a:r>
          </a:p>
          <a:p>
            <a:pPr algn="ctr">
              <a:lnSpc>
                <a:spcPct val="70000"/>
              </a:lnSpc>
            </a:pPr>
            <a:r>
              <a:rPr lang="en-US" sz="4891" b="1" dirty="0">
                <a:solidFill>
                  <a:srgbClr val="FFFFFF"/>
                </a:solidFill>
                <a:latin typeface="Arial Narrow"/>
                <a:cs typeface="Univers LT Std 67 Cn Bold"/>
              </a:rPr>
              <a:t>FOR MAJOR MINING CUSTOMER</a:t>
            </a:r>
          </a:p>
        </p:txBody>
      </p:sp>
      <p:grpSp>
        <p:nvGrpSpPr>
          <p:cNvPr id="18" name="Group 17"/>
          <p:cNvGrpSpPr/>
          <p:nvPr userDrawn="1"/>
        </p:nvGrpSpPr>
        <p:grpSpPr>
          <a:xfrm>
            <a:off x="5678467" y="2129303"/>
            <a:ext cx="3799564" cy="3552486"/>
            <a:chOff x="461962" y="2565726"/>
            <a:chExt cx="3724872" cy="3486370"/>
          </a:xfrm>
        </p:grpSpPr>
        <p:sp>
          <p:nvSpPr>
            <p:cNvPr id="19" name="TextBox 8"/>
            <p:cNvSpPr txBox="1"/>
            <p:nvPr/>
          </p:nvSpPr>
          <p:spPr>
            <a:xfrm>
              <a:off x="987877" y="3130698"/>
              <a:ext cx="2176558" cy="102318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70000"/>
                </a:lnSpc>
              </a:pPr>
              <a:r>
                <a:rPr lang="en-US" sz="4891" b="1" spc="-154" dirty="0">
                  <a:solidFill>
                    <a:srgbClr val="FFFFFF"/>
                  </a:solidFill>
                  <a:latin typeface="Arial Narrow Bold"/>
                  <a:cs typeface="Arial Narrow Bold"/>
                </a:rPr>
                <a:t> 24</a:t>
              </a:r>
            </a:p>
            <a:p>
              <a:pPr>
                <a:lnSpc>
                  <a:spcPct val="70000"/>
                </a:lnSpc>
              </a:pPr>
              <a:r>
                <a:rPr lang="en-US" sz="1834" b="1" dirty="0">
                  <a:solidFill>
                    <a:srgbClr val="FFFFFF"/>
                  </a:solidFill>
                  <a:cs typeface="Arial Narrow Bold"/>
                </a:rPr>
                <a:t>PLANNED </a:t>
              </a:r>
            </a:p>
            <a:p>
              <a:pPr>
                <a:lnSpc>
                  <a:spcPct val="80000"/>
                </a:lnSpc>
              </a:pPr>
              <a:r>
                <a:rPr lang="en-US" sz="1834" dirty="0">
                  <a:solidFill>
                    <a:srgbClr val="FFFFFF"/>
                  </a:solidFill>
                  <a:cs typeface="Arial Narrow Bold"/>
                </a:rPr>
                <a:t>      DOWNTIME</a:t>
              </a:r>
            </a:p>
          </p:txBody>
        </p:sp>
        <p:sp>
          <p:nvSpPr>
            <p:cNvPr id="20" name="TextBox 27"/>
            <p:cNvSpPr txBox="1"/>
            <p:nvPr/>
          </p:nvSpPr>
          <p:spPr>
            <a:xfrm>
              <a:off x="542623" y="2565726"/>
              <a:ext cx="2626649" cy="6076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70000"/>
                </a:lnSpc>
              </a:pPr>
              <a:r>
                <a:rPr lang="en-US" sz="2445" b="1" u="sng" dirty="0">
                  <a:solidFill>
                    <a:srgbClr val="FFCD11"/>
                  </a:solidFill>
                  <a:cs typeface="Arial Narrow Bold"/>
                </a:rPr>
                <a:t>WITH </a:t>
              </a:r>
              <a:r>
                <a:rPr lang="en-US" sz="2445" dirty="0">
                  <a:solidFill>
                    <a:srgbClr val="FFFFFF"/>
                  </a:solidFill>
                  <a:cs typeface="Arial Narrow Bold"/>
                </a:rPr>
                <a:t>ANALYTICS*</a:t>
              </a:r>
            </a:p>
            <a:p>
              <a:pPr>
                <a:lnSpc>
                  <a:spcPct val="70000"/>
                </a:lnSpc>
              </a:pPr>
              <a:endParaRPr lang="en-US" sz="2445" dirty="0">
                <a:solidFill>
                  <a:srgbClr val="FFFFFF"/>
                </a:solidFill>
                <a:cs typeface="Arial Narrow Bold"/>
              </a:endParaRPr>
            </a:p>
          </p:txBody>
        </p:sp>
        <p:sp>
          <p:nvSpPr>
            <p:cNvPr id="21" name="TextBox 20"/>
            <p:cNvSpPr txBox="1"/>
            <p:nvPr/>
          </p:nvSpPr>
          <p:spPr>
            <a:xfrm>
              <a:off x="2720256" y="3434317"/>
              <a:ext cx="1466578" cy="866188"/>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60000"/>
                </a:lnSpc>
              </a:pPr>
              <a:r>
                <a:rPr lang="en-US" sz="4483" b="1" baseline="30000" dirty="0">
                  <a:solidFill>
                    <a:srgbClr val="FFCD11"/>
                  </a:solidFill>
                  <a:latin typeface="Arial Narrow Bold"/>
                  <a:cs typeface="Arial Narrow Bold"/>
                </a:rPr>
                <a:t>$</a:t>
              </a:r>
              <a:r>
                <a:rPr lang="en-US" sz="5502" b="1" spc="-154" dirty="0">
                  <a:solidFill>
                    <a:srgbClr val="FFCD11"/>
                  </a:solidFill>
                  <a:latin typeface="Arial Narrow Bold"/>
                  <a:cs typeface="Arial Narrow Bold"/>
                </a:rPr>
                <a:t>12</a:t>
              </a:r>
              <a:r>
                <a:rPr lang="en-US" sz="4891" b="1" spc="-154" dirty="0">
                  <a:solidFill>
                    <a:srgbClr val="FFCD11"/>
                  </a:solidFill>
                  <a:latin typeface="Arial Narrow Bold"/>
                  <a:cs typeface="Arial Narrow Bold"/>
                </a:rPr>
                <a:t>K</a:t>
              </a:r>
              <a:r>
                <a:rPr lang="en-US" sz="6114" b="1" dirty="0">
                  <a:solidFill>
                    <a:srgbClr val="FFCD11"/>
                  </a:solidFill>
                  <a:latin typeface="Arial Narrow Bold"/>
                  <a:cs typeface="Arial Narrow Bold"/>
                </a:rPr>
                <a:t> </a:t>
              </a:r>
            </a:p>
            <a:p>
              <a:pPr algn="ctr">
                <a:lnSpc>
                  <a:spcPct val="60000"/>
                </a:lnSpc>
              </a:pPr>
              <a:r>
                <a:rPr lang="en-US" sz="2445" b="1" dirty="0">
                  <a:solidFill>
                    <a:srgbClr val="FFCD11"/>
                  </a:solidFill>
                  <a:latin typeface="Arial Narrow Bold"/>
                  <a:cs typeface="Arial Narrow Bold"/>
                </a:rPr>
                <a:t>FIX</a:t>
              </a:r>
            </a:p>
          </p:txBody>
        </p:sp>
        <p:pic>
          <p:nvPicPr>
            <p:cNvPr id="22" name="Picture 21"/>
            <p:cNvPicPr>
              <a:picLocks noChangeAspect="1"/>
            </p:cNvPicPr>
            <p:nvPr/>
          </p:nvPicPr>
          <p:blipFill>
            <a:blip r:embed="rId3"/>
            <a:stretch>
              <a:fillRect/>
            </a:stretch>
          </p:blipFill>
          <p:spPr>
            <a:xfrm>
              <a:off x="461962" y="3505200"/>
              <a:ext cx="2885466" cy="2546896"/>
            </a:xfrm>
            <a:prstGeom prst="rect">
              <a:avLst/>
            </a:prstGeom>
          </p:spPr>
        </p:pic>
        <p:sp>
          <p:nvSpPr>
            <p:cNvPr id="23" name="Oval 22"/>
            <p:cNvSpPr/>
            <p:nvPr/>
          </p:nvSpPr>
          <p:spPr>
            <a:xfrm>
              <a:off x="2643616" y="2941006"/>
              <a:ext cx="1518280" cy="1518280"/>
            </a:xfrm>
            <a:prstGeom prst="ellipse">
              <a:avLst/>
            </a:prstGeom>
            <a:noFill/>
            <a:ln w="149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solidFill>
                  <a:srgbClr val="FFFFFF"/>
                </a:solidFill>
              </a:endParaRPr>
            </a:p>
          </p:txBody>
        </p:sp>
      </p:grpSp>
      <p:sp>
        <p:nvSpPr>
          <p:cNvPr id="24" name="TextBox 29"/>
          <p:cNvSpPr txBox="1"/>
          <p:nvPr userDrawn="1"/>
        </p:nvSpPr>
        <p:spPr>
          <a:xfrm>
            <a:off x="-17340" y="3582857"/>
            <a:ext cx="1690293" cy="84504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80000"/>
              </a:lnSpc>
            </a:pPr>
            <a:r>
              <a:rPr lang="en-US" sz="6114" b="1" spc="-154" dirty="0">
                <a:solidFill>
                  <a:srgbClr val="FFCD11"/>
                </a:solidFill>
                <a:latin typeface="Arial Narrow Bold"/>
                <a:cs typeface="Arial Narrow Bold"/>
              </a:rPr>
              <a:t>90</a:t>
            </a:r>
            <a:r>
              <a:rPr lang="en-US" sz="6114" b="1" spc="-306" dirty="0">
                <a:solidFill>
                  <a:srgbClr val="FFCD11"/>
                </a:solidFill>
                <a:latin typeface="Arial Narrow Bold"/>
                <a:cs typeface="Arial Narrow Bold"/>
              </a:rPr>
              <a:t>0</a:t>
            </a:r>
            <a:endParaRPr lang="en-US" sz="6114" dirty="0">
              <a:solidFill>
                <a:srgbClr val="FFCD11"/>
              </a:solidFill>
              <a:latin typeface="Arial Narrow Bold"/>
              <a:cs typeface="Arial Narrow Bold"/>
            </a:endParaRPr>
          </a:p>
        </p:txBody>
      </p:sp>
      <p:sp>
        <p:nvSpPr>
          <p:cNvPr id="25" name="TextBox 20"/>
          <p:cNvSpPr txBox="1"/>
          <p:nvPr userDrawn="1"/>
        </p:nvSpPr>
        <p:spPr>
          <a:xfrm>
            <a:off x="2732043" y="4299493"/>
            <a:ext cx="1798441" cy="88261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60000"/>
              </a:lnSpc>
            </a:pPr>
            <a:r>
              <a:rPr lang="en-US" sz="4483" b="1" baseline="30000" dirty="0">
                <a:solidFill>
                  <a:srgbClr val="FFFFFF"/>
                </a:solidFill>
                <a:latin typeface="Arial Narrow Bold"/>
                <a:cs typeface="Arial Narrow Bold"/>
              </a:rPr>
              <a:t>$</a:t>
            </a:r>
            <a:r>
              <a:rPr lang="en-US" sz="5502" b="1" spc="-154" dirty="0">
                <a:solidFill>
                  <a:srgbClr val="FFFFFF"/>
                </a:solidFill>
                <a:latin typeface="Arial Narrow Bold"/>
                <a:cs typeface="Arial Narrow Bold"/>
              </a:rPr>
              <a:t>650</a:t>
            </a:r>
            <a:r>
              <a:rPr lang="en-US" sz="4891" b="1" spc="-154" dirty="0">
                <a:solidFill>
                  <a:srgbClr val="FFFFFF"/>
                </a:solidFill>
                <a:latin typeface="Arial Narrow Bold"/>
                <a:cs typeface="Arial Narrow Bold"/>
              </a:rPr>
              <a:t>K</a:t>
            </a:r>
            <a:r>
              <a:rPr lang="en-US" sz="6114" b="1" dirty="0">
                <a:solidFill>
                  <a:srgbClr val="FFFFFF"/>
                </a:solidFill>
                <a:latin typeface="Arial Narrow Bold"/>
                <a:cs typeface="Arial Narrow Bold"/>
              </a:rPr>
              <a:t> </a:t>
            </a:r>
          </a:p>
          <a:p>
            <a:pPr algn="ctr">
              <a:lnSpc>
                <a:spcPct val="60000"/>
              </a:lnSpc>
            </a:pPr>
            <a:r>
              <a:rPr lang="en-US" sz="2445" b="1" dirty="0">
                <a:solidFill>
                  <a:srgbClr val="FFFFFF"/>
                </a:solidFill>
                <a:latin typeface="Arial Narrow Bold"/>
                <a:cs typeface="Arial Narrow Bold"/>
              </a:rPr>
              <a:t>FIX</a:t>
            </a:r>
          </a:p>
        </p:txBody>
      </p:sp>
      <p:sp>
        <p:nvSpPr>
          <p:cNvPr id="26" name="TextBox 27"/>
          <p:cNvSpPr txBox="1"/>
          <p:nvPr userDrawn="1"/>
        </p:nvSpPr>
        <p:spPr>
          <a:xfrm>
            <a:off x="356487" y="3147950"/>
            <a:ext cx="2967864" cy="355738"/>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70000"/>
              </a:lnSpc>
            </a:pPr>
            <a:r>
              <a:rPr lang="en-US" sz="2445" b="1" u="sng" dirty="0">
                <a:solidFill>
                  <a:srgbClr val="FFCD11"/>
                </a:solidFill>
                <a:cs typeface="Arial Narrow Bold"/>
              </a:rPr>
              <a:t>WITHOUT</a:t>
            </a:r>
            <a:r>
              <a:rPr lang="en-US" sz="2445" b="1" dirty="0">
                <a:solidFill>
                  <a:srgbClr val="FFFFFF"/>
                </a:solidFill>
                <a:cs typeface="Arial Narrow Bold"/>
              </a:rPr>
              <a:t> </a:t>
            </a:r>
            <a:r>
              <a:rPr lang="en-US" sz="2445" dirty="0">
                <a:solidFill>
                  <a:srgbClr val="FFFFFF"/>
                </a:solidFill>
                <a:cs typeface="Arial Narrow Bold"/>
              </a:rPr>
              <a:t>ANALYTICS*</a:t>
            </a:r>
          </a:p>
        </p:txBody>
      </p:sp>
      <p:sp>
        <p:nvSpPr>
          <p:cNvPr id="27" name="Rectangle 26"/>
          <p:cNvSpPr/>
          <p:nvPr userDrawn="1"/>
        </p:nvSpPr>
        <p:spPr>
          <a:xfrm>
            <a:off x="-81399" y="4302284"/>
            <a:ext cx="3137153" cy="594137"/>
          </a:xfrm>
          <a:prstGeom prst="rect">
            <a:avLst/>
          </a:prstGeom>
        </p:spPr>
        <p:txBody>
          <a:bodyPr wrap="square">
            <a:spAutoFit/>
          </a:bodyPr>
          <a:lstStyle/>
          <a:p>
            <a:pPr algn="ctr">
              <a:lnSpc>
                <a:spcPct val="80000"/>
              </a:lnSpc>
            </a:pPr>
            <a:r>
              <a:rPr lang="en-US" sz="2038" b="1" dirty="0">
                <a:solidFill>
                  <a:srgbClr val="FFFFFF"/>
                </a:solidFill>
                <a:latin typeface="Arial Narrow" panose="020B0606020202030204" pitchFamily="34" charset="0"/>
                <a:cs typeface="Arial Narrow Bold"/>
              </a:rPr>
              <a:t>UNPLANNED</a:t>
            </a:r>
            <a:r>
              <a:rPr lang="en-US" sz="2038" dirty="0">
                <a:solidFill>
                  <a:srgbClr val="FFFFFF"/>
                </a:solidFill>
                <a:latin typeface="Arial Narrow" panose="020B0606020202030204" pitchFamily="34" charset="0"/>
                <a:cs typeface="Arial Narrow Bold"/>
              </a:rPr>
              <a:t> </a:t>
            </a:r>
          </a:p>
          <a:p>
            <a:pPr algn="ctr">
              <a:lnSpc>
                <a:spcPct val="80000"/>
              </a:lnSpc>
            </a:pPr>
            <a:r>
              <a:rPr lang="en-US" sz="2038" dirty="0">
                <a:solidFill>
                  <a:srgbClr val="FFFFFF"/>
                </a:solidFill>
                <a:latin typeface="Arial Narrow" panose="020B0606020202030204" pitchFamily="34" charset="0"/>
                <a:cs typeface="Arial Narrow Bold"/>
              </a:rPr>
              <a:t>DOWNTIME</a:t>
            </a:r>
          </a:p>
        </p:txBody>
      </p:sp>
      <p:sp>
        <p:nvSpPr>
          <p:cNvPr id="28" name="Oval 27"/>
          <p:cNvSpPr/>
          <p:nvPr userDrawn="1"/>
        </p:nvSpPr>
        <p:spPr>
          <a:xfrm>
            <a:off x="2690414" y="3720547"/>
            <a:ext cx="1739911" cy="1738055"/>
          </a:xfrm>
          <a:prstGeom prst="ellipse">
            <a:avLst/>
          </a:prstGeom>
          <a:noFill/>
          <a:ln w="92075">
            <a:solidFill>
              <a:srgbClr val="FFC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solidFill>
                <a:srgbClr val="FFFFFF"/>
              </a:solidFill>
            </a:endParaRPr>
          </a:p>
        </p:txBody>
      </p:sp>
      <p:sp>
        <p:nvSpPr>
          <p:cNvPr id="29" name="Oval 28"/>
          <p:cNvSpPr/>
          <p:nvPr userDrawn="1"/>
        </p:nvSpPr>
        <p:spPr>
          <a:xfrm>
            <a:off x="2455366" y="3480751"/>
            <a:ext cx="2218238" cy="2215871"/>
          </a:xfrm>
          <a:prstGeom prst="ellipse">
            <a:avLst/>
          </a:prstGeom>
          <a:noFill/>
          <a:ln w="127000">
            <a:solidFill>
              <a:srgbClr val="FFC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solidFill>
                <a:srgbClr val="FFFFFF"/>
              </a:solidFill>
            </a:endParaRPr>
          </a:p>
        </p:txBody>
      </p:sp>
      <p:sp>
        <p:nvSpPr>
          <p:cNvPr id="30" name="Rectangle 29"/>
          <p:cNvSpPr/>
          <p:nvPr userDrawn="1"/>
        </p:nvSpPr>
        <p:spPr>
          <a:xfrm>
            <a:off x="351963" y="3788750"/>
            <a:ext cx="3137153" cy="443583"/>
          </a:xfrm>
          <a:prstGeom prst="rect">
            <a:avLst/>
          </a:prstGeom>
        </p:spPr>
        <p:txBody>
          <a:bodyPr wrap="square">
            <a:spAutoFit/>
          </a:bodyPr>
          <a:lstStyle/>
          <a:p>
            <a:pPr algn="ctr">
              <a:lnSpc>
                <a:spcPct val="80000"/>
              </a:lnSpc>
            </a:pPr>
            <a:r>
              <a:rPr lang="en-US" sz="2853" b="1" dirty="0">
                <a:solidFill>
                  <a:srgbClr val="FFCD11"/>
                </a:solidFill>
                <a:latin typeface="Arial Narrow" panose="020B0606020202030204" pitchFamily="34" charset="0"/>
                <a:cs typeface="Arial Narrow Bold"/>
              </a:rPr>
              <a:t>HOURS</a:t>
            </a:r>
            <a:endParaRPr lang="en-US" sz="2853" dirty="0">
              <a:solidFill>
                <a:srgbClr val="FFCD11"/>
              </a:solidFill>
              <a:latin typeface="Arial Narrow" panose="020B0606020202030204" pitchFamily="34" charset="0"/>
              <a:cs typeface="Arial Narrow Bold"/>
            </a:endParaRPr>
          </a:p>
        </p:txBody>
      </p:sp>
      <p:sp>
        <p:nvSpPr>
          <p:cNvPr id="45" name="Rectangle 44"/>
          <p:cNvSpPr/>
          <p:nvPr userDrawn="1"/>
        </p:nvSpPr>
        <p:spPr>
          <a:xfrm>
            <a:off x="5828765" y="2771061"/>
            <a:ext cx="3137153" cy="343235"/>
          </a:xfrm>
          <a:prstGeom prst="rect">
            <a:avLst/>
          </a:prstGeom>
        </p:spPr>
        <p:txBody>
          <a:bodyPr wrap="square">
            <a:spAutoFit/>
          </a:bodyPr>
          <a:lstStyle/>
          <a:p>
            <a:pPr algn="ctr">
              <a:lnSpc>
                <a:spcPct val="80000"/>
              </a:lnSpc>
            </a:pPr>
            <a:r>
              <a:rPr lang="en-US" sz="2038" b="1" dirty="0">
                <a:solidFill>
                  <a:srgbClr val="FFFFFF"/>
                </a:solidFill>
                <a:latin typeface="Arial Narrow" panose="020B0606020202030204" pitchFamily="34" charset="0"/>
                <a:cs typeface="Arial Narrow Bold"/>
              </a:rPr>
              <a:t>HOURS</a:t>
            </a:r>
            <a:endParaRPr lang="en-US" sz="2038" dirty="0">
              <a:solidFill>
                <a:srgbClr val="FFFFFF"/>
              </a:solidFill>
              <a:latin typeface="Arial Narrow" panose="020B0606020202030204" pitchFamily="34" charset="0"/>
              <a:cs typeface="Arial Narrow Bold"/>
            </a:endParaRPr>
          </a:p>
        </p:txBody>
      </p:sp>
      <p:sp>
        <p:nvSpPr>
          <p:cNvPr id="31" name="TextBox 30"/>
          <p:cNvSpPr txBox="1"/>
          <p:nvPr userDrawn="1"/>
        </p:nvSpPr>
        <p:spPr>
          <a:xfrm>
            <a:off x="9918335" y="5458601"/>
            <a:ext cx="1986221" cy="343171"/>
          </a:xfrm>
          <a:prstGeom prst="rect">
            <a:avLst/>
          </a:prstGeom>
          <a:noFill/>
        </p:spPr>
        <p:txBody>
          <a:bodyPr wrap="square" rtlCol="0">
            <a:spAutoFit/>
          </a:bodyPr>
          <a:lstStyle/>
          <a:p>
            <a:r>
              <a:rPr lang="en-US" sz="1630" b="1" dirty="0">
                <a:solidFill>
                  <a:srgbClr val="FFFFFF">
                    <a:lumMod val="85000"/>
                  </a:srgbClr>
                </a:solidFill>
                <a:latin typeface="Arial Narrow" panose="020B0606020202030204" pitchFamily="34" charset="0"/>
              </a:rPr>
              <a:t>*</a:t>
            </a:r>
            <a:r>
              <a:rPr lang="en-US" sz="1223" b="1" dirty="0">
                <a:solidFill>
                  <a:srgbClr val="FFFFFF">
                    <a:lumMod val="85000"/>
                  </a:srgbClr>
                </a:solidFill>
                <a:latin typeface="Arial Narrow" panose="020B0606020202030204" pitchFamily="34" charset="0"/>
              </a:rPr>
              <a:t>Caterpillar estimates</a:t>
            </a:r>
          </a:p>
        </p:txBody>
      </p:sp>
    </p:spTree>
    <p:extLst>
      <p:ext uri="{BB962C8B-B14F-4D97-AF65-F5344CB8AC3E}">
        <p14:creationId xmlns:p14="http://schemas.microsoft.com/office/powerpoint/2010/main" val="14049823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Rail Customer Technologies">
    <p:spTree>
      <p:nvGrpSpPr>
        <p:cNvPr id="1" name=""/>
        <p:cNvGrpSpPr/>
        <p:nvPr/>
      </p:nvGrpSpPr>
      <p:grpSpPr>
        <a:xfrm>
          <a:off x="0" y="0"/>
          <a:ext cx="0" cy="0"/>
          <a:chOff x="0" y="0"/>
          <a:chExt cx="0" cy="0"/>
        </a:xfrm>
      </p:grpSpPr>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371"/>
            <a:ext cx="12436467" cy="5939100"/>
          </a:xfrm>
          <a:prstGeom prst="rect">
            <a:avLst/>
          </a:prstGeom>
        </p:spPr>
      </p:pic>
      <p:sp>
        <p:nvSpPr>
          <p:cNvPr id="32" name="Rectangle 31"/>
          <p:cNvSpPr/>
          <p:nvPr userDrawn="1"/>
        </p:nvSpPr>
        <p:spPr>
          <a:xfrm>
            <a:off x="8931273" y="2148380"/>
            <a:ext cx="3374437" cy="970458"/>
          </a:xfrm>
          <a:prstGeom prst="rect">
            <a:avLst/>
          </a:prstGeom>
        </p:spPr>
        <p:txBody>
          <a:bodyPr wrap="square">
            <a:spAutoFit/>
          </a:bodyPr>
          <a:lstStyle/>
          <a:p>
            <a:r>
              <a:rPr lang="en-US" sz="1902" dirty="0">
                <a:solidFill>
                  <a:srgbClr val="000000"/>
                </a:solidFill>
                <a:latin typeface="Arial Narrow" panose="020B0606020202030204" pitchFamily="34" charset="0"/>
              </a:rPr>
              <a:t>With our digital technologies, </a:t>
            </a:r>
            <a:br>
              <a:rPr lang="en-US" sz="1902" dirty="0">
                <a:solidFill>
                  <a:srgbClr val="000000"/>
                </a:solidFill>
                <a:latin typeface="Arial Narrow" panose="020B0606020202030204" pitchFamily="34" charset="0"/>
              </a:rPr>
            </a:br>
            <a:r>
              <a:rPr lang="en-US" sz="1902" dirty="0">
                <a:solidFill>
                  <a:srgbClr val="000000"/>
                </a:solidFill>
                <a:latin typeface="Arial Narrow" panose="020B0606020202030204" pitchFamily="34" charset="0"/>
              </a:rPr>
              <a:t>rail customers can manage </a:t>
            </a:r>
            <a:br>
              <a:rPr lang="en-US" sz="1902" dirty="0">
                <a:solidFill>
                  <a:srgbClr val="000000"/>
                </a:solidFill>
                <a:latin typeface="Arial Narrow" panose="020B0606020202030204" pitchFamily="34" charset="0"/>
              </a:rPr>
            </a:br>
            <a:r>
              <a:rPr lang="en-US" sz="1902" dirty="0">
                <a:solidFill>
                  <a:srgbClr val="000000"/>
                </a:solidFill>
                <a:latin typeface="Arial Narrow" panose="020B0606020202030204" pitchFamily="34" charset="0"/>
              </a:rPr>
              <a:t>and monitor fleet data real-time</a:t>
            </a:r>
          </a:p>
        </p:txBody>
      </p:sp>
      <p:sp>
        <p:nvSpPr>
          <p:cNvPr id="33" name="Rectangle 32"/>
          <p:cNvSpPr/>
          <p:nvPr userDrawn="1"/>
        </p:nvSpPr>
        <p:spPr>
          <a:xfrm>
            <a:off x="2" y="125179"/>
            <a:ext cx="12442595" cy="1036309"/>
          </a:xfrm>
          <a:prstGeom prst="rect">
            <a:avLst/>
          </a:prstGeom>
        </p:spPr>
        <p:txBody>
          <a:bodyPr wrap="square">
            <a:spAutoFit/>
          </a:bodyPr>
          <a:lstStyle/>
          <a:p>
            <a:pPr algn="ctr">
              <a:lnSpc>
                <a:spcPct val="70000"/>
              </a:lnSpc>
            </a:pPr>
            <a:r>
              <a:rPr lang="en-US" sz="5502" b="1" dirty="0">
                <a:solidFill>
                  <a:srgbClr val="000000"/>
                </a:solidFill>
                <a:latin typeface="Arial Narrow"/>
                <a:cs typeface="Univers LT Std 67 Cn Bold"/>
              </a:rPr>
              <a:t>ADVANCED RAIL TECHNOLOGIES </a:t>
            </a:r>
            <a:br>
              <a:rPr lang="en-US" sz="4891" b="1" dirty="0">
                <a:solidFill>
                  <a:srgbClr val="000000"/>
                </a:solidFill>
                <a:latin typeface="Arial Narrow"/>
                <a:cs typeface="Univers LT Std 67 Cn Bold"/>
              </a:rPr>
            </a:br>
            <a:r>
              <a:rPr lang="en-US" sz="3261" b="1" dirty="0">
                <a:solidFill>
                  <a:srgbClr val="FFFFFF"/>
                </a:solidFill>
                <a:latin typeface="Arial Narrow"/>
                <a:cs typeface="Univers LT Std 67 Cn Bold"/>
              </a:rPr>
              <a:t>IMPROVE LOCOMOTIVE PERFORMANCE AND CUT COSTS</a:t>
            </a:r>
          </a:p>
        </p:txBody>
      </p:sp>
      <p:sp>
        <p:nvSpPr>
          <p:cNvPr id="34" name="Rectangle 33"/>
          <p:cNvSpPr/>
          <p:nvPr userDrawn="1"/>
        </p:nvSpPr>
        <p:spPr>
          <a:xfrm>
            <a:off x="261330" y="5263285"/>
            <a:ext cx="3807780" cy="385042"/>
          </a:xfrm>
          <a:prstGeom prst="rect">
            <a:avLst/>
          </a:prstGeom>
        </p:spPr>
        <p:txBody>
          <a:bodyPr wrap="square">
            <a:spAutoFit/>
          </a:bodyPr>
          <a:lstStyle/>
          <a:p>
            <a:pPr algn="ctr"/>
            <a:r>
              <a:rPr lang="en-US" sz="1902" b="1" dirty="0">
                <a:solidFill>
                  <a:srgbClr val="FFFFFF"/>
                </a:solidFill>
                <a:latin typeface="Arial Narrow" panose="020B0606020202030204" pitchFamily="34" charset="0"/>
              </a:rPr>
              <a:t>Improved Performance</a:t>
            </a:r>
          </a:p>
        </p:txBody>
      </p:sp>
      <p:grpSp>
        <p:nvGrpSpPr>
          <p:cNvPr id="35" name="Group 34"/>
          <p:cNvGrpSpPr/>
          <p:nvPr userDrawn="1"/>
        </p:nvGrpSpPr>
        <p:grpSpPr>
          <a:xfrm>
            <a:off x="1535752" y="5013492"/>
            <a:ext cx="1272816" cy="229780"/>
            <a:chOff x="1755098" y="4664210"/>
            <a:chExt cx="2108200" cy="381000"/>
          </a:xfrm>
        </p:grpSpPr>
        <p:sp>
          <p:nvSpPr>
            <p:cNvPr id="36" name="5-Point Star 35"/>
            <p:cNvSpPr/>
            <p:nvPr/>
          </p:nvSpPr>
          <p:spPr>
            <a:xfrm>
              <a:off x="1755098" y="4664210"/>
              <a:ext cx="381000" cy="38100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solidFill>
                  <a:srgbClr val="FFFFFF"/>
                </a:solidFill>
              </a:endParaRPr>
            </a:p>
          </p:txBody>
        </p:sp>
        <p:sp>
          <p:nvSpPr>
            <p:cNvPr id="37" name="5-Point Star 36"/>
            <p:cNvSpPr/>
            <p:nvPr/>
          </p:nvSpPr>
          <p:spPr>
            <a:xfrm>
              <a:off x="2186898" y="4664210"/>
              <a:ext cx="381000" cy="38100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solidFill>
                  <a:srgbClr val="FFFFFF"/>
                </a:solidFill>
              </a:endParaRPr>
            </a:p>
          </p:txBody>
        </p:sp>
        <p:sp>
          <p:nvSpPr>
            <p:cNvPr id="38" name="5-Point Star 37"/>
            <p:cNvSpPr/>
            <p:nvPr/>
          </p:nvSpPr>
          <p:spPr>
            <a:xfrm>
              <a:off x="2618698" y="4664210"/>
              <a:ext cx="381000" cy="38100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solidFill>
                  <a:srgbClr val="FFFFFF"/>
                </a:solidFill>
              </a:endParaRPr>
            </a:p>
          </p:txBody>
        </p:sp>
        <p:sp>
          <p:nvSpPr>
            <p:cNvPr id="39" name="5-Point Star 38"/>
            <p:cNvSpPr/>
            <p:nvPr/>
          </p:nvSpPr>
          <p:spPr>
            <a:xfrm>
              <a:off x="3050498" y="4664210"/>
              <a:ext cx="381000" cy="38100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solidFill>
                  <a:srgbClr val="FFFFFF"/>
                </a:solidFill>
              </a:endParaRPr>
            </a:p>
          </p:txBody>
        </p:sp>
        <p:sp>
          <p:nvSpPr>
            <p:cNvPr id="40" name="5-Point Star 39"/>
            <p:cNvSpPr/>
            <p:nvPr/>
          </p:nvSpPr>
          <p:spPr>
            <a:xfrm>
              <a:off x="3482298" y="4664210"/>
              <a:ext cx="381000" cy="38100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solidFill>
                  <a:srgbClr val="FFFFFF"/>
                </a:solidFill>
              </a:endParaRPr>
            </a:p>
          </p:txBody>
        </p:sp>
      </p:grpSp>
      <p:pic>
        <p:nvPicPr>
          <p:cNvPr id="41" name="Picture 40"/>
          <p:cNvPicPr>
            <a:picLocks noChangeAspect="1"/>
          </p:cNvPicPr>
          <p:nvPr userDrawn="1"/>
        </p:nvPicPr>
        <p:blipFill>
          <a:blip r:embed="rId3"/>
          <a:stretch>
            <a:fillRect/>
          </a:stretch>
        </p:blipFill>
        <p:spPr>
          <a:xfrm>
            <a:off x="8521130" y="2192654"/>
            <a:ext cx="410143" cy="402389"/>
          </a:xfrm>
          <a:prstGeom prst="rect">
            <a:avLst/>
          </a:prstGeom>
        </p:spPr>
      </p:pic>
      <p:sp>
        <p:nvSpPr>
          <p:cNvPr id="42" name="Rectangle 41"/>
          <p:cNvSpPr/>
          <p:nvPr userDrawn="1"/>
        </p:nvSpPr>
        <p:spPr>
          <a:xfrm>
            <a:off x="6644431" y="4828675"/>
            <a:ext cx="2874611" cy="970458"/>
          </a:xfrm>
          <a:prstGeom prst="rect">
            <a:avLst/>
          </a:prstGeom>
        </p:spPr>
        <p:txBody>
          <a:bodyPr wrap="square">
            <a:spAutoFit/>
          </a:bodyPr>
          <a:lstStyle/>
          <a:p>
            <a:r>
              <a:rPr lang="en-US" sz="1902" b="1" dirty="0">
                <a:solidFill>
                  <a:srgbClr val="FFFFFF"/>
                </a:solidFill>
                <a:latin typeface="Arial Narrow" panose="020B0606020202030204" pitchFamily="34" charset="0"/>
              </a:rPr>
              <a:t>Significant savings from lower maintenance and operating costs</a:t>
            </a:r>
          </a:p>
        </p:txBody>
      </p:sp>
      <p:grpSp>
        <p:nvGrpSpPr>
          <p:cNvPr id="43" name="Group 42"/>
          <p:cNvGrpSpPr/>
          <p:nvPr userDrawn="1"/>
        </p:nvGrpSpPr>
        <p:grpSpPr>
          <a:xfrm>
            <a:off x="4682432" y="3512678"/>
            <a:ext cx="2148028" cy="1750607"/>
            <a:chOff x="4767420" y="3565949"/>
            <a:chExt cx="2362200" cy="1927210"/>
          </a:xfrm>
        </p:grpSpPr>
        <p:pic>
          <p:nvPicPr>
            <p:cNvPr id="44" name="Picture 43"/>
            <p:cNvPicPr>
              <a:picLocks noChangeAspect="1"/>
            </p:cNvPicPr>
            <p:nvPr/>
          </p:nvPicPr>
          <p:blipFill>
            <a:blip r:embed="rId4"/>
            <a:stretch>
              <a:fillRect/>
            </a:stretch>
          </p:blipFill>
          <p:spPr>
            <a:xfrm>
              <a:off x="5710116" y="4073655"/>
              <a:ext cx="1419504" cy="1419504"/>
            </a:xfrm>
            <a:prstGeom prst="rect">
              <a:avLst/>
            </a:prstGeom>
          </p:spPr>
        </p:pic>
        <p:pic>
          <p:nvPicPr>
            <p:cNvPr id="46" name="Picture 45"/>
            <p:cNvPicPr>
              <a:picLocks noChangeAspect="1"/>
            </p:cNvPicPr>
            <p:nvPr/>
          </p:nvPicPr>
          <p:blipFill>
            <a:blip r:embed="rId5"/>
            <a:stretch>
              <a:fillRect/>
            </a:stretch>
          </p:blipFill>
          <p:spPr>
            <a:xfrm>
              <a:off x="4767420" y="3565949"/>
              <a:ext cx="1450588" cy="1927210"/>
            </a:xfrm>
            <a:prstGeom prst="rect">
              <a:avLst/>
            </a:prstGeom>
          </p:spPr>
        </p:pic>
      </p:grpSp>
      <p:pic>
        <p:nvPicPr>
          <p:cNvPr id="47" name="Picture 46"/>
          <p:cNvPicPr>
            <a:picLocks noChangeAspect="1"/>
          </p:cNvPicPr>
          <p:nvPr userDrawn="1"/>
        </p:nvPicPr>
        <p:blipFill>
          <a:blip r:embed="rId6"/>
          <a:stretch>
            <a:fillRect/>
          </a:stretch>
        </p:blipFill>
        <p:spPr>
          <a:xfrm>
            <a:off x="4122766" y="4877874"/>
            <a:ext cx="638936" cy="982879"/>
          </a:xfrm>
          <a:prstGeom prst="rect">
            <a:avLst/>
          </a:prstGeom>
        </p:spPr>
      </p:pic>
      <p:pic>
        <p:nvPicPr>
          <p:cNvPr id="48" name="Picture 47"/>
          <p:cNvPicPr>
            <a:picLocks noChangeAspect="1"/>
          </p:cNvPicPr>
          <p:nvPr userDrawn="1"/>
        </p:nvPicPr>
        <p:blipFill>
          <a:blip r:embed="rId5"/>
          <a:stretch>
            <a:fillRect/>
          </a:stretch>
        </p:blipFill>
        <p:spPr>
          <a:xfrm rot="10549529">
            <a:off x="4560810" y="4728729"/>
            <a:ext cx="596220" cy="791277"/>
          </a:xfrm>
          <a:prstGeom prst="rect">
            <a:avLst/>
          </a:prstGeom>
        </p:spPr>
      </p:pic>
    </p:spTree>
    <p:extLst>
      <p:ext uri="{BB962C8B-B14F-4D97-AF65-F5344CB8AC3E}">
        <p14:creationId xmlns:p14="http://schemas.microsoft.com/office/powerpoint/2010/main" val="13140895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Iron Will To Innovat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371"/>
            <a:ext cx="12436467" cy="5939099"/>
          </a:xfrm>
          <a:prstGeom prst="rect">
            <a:avLst/>
          </a:prstGeom>
        </p:spPr>
      </p:pic>
      <p:sp>
        <p:nvSpPr>
          <p:cNvPr id="20" name="TextBox 19"/>
          <p:cNvSpPr txBox="1"/>
          <p:nvPr userDrawn="1"/>
        </p:nvSpPr>
        <p:spPr>
          <a:xfrm>
            <a:off x="7177648" y="4346886"/>
            <a:ext cx="2724571" cy="677750"/>
          </a:xfrm>
          <a:prstGeom prst="rect">
            <a:avLst/>
          </a:prstGeom>
          <a:noFill/>
        </p:spPr>
        <p:txBody>
          <a:bodyPr wrap="square" rtlCol="0">
            <a:spAutoFit/>
          </a:bodyPr>
          <a:lstStyle/>
          <a:p>
            <a:pPr algn="r"/>
            <a:r>
              <a:rPr lang="en-US" sz="1902" dirty="0">
                <a:solidFill>
                  <a:srgbClr val="FFFFFF"/>
                </a:solidFill>
                <a:latin typeface="Arial Narrow"/>
              </a:rPr>
              <a:t>Prioritizing digital solutions more than ever before</a:t>
            </a:r>
          </a:p>
        </p:txBody>
      </p:sp>
      <p:sp>
        <p:nvSpPr>
          <p:cNvPr id="21" name="TextBox 20"/>
          <p:cNvSpPr txBox="1"/>
          <p:nvPr userDrawn="1"/>
        </p:nvSpPr>
        <p:spPr>
          <a:xfrm>
            <a:off x="8860990" y="5125408"/>
            <a:ext cx="3381251" cy="677750"/>
          </a:xfrm>
          <a:prstGeom prst="rect">
            <a:avLst/>
          </a:prstGeom>
          <a:noFill/>
        </p:spPr>
        <p:txBody>
          <a:bodyPr wrap="square" rtlCol="0">
            <a:spAutoFit/>
          </a:bodyPr>
          <a:lstStyle/>
          <a:p>
            <a:pPr algn="r"/>
            <a:r>
              <a:rPr lang="en-US" sz="1902" dirty="0">
                <a:solidFill>
                  <a:srgbClr val="FFFFFF"/>
                </a:solidFill>
                <a:latin typeface="Arial Narrow"/>
              </a:rPr>
              <a:t>Working even faster, experimenting more, innovating &amp; adapting</a:t>
            </a:r>
          </a:p>
        </p:txBody>
      </p:sp>
      <p:grpSp>
        <p:nvGrpSpPr>
          <p:cNvPr id="22" name="Group 21"/>
          <p:cNvGrpSpPr/>
          <p:nvPr userDrawn="1"/>
        </p:nvGrpSpPr>
        <p:grpSpPr>
          <a:xfrm>
            <a:off x="6840061" y="5414717"/>
            <a:ext cx="2549872" cy="212503"/>
            <a:chOff x="4868340" y="1039680"/>
            <a:chExt cx="2499747" cy="208548"/>
          </a:xfrm>
        </p:grpSpPr>
        <p:cxnSp>
          <p:nvCxnSpPr>
            <p:cNvPr id="23" name="Straight Connector 22"/>
            <p:cNvCxnSpPr/>
            <p:nvPr/>
          </p:nvCxnSpPr>
          <p:spPr>
            <a:xfrm>
              <a:off x="5348788" y="1151975"/>
              <a:ext cx="20192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081698" y="1248228"/>
              <a:ext cx="20192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868340" y="1039680"/>
              <a:ext cx="20192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 name="Rectangle 25"/>
          <p:cNvSpPr/>
          <p:nvPr userDrawn="1"/>
        </p:nvSpPr>
        <p:spPr>
          <a:xfrm>
            <a:off x="339265" y="236170"/>
            <a:ext cx="5596414" cy="2265620"/>
          </a:xfrm>
          <a:prstGeom prst="rect">
            <a:avLst/>
          </a:prstGeom>
        </p:spPr>
        <p:txBody>
          <a:bodyPr wrap="square">
            <a:spAutoFit/>
          </a:bodyPr>
          <a:lstStyle/>
          <a:p>
            <a:pPr>
              <a:lnSpc>
                <a:spcPct val="70000"/>
              </a:lnSpc>
            </a:pPr>
            <a:r>
              <a:rPr lang="en-US" sz="6725" b="1" dirty="0">
                <a:solidFill>
                  <a:srgbClr val="FFFFFF"/>
                </a:solidFill>
                <a:latin typeface="Arial Narrow"/>
                <a:cs typeface="Univers LT Std 67 Cn Bold"/>
              </a:rPr>
              <a:t>IRON WILL </a:t>
            </a:r>
            <a:br>
              <a:rPr lang="en-US" sz="6725" b="1" dirty="0">
                <a:solidFill>
                  <a:srgbClr val="FFFFFF"/>
                </a:solidFill>
                <a:latin typeface="Arial Narrow"/>
                <a:cs typeface="Univers LT Std 67 Cn Bold"/>
              </a:rPr>
            </a:br>
            <a:r>
              <a:rPr lang="en-US" sz="6725" b="1" dirty="0">
                <a:solidFill>
                  <a:srgbClr val="FFCD11"/>
                </a:solidFill>
                <a:latin typeface="Arial Narrow"/>
                <a:cs typeface="Univers LT Std 67 Cn Bold"/>
              </a:rPr>
              <a:t>TO </a:t>
            </a:r>
            <a:br>
              <a:rPr lang="en-US" sz="6725" b="1" dirty="0">
                <a:solidFill>
                  <a:srgbClr val="FFCD11"/>
                </a:solidFill>
                <a:latin typeface="Arial Narrow"/>
                <a:cs typeface="Univers LT Std 67 Cn Bold"/>
              </a:rPr>
            </a:br>
            <a:r>
              <a:rPr lang="en-US" sz="6725" b="1" dirty="0">
                <a:solidFill>
                  <a:srgbClr val="FFCD11"/>
                </a:solidFill>
                <a:latin typeface="Arial Narrow"/>
                <a:cs typeface="Univers LT Std 67 Cn Bold"/>
              </a:rPr>
              <a:t>INNOVATE</a:t>
            </a:r>
            <a:endParaRPr lang="en-US" sz="6725" b="1" dirty="0">
              <a:solidFill>
                <a:srgbClr val="000000"/>
              </a:solidFill>
              <a:latin typeface="Arial Narrow"/>
              <a:cs typeface="Univers LT Std 67 Cn Bold"/>
            </a:endParaRPr>
          </a:p>
        </p:txBody>
      </p:sp>
      <p:grpSp>
        <p:nvGrpSpPr>
          <p:cNvPr id="27" name="Group 26"/>
          <p:cNvGrpSpPr/>
          <p:nvPr userDrawn="1"/>
        </p:nvGrpSpPr>
        <p:grpSpPr>
          <a:xfrm>
            <a:off x="1992650" y="2716096"/>
            <a:ext cx="6872430" cy="2335641"/>
            <a:chOff x="1666807" y="2650030"/>
            <a:chExt cx="6737332" cy="2292172"/>
          </a:xfrm>
        </p:grpSpPr>
        <p:sp>
          <p:nvSpPr>
            <p:cNvPr id="28" name="Rectangle 27"/>
            <p:cNvSpPr/>
            <p:nvPr/>
          </p:nvSpPr>
          <p:spPr>
            <a:xfrm>
              <a:off x="2308139" y="4100798"/>
              <a:ext cx="6096000" cy="336784"/>
            </a:xfrm>
            <a:prstGeom prst="rect">
              <a:avLst/>
            </a:prstGeom>
          </p:spPr>
          <p:txBody>
            <a:bodyPr>
              <a:spAutoFit/>
            </a:bodyPr>
            <a:lstStyle/>
            <a:p>
              <a:r>
                <a:rPr lang="en-US" sz="1630" dirty="0">
                  <a:solidFill>
                    <a:srgbClr val="000000"/>
                  </a:solidFill>
                  <a:latin typeface="Arial Narrow"/>
                </a:rPr>
                <a:t>- Doug Oberhelman speaking to </a:t>
              </a:r>
              <a:r>
                <a:rPr lang="en-US" sz="1630" i="1" dirty="0">
                  <a:solidFill>
                    <a:srgbClr val="000000"/>
                  </a:solidFill>
                  <a:latin typeface="Arial Narrow"/>
                </a:rPr>
                <a:t>Fortune</a:t>
              </a:r>
              <a:endParaRPr lang="en-US" sz="1630" dirty="0">
                <a:solidFill>
                  <a:srgbClr val="000000"/>
                </a:solidFill>
                <a:latin typeface="Arial Narrow"/>
              </a:endParaRPr>
            </a:p>
          </p:txBody>
        </p:sp>
        <p:sp>
          <p:nvSpPr>
            <p:cNvPr id="29" name="Rectangle 28"/>
            <p:cNvSpPr/>
            <p:nvPr/>
          </p:nvSpPr>
          <p:spPr>
            <a:xfrm>
              <a:off x="2037254" y="2999455"/>
              <a:ext cx="3429000" cy="795394"/>
            </a:xfrm>
            <a:prstGeom prst="rect">
              <a:avLst/>
            </a:prstGeom>
          </p:spPr>
          <p:txBody>
            <a:bodyPr wrap="square">
              <a:spAutoFit/>
            </a:bodyPr>
            <a:lstStyle/>
            <a:p>
              <a:pPr algn="ctr">
                <a:lnSpc>
                  <a:spcPts val="2751"/>
                </a:lnSpc>
              </a:pPr>
              <a:r>
                <a:rPr lang="en-US" sz="2445" b="1" dirty="0">
                  <a:solidFill>
                    <a:srgbClr val="000000"/>
                  </a:solidFill>
                </a:rPr>
                <a:t>THIS IS GOING TO BE A GAME CHANGER FOR US.</a:t>
              </a:r>
            </a:p>
          </p:txBody>
        </p:sp>
        <p:sp>
          <p:nvSpPr>
            <p:cNvPr id="30" name="Rectangle 29"/>
            <p:cNvSpPr/>
            <p:nvPr/>
          </p:nvSpPr>
          <p:spPr>
            <a:xfrm>
              <a:off x="4290427" y="3374256"/>
              <a:ext cx="517335" cy="1567946"/>
            </a:xfrm>
            <a:prstGeom prst="rect">
              <a:avLst/>
            </a:prstGeom>
          </p:spPr>
          <p:txBody>
            <a:bodyPr wrap="none">
              <a:spAutoFit/>
            </a:bodyPr>
            <a:lstStyle/>
            <a:p>
              <a:r>
                <a:rPr lang="en-US" sz="9782" dirty="0">
                  <a:solidFill>
                    <a:srgbClr val="000000"/>
                  </a:solidFill>
                </a:rPr>
                <a:t>”</a:t>
              </a:r>
            </a:p>
          </p:txBody>
        </p:sp>
        <p:sp>
          <p:nvSpPr>
            <p:cNvPr id="45" name="Rectangle 44"/>
            <p:cNvSpPr/>
            <p:nvPr/>
          </p:nvSpPr>
          <p:spPr>
            <a:xfrm>
              <a:off x="1666807" y="2650030"/>
              <a:ext cx="562951" cy="1567946"/>
            </a:xfrm>
            <a:prstGeom prst="rect">
              <a:avLst/>
            </a:prstGeom>
          </p:spPr>
          <p:txBody>
            <a:bodyPr wrap="square">
              <a:spAutoFit/>
            </a:bodyPr>
            <a:lstStyle/>
            <a:p>
              <a:r>
                <a:rPr lang="en-US" sz="9782" dirty="0">
                  <a:solidFill>
                    <a:srgbClr val="000000"/>
                  </a:solidFill>
                </a:rPr>
                <a:t>“</a:t>
              </a:r>
            </a:p>
          </p:txBody>
        </p:sp>
      </p:grpSp>
      <p:grpSp>
        <p:nvGrpSpPr>
          <p:cNvPr id="49" name="Group 48"/>
          <p:cNvGrpSpPr/>
          <p:nvPr userDrawn="1"/>
        </p:nvGrpSpPr>
        <p:grpSpPr>
          <a:xfrm>
            <a:off x="9886603" y="4621732"/>
            <a:ext cx="2549872" cy="212503"/>
            <a:chOff x="4868340" y="1039680"/>
            <a:chExt cx="2499747" cy="208548"/>
          </a:xfrm>
        </p:grpSpPr>
        <p:cxnSp>
          <p:nvCxnSpPr>
            <p:cNvPr id="50" name="Straight Connector 49"/>
            <p:cNvCxnSpPr/>
            <p:nvPr/>
          </p:nvCxnSpPr>
          <p:spPr>
            <a:xfrm>
              <a:off x="5348788" y="1151975"/>
              <a:ext cx="20192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081698" y="1248228"/>
              <a:ext cx="20192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868340" y="1039680"/>
              <a:ext cx="20192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231489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aking Care of Our Customers">
    <p:spTree>
      <p:nvGrpSpPr>
        <p:cNvPr id="1" name=""/>
        <p:cNvGrpSpPr/>
        <p:nvPr/>
      </p:nvGrpSpPr>
      <p:grpSpPr>
        <a:xfrm>
          <a:off x="0" y="0"/>
          <a:ext cx="0" cy="0"/>
          <a:chOff x="0" y="0"/>
          <a:chExt cx="0" cy="0"/>
        </a:xfrm>
      </p:grpSpPr>
      <p:pic>
        <p:nvPicPr>
          <p:cNvPr id="35" name="Picture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371"/>
            <a:ext cx="12436464" cy="5939099"/>
          </a:xfrm>
          <a:prstGeom prst="rect">
            <a:avLst/>
          </a:prstGeom>
        </p:spPr>
      </p:pic>
      <p:sp>
        <p:nvSpPr>
          <p:cNvPr id="36" name="TextBox 35"/>
          <p:cNvSpPr txBox="1"/>
          <p:nvPr userDrawn="1"/>
        </p:nvSpPr>
        <p:spPr>
          <a:xfrm>
            <a:off x="372518" y="3680079"/>
            <a:ext cx="3871431" cy="1441228"/>
          </a:xfrm>
          <a:prstGeom prst="rect">
            <a:avLst/>
          </a:prstGeom>
          <a:noFill/>
        </p:spPr>
        <p:txBody>
          <a:bodyPr wrap="square" rtlCol="0">
            <a:spAutoFit/>
          </a:bodyPr>
          <a:lstStyle/>
          <a:p>
            <a:r>
              <a:rPr lang="en-US" sz="1427" dirty="0">
                <a:solidFill>
                  <a:srgbClr val="FFFFFF"/>
                </a:solidFill>
                <a:latin typeface="Arial Narrow" panose="020B0606020202030204" pitchFamily="34" charset="0"/>
              </a:rPr>
              <a:t>We’re continuing to solve our customers’ most pressing business issues through powerful digital technology.</a:t>
            </a:r>
          </a:p>
          <a:p>
            <a:endParaRPr lang="en-US" sz="1427" dirty="0">
              <a:solidFill>
                <a:srgbClr val="FFFFFF"/>
              </a:solidFill>
              <a:latin typeface="Arial Narrow" panose="020B0606020202030204" pitchFamily="34" charset="0"/>
            </a:endParaRPr>
          </a:p>
          <a:p>
            <a:r>
              <a:rPr lang="en-US" sz="1427" dirty="0">
                <a:solidFill>
                  <a:srgbClr val="FFFFFF"/>
                </a:solidFill>
                <a:latin typeface="Arial Narrow" panose="020B0606020202030204" pitchFamily="34" charset="0"/>
              </a:rPr>
              <a:t>We’ll remain an industry leader by enhancing what </a:t>
            </a:r>
            <a:br>
              <a:rPr lang="en-US" sz="1427" dirty="0">
                <a:solidFill>
                  <a:srgbClr val="FFFFFF"/>
                </a:solidFill>
                <a:latin typeface="Arial Narrow" panose="020B0606020202030204" pitchFamily="34" charset="0"/>
              </a:rPr>
            </a:br>
            <a:r>
              <a:rPr lang="en-US" sz="1427" dirty="0">
                <a:solidFill>
                  <a:srgbClr val="FFFFFF"/>
                </a:solidFill>
                <a:latin typeface="Arial Narrow" panose="020B0606020202030204" pitchFamily="34" charset="0"/>
              </a:rPr>
              <a:t>we’ve always done…taking care of our customers.</a:t>
            </a:r>
            <a:br>
              <a:rPr lang="en-US" sz="1630" dirty="0">
                <a:solidFill>
                  <a:srgbClr val="FFFFFF"/>
                </a:solidFill>
                <a:latin typeface="Arial Narrow" panose="020B0606020202030204" pitchFamily="34" charset="0"/>
              </a:rPr>
            </a:br>
            <a:endParaRPr lang="en-US" sz="1630" dirty="0">
              <a:solidFill>
                <a:srgbClr val="FFFFFF"/>
              </a:solidFill>
              <a:latin typeface="Arial Narrow" panose="020B0606020202030204" pitchFamily="34" charset="0"/>
            </a:endParaRPr>
          </a:p>
        </p:txBody>
      </p:sp>
      <p:sp>
        <p:nvSpPr>
          <p:cNvPr id="37" name="Rectangle 36"/>
          <p:cNvSpPr/>
          <p:nvPr userDrawn="1"/>
        </p:nvSpPr>
        <p:spPr>
          <a:xfrm>
            <a:off x="173394" y="421321"/>
            <a:ext cx="4819134" cy="2990049"/>
          </a:xfrm>
          <a:prstGeom prst="rect">
            <a:avLst/>
          </a:prstGeom>
        </p:spPr>
        <p:txBody>
          <a:bodyPr wrap="square">
            <a:spAutoFit/>
          </a:bodyPr>
          <a:lstStyle/>
          <a:p>
            <a:pPr>
              <a:lnSpc>
                <a:spcPct val="70000"/>
              </a:lnSpc>
            </a:pPr>
            <a:r>
              <a:rPr lang="en-US" sz="6725" b="1" dirty="0">
                <a:solidFill>
                  <a:srgbClr val="FFCD11"/>
                </a:solidFill>
                <a:latin typeface="Arial Narrow"/>
                <a:cs typeface="Univers LT Std 67 Cn Bold"/>
              </a:rPr>
              <a:t>TAKING CARE </a:t>
            </a:r>
            <a:br>
              <a:rPr lang="en-US" sz="6725" b="1" dirty="0">
                <a:solidFill>
                  <a:srgbClr val="FFCD11"/>
                </a:solidFill>
                <a:latin typeface="Arial Narrow"/>
                <a:cs typeface="Univers LT Std 67 Cn Bold"/>
              </a:rPr>
            </a:br>
            <a:r>
              <a:rPr lang="en-US" sz="6725" b="1" dirty="0">
                <a:solidFill>
                  <a:srgbClr val="FFFFFF"/>
                </a:solidFill>
                <a:latin typeface="Arial Narrow"/>
                <a:cs typeface="Univers LT Std 67 Cn Bold"/>
              </a:rPr>
              <a:t>OF OUR CUSTOMERS</a:t>
            </a:r>
          </a:p>
        </p:txBody>
      </p:sp>
      <p:cxnSp>
        <p:nvCxnSpPr>
          <p:cNvPr id="38" name="Straight Connector 37"/>
          <p:cNvCxnSpPr/>
          <p:nvPr userDrawn="1"/>
        </p:nvCxnSpPr>
        <p:spPr>
          <a:xfrm>
            <a:off x="318175" y="3687493"/>
            <a:ext cx="0" cy="1242321"/>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260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1828" y="278488"/>
            <a:ext cx="4091515" cy="1185184"/>
          </a:xfrm>
        </p:spPr>
        <p:txBody>
          <a:bodyPr anchor="b"/>
          <a:lstStyle>
            <a:lvl1pPr algn="l">
              <a:defRPr sz="2717" b="1"/>
            </a:lvl1pPr>
          </a:lstStyle>
          <a:p>
            <a:r>
              <a:rPr lang="en-US"/>
              <a:t>Click to edit Master title style</a:t>
            </a:r>
          </a:p>
        </p:txBody>
      </p:sp>
      <p:sp>
        <p:nvSpPr>
          <p:cNvPr id="3" name="Content Placeholder 2"/>
          <p:cNvSpPr>
            <a:spLocks noGrp="1"/>
          </p:cNvSpPr>
          <p:nvPr>
            <p:ph idx="1"/>
          </p:nvPr>
        </p:nvSpPr>
        <p:spPr>
          <a:xfrm>
            <a:off x="4862316" y="278485"/>
            <a:ext cx="6952335" cy="5969634"/>
          </a:xfrm>
        </p:spPr>
        <p:txBody>
          <a:bodyPr/>
          <a:lstStyle>
            <a:lvl1pPr>
              <a:defRPr sz="4348"/>
            </a:lvl1pPr>
            <a:lvl2pPr>
              <a:defRPr sz="3804"/>
            </a:lvl2pPr>
            <a:lvl3pPr>
              <a:defRPr sz="3261"/>
            </a:lvl3pPr>
            <a:lvl4pPr>
              <a:defRPr sz="2717"/>
            </a:lvl4pPr>
            <a:lvl5pPr>
              <a:defRPr sz="2717"/>
            </a:lvl5pPr>
            <a:lvl6pPr>
              <a:defRPr sz="2717"/>
            </a:lvl6pPr>
            <a:lvl7pPr>
              <a:defRPr sz="2717"/>
            </a:lvl7pPr>
            <a:lvl8pPr>
              <a:defRPr sz="2717"/>
            </a:lvl8pPr>
            <a:lvl9pPr>
              <a:defRPr sz="27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1828" y="1463671"/>
            <a:ext cx="4091515" cy="4784450"/>
          </a:xfrm>
        </p:spPr>
        <p:txBody>
          <a:bodyPr/>
          <a:lstStyle>
            <a:lvl1pPr marL="0" indent="0">
              <a:buNone/>
              <a:defRPr sz="1902"/>
            </a:lvl1pPr>
            <a:lvl2pPr marL="621152" indent="0">
              <a:buNone/>
              <a:defRPr sz="1630"/>
            </a:lvl2pPr>
            <a:lvl3pPr marL="1242304" indent="0">
              <a:buNone/>
              <a:defRPr sz="1359"/>
            </a:lvl3pPr>
            <a:lvl4pPr marL="1863456" indent="0">
              <a:buNone/>
              <a:defRPr sz="1223"/>
            </a:lvl4pPr>
            <a:lvl5pPr marL="2484608" indent="0">
              <a:buNone/>
              <a:defRPr sz="1223"/>
            </a:lvl5pPr>
            <a:lvl6pPr marL="3105760" indent="0">
              <a:buNone/>
              <a:defRPr sz="1223"/>
            </a:lvl6pPr>
            <a:lvl7pPr marL="3726912" indent="0">
              <a:buNone/>
              <a:defRPr sz="1223"/>
            </a:lvl7pPr>
            <a:lvl8pPr marL="4348063" indent="0">
              <a:buNone/>
              <a:defRPr sz="1223"/>
            </a:lvl8pPr>
            <a:lvl9pPr marL="4969215" indent="0">
              <a:buNone/>
              <a:defRPr sz="1223"/>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11B4A192-43A0-43DA-AAEA-27B6ABEB10E3}" type="slidenum">
              <a:rPr lang="en-US" altLang="en-US">
                <a:solidFill>
                  <a:srgbClr val="000000"/>
                </a:solidFill>
              </a:rPr>
              <a:pPr/>
              <a:t>‹#›</a:t>
            </a:fld>
            <a:r>
              <a:rPr lang="en-US" altLang="en-US" dirty="0">
                <a:solidFill>
                  <a:srgbClr val="000000"/>
                </a:solidFill>
              </a:rPr>
              <a:t>      Business Unit Name Here</a:t>
            </a:r>
          </a:p>
        </p:txBody>
      </p:sp>
    </p:spTree>
    <p:extLst>
      <p:ext uri="{BB962C8B-B14F-4D97-AF65-F5344CB8AC3E}">
        <p14:creationId xmlns:p14="http://schemas.microsoft.com/office/powerpoint/2010/main" val="329283931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7636" y="4896168"/>
            <a:ext cx="7461885" cy="578020"/>
          </a:xfrm>
        </p:spPr>
        <p:txBody>
          <a:bodyPr anchor="b"/>
          <a:lstStyle>
            <a:lvl1pPr algn="l">
              <a:defRPr sz="2717" b="1"/>
            </a:lvl1pPr>
          </a:lstStyle>
          <a:p>
            <a:r>
              <a:rPr lang="en-US"/>
              <a:t>Click to edit Master title style</a:t>
            </a:r>
          </a:p>
        </p:txBody>
      </p:sp>
      <p:sp>
        <p:nvSpPr>
          <p:cNvPr id="3" name="Picture Placeholder 2"/>
          <p:cNvSpPr>
            <a:spLocks noGrp="1"/>
          </p:cNvSpPr>
          <p:nvPr>
            <p:ph type="pic" idx="1"/>
          </p:nvPr>
        </p:nvSpPr>
        <p:spPr>
          <a:xfrm>
            <a:off x="2437636" y="624974"/>
            <a:ext cx="7461885" cy="4196715"/>
          </a:xfrm>
        </p:spPr>
        <p:txBody>
          <a:bodyPr/>
          <a:lstStyle>
            <a:lvl1pPr marL="0" indent="0">
              <a:buNone/>
              <a:defRPr sz="4348"/>
            </a:lvl1pPr>
            <a:lvl2pPr marL="621152" indent="0">
              <a:buNone/>
              <a:defRPr sz="3804"/>
            </a:lvl2pPr>
            <a:lvl3pPr marL="1242304" indent="0">
              <a:buNone/>
              <a:defRPr sz="3261"/>
            </a:lvl3pPr>
            <a:lvl4pPr marL="1863456" indent="0">
              <a:buNone/>
              <a:defRPr sz="2717"/>
            </a:lvl4pPr>
            <a:lvl5pPr marL="2484608" indent="0">
              <a:buNone/>
              <a:defRPr sz="2717"/>
            </a:lvl5pPr>
            <a:lvl6pPr marL="3105760" indent="0">
              <a:buNone/>
              <a:defRPr sz="2717"/>
            </a:lvl6pPr>
            <a:lvl7pPr marL="3726912" indent="0">
              <a:buNone/>
              <a:defRPr sz="2717"/>
            </a:lvl7pPr>
            <a:lvl8pPr marL="4348063" indent="0">
              <a:buNone/>
              <a:defRPr sz="2717"/>
            </a:lvl8pPr>
            <a:lvl9pPr marL="4969215" indent="0">
              <a:buNone/>
              <a:defRPr sz="2717"/>
            </a:lvl9pPr>
          </a:lstStyle>
          <a:p>
            <a:pPr lvl="0"/>
            <a:r>
              <a:rPr lang="en-US" noProof="0" dirty="0"/>
              <a:t>Click icon to add picture</a:t>
            </a:r>
          </a:p>
        </p:txBody>
      </p:sp>
      <p:sp>
        <p:nvSpPr>
          <p:cNvPr id="4" name="Text Placeholder 3"/>
          <p:cNvSpPr>
            <a:spLocks noGrp="1"/>
          </p:cNvSpPr>
          <p:nvPr>
            <p:ph type="body" sz="half" idx="2"/>
          </p:nvPr>
        </p:nvSpPr>
        <p:spPr>
          <a:xfrm>
            <a:off x="2437636" y="5474190"/>
            <a:ext cx="7461885" cy="820884"/>
          </a:xfrm>
        </p:spPr>
        <p:txBody>
          <a:bodyPr/>
          <a:lstStyle>
            <a:lvl1pPr marL="0" indent="0">
              <a:buNone/>
              <a:defRPr sz="1902"/>
            </a:lvl1pPr>
            <a:lvl2pPr marL="621152" indent="0">
              <a:buNone/>
              <a:defRPr sz="1630"/>
            </a:lvl2pPr>
            <a:lvl3pPr marL="1242304" indent="0">
              <a:buNone/>
              <a:defRPr sz="1359"/>
            </a:lvl3pPr>
            <a:lvl4pPr marL="1863456" indent="0">
              <a:buNone/>
              <a:defRPr sz="1223"/>
            </a:lvl4pPr>
            <a:lvl5pPr marL="2484608" indent="0">
              <a:buNone/>
              <a:defRPr sz="1223"/>
            </a:lvl5pPr>
            <a:lvl6pPr marL="3105760" indent="0">
              <a:buNone/>
              <a:defRPr sz="1223"/>
            </a:lvl6pPr>
            <a:lvl7pPr marL="3726912" indent="0">
              <a:buNone/>
              <a:defRPr sz="1223"/>
            </a:lvl7pPr>
            <a:lvl8pPr marL="4348063" indent="0">
              <a:buNone/>
              <a:defRPr sz="1223"/>
            </a:lvl8pPr>
            <a:lvl9pPr marL="4969215" indent="0">
              <a:buNone/>
              <a:defRPr sz="1223"/>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4512F6F0-3FE7-4A20-BBC2-CBF4F32CD1D2}" type="slidenum">
              <a:rPr lang="en-US" altLang="en-US">
                <a:solidFill>
                  <a:srgbClr val="000000"/>
                </a:solidFill>
              </a:rPr>
              <a:pPr/>
              <a:t>‹#›</a:t>
            </a:fld>
            <a:r>
              <a:rPr lang="en-US" altLang="en-US" dirty="0">
                <a:solidFill>
                  <a:srgbClr val="000000"/>
                </a:solidFill>
              </a:rPr>
              <a:t>      Business Unit Name Here</a:t>
            </a:r>
          </a:p>
        </p:txBody>
      </p:sp>
    </p:spTree>
    <p:extLst>
      <p:ext uri="{BB962C8B-B14F-4D97-AF65-F5344CB8AC3E}">
        <p14:creationId xmlns:p14="http://schemas.microsoft.com/office/powerpoint/2010/main" val="9063052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8ADB0924-50E4-4ED5-9226-D49663941057}" type="slidenum">
              <a:rPr lang="en-US" altLang="en-US">
                <a:solidFill>
                  <a:srgbClr val="000000"/>
                </a:solidFill>
              </a:rPr>
              <a:pPr/>
              <a:t>‹#›</a:t>
            </a:fld>
            <a:r>
              <a:rPr lang="en-US" altLang="en-US" dirty="0">
                <a:solidFill>
                  <a:srgbClr val="000000"/>
                </a:solidFill>
              </a:rPr>
              <a:t>      Business Unit Name Here</a:t>
            </a:r>
          </a:p>
        </p:txBody>
      </p:sp>
    </p:spTree>
    <p:extLst>
      <p:ext uri="{BB962C8B-B14F-4D97-AF65-F5344CB8AC3E}">
        <p14:creationId xmlns:p14="http://schemas.microsoft.com/office/powerpoint/2010/main" val="289955496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444" y="280105"/>
            <a:ext cx="2798207" cy="58595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1824" y="280105"/>
            <a:ext cx="8187346" cy="585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0F3A454E-0802-4646-B578-6FC12F1A171E}" type="slidenum">
              <a:rPr lang="en-US" altLang="en-US">
                <a:solidFill>
                  <a:srgbClr val="000000"/>
                </a:solidFill>
              </a:rPr>
              <a:pPr/>
              <a:t>‹#›</a:t>
            </a:fld>
            <a:r>
              <a:rPr lang="en-US" altLang="en-US" dirty="0">
                <a:solidFill>
                  <a:srgbClr val="000000"/>
                </a:solidFill>
              </a:rPr>
              <a:t>      Business Unit Name Here</a:t>
            </a:r>
          </a:p>
        </p:txBody>
      </p:sp>
    </p:spTree>
    <p:extLst>
      <p:ext uri="{BB962C8B-B14F-4D97-AF65-F5344CB8AC3E}">
        <p14:creationId xmlns:p14="http://schemas.microsoft.com/office/powerpoint/2010/main" val="2408906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16x9_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436475" cy="673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4767316" y="6451010"/>
            <a:ext cx="2901844" cy="3299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sz="1630" dirty="0">
                <a:solidFill>
                  <a:srgbClr val="000000"/>
                </a:solidFill>
                <a:latin typeface="Arial Narrow" charset="0"/>
                <a:ea typeface="ＭＳ Ｐゴシック" charset="0"/>
              </a:rPr>
              <a:t>Caterpillar Confidential Green</a:t>
            </a:r>
          </a:p>
        </p:txBody>
      </p:sp>
      <p:sp>
        <p:nvSpPr>
          <p:cNvPr id="27651" name="Rectangle 3"/>
          <p:cNvSpPr>
            <a:spLocks noGrp="1" noChangeArrowheads="1"/>
          </p:cNvSpPr>
          <p:nvPr>
            <p:ph type="ctrTitle"/>
          </p:nvPr>
        </p:nvSpPr>
        <p:spPr>
          <a:xfrm>
            <a:off x="932736" y="2176075"/>
            <a:ext cx="10571004" cy="1499290"/>
          </a:xfrm>
        </p:spPr>
        <p:txBody>
          <a:bodyPr/>
          <a:lstStyle>
            <a:lvl1pPr>
              <a:defRPr sz="5434"/>
            </a:lvl1pPr>
          </a:lstStyle>
          <a:p>
            <a:pPr lvl="0"/>
            <a:r>
              <a:rPr lang="en-US" noProof="0"/>
              <a:t>Click to edit Master title style</a:t>
            </a:r>
          </a:p>
        </p:txBody>
      </p:sp>
      <p:sp>
        <p:nvSpPr>
          <p:cNvPr id="27652" name="Rectangle 4"/>
          <p:cNvSpPr>
            <a:spLocks noGrp="1" noChangeArrowheads="1"/>
          </p:cNvSpPr>
          <p:nvPr>
            <p:ph type="subTitle" idx="1"/>
          </p:nvPr>
        </p:nvSpPr>
        <p:spPr>
          <a:xfrm>
            <a:off x="1865471" y="3963565"/>
            <a:ext cx="8705533" cy="1787489"/>
          </a:xfrm>
        </p:spPr>
        <p:txBody>
          <a:bodyPr/>
          <a:lstStyle>
            <a:lvl1pPr marL="0" indent="0" algn="ctr">
              <a:buFontTx/>
              <a:buNone/>
              <a:defRPr/>
            </a:lvl1pPr>
          </a:lstStyle>
          <a:p>
            <a:pPr lvl="0"/>
            <a:r>
              <a:rPr lang="en-US" noProof="0"/>
              <a:t>Click to edit Master subtitle style</a:t>
            </a:r>
          </a:p>
        </p:txBody>
      </p:sp>
      <p:sp>
        <p:nvSpPr>
          <p:cNvPr id="6" name="Rectangle 5"/>
          <p:cNvSpPr>
            <a:spLocks noGrp="1" noChangeArrowheads="1"/>
          </p:cNvSpPr>
          <p:nvPr>
            <p:ph type="dt" sz="half" idx="10"/>
          </p:nvPr>
        </p:nvSpPr>
        <p:spPr>
          <a:xfrm>
            <a:off x="621824" y="6451010"/>
            <a:ext cx="2901844" cy="485281"/>
          </a:xfrm>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mtClean="0">
                <a:latin typeface="+mn-lt"/>
                <a:ea typeface="ＭＳ Ｐゴシック" charset="0"/>
              </a:defRPr>
            </a:lvl1pPr>
          </a:lstStyle>
          <a:p>
            <a:pPr>
              <a:defRPr/>
            </a:pPr>
            <a:r>
              <a:rPr lang="en-US" dirty="0">
                <a:solidFill>
                  <a:srgbClr val="000000"/>
                </a:solidFill>
              </a:rPr>
              <a:t>Business Unit Name Here</a:t>
            </a:r>
          </a:p>
        </p:txBody>
      </p:sp>
    </p:spTree>
    <p:extLst>
      <p:ext uri="{BB962C8B-B14F-4D97-AF65-F5344CB8AC3E}">
        <p14:creationId xmlns:p14="http://schemas.microsoft.com/office/powerpoint/2010/main" val="306439627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82B5FEBF-143E-42B9-8A7A-3D2F955B00D6}" type="slidenum">
              <a:rPr lang="en-US" altLang="en-US">
                <a:solidFill>
                  <a:srgbClr val="000000"/>
                </a:solidFill>
              </a:rPr>
              <a:pPr/>
              <a:t>‹#›</a:t>
            </a:fld>
            <a:r>
              <a:rPr lang="en-US" altLang="en-US" dirty="0">
                <a:solidFill>
                  <a:srgbClr val="000000"/>
                </a:solidFill>
              </a:rPr>
              <a:t>      Business Unit Name Here</a:t>
            </a:r>
          </a:p>
        </p:txBody>
      </p:sp>
    </p:spTree>
    <p:extLst>
      <p:ext uri="{BB962C8B-B14F-4D97-AF65-F5344CB8AC3E}">
        <p14:creationId xmlns:p14="http://schemas.microsoft.com/office/powerpoint/2010/main" val="26804105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2396" y="4494630"/>
            <a:ext cx="10571004" cy="1389190"/>
          </a:xfrm>
        </p:spPr>
        <p:txBody>
          <a:bodyPr anchor="t"/>
          <a:lstStyle>
            <a:lvl1pPr algn="l">
              <a:defRPr sz="5434" b="1" cap="all"/>
            </a:lvl1pPr>
          </a:lstStyle>
          <a:p>
            <a:r>
              <a:rPr lang="en-US"/>
              <a:t>Click to edit Master title style</a:t>
            </a:r>
          </a:p>
        </p:txBody>
      </p:sp>
      <p:sp>
        <p:nvSpPr>
          <p:cNvPr id="3" name="Text Placeholder 2"/>
          <p:cNvSpPr>
            <a:spLocks noGrp="1"/>
          </p:cNvSpPr>
          <p:nvPr>
            <p:ph type="body" idx="1"/>
          </p:nvPr>
        </p:nvSpPr>
        <p:spPr>
          <a:xfrm>
            <a:off x="982396" y="2964580"/>
            <a:ext cx="10571004" cy="1530052"/>
          </a:xfrm>
        </p:spPr>
        <p:txBody>
          <a:bodyPr anchor="b"/>
          <a:lstStyle>
            <a:lvl1pPr marL="0" indent="0">
              <a:buNone/>
              <a:defRPr sz="2717"/>
            </a:lvl1pPr>
            <a:lvl2pPr marL="621152" indent="0">
              <a:buNone/>
              <a:defRPr sz="2445"/>
            </a:lvl2pPr>
            <a:lvl3pPr marL="1242304" indent="0">
              <a:buNone/>
              <a:defRPr sz="2174"/>
            </a:lvl3pPr>
            <a:lvl4pPr marL="1863456" indent="0">
              <a:buNone/>
              <a:defRPr sz="1902"/>
            </a:lvl4pPr>
            <a:lvl5pPr marL="2484608" indent="0">
              <a:buNone/>
              <a:defRPr sz="1902"/>
            </a:lvl5pPr>
            <a:lvl6pPr marL="3105760" indent="0">
              <a:buNone/>
              <a:defRPr sz="1902"/>
            </a:lvl6pPr>
            <a:lvl7pPr marL="3726912" indent="0">
              <a:buNone/>
              <a:defRPr sz="1902"/>
            </a:lvl7pPr>
            <a:lvl8pPr marL="4348063" indent="0">
              <a:buNone/>
              <a:defRPr sz="1902"/>
            </a:lvl8pPr>
            <a:lvl9pPr marL="4969215" indent="0">
              <a:buNone/>
              <a:defRPr sz="1902"/>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fld id="{B3726865-3358-4684-832B-B3E030683535}" type="slidenum">
              <a:rPr lang="en-US" altLang="en-US">
                <a:solidFill>
                  <a:srgbClr val="000000"/>
                </a:solidFill>
              </a:rPr>
              <a:pPr/>
              <a:t>‹#›</a:t>
            </a:fld>
            <a:r>
              <a:rPr lang="en-US" altLang="en-US" dirty="0">
                <a:solidFill>
                  <a:srgbClr val="000000"/>
                </a:solidFill>
              </a:rPr>
              <a:t>      Business Unit Name Here</a:t>
            </a:r>
          </a:p>
        </p:txBody>
      </p:sp>
    </p:spTree>
    <p:extLst>
      <p:ext uri="{BB962C8B-B14F-4D97-AF65-F5344CB8AC3E}">
        <p14:creationId xmlns:p14="http://schemas.microsoft.com/office/powerpoint/2010/main" val="402279996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1824" y="1632059"/>
            <a:ext cx="5492776" cy="4507582"/>
          </a:xfrm>
        </p:spPr>
        <p:txBody>
          <a:bodyPr/>
          <a:lstStyle>
            <a:lvl1pPr>
              <a:defRPr sz="3804"/>
            </a:lvl1pPr>
            <a:lvl2pPr>
              <a:defRPr sz="3261"/>
            </a:lvl2pPr>
            <a:lvl3pPr>
              <a:defRPr sz="2717"/>
            </a:lvl3pPr>
            <a:lvl4pPr>
              <a:defRPr sz="2445"/>
            </a:lvl4pPr>
            <a:lvl5pPr>
              <a:defRPr sz="2445"/>
            </a:lvl5pPr>
            <a:lvl6pPr>
              <a:defRPr sz="2445"/>
            </a:lvl6pPr>
            <a:lvl7pPr>
              <a:defRPr sz="2445"/>
            </a:lvl7pPr>
            <a:lvl8pPr>
              <a:defRPr sz="2445"/>
            </a:lvl8pPr>
            <a:lvl9pPr>
              <a:defRPr sz="24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1875" y="1632059"/>
            <a:ext cx="5492776" cy="4507582"/>
          </a:xfrm>
        </p:spPr>
        <p:txBody>
          <a:bodyPr/>
          <a:lstStyle>
            <a:lvl1pPr>
              <a:defRPr sz="3804"/>
            </a:lvl1pPr>
            <a:lvl2pPr>
              <a:defRPr sz="3261"/>
            </a:lvl2pPr>
            <a:lvl3pPr>
              <a:defRPr sz="2717"/>
            </a:lvl3pPr>
            <a:lvl4pPr>
              <a:defRPr sz="2445"/>
            </a:lvl4pPr>
            <a:lvl5pPr>
              <a:defRPr sz="2445"/>
            </a:lvl5pPr>
            <a:lvl6pPr>
              <a:defRPr sz="2445"/>
            </a:lvl6pPr>
            <a:lvl7pPr>
              <a:defRPr sz="2445"/>
            </a:lvl7pPr>
            <a:lvl8pPr>
              <a:defRPr sz="2445"/>
            </a:lvl8pPr>
            <a:lvl9pPr>
              <a:defRPr sz="24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fld id="{FF23F7FF-AA1C-4165-884E-D4791DD3BA44}" type="slidenum">
              <a:rPr lang="en-US" altLang="en-US">
                <a:solidFill>
                  <a:srgbClr val="000000"/>
                </a:solidFill>
              </a:rPr>
              <a:pPr/>
              <a:t>‹#›</a:t>
            </a:fld>
            <a:r>
              <a:rPr lang="en-US" altLang="en-US" dirty="0">
                <a:solidFill>
                  <a:srgbClr val="000000"/>
                </a:solidFill>
              </a:rPr>
              <a:t>      Business Unit Name Here</a:t>
            </a:r>
          </a:p>
        </p:txBody>
      </p:sp>
    </p:spTree>
    <p:extLst>
      <p:ext uri="{BB962C8B-B14F-4D97-AF65-F5344CB8AC3E}">
        <p14:creationId xmlns:p14="http://schemas.microsoft.com/office/powerpoint/2010/main" val="341500509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21824" y="1565673"/>
            <a:ext cx="5494936" cy="652498"/>
          </a:xfrm>
        </p:spPr>
        <p:txBody>
          <a:bodyPr anchor="b"/>
          <a:lstStyle>
            <a:lvl1pPr marL="0" indent="0">
              <a:buNone/>
              <a:defRPr sz="3261" b="1"/>
            </a:lvl1pPr>
            <a:lvl2pPr marL="621152" indent="0">
              <a:buNone/>
              <a:defRPr sz="2717" b="1"/>
            </a:lvl2pPr>
            <a:lvl3pPr marL="1242304" indent="0">
              <a:buNone/>
              <a:defRPr sz="2445" b="1"/>
            </a:lvl3pPr>
            <a:lvl4pPr marL="1863456" indent="0">
              <a:buNone/>
              <a:defRPr sz="2174" b="1"/>
            </a:lvl4pPr>
            <a:lvl5pPr marL="2484608" indent="0">
              <a:buNone/>
              <a:defRPr sz="2174" b="1"/>
            </a:lvl5pPr>
            <a:lvl6pPr marL="3105760" indent="0">
              <a:buNone/>
              <a:defRPr sz="2174" b="1"/>
            </a:lvl6pPr>
            <a:lvl7pPr marL="3726912" indent="0">
              <a:buNone/>
              <a:defRPr sz="2174" b="1"/>
            </a:lvl7pPr>
            <a:lvl8pPr marL="4348063" indent="0">
              <a:buNone/>
              <a:defRPr sz="2174" b="1"/>
            </a:lvl8pPr>
            <a:lvl9pPr marL="4969215" indent="0">
              <a:buNone/>
              <a:defRPr sz="2174" b="1"/>
            </a:lvl9pPr>
          </a:lstStyle>
          <a:p>
            <a:pPr lvl="0"/>
            <a:r>
              <a:rPr lang="en-US"/>
              <a:t>Click to edit Master text styles</a:t>
            </a:r>
          </a:p>
        </p:txBody>
      </p:sp>
      <p:sp>
        <p:nvSpPr>
          <p:cNvPr id="4" name="Content Placeholder 3"/>
          <p:cNvSpPr>
            <a:spLocks noGrp="1"/>
          </p:cNvSpPr>
          <p:nvPr>
            <p:ph sz="half" idx="2"/>
          </p:nvPr>
        </p:nvSpPr>
        <p:spPr>
          <a:xfrm>
            <a:off x="621824" y="2218171"/>
            <a:ext cx="5494936" cy="4029948"/>
          </a:xfrm>
        </p:spPr>
        <p:txBody>
          <a:bodyPr/>
          <a:lstStyle>
            <a:lvl1pPr>
              <a:defRPr sz="3261"/>
            </a:lvl1pPr>
            <a:lvl2pPr>
              <a:defRPr sz="2717"/>
            </a:lvl2pPr>
            <a:lvl3pPr>
              <a:defRPr sz="2445"/>
            </a:lvl3pPr>
            <a:lvl4pPr>
              <a:defRPr sz="2174"/>
            </a:lvl4pPr>
            <a:lvl5pPr>
              <a:defRPr sz="2174"/>
            </a:lvl5pPr>
            <a:lvl6pPr>
              <a:defRPr sz="2174"/>
            </a:lvl6pPr>
            <a:lvl7pPr>
              <a:defRPr sz="2174"/>
            </a:lvl7pPr>
            <a:lvl8pPr>
              <a:defRPr sz="2174"/>
            </a:lvl8pPr>
            <a:lvl9pPr>
              <a:defRPr sz="217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7561" y="1565673"/>
            <a:ext cx="5497095" cy="652498"/>
          </a:xfrm>
        </p:spPr>
        <p:txBody>
          <a:bodyPr anchor="b"/>
          <a:lstStyle>
            <a:lvl1pPr marL="0" indent="0">
              <a:buNone/>
              <a:defRPr sz="3261" b="1"/>
            </a:lvl1pPr>
            <a:lvl2pPr marL="621152" indent="0">
              <a:buNone/>
              <a:defRPr sz="2717" b="1"/>
            </a:lvl2pPr>
            <a:lvl3pPr marL="1242304" indent="0">
              <a:buNone/>
              <a:defRPr sz="2445" b="1"/>
            </a:lvl3pPr>
            <a:lvl4pPr marL="1863456" indent="0">
              <a:buNone/>
              <a:defRPr sz="2174" b="1"/>
            </a:lvl4pPr>
            <a:lvl5pPr marL="2484608" indent="0">
              <a:buNone/>
              <a:defRPr sz="2174" b="1"/>
            </a:lvl5pPr>
            <a:lvl6pPr marL="3105760" indent="0">
              <a:buNone/>
              <a:defRPr sz="2174" b="1"/>
            </a:lvl6pPr>
            <a:lvl7pPr marL="3726912" indent="0">
              <a:buNone/>
              <a:defRPr sz="2174" b="1"/>
            </a:lvl7pPr>
            <a:lvl8pPr marL="4348063" indent="0">
              <a:buNone/>
              <a:defRPr sz="2174" b="1"/>
            </a:lvl8pPr>
            <a:lvl9pPr marL="4969215" indent="0">
              <a:buNone/>
              <a:defRPr sz="2174" b="1"/>
            </a:lvl9pPr>
          </a:lstStyle>
          <a:p>
            <a:pPr lvl="0"/>
            <a:r>
              <a:rPr lang="en-US"/>
              <a:t>Click to edit Master text styles</a:t>
            </a:r>
          </a:p>
        </p:txBody>
      </p:sp>
      <p:sp>
        <p:nvSpPr>
          <p:cNvPr id="6" name="Content Placeholder 5"/>
          <p:cNvSpPr>
            <a:spLocks noGrp="1"/>
          </p:cNvSpPr>
          <p:nvPr>
            <p:ph sz="quarter" idx="4"/>
          </p:nvPr>
        </p:nvSpPr>
        <p:spPr>
          <a:xfrm>
            <a:off x="6317561" y="2218171"/>
            <a:ext cx="5497095" cy="4029948"/>
          </a:xfrm>
        </p:spPr>
        <p:txBody>
          <a:bodyPr/>
          <a:lstStyle>
            <a:lvl1pPr>
              <a:defRPr sz="3261"/>
            </a:lvl1pPr>
            <a:lvl2pPr>
              <a:defRPr sz="2717"/>
            </a:lvl2pPr>
            <a:lvl3pPr>
              <a:defRPr sz="2445"/>
            </a:lvl3pPr>
            <a:lvl4pPr>
              <a:defRPr sz="2174"/>
            </a:lvl4pPr>
            <a:lvl5pPr>
              <a:defRPr sz="2174"/>
            </a:lvl5pPr>
            <a:lvl6pPr>
              <a:defRPr sz="2174"/>
            </a:lvl6pPr>
            <a:lvl7pPr>
              <a:defRPr sz="2174"/>
            </a:lvl7pPr>
            <a:lvl8pPr>
              <a:defRPr sz="2174"/>
            </a:lvl8pPr>
            <a:lvl9pPr>
              <a:defRPr sz="217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fld id="{057D2462-8BB8-4F77-A485-7F1605235D49}" type="slidenum">
              <a:rPr lang="en-US" altLang="en-US">
                <a:solidFill>
                  <a:srgbClr val="000000"/>
                </a:solidFill>
              </a:rPr>
              <a:pPr/>
              <a:t>‹#›</a:t>
            </a:fld>
            <a:r>
              <a:rPr lang="en-US" altLang="en-US" dirty="0">
                <a:solidFill>
                  <a:srgbClr val="000000"/>
                </a:solidFill>
              </a:rPr>
              <a:t>      Business Unit Name Here</a:t>
            </a:r>
          </a:p>
        </p:txBody>
      </p:sp>
    </p:spTree>
    <p:extLst>
      <p:ext uri="{BB962C8B-B14F-4D97-AF65-F5344CB8AC3E}">
        <p14:creationId xmlns:p14="http://schemas.microsoft.com/office/powerpoint/2010/main" val="10543377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fld id="{391648D7-6893-43A1-BC4A-DB8E2C188E74}" type="slidenum">
              <a:rPr lang="en-US" altLang="en-US">
                <a:solidFill>
                  <a:srgbClr val="000000"/>
                </a:solidFill>
              </a:rPr>
              <a:pPr/>
              <a:t>‹#›</a:t>
            </a:fld>
            <a:r>
              <a:rPr lang="en-US" altLang="en-US" dirty="0">
                <a:solidFill>
                  <a:srgbClr val="000000"/>
                </a:solidFill>
              </a:rPr>
              <a:t>      Business Unit Name Here</a:t>
            </a:r>
          </a:p>
        </p:txBody>
      </p:sp>
    </p:spTree>
    <p:extLst>
      <p:ext uri="{BB962C8B-B14F-4D97-AF65-F5344CB8AC3E}">
        <p14:creationId xmlns:p14="http://schemas.microsoft.com/office/powerpoint/2010/main" val="135423652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Technology Revolut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72" y="-6301"/>
            <a:ext cx="12450448" cy="5945776"/>
          </a:xfrm>
          <a:prstGeom prst="rect">
            <a:avLst/>
          </a:prstGeom>
        </p:spPr>
      </p:pic>
      <p:sp>
        <p:nvSpPr>
          <p:cNvPr id="4" name="TextBox 3"/>
          <p:cNvSpPr txBox="1"/>
          <p:nvPr userDrawn="1"/>
        </p:nvSpPr>
        <p:spPr>
          <a:xfrm>
            <a:off x="7811662" y="4170185"/>
            <a:ext cx="4002990" cy="970458"/>
          </a:xfrm>
          <a:prstGeom prst="rect">
            <a:avLst/>
          </a:prstGeom>
          <a:noFill/>
        </p:spPr>
        <p:txBody>
          <a:bodyPr wrap="square" rtlCol="0">
            <a:spAutoFit/>
          </a:bodyPr>
          <a:lstStyle/>
          <a:p>
            <a:pPr fontAlgn="auto">
              <a:spcBef>
                <a:spcPts val="0"/>
              </a:spcBef>
              <a:spcAft>
                <a:spcPts val="0"/>
              </a:spcAft>
              <a:defRPr/>
            </a:pPr>
            <a:r>
              <a:rPr lang="en-US" sz="1902" dirty="0">
                <a:solidFill>
                  <a:srgbClr val="FFFFFF"/>
                </a:solidFill>
                <a:latin typeface="Arial Narrow"/>
              </a:rPr>
              <a:t>Today everything is connected... networked in ways that once seemed impossible, but are now expected. </a:t>
            </a:r>
          </a:p>
        </p:txBody>
      </p:sp>
      <p:sp>
        <p:nvSpPr>
          <p:cNvPr id="5" name="TextBox 4"/>
          <p:cNvSpPr txBox="1"/>
          <p:nvPr userDrawn="1"/>
        </p:nvSpPr>
        <p:spPr>
          <a:xfrm>
            <a:off x="6414312" y="857331"/>
            <a:ext cx="7147464" cy="1705788"/>
          </a:xfrm>
          <a:prstGeom prst="rect">
            <a:avLst/>
          </a:prstGeom>
          <a:noFill/>
          <a:ln>
            <a:noFill/>
          </a:ln>
        </p:spPr>
        <p:txBody>
          <a:bodyPr wrap="square" rtlCol="0">
            <a:spAutoFit/>
          </a:bodyPr>
          <a:lstStyle/>
          <a:p>
            <a:pPr>
              <a:lnSpc>
                <a:spcPct val="70000"/>
              </a:lnSpc>
            </a:pPr>
            <a:r>
              <a:rPr lang="en-US" sz="7336" b="1" dirty="0">
                <a:solidFill>
                  <a:srgbClr val="FFFFFF"/>
                </a:solidFill>
                <a:latin typeface="Arial Narrow"/>
                <a:cs typeface="Univers LT Std 67 Cn Bold"/>
              </a:rPr>
              <a:t>TECHNOLOGY </a:t>
            </a:r>
            <a:r>
              <a:rPr lang="en-US" sz="7642" b="1" dirty="0">
                <a:solidFill>
                  <a:srgbClr val="FFCD11"/>
                </a:solidFill>
                <a:latin typeface="Arial Narrow"/>
                <a:cs typeface="Univers LT Std 67 Cn Bold"/>
              </a:rPr>
              <a:t>REVOLUTION</a:t>
            </a:r>
          </a:p>
        </p:txBody>
      </p:sp>
      <p:cxnSp>
        <p:nvCxnSpPr>
          <p:cNvPr id="6" name="Straight Connector 5"/>
          <p:cNvCxnSpPr/>
          <p:nvPr userDrawn="1"/>
        </p:nvCxnSpPr>
        <p:spPr>
          <a:xfrm>
            <a:off x="7811661" y="4221949"/>
            <a:ext cx="0" cy="900036"/>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42284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Vision_Becoming_Realit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974"/>
            <a:ext cx="12464422" cy="5952448"/>
          </a:xfrm>
          <a:prstGeom prst="rect">
            <a:avLst/>
          </a:prstGeom>
        </p:spPr>
      </p:pic>
    </p:spTree>
    <p:extLst>
      <p:ext uri="{BB962C8B-B14F-4D97-AF65-F5344CB8AC3E}">
        <p14:creationId xmlns:p14="http://schemas.microsoft.com/office/powerpoint/2010/main" val="8788381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Equipping Customers With Enhanced Digital Capabilitie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71"/>
            <a:ext cx="12436475" cy="5939103"/>
          </a:xfrm>
          <a:prstGeom prst="rect">
            <a:avLst/>
          </a:prstGeom>
        </p:spPr>
      </p:pic>
      <p:sp>
        <p:nvSpPr>
          <p:cNvPr id="11" name="Rectangle 10"/>
          <p:cNvSpPr/>
          <p:nvPr userDrawn="1"/>
        </p:nvSpPr>
        <p:spPr>
          <a:xfrm>
            <a:off x="8618684" y="4270363"/>
            <a:ext cx="3195967" cy="1263166"/>
          </a:xfrm>
          <a:prstGeom prst="rect">
            <a:avLst/>
          </a:prstGeom>
        </p:spPr>
        <p:txBody>
          <a:bodyPr wrap="square">
            <a:spAutoFit/>
          </a:bodyPr>
          <a:lstStyle/>
          <a:p>
            <a:r>
              <a:rPr lang="en-US" sz="1902" dirty="0">
                <a:solidFill>
                  <a:srgbClr val="FFFFFF"/>
                </a:solidFill>
                <a:latin typeface="Arial Narrow" panose="020B0606020202030204" pitchFamily="34" charset="0"/>
              </a:rPr>
              <a:t>We’re increasing our tempo and prioritizing digital offerings in four areas that are designed to help catapult customer success.</a:t>
            </a:r>
          </a:p>
        </p:txBody>
      </p:sp>
      <p:sp>
        <p:nvSpPr>
          <p:cNvPr id="12" name="Rectangle 11"/>
          <p:cNvSpPr/>
          <p:nvPr userDrawn="1"/>
        </p:nvSpPr>
        <p:spPr>
          <a:xfrm>
            <a:off x="8342802" y="181818"/>
            <a:ext cx="4093673" cy="3121624"/>
          </a:xfrm>
          <a:prstGeom prst="rect">
            <a:avLst/>
          </a:prstGeom>
        </p:spPr>
        <p:txBody>
          <a:bodyPr wrap="square">
            <a:spAutoFit/>
          </a:bodyPr>
          <a:lstStyle/>
          <a:p>
            <a:pPr>
              <a:lnSpc>
                <a:spcPct val="70000"/>
              </a:lnSpc>
            </a:pPr>
            <a:r>
              <a:rPr lang="en-US" sz="4687" b="1" dirty="0">
                <a:solidFill>
                  <a:srgbClr val="000000"/>
                </a:solidFill>
                <a:latin typeface="Arial Narrow"/>
                <a:cs typeface="Univers LT Std 67 Cn Bold"/>
              </a:rPr>
              <a:t>EQUIPPING CUSTOMERS WITH </a:t>
            </a:r>
            <a:r>
              <a:rPr lang="en-US" sz="4687" b="1" dirty="0">
                <a:solidFill>
                  <a:srgbClr val="FFFFFF"/>
                </a:solidFill>
                <a:latin typeface="Arial Narrow"/>
                <a:cs typeface="Univers LT Std 67 Cn Bold"/>
              </a:rPr>
              <a:t>ENHANCED DIGITAL CAPABILITIES </a:t>
            </a:r>
          </a:p>
        </p:txBody>
      </p:sp>
      <p:cxnSp>
        <p:nvCxnSpPr>
          <p:cNvPr id="13" name="Straight Connector 12"/>
          <p:cNvCxnSpPr/>
          <p:nvPr userDrawn="1"/>
        </p:nvCxnSpPr>
        <p:spPr>
          <a:xfrm>
            <a:off x="8618684" y="4325476"/>
            <a:ext cx="0" cy="113968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136310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Diesel Meets Dat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71"/>
            <a:ext cx="12436472" cy="5939103"/>
          </a:xfrm>
          <a:prstGeom prst="rect">
            <a:avLst/>
          </a:prstGeom>
        </p:spPr>
      </p:pic>
    </p:spTree>
    <p:extLst>
      <p:ext uri="{BB962C8B-B14F-4D97-AF65-F5344CB8AC3E}">
        <p14:creationId xmlns:p14="http://schemas.microsoft.com/office/powerpoint/2010/main" val="2032620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Unmatched Solultion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71"/>
            <a:ext cx="12436472" cy="5939103"/>
          </a:xfrm>
          <a:prstGeom prst="rect">
            <a:avLst/>
          </a:prstGeom>
        </p:spPr>
      </p:pic>
      <p:sp>
        <p:nvSpPr>
          <p:cNvPr id="8" name="TextBox 7"/>
          <p:cNvSpPr txBox="1"/>
          <p:nvPr userDrawn="1"/>
        </p:nvSpPr>
        <p:spPr>
          <a:xfrm>
            <a:off x="6840061" y="3317711"/>
            <a:ext cx="1010464" cy="531364"/>
          </a:xfrm>
          <a:prstGeom prst="rect">
            <a:avLst/>
          </a:prstGeom>
          <a:noFill/>
        </p:spPr>
        <p:txBody>
          <a:bodyPr wrap="square" rtlCol="0">
            <a:spAutoFit/>
          </a:bodyPr>
          <a:lstStyle/>
          <a:p>
            <a:pPr algn="ctr"/>
            <a:r>
              <a:rPr lang="en-US" sz="2853" b="1" dirty="0">
                <a:solidFill>
                  <a:srgbClr val="000000"/>
                </a:solidFill>
                <a:latin typeface="Arial Narrow" panose="020B0606020202030204" pitchFamily="34" charset="0"/>
              </a:rPr>
              <a:t>400K</a:t>
            </a:r>
          </a:p>
        </p:txBody>
      </p:sp>
      <p:sp>
        <p:nvSpPr>
          <p:cNvPr id="9" name="TextBox 8"/>
          <p:cNvSpPr txBox="1"/>
          <p:nvPr userDrawn="1"/>
        </p:nvSpPr>
        <p:spPr>
          <a:xfrm>
            <a:off x="6871900" y="1944362"/>
            <a:ext cx="1010464" cy="594137"/>
          </a:xfrm>
          <a:prstGeom prst="rect">
            <a:avLst/>
          </a:prstGeom>
          <a:noFill/>
        </p:spPr>
        <p:txBody>
          <a:bodyPr wrap="square" rtlCol="0">
            <a:spAutoFit/>
          </a:bodyPr>
          <a:lstStyle/>
          <a:p>
            <a:pPr algn="ctr"/>
            <a:r>
              <a:rPr lang="en-US" sz="3261" b="1" dirty="0">
                <a:solidFill>
                  <a:srgbClr val="000000"/>
                </a:solidFill>
                <a:latin typeface="Arial Narrow" panose="020B0606020202030204" pitchFamily="34" charset="0"/>
              </a:rPr>
              <a:t>5M</a:t>
            </a:r>
          </a:p>
        </p:txBody>
      </p:sp>
      <p:sp>
        <p:nvSpPr>
          <p:cNvPr id="10" name="TextBox 9"/>
          <p:cNvSpPr txBox="1"/>
          <p:nvPr userDrawn="1"/>
        </p:nvSpPr>
        <p:spPr>
          <a:xfrm>
            <a:off x="5228630" y="4173616"/>
            <a:ext cx="1010464" cy="500009"/>
          </a:xfrm>
          <a:prstGeom prst="rect">
            <a:avLst/>
          </a:prstGeom>
          <a:noFill/>
        </p:spPr>
        <p:txBody>
          <a:bodyPr wrap="square" rtlCol="0">
            <a:spAutoFit/>
          </a:bodyPr>
          <a:lstStyle/>
          <a:p>
            <a:pPr algn="ctr"/>
            <a:r>
              <a:rPr lang="en-US" sz="2649" b="1" dirty="0">
                <a:solidFill>
                  <a:srgbClr val="000000"/>
                </a:solidFill>
                <a:latin typeface="Arial Narrow" panose="020B0606020202030204" pitchFamily="34" charset="0"/>
              </a:rPr>
              <a:t>100K</a:t>
            </a:r>
          </a:p>
        </p:txBody>
      </p:sp>
      <p:sp>
        <p:nvSpPr>
          <p:cNvPr id="14" name="TextBox 13"/>
          <p:cNvSpPr txBox="1"/>
          <p:nvPr userDrawn="1"/>
        </p:nvSpPr>
        <p:spPr>
          <a:xfrm>
            <a:off x="4097106" y="1478491"/>
            <a:ext cx="1010464" cy="594137"/>
          </a:xfrm>
          <a:prstGeom prst="rect">
            <a:avLst/>
          </a:prstGeom>
          <a:noFill/>
        </p:spPr>
        <p:txBody>
          <a:bodyPr wrap="square" rtlCol="0">
            <a:spAutoFit/>
          </a:bodyPr>
          <a:lstStyle/>
          <a:p>
            <a:pPr algn="ctr"/>
            <a:r>
              <a:rPr lang="en-US" sz="3261" b="1" dirty="0">
                <a:solidFill>
                  <a:srgbClr val="000000"/>
                </a:solidFill>
                <a:latin typeface="Arial Narrow" panose="020B0606020202030204" pitchFamily="34" charset="0"/>
              </a:rPr>
              <a:t>175</a:t>
            </a:r>
          </a:p>
        </p:txBody>
      </p:sp>
      <p:sp>
        <p:nvSpPr>
          <p:cNvPr id="15" name="TextBox 14"/>
          <p:cNvSpPr txBox="1"/>
          <p:nvPr userDrawn="1"/>
        </p:nvSpPr>
        <p:spPr>
          <a:xfrm>
            <a:off x="5013454" y="1478491"/>
            <a:ext cx="1010464" cy="625428"/>
          </a:xfrm>
          <a:prstGeom prst="rect">
            <a:avLst/>
          </a:prstGeom>
          <a:noFill/>
        </p:spPr>
        <p:txBody>
          <a:bodyPr wrap="square" rtlCol="0">
            <a:spAutoFit/>
          </a:bodyPr>
          <a:lstStyle/>
          <a:p>
            <a:r>
              <a:rPr lang="en-US" sz="1732" b="1" dirty="0">
                <a:solidFill>
                  <a:srgbClr val="000000"/>
                </a:solidFill>
                <a:latin typeface="Arial Narrow" panose="020B0606020202030204" pitchFamily="34" charset="0"/>
              </a:rPr>
              <a:t>Cat</a:t>
            </a:r>
            <a:r>
              <a:rPr lang="en-US" sz="1223" b="1" baseline="54000" dirty="0">
                <a:solidFill>
                  <a:srgbClr val="000000"/>
                </a:solidFill>
                <a:latin typeface="Arial Narrow" panose="020B0606020202030204" pitchFamily="34" charset="0"/>
              </a:rPr>
              <a:t>®</a:t>
            </a:r>
            <a:r>
              <a:rPr lang="en-US" sz="1732" b="1" dirty="0">
                <a:solidFill>
                  <a:srgbClr val="000000"/>
                </a:solidFill>
                <a:latin typeface="Arial Narrow" panose="020B0606020202030204" pitchFamily="34" charset="0"/>
              </a:rPr>
              <a:t> </a:t>
            </a:r>
          </a:p>
          <a:p>
            <a:r>
              <a:rPr lang="en-US" sz="1732" b="1" dirty="0">
                <a:solidFill>
                  <a:srgbClr val="000000"/>
                </a:solidFill>
                <a:latin typeface="Arial Narrow" panose="020B0606020202030204" pitchFamily="34" charset="0"/>
              </a:rPr>
              <a:t>Dealers</a:t>
            </a:r>
          </a:p>
        </p:txBody>
      </p:sp>
      <p:sp>
        <p:nvSpPr>
          <p:cNvPr id="16" name="TextBox 15"/>
          <p:cNvSpPr txBox="1"/>
          <p:nvPr userDrawn="1"/>
        </p:nvSpPr>
        <p:spPr>
          <a:xfrm>
            <a:off x="4119582" y="2145937"/>
            <a:ext cx="2020927" cy="500137"/>
          </a:xfrm>
          <a:prstGeom prst="rect">
            <a:avLst/>
          </a:prstGeom>
          <a:noFill/>
        </p:spPr>
        <p:txBody>
          <a:bodyPr wrap="square" rtlCol="0">
            <a:spAutoFit/>
          </a:bodyPr>
          <a:lstStyle/>
          <a:p>
            <a:pPr algn="ctr"/>
            <a:r>
              <a:rPr lang="en-US" sz="1325" b="1" dirty="0">
                <a:solidFill>
                  <a:srgbClr val="000000">
                    <a:lumMod val="65000"/>
                    <a:lumOff val="35000"/>
                  </a:srgbClr>
                </a:solidFill>
                <a:latin typeface="Arial Narrow" panose="020B0606020202030204" pitchFamily="34" charset="0"/>
              </a:rPr>
              <a:t>Located Strategically </a:t>
            </a:r>
            <a:br>
              <a:rPr lang="en-US" sz="1325" b="1" dirty="0">
                <a:solidFill>
                  <a:srgbClr val="000000">
                    <a:lumMod val="65000"/>
                    <a:lumOff val="35000"/>
                  </a:srgbClr>
                </a:solidFill>
                <a:latin typeface="Arial Narrow" panose="020B0606020202030204" pitchFamily="34" charset="0"/>
              </a:rPr>
            </a:br>
            <a:r>
              <a:rPr lang="en-US" sz="1325" b="1" dirty="0">
                <a:solidFill>
                  <a:srgbClr val="000000">
                    <a:lumMod val="65000"/>
                    <a:lumOff val="35000"/>
                  </a:srgbClr>
                </a:solidFill>
                <a:latin typeface="Arial Narrow" panose="020B0606020202030204" pitchFamily="34" charset="0"/>
              </a:rPr>
              <a:t>Around the World</a:t>
            </a:r>
          </a:p>
        </p:txBody>
      </p:sp>
      <p:sp>
        <p:nvSpPr>
          <p:cNvPr id="17" name="TextBox 16"/>
          <p:cNvSpPr txBox="1"/>
          <p:nvPr userDrawn="1"/>
        </p:nvSpPr>
        <p:spPr>
          <a:xfrm>
            <a:off x="8627805" y="4273712"/>
            <a:ext cx="2020927" cy="531556"/>
          </a:xfrm>
          <a:prstGeom prst="rect">
            <a:avLst/>
          </a:prstGeom>
          <a:noFill/>
        </p:spPr>
        <p:txBody>
          <a:bodyPr wrap="square" rtlCol="0">
            <a:spAutoFit/>
          </a:bodyPr>
          <a:lstStyle/>
          <a:p>
            <a:r>
              <a:rPr lang="en-US" sz="1427" b="1" dirty="0">
                <a:solidFill>
                  <a:srgbClr val="000000"/>
                </a:solidFill>
                <a:latin typeface="Arial Narrow" panose="020B0606020202030204" pitchFamily="34" charset="0"/>
              </a:rPr>
              <a:t>Representing the</a:t>
            </a:r>
            <a:br>
              <a:rPr lang="en-US" sz="1427" b="1" dirty="0">
                <a:solidFill>
                  <a:srgbClr val="000000"/>
                </a:solidFill>
                <a:latin typeface="Arial Narrow" panose="020B0606020202030204" pitchFamily="34" charset="0"/>
              </a:rPr>
            </a:br>
            <a:r>
              <a:rPr lang="en-US" sz="1427" b="1" dirty="0">
                <a:solidFill>
                  <a:srgbClr val="000000"/>
                </a:solidFill>
                <a:latin typeface="Arial Narrow" panose="020B0606020202030204" pitchFamily="34" charset="0"/>
              </a:rPr>
              <a:t>Largest Fleet</a:t>
            </a:r>
          </a:p>
        </p:txBody>
      </p:sp>
      <p:sp>
        <p:nvSpPr>
          <p:cNvPr id="18" name="TextBox 17"/>
          <p:cNvSpPr txBox="1"/>
          <p:nvPr userDrawn="1"/>
        </p:nvSpPr>
        <p:spPr>
          <a:xfrm>
            <a:off x="8627805" y="4706758"/>
            <a:ext cx="1528650" cy="656590"/>
          </a:xfrm>
          <a:prstGeom prst="rect">
            <a:avLst/>
          </a:prstGeom>
          <a:noFill/>
        </p:spPr>
        <p:txBody>
          <a:bodyPr wrap="square" rtlCol="0">
            <a:spAutoFit/>
          </a:bodyPr>
          <a:lstStyle/>
          <a:p>
            <a:pPr>
              <a:lnSpc>
                <a:spcPts val="2174"/>
              </a:lnSpc>
            </a:pPr>
            <a:r>
              <a:rPr lang="en-US" sz="2038" b="1" dirty="0">
                <a:solidFill>
                  <a:srgbClr val="FFFFFF">
                    <a:lumMod val="50000"/>
                  </a:srgbClr>
                </a:solidFill>
                <a:latin typeface="Arial Narrow" panose="020B0606020202030204" pitchFamily="34" charset="0"/>
              </a:rPr>
              <a:t>In the</a:t>
            </a:r>
            <a:br>
              <a:rPr lang="en-US" sz="2038" b="1" dirty="0">
                <a:solidFill>
                  <a:srgbClr val="FFFFFF">
                    <a:lumMod val="50000"/>
                  </a:srgbClr>
                </a:solidFill>
                <a:latin typeface="Arial Narrow" panose="020B0606020202030204" pitchFamily="34" charset="0"/>
              </a:rPr>
            </a:br>
            <a:r>
              <a:rPr lang="en-US" sz="2038" b="1" dirty="0">
                <a:solidFill>
                  <a:srgbClr val="FFFFFF">
                    <a:lumMod val="50000"/>
                  </a:srgbClr>
                </a:solidFill>
                <a:latin typeface="Arial Narrow" panose="020B0606020202030204" pitchFamily="34" charset="0"/>
              </a:rPr>
              <a:t>WORLD</a:t>
            </a:r>
          </a:p>
        </p:txBody>
      </p:sp>
      <p:sp>
        <p:nvSpPr>
          <p:cNvPr id="19" name="TextBox 18"/>
          <p:cNvSpPr txBox="1"/>
          <p:nvPr userDrawn="1"/>
        </p:nvSpPr>
        <p:spPr>
          <a:xfrm>
            <a:off x="7055215" y="2474549"/>
            <a:ext cx="2020927" cy="257122"/>
          </a:xfrm>
          <a:prstGeom prst="rect">
            <a:avLst/>
          </a:prstGeom>
          <a:noFill/>
        </p:spPr>
        <p:txBody>
          <a:bodyPr wrap="square" rtlCol="0">
            <a:spAutoFit/>
          </a:bodyPr>
          <a:lstStyle/>
          <a:p>
            <a:r>
              <a:rPr lang="en-US" sz="1071" b="1" dirty="0">
                <a:solidFill>
                  <a:srgbClr val="FFFFFF">
                    <a:lumMod val="50000"/>
                  </a:srgbClr>
                </a:solidFill>
                <a:latin typeface="Arial Narrow" panose="020B0606020202030204" pitchFamily="34" charset="0"/>
              </a:rPr>
              <a:t>Annually</a:t>
            </a:r>
          </a:p>
        </p:txBody>
      </p:sp>
      <p:sp>
        <p:nvSpPr>
          <p:cNvPr id="20" name="TextBox 19"/>
          <p:cNvSpPr txBox="1"/>
          <p:nvPr userDrawn="1"/>
        </p:nvSpPr>
        <p:spPr>
          <a:xfrm>
            <a:off x="7052175" y="1840601"/>
            <a:ext cx="784304" cy="280526"/>
          </a:xfrm>
          <a:prstGeom prst="rect">
            <a:avLst/>
          </a:prstGeom>
          <a:noFill/>
        </p:spPr>
        <p:txBody>
          <a:bodyPr wrap="square" rtlCol="0">
            <a:spAutoFit/>
          </a:bodyPr>
          <a:lstStyle/>
          <a:p>
            <a:r>
              <a:rPr lang="en-US" sz="1223" b="1" dirty="0">
                <a:solidFill>
                  <a:srgbClr val="FFFFFF">
                    <a:lumMod val="50000"/>
                  </a:srgbClr>
                </a:solidFill>
                <a:latin typeface="Arial Narrow" panose="020B0606020202030204" pitchFamily="34" charset="0"/>
              </a:rPr>
              <a:t>Analyze</a:t>
            </a:r>
          </a:p>
        </p:txBody>
      </p:sp>
      <p:sp>
        <p:nvSpPr>
          <p:cNvPr id="21" name="TextBox 20"/>
          <p:cNvSpPr txBox="1"/>
          <p:nvPr userDrawn="1"/>
        </p:nvSpPr>
        <p:spPr>
          <a:xfrm>
            <a:off x="6988492" y="2347779"/>
            <a:ext cx="1010464" cy="241476"/>
          </a:xfrm>
          <a:prstGeom prst="rect">
            <a:avLst/>
          </a:prstGeom>
          <a:noFill/>
        </p:spPr>
        <p:txBody>
          <a:bodyPr wrap="square" rtlCol="0">
            <a:spAutoFit/>
          </a:bodyPr>
          <a:lstStyle/>
          <a:p>
            <a:r>
              <a:rPr lang="en-US" sz="969" b="1" dirty="0">
                <a:solidFill>
                  <a:srgbClr val="FFFFFF">
                    <a:lumMod val="50000"/>
                  </a:srgbClr>
                </a:solidFill>
                <a:latin typeface="Arial Narrow" panose="020B0606020202030204" pitchFamily="34" charset="0"/>
              </a:rPr>
              <a:t>Oil Samples</a:t>
            </a:r>
          </a:p>
        </p:txBody>
      </p:sp>
      <p:sp>
        <p:nvSpPr>
          <p:cNvPr id="22" name="TextBox 21"/>
          <p:cNvSpPr txBox="1"/>
          <p:nvPr userDrawn="1"/>
        </p:nvSpPr>
        <p:spPr>
          <a:xfrm>
            <a:off x="7122445" y="3661482"/>
            <a:ext cx="889190" cy="264816"/>
          </a:xfrm>
          <a:prstGeom prst="rect">
            <a:avLst/>
          </a:prstGeom>
          <a:noFill/>
        </p:spPr>
        <p:txBody>
          <a:bodyPr wrap="square" rtlCol="0">
            <a:spAutoFit/>
          </a:bodyPr>
          <a:lstStyle/>
          <a:p>
            <a:r>
              <a:rPr lang="en-US" sz="1121" b="1" dirty="0">
                <a:solidFill>
                  <a:srgbClr val="000000">
                    <a:lumMod val="65000"/>
                    <a:lumOff val="35000"/>
                  </a:srgbClr>
                </a:solidFill>
                <a:latin typeface="Arial Narrow" panose="020B0606020202030204" pitchFamily="34" charset="0"/>
              </a:rPr>
              <a:t>Connected</a:t>
            </a:r>
            <a:endParaRPr lang="en-US" sz="1427" b="1" dirty="0">
              <a:solidFill>
                <a:srgbClr val="000000">
                  <a:lumMod val="65000"/>
                  <a:lumOff val="35000"/>
                </a:srgbClr>
              </a:solidFill>
              <a:latin typeface="Arial Narrow" panose="020B0606020202030204" pitchFamily="34" charset="0"/>
            </a:endParaRPr>
          </a:p>
        </p:txBody>
      </p:sp>
      <p:sp>
        <p:nvSpPr>
          <p:cNvPr id="23" name="TextBox 22"/>
          <p:cNvSpPr txBox="1"/>
          <p:nvPr userDrawn="1"/>
        </p:nvSpPr>
        <p:spPr>
          <a:xfrm>
            <a:off x="7241155" y="3757002"/>
            <a:ext cx="889190" cy="311945"/>
          </a:xfrm>
          <a:prstGeom prst="rect">
            <a:avLst/>
          </a:prstGeom>
          <a:noFill/>
        </p:spPr>
        <p:txBody>
          <a:bodyPr wrap="square" rtlCol="0">
            <a:spAutoFit/>
          </a:bodyPr>
          <a:lstStyle/>
          <a:p>
            <a:r>
              <a:rPr lang="en-US" sz="1427" b="1" dirty="0">
                <a:solidFill>
                  <a:srgbClr val="000000">
                    <a:lumMod val="65000"/>
                    <a:lumOff val="35000"/>
                  </a:srgbClr>
                </a:solidFill>
                <a:latin typeface="Arial Narrow" panose="020B0606020202030204" pitchFamily="34" charset="0"/>
              </a:rPr>
              <a:t>Assets</a:t>
            </a:r>
            <a:endParaRPr lang="en-US" sz="2445" b="1" dirty="0">
              <a:solidFill>
                <a:srgbClr val="000000">
                  <a:lumMod val="65000"/>
                  <a:lumOff val="35000"/>
                </a:srgbClr>
              </a:solidFill>
              <a:latin typeface="Arial Narrow" panose="020B0606020202030204" pitchFamily="34" charset="0"/>
            </a:endParaRPr>
          </a:p>
        </p:txBody>
      </p:sp>
      <p:sp>
        <p:nvSpPr>
          <p:cNvPr id="24" name="TextBox 23"/>
          <p:cNvSpPr txBox="1"/>
          <p:nvPr userDrawn="1"/>
        </p:nvSpPr>
        <p:spPr>
          <a:xfrm>
            <a:off x="4924958" y="5033601"/>
            <a:ext cx="2020927" cy="437299"/>
          </a:xfrm>
          <a:prstGeom prst="rect">
            <a:avLst/>
          </a:prstGeom>
          <a:noFill/>
        </p:spPr>
        <p:txBody>
          <a:bodyPr wrap="square" rtlCol="0">
            <a:spAutoFit/>
          </a:bodyPr>
          <a:lstStyle/>
          <a:p>
            <a:pPr algn="ctr"/>
            <a:r>
              <a:rPr lang="en-US" sz="1121" b="1" dirty="0">
                <a:solidFill>
                  <a:srgbClr val="FFFFFF">
                    <a:lumMod val="50000"/>
                  </a:srgbClr>
                </a:solidFill>
                <a:latin typeface="Arial Narrow" panose="020B0606020202030204" pitchFamily="34" charset="0"/>
              </a:rPr>
              <a:t>Through Cat Inspect </a:t>
            </a:r>
            <a:br>
              <a:rPr lang="en-US" sz="1121" b="1" dirty="0">
                <a:solidFill>
                  <a:srgbClr val="FFFFFF">
                    <a:lumMod val="50000"/>
                  </a:srgbClr>
                </a:solidFill>
                <a:latin typeface="Arial Narrow" panose="020B0606020202030204" pitchFamily="34" charset="0"/>
              </a:rPr>
            </a:br>
            <a:r>
              <a:rPr lang="en-US" sz="1121" b="1" dirty="0">
                <a:solidFill>
                  <a:srgbClr val="FFFFFF">
                    <a:lumMod val="50000"/>
                  </a:srgbClr>
                </a:solidFill>
                <a:latin typeface="Arial Narrow" panose="020B0606020202030204" pitchFamily="34" charset="0"/>
              </a:rPr>
              <a:t>Mobile App</a:t>
            </a:r>
          </a:p>
        </p:txBody>
      </p:sp>
      <p:sp>
        <p:nvSpPr>
          <p:cNvPr id="25" name="TextBox 24"/>
          <p:cNvSpPr txBox="1"/>
          <p:nvPr userDrawn="1"/>
        </p:nvSpPr>
        <p:spPr>
          <a:xfrm>
            <a:off x="5038058" y="4832462"/>
            <a:ext cx="1877861" cy="311945"/>
          </a:xfrm>
          <a:prstGeom prst="rect">
            <a:avLst/>
          </a:prstGeom>
          <a:noFill/>
        </p:spPr>
        <p:txBody>
          <a:bodyPr wrap="square" rtlCol="0">
            <a:spAutoFit/>
          </a:bodyPr>
          <a:lstStyle/>
          <a:p>
            <a:r>
              <a:rPr lang="en-US" sz="1427" b="1" dirty="0">
                <a:solidFill>
                  <a:srgbClr val="000000"/>
                </a:solidFill>
                <a:latin typeface="Arial Narrow" panose="020B0606020202030204" pitchFamily="34" charset="0"/>
              </a:rPr>
              <a:t>Electronic Inspections</a:t>
            </a:r>
          </a:p>
        </p:txBody>
      </p:sp>
      <p:sp>
        <p:nvSpPr>
          <p:cNvPr id="26" name="Date Placeholder 3"/>
          <p:cNvSpPr>
            <a:spLocks noGrp="1"/>
          </p:cNvSpPr>
          <p:nvPr>
            <p:ph type="dt" sz="half" idx="10"/>
          </p:nvPr>
        </p:nvSpPr>
        <p:spPr>
          <a:xfrm>
            <a:off x="621824" y="6506007"/>
            <a:ext cx="3420031" cy="329992"/>
          </a:xfrm>
        </p:spPr>
        <p:txBody>
          <a:bodyPr/>
          <a:lstStyle/>
          <a:p>
            <a:fld id="{516A938B-01FD-41E3-9928-AD5AF3AFB928}" type="slidenum">
              <a:rPr lang="en-US" altLang="en-US" smtClean="0">
                <a:solidFill>
                  <a:srgbClr val="000000"/>
                </a:solidFill>
              </a:rPr>
              <a:pPr/>
              <a:t>‹#›</a:t>
            </a:fld>
            <a:r>
              <a:rPr lang="en-US" altLang="en-US" dirty="0">
                <a:solidFill>
                  <a:srgbClr val="000000"/>
                </a:solidFill>
              </a:rPr>
              <a:t>      Business Unit Name Here</a:t>
            </a:r>
          </a:p>
        </p:txBody>
      </p:sp>
      <p:sp>
        <p:nvSpPr>
          <p:cNvPr id="27" name="Rectangle 2"/>
          <p:cNvSpPr>
            <a:spLocks noGrp="1" noChangeArrowheads="1"/>
          </p:cNvSpPr>
          <p:nvPr>
            <p:ph type="title"/>
          </p:nvPr>
        </p:nvSpPr>
        <p:spPr>
          <a:xfrm>
            <a:off x="2" y="-193827"/>
            <a:ext cx="12442602" cy="1164676"/>
          </a:xfrm>
        </p:spPr>
        <p:txBody>
          <a:bodyPr/>
          <a:lstStyle/>
          <a:p>
            <a:r>
              <a:rPr lang="en-US" altLang="en-US" dirty="0">
                <a:solidFill>
                  <a:srgbClr val="FFCD11"/>
                </a:solidFill>
              </a:rPr>
              <a:t>SOLUTIONS THAT CAN’T BE MATCHED</a:t>
            </a:r>
          </a:p>
        </p:txBody>
      </p:sp>
      <p:sp>
        <p:nvSpPr>
          <p:cNvPr id="28" name="TextBox 27"/>
          <p:cNvSpPr txBox="1"/>
          <p:nvPr userDrawn="1"/>
        </p:nvSpPr>
        <p:spPr>
          <a:xfrm>
            <a:off x="6736424" y="3359555"/>
            <a:ext cx="2020927" cy="322268"/>
          </a:xfrm>
          <a:prstGeom prst="rect">
            <a:avLst/>
          </a:prstGeom>
          <a:noFill/>
        </p:spPr>
        <p:txBody>
          <a:bodyPr wrap="square" rtlCol="0">
            <a:spAutoFit/>
          </a:bodyPr>
          <a:lstStyle/>
          <a:p>
            <a:pPr algn="ctr"/>
            <a:r>
              <a:rPr lang="en-US" sz="1494" b="1" dirty="0">
                <a:solidFill>
                  <a:srgbClr val="000000"/>
                </a:solidFill>
                <a:latin typeface="Arial Narrow" panose="020B0606020202030204" pitchFamily="34" charset="0"/>
              </a:rPr>
              <a:t>*</a:t>
            </a:r>
          </a:p>
        </p:txBody>
      </p:sp>
    </p:spTree>
    <p:extLst>
      <p:ext uri="{BB962C8B-B14F-4D97-AF65-F5344CB8AC3E}">
        <p14:creationId xmlns:p14="http://schemas.microsoft.com/office/powerpoint/2010/main" val="11298210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Quarry Customer Success With JSS">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72"/>
            <a:ext cx="12436472" cy="5939101"/>
          </a:xfrm>
          <a:prstGeom prst="rect">
            <a:avLst/>
          </a:prstGeom>
        </p:spPr>
      </p:pic>
      <p:sp>
        <p:nvSpPr>
          <p:cNvPr id="11" name="Title 1"/>
          <p:cNvSpPr>
            <a:spLocks noGrp="1"/>
          </p:cNvSpPr>
          <p:nvPr>
            <p:ph type="title"/>
          </p:nvPr>
        </p:nvSpPr>
        <p:spPr>
          <a:xfrm>
            <a:off x="5" y="-220600"/>
            <a:ext cx="12442597" cy="1164676"/>
          </a:xfrm>
        </p:spPr>
        <p:txBody>
          <a:bodyPr/>
          <a:lstStyle/>
          <a:p>
            <a:r>
              <a:rPr lang="en-US" sz="3804" dirty="0">
                <a:solidFill>
                  <a:schemeClr val="bg1">
                    <a:lumMod val="50000"/>
                  </a:schemeClr>
                </a:solidFill>
              </a:rPr>
              <a:t>QUARRY CUSTOMER SUCCESS WITH JOB SITE SOLUTIONS</a:t>
            </a:r>
            <a:endParaRPr lang="en-US" sz="2445" b="0" dirty="0">
              <a:solidFill>
                <a:schemeClr val="bg1">
                  <a:lumMod val="50000"/>
                </a:schemeClr>
              </a:solidFill>
            </a:endParaRPr>
          </a:p>
        </p:txBody>
      </p:sp>
      <p:sp>
        <p:nvSpPr>
          <p:cNvPr id="12" name="TextBox 11"/>
          <p:cNvSpPr txBox="1"/>
          <p:nvPr userDrawn="1"/>
        </p:nvSpPr>
        <p:spPr>
          <a:xfrm>
            <a:off x="1462858" y="2363711"/>
            <a:ext cx="1010464" cy="844975"/>
          </a:xfrm>
          <a:prstGeom prst="rect">
            <a:avLst/>
          </a:prstGeom>
          <a:noFill/>
        </p:spPr>
        <p:txBody>
          <a:bodyPr wrap="square" rtlCol="0">
            <a:spAutoFit/>
          </a:bodyPr>
          <a:lstStyle/>
          <a:p>
            <a:pPr algn="ctr"/>
            <a:r>
              <a:rPr lang="en-US" sz="4891" b="1" dirty="0">
                <a:solidFill>
                  <a:srgbClr val="000000">
                    <a:lumMod val="65000"/>
                    <a:lumOff val="35000"/>
                  </a:srgbClr>
                </a:solidFill>
                <a:latin typeface="Arial Narrow" panose="020B0606020202030204" pitchFamily="34" charset="0"/>
              </a:rPr>
              <a:t>8%</a:t>
            </a:r>
          </a:p>
        </p:txBody>
      </p:sp>
      <p:sp>
        <p:nvSpPr>
          <p:cNvPr id="13" name="TextBox 12"/>
          <p:cNvSpPr txBox="1"/>
          <p:nvPr userDrawn="1"/>
        </p:nvSpPr>
        <p:spPr>
          <a:xfrm>
            <a:off x="1379151" y="3236844"/>
            <a:ext cx="1762632" cy="656911"/>
          </a:xfrm>
          <a:prstGeom prst="rect">
            <a:avLst/>
          </a:prstGeom>
          <a:noFill/>
        </p:spPr>
        <p:txBody>
          <a:bodyPr wrap="square" rtlCol="0">
            <a:spAutoFit/>
          </a:bodyPr>
          <a:lstStyle/>
          <a:p>
            <a:pPr algn="ctr"/>
            <a:r>
              <a:rPr lang="en-US" sz="1223" b="1" dirty="0">
                <a:solidFill>
                  <a:srgbClr val="000000">
                    <a:lumMod val="65000"/>
                    <a:lumOff val="35000"/>
                  </a:srgbClr>
                </a:solidFill>
                <a:latin typeface="Arial Narrow" panose="020B0606020202030204" pitchFamily="34" charset="0"/>
              </a:rPr>
              <a:t>While operating at a SIGNIFICANTLY HIGHER level of PRODUCTIVITY</a:t>
            </a:r>
          </a:p>
        </p:txBody>
      </p:sp>
      <p:sp>
        <p:nvSpPr>
          <p:cNvPr id="14" name="TextBox 13"/>
          <p:cNvSpPr txBox="1"/>
          <p:nvPr userDrawn="1"/>
        </p:nvSpPr>
        <p:spPr>
          <a:xfrm>
            <a:off x="1710707" y="2576620"/>
            <a:ext cx="1762632" cy="385042"/>
          </a:xfrm>
          <a:prstGeom prst="rect">
            <a:avLst/>
          </a:prstGeom>
          <a:noFill/>
        </p:spPr>
        <p:txBody>
          <a:bodyPr wrap="square" rtlCol="0">
            <a:spAutoFit/>
          </a:bodyPr>
          <a:lstStyle/>
          <a:p>
            <a:pPr algn="ctr"/>
            <a:r>
              <a:rPr lang="en-US" sz="1902" b="1" dirty="0">
                <a:solidFill>
                  <a:srgbClr val="000000">
                    <a:lumMod val="65000"/>
                    <a:lumOff val="35000"/>
                  </a:srgbClr>
                </a:solidFill>
                <a:latin typeface="Arial Narrow" panose="020B0606020202030204" pitchFamily="34" charset="0"/>
              </a:rPr>
              <a:t>LESS</a:t>
            </a:r>
          </a:p>
        </p:txBody>
      </p:sp>
      <p:sp>
        <p:nvSpPr>
          <p:cNvPr id="15" name="TextBox 14"/>
          <p:cNvSpPr txBox="1"/>
          <p:nvPr userDrawn="1"/>
        </p:nvSpPr>
        <p:spPr>
          <a:xfrm>
            <a:off x="1307402" y="2969012"/>
            <a:ext cx="1875038" cy="390235"/>
          </a:xfrm>
          <a:prstGeom prst="rect">
            <a:avLst/>
          </a:prstGeom>
          <a:noFill/>
        </p:spPr>
        <p:txBody>
          <a:bodyPr wrap="square" rtlCol="0">
            <a:spAutoFit/>
          </a:bodyPr>
          <a:lstStyle/>
          <a:p>
            <a:pPr algn="ctr"/>
            <a:r>
              <a:rPr lang="en-US" sz="1936" b="1" dirty="0">
                <a:solidFill>
                  <a:srgbClr val="000000">
                    <a:lumMod val="65000"/>
                    <a:lumOff val="35000"/>
                  </a:srgbClr>
                </a:solidFill>
                <a:latin typeface="Arial Narrow" panose="020B0606020202030204" pitchFamily="34" charset="0"/>
              </a:rPr>
              <a:t>EQUIPMENT</a:t>
            </a:r>
          </a:p>
        </p:txBody>
      </p:sp>
      <p:sp>
        <p:nvSpPr>
          <p:cNvPr id="16" name="TextBox 15"/>
          <p:cNvSpPr txBox="1"/>
          <p:nvPr userDrawn="1"/>
        </p:nvSpPr>
        <p:spPr>
          <a:xfrm>
            <a:off x="3391351" y="2439259"/>
            <a:ext cx="1491538" cy="844975"/>
          </a:xfrm>
          <a:prstGeom prst="rect">
            <a:avLst/>
          </a:prstGeom>
          <a:noFill/>
        </p:spPr>
        <p:txBody>
          <a:bodyPr wrap="square" rtlCol="0">
            <a:spAutoFit/>
          </a:bodyPr>
          <a:lstStyle/>
          <a:p>
            <a:r>
              <a:rPr lang="en-US" sz="4891" b="1" dirty="0">
                <a:solidFill>
                  <a:srgbClr val="000000">
                    <a:lumMod val="65000"/>
                    <a:lumOff val="35000"/>
                  </a:srgbClr>
                </a:solidFill>
                <a:latin typeface="Arial Narrow" panose="020B0606020202030204" pitchFamily="34" charset="0"/>
              </a:rPr>
              <a:t>20%</a:t>
            </a:r>
          </a:p>
        </p:txBody>
      </p:sp>
      <p:sp>
        <p:nvSpPr>
          <p:cNvPr id="17" name="TextBox 16"/>
          <p:cNvSpPr txBox="1"/>
          <p:nvPr userDrawn="1"/>
        </p:nvSpPr>
        <p:spPr>
          <a:xfrm>
            <a:off x="3417694" y="3054465"/>
            <a:ext cx="1465195" cy="761491"/>
          </a:xfrm>
          <a:prstGeom prst="rect">
            <a:avLst/>
          </a:prstGeom>
          <a:noFill/>
        </p:spPr>
        <p:txBody>
          <a:bodyPr wrap="square" rtlCol="0">
            <a:spAutoFit/>
          </a:bodyPr>
          <a:lstStyle/>
          <a:p>
            <a:r>
              <a:rPr lang="en-US" sz="2174" b="1" dirty="0">
                <a:solidFill>
                  <a:srgbClr val="000000">
                    <a:lumMod val="65000"/>
                    <a:lumOff val="35000"/>
                  </a:srgbClr>
                </a:solidFill>
                <a:latin typeface="Arial Narrow" panose="020B0606020202030204" pitchFamily="34" charset="0"/>
              </a:rPr>
              <a:t>In Fuel Efficiency</a:t>
            </a:r>
          </a:p>
        </p:txBody>
      </p:sp>
      <p:sp>
        <p:nvSpPr>
          <p:cNvPr id="18" name="TextBox 17"/>
          <p:cNvSpPr txBox="1"/>
          <p:nvPr userDrawn="1"/>
        </p:nvSpPr>
        <p:spPr>
          <a:xfrm>
            <a:off x="3417695" y="2350605"/>
            <a:ext cx="1762632" cy="343171"/>
          </a:xfrm>
          <a:prstGeom prst="rect">
            <a:avLst/>
          </a:prstGeom>
          <a:noFill/>
        </p:spPr>
        <p:txBody>
          <a:bodyPr wrap="square" rtlCol="0">
            <a:spAutoFit/>
          </a:bodyPr>
          <a:lstStyle/>
          <a:p>
            <a:pPr algn="ctr"/>
            <a:r>
              <a:rPr lang="en-US" sz="1630" b="1" dirty="0">
                <a:solidFill>
                  <a:srgbClr val="000000">
                    <a:lumMod val="65000"/>
                    <a:lumOff val="35000"/>
                  </a:srgbClr>
                </a:solidFill>
                <a:latin typeface="Arial Narrow" panose="020B0606020202030204" pitchFamily="34" charset="0"/>
              </a:rPr>
              <a:t>INCREASE</a:t>
            </a:r>
          </a:p>
        </p:txBody>
      </p:sp>
      <p:sp>
        <p:nvSpPr>
          <p:cNvPr id="19" name="TextBox 18"/>
          <p:cNvSpPr txBox="1"/>
          <p:nvPr userDrawn="1"/>
        </p:nvSpPr>
        <p:spPr>
          <a:xfrm>
            <a:off x="5332210" y="2202784"/>
            <a:ext cx="2081851" cy="844975"/>
          </a:xfrm>
          <a:prstGeom prst="rect">
            <a:avLst/>
          </a:prstGeom>
          <a:noFill/>
        </p:spPr>
        <p:txBody>
          <a:bodyPr wrap="square" rtlCol="0">
            <a:spAutoFit/>
          </a:bodyPr>
          <a:lstStyle/>
          <a:p>
            <a:r>
              <a:rPr lang="en-US" sz="4891" b="1" dirty="0">
                <a:solidFill>
                  <a:srgbClr val="000000">
                    <a:lumMod val="65000"/>
                    <a:lumOff val="35000"/>
                  </a:srgbClr>
                </a:solidFill>
                <a:latin typeface="Arial Narrow" panose="020B0606020202030204" pitchFamily="34" charset="0"/>
              </a:rPr>
              <a:t>Safety</a:t>
            </a:r>
          </a:p>
        </p:txBody>
      </p:sp>
      <p:sp>
        <p:nvSpPr>
          <p:cNvPr id="20" name="TextBox 19"/>
          <p:cNvSpPr txBox="1"/>
          <p:nvPr userDrawn="1"/>
        </p:nvSpPr>
        <p:spPr>
          <a:xfrm>
            <a:off x="5242835" y="1958984"/>
            <a:ext cx="2081851" cy="531364"/>
          </a:xfrm>
          <a:prstGeom prst="rect">
            <a:avLst/>
          </a:prstGeom>
          <a:noFill/>
        </p:spPr>
        <p:txBody>
          <a:bodyPr wrap="square" rtlCol="0">
            <a:spAutoFit/>
          </a:bodyPr>
          <a:lstStyle/>
          <a:p>
            <a:r>
              <a:rPr lang="en-US" sz="2853" b="1" dirty="0">
                <a:solidFill>
                  <a:srgbClr val="000000">
                    <a:lumMod val="65000"/>
                    <a:lumOff val="35000"/>
                  </a:srgbClr>
                </a:solidFill>
                <a:latin typeface="Arial Narrow" panose="020B0606020202030204" pitchFamily="34" charset="0"/>
              </a:rPr>
              <a:t>Overall</a:t>
            </a:r>
          </a:p>
        </p:txBody>
      </p:sp>
      <p:sp>
        <p:nvSpPr>
          <p:cNvPr id="21" name="TextBox 20"/>
          <p:cNvSpPr txBox="1"/>
          <p:nvPr userDrawn="1"/>
        </p:nvSpPr>
        <p:spPr>
          <a:xfrm>
            <a:off x="5375730" y="2806938"/>
            <a:ext cx="1881145" cy="358881"/>
          </a:xfrm>
          <a:prstGeom prst="rect">
            <a:avLst/>
          </a:prstGeom>
          <a:noFill/>
        </p:spPr>
        <p:txBody>
          <a:bodyPr wrap="square" rtlCol="0">
            <a:spAutoFit/>
          </a:bodyPr>
          <a:lstStyle/>
          <a:p>
            <a:r>
              <a:rPr lang="en-US" sz="1732" b="1" dirty="0">
                <a:solidFill>
                  <a:srgbClr val="000000">
                    <a:lumMod val="65000"/>
                    <a:lumOff val="35000"/>
                  </a:srgbClr>
                </a:solidFill>
                <a:latin typeface="Arial Narrow" panose="020B0606020202030204" pitchFamily="34" charset="0"/>
              </a:rPr>
              <a:t>Improvements</a:t>
            </a:r>
          </a:p>
        </p:txBody>
      </p:sp>
      <p:sp>
        <p:nvSpPr>
          <p:cNvPr id="22" name="TextBox 21"/>
          <p:cNvSpPr txBox="1"/>
          <p:nvPr userDrawn="1"/>
        </p:nvSpPr>
        <p:spPr>
          <a:xfrm>
            <a:off x="6830894" y="2762645"/>
            <a:ext cx="921193" cy="656911"/>
          </a:xfrm>
          <a:prstGeom prst="rect">
            <a:avLst/>
          </a:prstGeom>
          <a:noFill/>
        </p:spPr>
        <p:txBody>
          <a:bodyPr wrap="square" rtlCol="0">
            <a:spAutoFit/>
          </a:bodyPr>
          <a:lstStyle/>
          <a:p>
            <a:pPr algn="r"/>
            <a:r>
              <a:rPr lang="en-US" sz="1223" b="1" dirty="0">
                <a:solidFill>
                  <a:srgbClr val="000000">
                    <a:lumMod val="65000"/>
                    <a:lumOff val="35000"/>
                  </a:srgbClr>
                </a:solidFill>
                <a:latin typeface="Arial Narrow" panose="020B0606020202030204" pitchFamily="34" charset="0"/>
              </a:rPr>
              <a:t>More Reliable Equipment</a:t>
            </a:r>
          </a:p>
        </p:txBody>
      </p:sp>
      <p:sp>
        <p:nvSpPr>
          <p:cNvPr id="23" name="TextBox 22"/>
          <p:cNvSpPr txBox="1"/>
          <p:nvPr userDrawn="1"/>
        </p:nvSpPr>
        <p:spPr>
          <a:xfrm>
            <a:off x="6449000" y="3606836"/>
            <a:ext cx="921193" cy="656911"/>
          </a:xfrm>
          <a:prstGeom prst="rect">
            <a:avLst/>
          </a:prstGeom>
          <a:noFill/>
        </p:spPr>
        <p:txBody>
          <a:bodyPr wrap="square" rtlCol="0">
            <a:spAutoFit/>
          </a:bodyPr>
          <a:lstStyle/>
          <a:p>
            <a:r>
              <a:rPr lang="en-US" sz="1223" b="1" dirty="0">
                <a:solidFill>
                  <a:srgbClr val="000000">
                    <a:lumMod val="65000"/>
                    <a:lumOff val="35000"/>
                  </a:srgbClr>
                </a:solidFill>
                <a:latin typeface="Arial Narrow" panose="020B0606020202030204" pitchFamily="34" charset="0"/>
              </a:rPr>
              <a:t>Ergonomic &amp; Safety Features</a:t>
            </a:r>
          </a:p>
        </p:txBody>
      </p:sp>
      <p:sp>
        <p:nvSpPr>
          <p:cNvPr id="24" name="TextBox 23"/>
          <p:cNvSpPr txBox="1"/>
          <p:nvPr userDrawn="1"/>
        </p:nvSpPr>
        <p:spPr>
          <a:xfrm>
            <a:off x="5471156" y="3992245"/>
            <a:ext cx="921193" cy="280526"/>
          </a:xfrm>
          <a:prstGeom prst="rect">
            <a:avLst/>
          </a:prstGeom>
          <a:noFill/>
        </p:spPr>
        <p:txBody>
          <a:bodyPr wrap="square" rtlCol="0">
            <a:spAutoFit/>
          </a:bodyPr>
          <a:lstStyle/>
          <a:p>
            <a:r>
              <a:rPr lang="en-US" sz="1223" b="1" dirty="0">
                <a:solidFill>
                  <a:srgbClr val="000000">
                    <a:lumMod val="65000"/>
                    <a:lumOff val="35000"/>
                  </a:srgbClr>
                </a:solidFill>
                <a:latin typeface="Arial Narrow" panose="020B0606020202030204" pitchFamily="34" charset="0"/>
              </a:rPr>
              <a:t>Less Traffic</a:t>
            </a:r>
          </a:p>
        </p:txBody>
      </p:sp>
      <p:sp>
        <p:nvSpPr>
          <p:cNvPr id="25" name="TextBox 24"/>
          <p:cNvSpPr txBox="1"/>
          <p:nvPr userDrawn="1"/>
        </p:nvSpPr>
        <p:spPr>
          <a:xfrm>
            <a:off x="5340085" y="3333994"/>
            <a:ext cx="921193" cy="656911"/>
          </a:xfrm>
          <a:prstGeom prst="rect">
            <a:avLst/>
          </a:prstGeom>
          <a:noFill/>
        </p:spPr>
        <p:txBody>
          <a:bodyPr wrap="square" rtlCol="0">
            <a:spAutoFit/>
          </a:bodyPr>
          <a:lstStyle/>
          <a:p>
            <a:r>
              <a:rPr lang="en-US" sz="1223" b="1" dirty="0">
                <a:solidFill>
                  <a:srgbClr val="000000">
                    <a:lumMod val="65000"/>
                    <a:lumOff val="35000"/>
                  </a:srgbClr>
                </a:solidFill>
                <a:latin typeface="Arial Narrow" panose="020B0606020202030204" pitchFamily="34" charset="0"/>
              </a:rPr>
              <a:t>Better Operator Training</a:t>
            </a:r>
          </a:p>
        </p:txBody>
      </p:sp>
      <p:sp>
        <p:nvSpPr>
          <p:cNvPr id="26" name="TextBox 25"/>
          <p:cNvSpPr txBox="1"/>
          <p:nvPr userDrawn="1"/>
        </p:nvSpPr>
        <p:spPr>
          <a:xfrm>
            <a:off x="8194731" y="2358067"/>
            <a:ext cx="2081851" cy="1221232"/>
          </a:xfrm>
          <a:prstGeom prst="rect">
            <a:avLst/>
          </a:prstGeom>
          <a:noFill/>
        </p:spPr>
        <p:txBody>
          <a:bodyPr wrap="square" rtlCol="0">
            <a:spAutoFit/>
          </a:bodyPr>
          <a:lstStyle/>
          <a:p>
            <a:r>
              <a:rPr lang="en-US" sz="7336" b="1" dirty="0">
                <a:solidFill>
                  <a:srgbClr val="000000">
                    <a:lumMod val="65000"/>
                    <a:lumOff val="35000"/>
                  </a:srgbClr>
                </a:solidFill>
                <a:latin typeface="Arial Narrow" panose="020B0606020202030204" pitchFamily="34" charset="0"/>
              </a:rPr>
              <a:t>85</a:t>
            </a:r>
          </a:p>
        </p:txBody>
      </p:sp>
      <p:sp>
        <p:nvSpPr>
          <p:cNvPr id="27" name="TextBox 26"/>
          <p:cNvSpPr txBox="1"/>
          <p:nvPr userDrawn="1"/>
        </p:nvSpPr>
        <p:spPr>
          <a:xfrm>
            <a:off x="8541531" y="2168004"/>
            <a:ext cx="2081851" cy="531364"/>
          </a:xfrm>
          <a:prstGeom prst="rect">
            <a:avLst/>
          </a:prstGeom>
          <a:noFill/>
        </p:spPr>
        <p:txBody>
          <a:bodyPr wrap="square" rtlCol="0">
            <a:spAutoFit/>
          </a:bodyPr>
          <a:lstStyle/>
          <a:p>
            <a:r>
              <a:rPr lang="en-US" sz="2853" b="1" dirty="0">
                <a:solidFill>
                  <a:srgbClr val="000000">
                    <a:lumMod val="65000"/>
                    <a:lumOff val="35000"/>
                  </a:srgbClr>
                </a:solidFill>
                <a:latin typeface="Arial Narrow" panose="020B0606020202030204" pitchFamily="34" charset="0"/>
              </a:rPr>
              <a:t>Reduced</a:t>
            </a:r>
          </a:p>
        </p:txBody>
      </p:sp>
      <p:sp>
        <p:nvSpPr>
          <p:cNvPr id="28" name="TextBox 27"/>
          <p:cNvSpPr txBox="1"/>
          <p:nvPr userDrawn="1"/>
        </p:nvSpPr>
        <p:spPr>
          <a:xfrm>
            <a:off x="9101659" y="2789711"/>
            <a:ext cx="2081851" cy="594137"/>
          </a:xfrm>
          <a:prstGeom prst="rect">
            <a:avLst/>
          </a:prstGeom>
          <a:noFill/>
        </p:spPr>
        <p:txBody>
          <a:bodyPr wrap="square" rtlCol="0">
            <a:spAutoFit/>
          </a:bodyPr>
          <a:lstStyle/>
          <a:p>
            <a:r>
              <a:rPr lang="en-US" sz="3261" b="1" dirty="0">
                <a:solidFill>
                  <a:srgbClr val="000000">
                    <a:lumMod val="65000"/>
                    <a:lumOff val="35000"/>
                  </a:srgbClr>
                </a:solidFill>
                <a:latin typeface="Arial Narrow" panose="020B0606020202030204" pitchFamily="34" charset="0"/>
              </a:rPr>
              <a:t>Tons</a:t>
            </a:r>
          </a:p>
        </p:txBody>
      </p:sp>
      <p:sp>
        <p:nvSpPr>
          <p:cNvPr id="29" name="TextBox 28"/>
          <p:cNvSpPr txBox="1"/>
          <p:nvPr userDrawn="1"/>
        </p:nvSpPr>
        <p:spPr>
          <a:xfrm>
            <a:off x="8129883" y="3293592"/>
            <a:ext cx="2419365" cy="468590"/>
          </a:xfrm>
          <a:prstGeom prst="rect">
            <a:avLst/>
          </a:prstGeom>
          <a:noFill/>
        </p:spPr>
        <p:txBody>
          <a:bodyPr wrap="square" rtlCol="0">
            <a:spAutoFit/>
          </a:bodyPr>
          <a:lstStyle/>
          <a:p>
            <a:r>
              <a:rPr lang="en-US" sz="2445" b="1" dirty="0">
                <a:solidFill>
                  <a:srgbClr val="000000">
                    <a:lumMod val="65000"/>
                    <a:lumOff val="35000"/>
                  </a:srgbClr>
                </a:solidFill>
                <a:latin typeface="Arial Narrow" panose="020B0606020202030204" pitchFamily="34" charset="0"/>
              </a:rPr>
              <a:t>Dust Emissions</a:t>
            </a:r>
          </a:p>
        </p:txBody>
      </p:sp>
      <p:sp>
        <p:nvSpPr>
          <p:cNvPr id="30" name="TextBox 29"/>
          <p:cNvSpPr txBox="1"/>
          <p:nvPr userDrawn="1"/>
        </p:nvSpPr>
        <p:spPr>
          <a:xfrm>
            <a:off x="8155040" y="3629479"/>
            <a:ext cx="3025964" cy="385042"/>
          </a:xfrm>
          <a:prstGeom prst="rect">
            <a:avLst/>
          </a:prstGeom>
          <a:noFill/>
        </p:spPr>
        <p:txBody>
          <a:bodyPr wrap="square" rtlCol="0">
            <a:spAutoFit/>
          </a:bodyPr>
          <a:lstStyle/>
          <a:p>
            <a:r>
              <a:rPr lang="en-US" sz="1902" b="1" dirty="0">
                <a:solidFill>
                  <a:srgbClr val="000000">
                    <a:lumMod val="65000"/>
                    <a:lumOff val="35000"/>
                  </a:srgbClr>
                </a:solidFill>
                <a:latin typeface="Arial Narrow" panose="020B0606020202030204" pitchFamily="34" charset="0"/>
              </a:rPr>
              <a:t>over the project life</a:t>
            </a:r>
          </a:p>
        </p:txBody>
      </p:sp>
    </p:spTree>
    <p:extLst>
      <p:ext uri="{BB962C8B-B14F-4D97-AF65-F5344CB8AC3E}">
        <p14:creationId xmlns:p14="http://schemas.microsoft.com/office/powerpoint/2010/main" val="34223074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ustomer Capabilities With Cat Solutions">
    <p:spTree>
      <p:nvGrpSpPr>
        <p:cNvPr id="1" name=""/>
        <p:cNvGrpSpPr/>
        <p:nvPr/>
      </p:nvGrpSpPr>
      <p:grpSpPr>
        <a:xfrm>
          <a:off x="0" y="0"/>
          <a:ext cx="0" cy="0"/>
          <a:chOff x="0" y="0"/>
          <a:chExt cx="0" cy="0"/>
        </a:xfrm>
      </p:grpSpPr>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372"/>
            <a:ext cx="12436472" cy="5939101"/>
          </a:xfrm>
          <a:prstGeom prst="rect">
            <a:avLst/>
          </a:prstGeom>
        </p:spPr>
      </p:pic>
      <p:sp>
        <p:nvSpPr>
          <p:cNvPr id="32" name="TextBox 31"/>
          <p:cNvSpPr txBox="1"/>
          <p:nvPr userDrawn="1"/>
        </p:nvSpPr>
        <p:spPr>
          <a:xfrm>
            <a:off x="-61587" y="2779574"/>
            <a:ext cx="3364779" cy="1895584"/>
          </a:xfrm>
          <a:prstGeom prst="rect">
            <a:avLst/>
          </a:prstGeom>
          <a:noFill/>
        </p:spPr>
        <p:txBody>
          <a:bodyPr wrap="square" rtlCol="0">
            <a:spAutoFit/>
          </a:bodyPr>
          <a:lstStyle/>
          <a:p>
            <a:pPr algn="ctr"/>
            <a:r>
              <a:rPr lang="en-US" sz="11718" b="1" dirty="0">
                <a:solidFill>
                  <a:srgbClr val="000000">
                    <a:lumMod val="50000"/>
                    <a:lumOff val="50000"/>
                  </a:srgbClr>
                </a:solidFill>
                <a:latin typeface="Arial Narrow" panose="020B0606020202030204" pitchFamily="34" charset="0"/>
              </a:rPr>
              <a:t>65%</a:t>
            </a:r>
            <a:endParaRPr lang="en-US" sz="3804" b="1" baseline="100000" dirty="0">
              <a:solidFill>
                <a:srgbClr val="000000">
                  <a:lumMod val="50000"/>
                  <a:lumOff val="50000"/>
                </a:srgbClr>
              </a:solidFill>
              <a:latin typeface="Arial Narrow" panose="020B0606020202030204" pitchFamily="34" charset="0"/>
            </a:endParaRPr>
          </a:p>
        </p:txBody>
      </p:sp>
      <p:sp>
        <p:nvSpPr>
          <p:cNvPr id="33" name="TextBox 32"/>
          <p:cNvSpPr txBox="1"/>
          <p:nvPr userDrawn="1"/>
        </p:nvSpPr>
        <p:spPr>
          <a:xfrm>
            <a:off x="311906" y="4230036"/>
            <a:ext cx="2135970" cy="594137"/>
          </a:xfrm>
          <a:prstGeom prst="rect">
            <a:avLst/>
          </a:prstGeom>
          <a:noFill/>
        </p:spPr>
        <p:txBody>
          <a:bodyPr wrap="square" rtlCol="0">
            <a:spAutoFit/>
          </a:bodyPr>
          <a:lstStyle/>
          <a:p>
            <a:pPr algn="ctr"/>
            <a:r>
              <a:rPr lang="en-US" sz="3261" b="1" dirty="0">
                <a:solidFill>
                  <a:srgbClr val="000000">
                    <a:lumMod val="50000"/>
                    <a:lumOff val="50000"/>
                  </a:srgbClr>
                </a:solidFill>
                <a:latin typeface="Arial Narrow" panose="020B0606020202030204" pitchFamily="34" charset="0"/>
              </a:rPr>
              <a:t>Increase</a:t>
            </a:r>
          </a:p>
        </p:txBody>
      </p:sp>
      <p:sp>
        <p:nvSpPr>
          <p:cNvPr id="34" name="TextBox 33"/>
          <p:cNvSpPr txBox="1"/>
          <p:nvPr userDrawn="1"/>
        </p:nvSpPr>
        <p:spPr>
          <a:xfrm>
            <a:off x="414904" y="4549450"/>
            <a:ext cx="2135970" cy="1472263"/>
          </a:xfrm>
          <a:prstGeom prst="rect">
            <a:avLst/>
          </a:prstGeom>
          <a:noFill/>
        </p:spPr>
        <p:txBody>
          <a:bodyPr wrap="square" rtlCol="0">
            <a:spAutoFit/>
          </a:bodyPr>
          <a:lstStyle/>
          <a:p>
            <a:pPr algn="ctr"/>
            <a:r>
              <a:rPr lang="en-US" sz="8967" b="1" dirty="0">
                <a:solidFill>
                  <a:srgbClr val="FFCD11"/>
                </a:solidFill>
                <a:latin typeface="Arial Narrow" panose="020B0606020202030204" pitchFamily="34" charset="0"/>
              </a:rPr>
              <a:t>ROI</a:t>
            </a:r>
          </a:p>
        </p:txBody>
      </p:sp>
      <p:sp>
        <p:nvSpPr>
          <p:cNvPr id="35" name="TextBox 34"/>
          <p:cNvSpPr txBox="1"/>
          <p:nvPr userDrawn="1"/>
        </p:nvSpPr>
        <p:spPr>
          <a:xfrm>
            <a:off x="5559328" y="1170588"/>
            <a:ext cx="2544816" cy="1597681"/>
          </a:xfrm>
          <a:prstGeom prst="rect">
            <a:avLst/>
          </a:prstGeom>
          <a:noFill/>
        </p:spPr>
        <p:txBody>
          <a:bodyPr wrap="square" rtlCol="0">
            <a:spAutoFit/>
          </a:bodyPr>
          <a:lstStyle/>
          <a:p>
            <a:pPr algn="ctr"/>
            <a:r>
              <a:rPr lang="en-US" sz="9782" b="1" dirty="0">
                <a:solidFill>
                  <a:srgbClr val="000000">
                    <a:lumMod val="65000"/>
                    <a:lumOff val="35000"/>
                  </a:srgbClr>
                </a:solidFill>
                <a:latin typeface="Arial Narrow" panose="020B0606020202030204" pitchFamily="34" charset="0"/>
              </a:rPr>
              <a:t>40%</a:t>
            </a:r>
          </a:p>
        </p:txBody>
      </p:sp>
      <p:sp>
        <p:nvSpPr>
          <p:cNvPr id="36" name="TextBox 35"/>
          <p:cNvSpPr txBox="1"/>
          <p:nvPr userDrawn="1"/>
        </p:nvSpPr>
        <p:spPr>
          <a:xfrm>
            <a:off x="6233497" y="3398960"/>
            <a:ext cx="2135970" cy="594137"/>
          </a:xfrm>
          <a:prstGeom prst="rect">
            <a:avLst/>
          </a:prstGeom>
          <a:noFill/>
        </p:spPr>
        <p:txBody>
          <a:bodyPr wrap="square" rtlCol="0">
            <a:spAutoFit/>
          </a:bodyPr>
          <a:lstStyle/>
          <a:p>
            <a:pPr algn="ctr"/>
            <a:r>
              <a:rPr lang="en-US" sz="3261" b="1" dirty="0">
                <a:solidFill>
                  <a:srgbClr val="000000">
                    <a:lumMod val="50000"/>
                    <a:lumOff val="50000"/>
                  </a:srgbClr>
                </a:solidFill>
                <a:latin typeface="Arial Narrow" panose="020B0606020202030204" pitchFamily="34" charset="0"/>
              </a:rPr>
              <a:t>Increase</a:t>
            </a:r>
          </a:p>
        </p:txBody>
      </p:sp>
      <p:sp>
        <p:nvSpPr>
          <p:cNvPr id="37" name="TextBox 36"/>
          <p:cNvSpPr txBox="1"/>
          <p:nvPr userDrawn="1"/>
        </p:nvSpPr>
        <p:spPr>
          <a:xfrm>
            <a:off x="6521590" y="3851100"/>
            <a:ext cx="2135970" cy="405945"/>
          </a:xfrm>
          <a:prstGeom prst="rect">
            <a:avLst/>
          </a:prstGeom>
          <a:noFill/>
        </p:spPr>
        <p:txBody>
          <a:bodyPr wrap="square" rtlCol="0">
            <a:spAutoFit/>
          </a:bodyPr>
          <a:lstStyle/>
          <a:p>
            <a:pPr algn="ctr"/>
            <a:r>
              <a:rPr lang="en-US" sz="2038" b="1" dirty="0">
                <a:solidFill>
                  <a:srgbClr val="000000">
                    <a:lumMod val="50000"/>
                    <a:lumOff val="50000"/>
                  </a:srgbClr>
                </a:solidFill>
                <a:latin typeface="Arial Narrow" panose="020B0606020202030204" pitchFamily="34" charset="0"/>
              </a:rPr>
              <a:t>in Production</a:t>
            </a:r>
          </a:p>
        </p:txBody>
      </p:sp>
      <p:sp>
        <p:nvSpPr>
          <p:cNvPr id="38" name="TextBox 37"/>
          <p:cNvSpPr txBox="1"/>
          <p:nvPr userDrawn="1"/>
        </p:nvSpPr>
        <p:spPr>
          <a:xfrm>
            <a:off x="3652815" y="5412677"/>
            <a:ext cx="2135970" cy="405945"/>
          </a:xfrm>
          <a:prstGeom prst="rect">
            <a:avLst/>
          </a:prstGeom>
          <a:noFill/>
        </p:spPr>
        <p:txBody>
          <a:bodyPr wrap="square" rtlCol="0">
            <a:spAutoFit/>
          </a:bodyPr>
          <a:lstStyle/>
          <a:p>
            <a:pPr algn="ctr"/>
            <a:r>
              <a:rPr lang="en-US" sz="2038" b="1" dirty="0">
                <a:solidFill>
                  <a:srgbClr val="000000">
                    <a:lumMod val="50000"/>
                    <a:lumOff val="50000"/>
                  </a:srgbClr>
                </a:solidFill>
                <a:latin typeface="Arial Narrow" panose="020B0606020202030204" pitchFamily="34" charset="0"/>
              </a:rPr>
              <a:t>tons/hr</a:t>
            </a:r>
          </a:p>
        </p:txBody>
      </p:sp>
      <p:sp>
        <p:nvSpPr>
          <p:cNvPr id="39" name="TextBox 38"/>
          <p:cNvSpPr txBox="1"/>
          <p:nvPr userDrawn="1"/>
        </p:nvSpPr>
        <p:spPr>
          <a:xfrm>
            <a:off x="7313504" y="2972299"/>
            <a:ext cx="2135970" cy="405945"/>
          </a:xfrm>
          <a:prstGeom prst="rect">
            <a:avLst/>
          </a:prstGeom>
          <a:noFill/>
        </p:spPr>
        <p:txBody>
          <a:bodyPr wrap="square" rtlCol="0">
            <a:spAutoFit/>
          </a:bodyPr>
          <a:lstStyle/>
          <a:p>
            <a:pPr algn="ctr"/>
            <a:r>
              <a:rPr lang="en-US" sz="2038" b="1" dirty="0">
                <a:solidFill>
                  <a:srgbClr val="000000">
                    <a:lumMod val="50000"/>
                    <a:lumOff val="50000"/>
                  </a:srgbClr>
                </a:solidFill>
                <a:latin typeface="Arial Narrow" panose="020B0606020202030204" pitchFamily="34" charset="0"/>
              </a:rPr>
              <a:t>tons/hr.</a:t>
            </a:r>
          </a:p>
        </p:txBody>
      </p:sp>
      <p:sp>
        <p:nvSpPr>
          <p:cNvPr id="40" name="TextBox 39"/>
          <p:cNvSpPr txBox="1"/>
          <p:nvPr userDrawn="1"/>
        </p:nvSpPr>
        <p:spPr>
          <a:xfrm>
            <a:off x="10226049" y="4125620"/>
            <a:ext cx="2021448" cy="1221104"/>
          </a:xfrm>
          <a:prstGeom prst="rect">
            <a:avLst/>
          </a:prstGeom>
          <a:noFill/>
        </p:spPr>
        <p:txBody>
          <a:bodyPr wrap="square" rtlCol="0">
            <a:spAutoFit/>
          </a:bodyPr>
          <a:lstStyle/>
          <a:p>
            <a:r>
              <a:rPr lang="en-US" sz="2445" b="1" dirty="0">
                <a:solidFill>
                  <a:srgbClr val="000000">
                    <a:lumMod val="50000"/>
                    <a:lumOff val="50000"/>
                  </a:srgbClr>
                </a:solidFill>
                <a:latin typeface="Arial Narrow" panose="020B0606020202030204" pitchFamily="34" charset="0"/>
              </a:rPr>
              <a:t>in </a:t>
            </a:r>
            <a:br>
              <a:rPr lang="en-US" sz="2445" b="1" dirty="0">
                <a:solidFill>
                  <a:srgbClr val="000000">
                    <a:lumMod val="50000"/>
                    <a:lumOff val="50000"/>
                  </a:srgbClr>
                </a:solidFill>
                <a:latin typeface="Arial Narrow" panose="020B0606020202030204" pitchFamily="34" charset="0"/>
              </a:rPr>
            </a:br>
            <a:r>
              <a:rPr lang="en-US" sz="2445" b="1" dirty="0">
                <a:solidFill>
                  <a:srgbClr val="000000">
                    <a:lumMod val="50000"/>
                    <a:lumOff val="50000"/>
                  </a:srgbClr>
                </a:solidFill>
                <a:latin typeface="Arial Narrow" panose="020B0606020202030204" pitchFamily="34" charset="0"/>
              </a:rPr>
              <a:t>Fuel </a:t>
            </a:r>
            <a:br>
              <a:rPr lang="en-US" sz="2445" b="1" dirty="0">
                <a:solidFill>
                  <a:srgbClr val="000000">
                    <a:lumMod val="50000"/>
                    <a:lumOff val="50000"/>
                  </a:srgbClr>
                </a:solidFill>
                <a:latin typeface="Arial Narrow" panose="020B0606020202030204" pitchFamily="34" charset="0"/>
              </a:rPr>
            </a:br>
            <a:r>
              <a:rPr lang="en-US" sz="2445" b="1" dirty="0">
                <a:solidFill>
                  <a:srgbClr val="000000">
                    <a:lumMod val="50000"/>
                    <a:lumOff val="50000"/>
                  </a:srgbClr>
                </a:solidFill>
                <a:latin typeface="Arial Narrow" panose="020B0606020202030204" pitchFamily="34" charset="0"/>
              </a:rPr>
              <a:t>Efficiency</a:t>
            </a:r>
          </a:p>
        </p:txBody>
      </p:sp>
      <p:sp>
        <p:nvSpPr>
          <p:cNvPr id="41" name="TextBox 40"/>
          <p:cNvSpPr txBox="1"/>
          <p:nvPr userDrawn="1"/>
        </p:nvSpPr>
        <p:spPr>
          <a:xfrm>
            <a:off x="-56628" y="3053986"/>
            <a:ext cx="659133" cy="656783"/>
          </a:xfrm>
          <a:prstGeom prst="rect">
            <a:avLst/>
          </a:prstGeom>
          <a:noFill/>
        </p:spPr>
        <p:txBody>
          <a:bodyPr wrap="square" rtlCol="0">
            <a:spAutoFit/>
          </a:bodyPr>
          <a:lstStyle/>
          <a:p>
            <a:pPr algn="ctr"/>
            <a:r>
              <a:rPr lang="en-US" sz="3668" b="1" dirty="0">
                <a:solidFill>
                  <a:srgbClr val="FFFFFF">
                    <a:lumMod val="50000"/>
                  </a:srgbClr>
                </a:solidFill>
                <a:latin typeface="Arial Narrow" panose="020B0606020202030204" pitchFamily="34" charset="0"/>
              </a:rPr>
              <a:t>+</a:t>
            </a:r>
          </a:p>
        </p:txBody>
      </p:sp>
      <p:sp>
        <p:nvSpPr>
          <p:cNvPr id="42" name="TextBox 41"/>
          <p:cNvSpPr txBox="1"/>
          <p:nvPr userDrawn="1"/>
        </p:nvSpPr>
        <p:spPr>
          <a:xfrm>
            <a:off x="8602603" y="2211462"/>
            <a:ext cx="2544816" cy="1346844"/>
          </a:xfrm>
          <a:prstGeom prst="rect">
            <a:avLst/>
          </a:prstGeom>
          <a:noFill/>
        </p:spPr>
        <p:txBody>
          <a:bodyPr wrap="square" rtlCol="0">
            <a:spAutoFit/>
          </a:bodyPr>
          <a:lstStyle/>
          <a:p>
            <a:pPr algn="ctr"/>
            <a:r>
              <a:rPr lang="en-US" sz="8152" b="1" dirty="0">
                <a:solidFill>
                  <a:srgbClr val="FFFFFF"/>
                </a:solidFill>
                <a:latin typeface="Arial Narrow" panose="020B0606020202030204" pitchFamily="34" charset="0"/>
              </a:rPr>
              <a:t>16%</a:t>
            </a:r>
          </a:p>
        </p:txBody>
      </p:sp>
      <p:sp>
        <p:nvSpPr>
          <p:cNvPr id="43" name="TextBox 42"/>
          <p:cNvSpPr txBox="1"/>
          <p:nvPr userDrawn="1"/>
        </p:nvSpPr>
        <p:spPr>
          <a:xfrm>
            <a:off x="10594364" y="2927720"/>
            <a:ext cx="2135970" cy="594137"/>
          </a:xfrm>
          <a:prstGeom prst="rect">
            <a:avLst/>
          </a:prstGeom>
          <a:noFill/>
        </p:spPr>
        <p:txBody>
          <a:bodyPr wrap="square" rtlCol="0">
            <a:spAutoFit/>
          </a:bodyPr>
          <a:lstStyle/>
          <a:p>
            <a:pPr algn="ctr"/>
            <a:r>
              <a:rPr lang="en-US" sz="3261" b="1" dirty="0">
                <a:solidFill>
                  <a:srgbClr val="FFFFFF"/>
                </a:solidFill>
                <a:latin typeface="Arial Narrow" panose="020B0606020202030204" pitchFamily="34" charset="0"/>
              </a:rPr>
              <a:t>Increase</a:t>
            </a:r>
          </a:p>
        </p:txBody>
      </p:sp>
      <p:sp>
        <p:nvSpPr>
          <p:cNvPr id="44" name="Rectangle 43"/>
          <p:cNvSpPr/>
          <p:nvPr userDrawn="1"/>
        </p:nvSpPr>
        <p:spPr>
          <a:xfrm>
            <a:off x="228872" y="619034"/>
            <a:ext cx="4214615" cy="1127168"/>
          </a:xfrm>
          <a:prstGeom prst="rect">
            <a:avLst/>
          </a:prstGeom>
        </p:spPr>
        <p:txBody>
          <a:bodyPr wrap="none">
            <a:spAutoFit/>
          </a:bodyPr>
          <a:lstStyle/>
          <a:p>
            <a:pPr>
              <a:lnSpc>
                <a:spcPct val="150000"/>
              </a:lnSpc>
            </a:pPr>
            <a:r>
              <a:rPr lang="en-US" sz="4483" dirty="0">
                <a:solidFill>
                  <a:srgbClr val="FFFFFF"/>
                </a:solidFill>
              </a:rPr>
              <a:t>With Cat</a:t>
            </a:r>
            <a:r>
              <a:rPr lang="en-US" sz="2853" baseline="70000" dirty="0">
                <a:solidFill>
                  <a:srgbClr val="FFFFFF"/>
                </a:solidFill>
              </a:rPr>
              <a:t>®</a:t>
            </a:r>
            <a:r>
              <a:rPr lang="en-US" sz="4483" dirty="0">
                <a:solidFill>
                  <a:srgbClr val="FFFFFF"/>
                </a:solidFill>
              </a:rPr>
              <a:t> Solutions</a:t>
            </a:r>
          </a:p>
        </p:txBody>
      </p:sp>
      <p:sp>
        <p:nvSpPr>
          <p:cNvPr id="17" name="TextBox 16"/>
          <p:cNvSpPr txBox="1"/>
          <p:nvPr userDrawn="1"/>
        </p:nvSpPr>
        <p:spPr>
          <a:xfrm>
            <a:off x="2594267" y="3086513"/>
            <a:ext cx="1254547" cy="510461"/>
          </a:xfrm>
          <a:prstGeom prst="rect">
            <a:avLst/>
          </a:prstGeom>
          <a:noFill/>
        </p:spPr>
        <p:txBody>
          <a:bodyPr wrap="square" rtlCol="0">
            <a:spAutoFit/>
          </a:bodyPr>
          <a:lstStyle/>
          <a:p>
            <a:r>
              <a:rPr lang="en-US" sz="2717" b="1" dirty="0">
                <a:solidFill>
                  <a:srgbClr val="7F7F7F"/>
                </a:solidFill>
                <a:latin typeface="Arial Narrow" panose="020B0606020202030204" pitchFamily="34" charset="0"/>
              </a:rPr>
              <a:t>*</a:t>
            </a:r>
            <a:endParaRPr lang="en-US" sz="1630" b="1" dirty="0">
              <a:solidFill>
                <a:srgbClr val="7F7F7F"/>
              </a:solidFill>
              <a:latin typeface="Arial Narrow" panose="020B0606020202030204" pitchFamily="34" charset="0"/>
            </a:endParaRPr>
          </a:p>
        </p:txBody>
      </p:sp>
      <p:sp>
        <p:nvSpPr>
          <p:cNvPr id="18" name="TextBox 17"/>
          <p:cNvSpPr txBox="1"/>
          <p:nvPr userDrawn="1"/>
        </p:nvSpPr>
        <p:spPr>
          <a:xfrm>
            <a:off x="7610410" y="1434509"/>
            <a:ext cx="1254547" cy="510461"/>
          </a:xfrm>
          <a:prstGeom prst="rect">
            <a:avLst/>
          </a:prstGeom>
          <a:noFill/>
        </p:spPr>
        <p:txBody>
          <a:bodyPr wrap="square" rtlCol="0">
            <a:spAutoFit/>
          </a:bodyPr>
          <a:lstStyle/>
          <a:p>
            <a:r>
              <a:rPr lang="en-US" sz="2717" b="1" dirty="0">
                <a:solidFill>
                  <a:srgbClr val="595959"/>
                </a:solidFill>
                <a:latin typeface="Arial Narrow" panose="020B0606020202030204" pitchFamily="34" charset="0"/>
              </a:rPr>
              <a:t>*</a:t>
            </a:r>
            <a:endParaRPr lang="en-US" sz="1630" b="1" dirty="0">
              <a:solidFill>
                <a:srgbClr val="595959"/>
              </a:solidFill>
              <a:latin typeface="Arial Narrow" panose="020B0606020202030204" pitchFamily="34" charset="0"/>
            </a:endParaRPr>
          </a:p>
        </p:txBody>
      </p:sp>
      <p:sp>
        <p:nvSpPr>
          <p:cNvPr id="19" name="TextBox 18"/>
          <p:cNvSpPr txBox="1"/>
          <p:nvPr userDrawn="1"/>
        </p:nvSpPr>
        <p:spPr>
          <a:xfrm>
            <a:off x="10467367" y="2384123"/>
            <a:ext cx="1254547" cy="510461"/>
          </a:xfrm>
          <a:prstGeom prst="rect">
            <a:avLst/>
          </a:prstGeom>
          <a:noFill/>
        </p:spPr>
        <p:txBody>
          <a:bodyPr wrap="square" rtlCol="0">
            <a:spAutoFit/>
          </a:bodyPr>
          <a:lstStyle/>
          <a:p>
            <a:r>
              <a:rPr lang="en-US" sz="2717" b="1" dirty="0">
                <a:solidFill>
                  <a:srgbClr val="FEFEFE"/>
                </a:solidFill>
                <a:latin typeface="Arial Narrow" panose="020B0606020202030204" pitchFamily="34" charset="0"/>
              </a:rPr>
              <a:t>*</a:t>
            </a:r>
            <a:endParaRPr lang="en-US" sz="1630" b="1" dirty="0">
              <a:solidFill>
                <a:srgbClr val="FEFEFE"/>
              </a:solidFill>
              <a:latin typeface="Arial Narrow" panose="020B0606020202030204" pitchFamily="34" charset="0"/>
            </a:endParaRPr>
          </a:p>
        </p:txBody>
      </p:sp>
      <p:sp>
        <p:nvSpPr>
          <p:cNvPr id="20" name="TextBox 19"/>
          <p:cNvSpPr txBox="1"/>
          <p:nvPr userDrawn="1"/>
        </p:nvSpPr>
        <p:spPr>
          <a:xfrm>
            <a:off x="9918335" y="5458602"/>
            <a:ext cx="1986221" cy="343171"/>
          </a:xfrm>
          <a:prstGeom prst="rect">
            <a:avLst/>
          </a:prstGeom>
          <a:noFill/>
        </p:spPr>
        <p:txBody>
          <a:bodyPr wrap="square" rtlCol="0">
            <a:spAutoFit/>
          </a:bodyPr>
          <a:lstStyle/>
          <a:p>
            <a:r>
              <a:rPr lang="en-US" sz="1630" b="1" dirty="0">
                <a:solidFill>
                  <a:srgbClr val="FF0000"/>
                </a:solidFill>
                <a:latin typeface="Arial Narrow" panose="020B0606020202030204" pitchFamily="34" charset="0"/>
              </a:rPr>
              <a:t>*</a:t>
            </a:r>
            <a:r>
              <a:rPr lang="en-US" sz="1223" b="1" dirty="0">
                <a:solidFill>
                  <a:srgbClr val="FF0000"/>
                </a:solidFill>
                <a:latin typeface="Arial Narrow" panose="020B0606020202030204" pitchFamily="34" charset="0"/>
              </a:rPr>
              <a:t>Based on…</a:t>
            </a:r>
          </a:p>
        </p:txBody>
      </p:sp>
    </p:spTree>
    <p:extLst>
      <p:ext uri="{BB962C8B-B14F-4D97-AF65-F5344CB8AC3E}">
        <p14:creationId xmlns:p14="http://schemas.microsoft.com/office/powerpoint/2010/main" val="15907856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urkish Customer Cat Connect AccuGra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372"/>
            <a:ext cx="12436470" cy="5939101"/>
          </a:xfrm>
          <a:prstGeom prst="rect">
            <a:avLst/>
          </a:prstGeom>
        </p:spPr>
      </p:pic>
      <p:grpSp>
        <p:nvGrpSpPr>
          <p:cNvPr id="17" name="Group 16"/>
          <p:cNvGrpSpPr/>
          <p:nvPr userDrawn="1"/>
        </p:nvGrpSpPr>
        <p:grpSpPr>
          <a:xfrm>
            <a:off x="4508224" y="3950551"/>
            <a:ext cx="4246402" cy="1838995"/>
            <a:chOff x="4675683" y="4031727"/>
            <a:chExt cx="4162927" cy="1804769"/>
          </a:xfrm>
        </p:grpSpPr>
        <p:sp>
          <p:nvSpPr>
            <p:cNvPr id="18" name="TextBox 17"/>
            <p:cNvSpPr txBox="1"/>
            <p:nvPr/>
          </p:nvSpPr>
          <p:spPr>
            <a:xfrm>
              <a:off x="4701667" y="4031727"/>
              <a:ext cx="2425087" cy="1106253"/>
            </a:xfrm>
            <a:prstGeom prst="rect">
              <a:avLst/>
            </a:prstGeom>
            <a:noFill/>
          </p:spPr>
          <p:txBody>
            <a:bodyPr wrap="square" rtlCol="0">
              <a:spAutoFit/>
            </a:bodyPr>
            <a:lstStyle/>
            <a:p>
              <a:pPr algn="ctr"/>
              <a:r>
                <a:rPr lang="en-US" sz="6725" b="1" dirty="0">
                  <a:solidFill>
                    <a:srgbClr val="FFCD11"/>
                  </a:solidFill>
                  <a:latin typeface="Arial Narrow" panose="020B0606020202030204" pitchFamily="34" charset="0"/>
                </a:rPr>
                <a:t>400%</a:t>
              </a:r>
            </a:p>
          </p:txBody>
        </p:sp>
        <p:sp>
          <p:nvSpPr>
            <p:cNvPr id="19" name="TextBox 18"/>
            <p:cNvSpPr txBox="1"/>
            <p:nvPr/>
          </p:nvSpPr>
          <p:spPr>
            <a:xfrm>
              <a:off x="7125629" y="4383323"/>
              <a:ext cx="1712981" cy="398390"/>
            </a:xfrm>
            <a:prstGeom prst="rect">
              <a:avLst/>
            </a:prstGeom>
            <a:noFill/>
          </p:spPr>
          <p:txBody>
            <a:bodyPr wrap="square" rtlCol="0">
              <a:spAutoFit/>
            </a:bodyPr>
            <a:lstStyle/>
            <a:p>
              <a:r>
                <a:rPr lang="en-US" sz="2038" b="1" dirty="0">
                  <a:solidFill>
                    <a:srgbClr val="FFFFFF"/>
                  </a:solidFill>
                  <a:latin typeface="Arial Narrow" panose="020B0606020202030204" pitchFamily="34" charset="0"/>
                </a:rPr>
                <a:t>Efficiency</a:t>
              </a:r>
            </a:p>
          </p:txBody>
        </p:sp>
        <p:pic>
          <p:nvPicPr>
            <p:cNvPr id="20" name="Picture 19"/>
            <p:cNvPicPr>
              <a:picLocks noChangeAspect="1"/>
            </p:cNvPicPr>
            <p:nvPr/>
          </p:nvPicPr>
          <p:blipFill>
            <a:blip r:embed="rId3"/>
            <a:stretch>
              <a:fillRect/>
            </a:stretch>
          </p:blipFill>
          <p:spPr>
            <a:xfrm>
              <a:off x="5356244" y="4806900"/>
              <a:ext cx="2289337" cy="1029596"/>
            </a:xfrm>
            <a:prstGeom prst="rect">
              <a:avLst/>
            </a:prstGeom>
          </p:spPr>
        </p:pic>
        <p:sp>
          <p:nvSpPr>
            <p:cNvPr id="21" name="Down Arrow 20"/>
            <p:cNvSpPr/>
            <p:nvPr/>
          </p:nvSpPr>
          <p:spPr>
            <a:xfrm flipV="1">
              <a:off x="6882620" y="4382698"/>
              <a:ext cx="273497" cy="583381"/>
            </a:xfrm>
            <a:prstGeom prst="downArrow">
              <a:avLst/>
            </a:prstGeom>
            <a:solidFill>
              <a:srgbClr val="FFC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solidFill>
                  <a:srgbClr val="FFFFFF"/>
                </a:solidFill>
              </a:endParaRPr>
            </a:p>
          </p:txBody>
        </p:sp>
        <p:sp>
          <p:nvSpPr>
            <p:cNvPr id="22" name="TextBox 21"/>
            <p:cNvSpPr txBox="1"/>
            <p:nvPr/>
          </p:nvSpPr>
          <p:spPr>
            <a:xfrm>
              <a:off x="4675683" y="4895949"/>
              <a:ext cx="2093982" cy="429224"/>
            </a:xfrm>
            <a:prstGeom prst="rect">
              <a:avLst/>
            </a:prstGeom>
            <a:noFill/>
          </p:spPr>
          <p:txBody>
            <a:bodyPr wrap="square" rtlCol="0">
              <a:spAutoFit/>
            </a:bodyPr>
            <a:lstStyle/>
            <a:p>
              <a:pPr algn="ctr"/>
              <a:r>
                <a:rPr lang="en-US" sz="2242" b="1" dirty="0">
                  <a:solidFill>
                    <a:srgbClr val="FFFFFF"/>
                  </a:solidFill>
                  <a:latin typeface="Arial Narrow" panose="020B0606020202030204" pitchFamily="34" charset="0"/>
                </a:rPr>
                <a:t>INCREASE</a:t>
              </a:r>
            </a:p>
          </p:txBody>
        </p:sp>
      </p:grpSp>
      <p:grpSp>
        <p:nvGrpSpPr>
          <p:cNvPr id="23" name="Group 22"/>
          <p:cNvGrpSpPr/>
          <p:nvPr userDrawn="1"/>
        </p:nvGrpSpPr>
        <p:grpSpPr>
          <a:xfrm>
            <a:off x="6301623" y="2234105"/>
            <a:ext cx="2641305" cy="1628641"/>
            <a:chOff x="3548335" y="4168680"/>
            <a:chExt cx="2589382" cy="1598330"/>
          </a:xfrm>
        </p:grpSpPr>
        <p:sp>
          <p:nvSpPr>
            <p:cNvPr id="24" name="TextBox 23"/>
            <p:cNvSpPr txBox="1"/>
            <p:nvPr/>
          </p:nvSpPr>
          <p:spPr>
            <a:xfrm>
              <a:off x="3639112" y="5029096"/>
              <a:ext cx="2093981" cy="398390"/>
            </a:xfrm>
            <a:prstGeom prst="rect">
              <a:avLst/>
            </a:prstGeom>
            <a:noFill/>
          </p:spPr>
          <p:txBody>
            <a:bodyPr wrap="square" rtlCol="0">
              <a:spAutoFit/>
            </a:bodyPr>
            <a:lstStyle/>
            <a:p>
              <a:pPr algn="ctr"/>
              <a:r>
                <a:rPr lang="en-US" sz="2038" b="1" dirty="0">
                  <a:solidFill>
                    <a:srgbClr val="FFFFFF"/>
                  </a:solidFill>
                  <a:latin typeface="Arial Narrow" panose="020B0606020202030204" pitchFamily="34" charset="0"/>
                </a:rPr>
                <a:t>INCREASE</a:t>
              </a:r>
            </a:p>
          </p:txBody>
        </p:sp>
        <p:sp>
          <p:nvSpPr>
            <p:cNvPr id="25" name="TextBox 24"/>
            <p:cNvSpPr txBox="1"/>
            <p:nvPr/>
          </p:nvSpPr>
          <p:spPr>
            <a:xfrm>
              <a:off x="3792674" y="5307141"/>
              <a:ext cx="2093981" cy="459869"/>
            </a:xfrm>
            <a:prstGeom prst="rect">
              <a:avLst/>
            </a:prstGeom>
            <a:noFill/>
          </p:spPr>
          <p:txBody>
            <a:bodyPr wrap="square" rtlCol="0">
              <a:spAutoFit/>
            </a:bodyPr>
            <a:lstStyle/>
            <a:p>
              <a:pPr algn="ctr"/>
              <a:r>
                <a:rPr lang="en-US" sz="2445" b="1" dirty="0">
                  <a:solidFill>
                    <a:srgbClr val="FFCD11"/>
                  </a:solidFill>
                  <a:latin typeface="Arial Narrow" panose="020B0606020202030204" pitchFamily="34" charset="0"/>
                </a:rPr>
                <a:t>in Productivity</a:t>
              </a:r>
            </a:p>
          </p:txBody>
        </p:sp>
        <p:sp>
          <p:nvSpPr>
            <p:cNvPr id="26" name="TextBox 25"/>
            <p:cNvSpPr txBox="1"/>
            <p:nvPr/>
          </p:nvSpPr>
          <p:spPr>
            <a:xfrm>
              <a:off x="3548335" y="4168680"/>
              <a:ext cx="2589382" cy="1106253"/>
            </a:xfrm>
            <a:prstGeom prst="rect">
              <a:avLst/>
            </a:prstGeom>
            <a:noFill/>
          </p:spPr>
          <p:txBody>
            <a:bodyPr wrap="square" rtlCol="0">
              <a:spAutoFit/>
            </a:bodyPr>
            <a:lstStyle/>
            <a:p>
              <a:pPr algn="ctr"/>
              <a:r>
                <a:rPr lang="en-US" sz="6725" b="1" dirty="0">
                  <a:solidFill>
                    <a:srgbClr val="FFFFFF"/>
                  </a:solidFill>
                  <a:latin typeface="Arial Narrow" panose="020B0606020202030204" pitchFamily="34" charset="0"/>
                </a:rPr>
                <a:t>100%</a:t>
              </a:r>
            </a:p>
          </p:txBody>
        </p:sp>
      </p:grpSp>
      <p:sp>
        <p:nvSpPr>
          <p:cNvPr id="27" name="Rectangle 26"/>
          <p:cNvSpPr/>
          <p:nvPr userDrawn="1"/>
        </p:nvSpPr>
        <p:spPr>
          <a:xfrm>
            <a:off x="217111" y="255445"/>
            <a:ext cx="12796763" cy="1297791"/>
          </a:xfrm>
          <a:prstGeom prst="rect">
            <a:avLst/>
          </a:prstGeom>
        </p:spPr>
        <p:txBody>
          <a:bodyPr wrap="square">
            <a:spAutoFit/>
          </a:bodyPr>
          <a:lstStyle/>
          <a:p>
            <a:pPr>
              <a:lnSpc>
                <a:spcPts val="4687"/>
              </a:lnSpc>
            </a:pPr>
            <a:r>
              <a:rPr lang="en-US" sz="4687" b="1" dirty="0">
                <a:solidFill>
                  <a:srgbClr val="FFCD11"/>
                </a:solidFill>
                <a:latin typeface="Arial Narrow"/>
                <a:cs typeface="Univers LT Std 67 Cn Bold"/>
              </a:rPr>
              <a:t>TURKISH CUSTOMER</a:t>
            </a:r>
            <a:r>
              <a:rPr lang="en-US" sz="4687" b="1" dirty="0">
                <a:solidFill>
                  <a:srgbClr val="FFFFFF"/>
                </a:solidFill>
                <a:latin typeface="Arial Narrow"/>
                <a:cs typeface="Univers LT Std 67 Cn Bold"/>
              </a:rPr>
              <a:t> INCREASES PRODUCTIVITY AND REDUCES COST </a:t>
            </a:r>
          </a:p>
        </p:txBody>
      </p:sp>
      <p:sp>
        <p:nvSpPr>
          <p:cNvPr id="28" name="Oval 27"/>
          <p:cNvSpPr/>
          <p:nvPr userDrawn="1"/>
        </p:nvSpPr>
        <p:spPr>
          <a:xfrm>
            <a:off x="1750265" y="3230884"/>
            <a:ext cx="2412633" cy="2410059"/>
          </a:xfrm>
          <a:prstGeom prst="ellipse">
            <a:avLst/>
          </a:prstGeom>
          <a:noFill/>
          <a:ln w="168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solidFill>
                <a:srgbClr val="FFFFFF"/>
              </a:solidFill>
            </a:endParaRPr>
          </a:p>
        </p:txBody>
      </p:sp>
      <p:sp>
        <p:nvSpPr>
          <p:cNvPr id="29" name="TextBox 28"/>
          <p:cNvSpPr txBox="1"/>
          <p:nvPr userDrawn="1"/>
        </p:nvSpPr>
        <p:spPr>
          <a:xfrm>
            <a:off x="1864007" y="3808910"/>
            <a:ext cx="2104091" cy="1127232"/>
          </a:xfrm>
          <a:prstGeom prst="rect">
            <a:avLst/>
          </a:prstGeom>
          <a:noFill/>
        </p:spPr>
        <p:txBody>
          <a:bodyPr wrap="square" rtlCol="0">
            <a:spAutoFit/>
          </a:bodyPr>
          <a:lstStyle/>
          <a:p>
            <a:pPr algn="ctr"/>
            <a:r>
              <a:rPr lang="en-US" sz="6725" b="1" dirty="0">
                <a:solidFill>
                  <a:srgbClr val="FFFFFF"/>
                </a:solidFill>
                <a:latin typeface="Arial Narrow" panose="020B0606020202030204" pitchFamily="34" charset="0"/>
              </a:rPr>
              <a:t>$19M</a:t>
            </a:r>
            <a:endParaRPr lang="en-US" sz="2445" b="1" dirty="0">
              <a:solidFill>
                <a:srgbClr val="FFFFFF"/>
              </a:solidFill>
              <a:latin typeface="Arial Narrow" panose="020B0606020202030204" pitchFamily="34" charset="0"/>
            </a:endParaRPr>
          </a:p>
        </p:txBody>
      </p:sp>
      <p:sp>
        <p:nvSpPr>
          <p:cNvPr id="30" name="TextBox 29"/>
          <p:cNvSpPr txBox="1"/>
          <p:nvPr userDrawn="1"/>
        </p:nvSpPr>
        <p:spPr>
          <a:xfrm>
            <a:off x="2426067" y="3703150"/>
            <a:ext cx="2135970" cy="348813"/>
          </a:xfrm>
          <a:prstGeom prst="rect">
            <a:avLst/>
          </a:prstGeom>
          <a:noFill/>
        </p:spPr>
        <p:txBody>
          <a:bodyPr wrap="square" rtlCol="0">
            <a:spAutoFit/>
          </a:bodyPr>
          <a:lstStyle/>
          <a:p>
            <a:pPr>
              <a:lnSpc>
                <a:spcPts val="2038"/>
              </a:lnSpc>
            </a:pPr>
            <a:r>
              <a:rPr lang="en-US" sz="2038" b="1" dirty="0">
                <a:solidFill>
                  <a:srgbClr val="FFCD11"/>
                </a:solidFill>
                <a:latin typeface="Arial Narrow" panose="020B0606020202030204" pitchFamily="34" charset="0"/>
              </a:rPr>
              <a:t>NEARLY</a:t>
            </a:r>
          </a:p>
        </p:txBody>
      </p:sp>
      <p:sp>
        <p:nvSpPr>
          <p:cNvPr id="45" name="TextBox 44"/>
          <p:cNvSpPr txBox="1"/>
          <p:nvPr userDrawn="1"/>
        </p:nvSpPr>
        <p:spPr>
          <a:xfrm>
            <a:off x="8135742" y="4697209"/>
            <a:ext cx="1700242" cy="844847"/>
          </a:xfrm>
          <a:prstGeom prst="rect">
            <a:avLst/>
          </a:prstGeom>
          <a:noFill/>
        </p:spPr>
        <p:txBody>
          <a:bodyPr wrap="square" rtlCol="0">
            <a:spAutoFit/>
          </a:bodyPr>
          <a:lstStyle/>
          <a:p>
            <a:pPr algn="r"/>
            <a:r>
              <a:rPr lang="en-US" sz="1630" b="1" dirty="0">
                <a:solidFill>
                  <a:srgbClr val="FFFFFF">
                    <a:lumMod val="95000"/>
                  </a:srgbClr>
                </a:solidFill>
                <a:latin typeface="Arial Narrow" panose="020B0606020202030204" pitchFamily="34" charset="0"/>
              </a:rPr>
              <a:t>INCREASED WORK </a:t>
            </a:r>
            <a:br>
              <a:rPr lang="en-US" sz="1630" b="1" dirty="0">
                <a:solidFill>
                  <a:srgbClr val="FFFFFF">
                    <a:lumMod val="95000"/>
                  </a:srgbClr>
                </a:solidFill>
                <a:latin typeface="Arial Narrow" panose="020B0606020202030204" pitchFamily="34" charset="0"/>
              </a:rPr>
            </a:br>
            <a:r>
              <a:rPr lang="en-US" sz="1630" b="1" dirty="0">
                <a:solidFill>
                  <a:srgbClr val="FFFFFF">
                    <a:lumMod val="95000"/>
                  </a:srgbClr>
                </a:solidFill>
                <a:latin typeface="Arial Narrow" panose="020B0606020202030204" pitchFamily="34" charset="0"/>
              </a:rPr>
              <a:t>CYCLES </a:t>
            </a:r>
          </a:p>
        </p:txBody>
      </p:sp>
      <p:grpSp>
        <p:nvGrpSpPr>
          <p:cNvPr id="46" name="Group 45"/>
          <p:cNvGrpSpPr/>
          <p:nvPr userDrawn="1"/>
        </p:nvGrpSpPr>
        <p:grpSpPr>
          <a:xfrm>
            <a:off x="9306881" y="4435047"/>
            <a:ext cx="2500122" cy="1330278"/>
            <a:chOff x="7468483" y="2393212"/>
            <a:chExt cx="2450974" cy="1305520"/>
          </a:xfrm>
        </p:grpSpPr>
        <p:pic>
          <p:nvPicPr>
            <p:cNvPr id="47" name="Picture 46"/>
            <p:cNvPicPr>
              <a:picLocks noChangeAspect="1"/>
            </p:cNvPicPr>
            <p:nvPr/>
          </p:nvPicPr>
          <p:blipFill>
            <a:blip r:embed="rId4"/>
            <a:stretch>
              <a:fillRect/>
            </a:stretch>
          </p:blipFill>
          <p:spPr>
            <a:xfrm>
              <a:off x="7973484" y="2393212"/>
              <a:ext cx="1305520" cy="1305520"/>
            </a:xfrm>
            <a:prstGeom prst="rect">
              <a:avLst/>
            </a:prstGeom>
          </p:spPr>
        </p:pic>
        <p:sp>
          <p:nvSpPr>
            <p:cNvPr id="48" name="TextBox 47"/>
            <p:cNvSpPr txBox="1"/>
            <p:nvPr/>
          </p:nvSpPr>
          <p:spPr>
            <a:xfrm>
              <a:off x="7468483" y="2642083"/>
              <a:ext cx="2450974" cy="829249"/>
            </a:xfrm>
            <a:prstGeom prst="rect">
              <a:avLst/>
            </a:prstGeom>
            <a:noFill/>
          </p:spPr>
          <p:txBody>
            <a:bodyPr wrap="square" rtlCol="0">
              <a:spAutoFit/>
            </a:bodyPr>
            <a:lstStyle/>
            <a:p>
              <a:pPr algn="ctr"/>
              <a:r>
                <a:rPr lang="en-US" sz="4891" b="1" dirty="0">
                  <a:solidFill>
                    <a:srgbClr val="FFFFFF"/>
                  </a:solidFill>
                  <a:latin typeface="Arial Narrow" panose="020B0606020202030204" pitchFamily="34" charset="0"/>
                </a:rPr>
                <a:t>24H</a:t>
              </a:r>
            </a:p>
          </p:txBody>
        </p:sp>
      </p:grpSp>
      <p:sp>
        <p:nvSpPr>
          <p:cNvPr id="49" name="Rectangle 48"/>
          <p:cNvSpPr/>
          <p:nvPr userDrawn="1"/>
        </p:nvSpPr>
        <p:spPr>
          <a:xfrm>
            <a:off x="260162" y="1288430"/>
            <a:ext cx="4445063" cy="750911"/>
          </a:xfrm>
          <a:prstGeom prst="rect">
            <a:avLst/>
          </a:prstGeom>
        </p:spPr>
        <p:txBody>
          <a:bodyPr wrap="none">
            <a:spAutoFit/>
          </a:bodyPr>
          <a:lstStyle/>
          <a:p>
            <a:pPr>
              <a:lnSpc>
                <a:spcPct val="150000"/>
              </a:lnSpc>
            </a:pPr>
            <a:r>
              <a:rPr lang="en-US" sz="2853" dirty="0">
                <a:solidFill>
                  <a:srgbClr val="FFCD11"/>
                </a:solidFill>
              </a:rPr>
              <a:t>With Cat</a:t>
            </a:r>
            <a:r>
              <a:rPr lang="en-US" sz="1630" baseline="70000" dirty="0">
                <a:solidFill>
                  <a:srgbClr val="FFCD11"/>
                </a:solidFill>
              </a:rPr>
              <a:t>®</a:t>
            </a:r>
            <a:r>
              <a:rPr lang="en-US" sz="2853" dirty="0">
                <a:solidFill>
                  <a:srgbClr val="FFCD11"/>
                </a:solidFill>
              </a:rPr>
              <a:t> Connect AccuGrade</a:t>
            </a:r>
            <a:r>
              <a:rPr lang="en-US" sz="2445" baseline="40000" dirty="0">
                <a:solidFill>
                  <a:srgbClr val="FFCD11"/>
                </a:solidFill>
              </a:rPr>
              <a:t>™</a:t>
            </a:r>
            <a:r>
              <a:rPr lang="en-US" sz="2853" dirty="0">
                <a:solidFill>
                  <a:srgbClr val="FFCD11"/>
                </a:solidFill>
              </a:rPr>
              <a:t> </a:t>
            </a:r>
          </a:p>
        </p:txBody>
      </p:sp>
      <p:sp>
        <p:nvSpPr>
          <p:cNvPr id="50" name="TextBox 49"/>
          <p:cNvSpPr txBox="1"/>
          <p:nvPr userDrawn="1"/>
        </p:nvSpPr>
        <p:spPr>
          <a:xfrm>
            <a:off x="2172484" y="4697209"/>
            <a:ext cx="1610951" cy="594009"/>
          </a:xfrm>
          <a:prstGeom prst="rect">
            <a:avLst/>
          </a:prstGeom>
          <a:noFill/>
        </p:spPr>
        <p:txBody>
          <a:bodyPr wrap="square" rtlCol="0">
            <a:spAutoFit/>
          </a:bodyPr>
          <a:lstStyle/>
          <a:p>
            <a:pPr algn="ctr"/>
            <a:r>
              <a:rPr lang="en-US" sz="1630" b="1" dirty="0">
                <a:solidFill>
                  <a:srgbClr val="FFCD11"/>
                </a:solidFill>
                <a:latin typeface="Arial Narrow" panose="020B0606020202030204" pitchFamily="34" charset="0"/>
              </a:rPr>
              <a:t>Fuel + General Cost Savings</a:t>
            </a:r>
          </a:p>
        </p:txBody>
      </p:sp>
      <p:sp>
        <p:nvSpPr>
          <p:cNvPr id="51" name="Down Arrow 50"/>
          <p:cNvSpPr/>
          <p:nvPr userDrawn="1"/>
        </p:nvSpPr>
        <p:spPr>
          <a:xfrm flipV="1">
            <a:off x="6397935" y="2356826"/>
            <a:ext cx="373453" cy="1318301"/>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solidFill>
                <a:srgbClr val="FFFFFF"/>
              </a:solidFill>
            </a:endParaRPr>
          </a:p>
        </p:txBody>
      </p:sp>
      <p:sp>
        <p:nvSpPr>
          <p:cNvPr id="31" name="TextBox 30"/>
          <p:cNvSpPr txBox="1"/>
          <p:nvPr userDrawn="1"/>
        </p:nvSpPr>
        <p:spPr>
          <a:xfrm>
            <a:off x="10801979" y="5564946"/>
            <a:ext cx="1986221" cy="343171"/>
          </a:xfrm>
          <a:prstGeom prst="rect">
            <a:avLst/>
          </a:prstGeom>
          <a:noFill/>
        </p:spPr>
        <p:txBody>
          <a:bodyPr wrap="square" rtlCol="0">
            <a:spAutoFit/>
          </a:bodyPr>
          <a:lstStyle/>
          <a:p>
            <a:r>
              <a:rPr lang="en-US" sz="1630" b="1" dirty="0">
                <a:solidFill>
                  <a:srgbClr val="FF0000"/>
                </a:solidFill>
                <a:latin typeface="Arial Narrow" panose="020B0606020202030204" pitchFamily="34" charset="0"/>
              </a:rPr>
              <a:t>*</a:t>
            </a:r>
            <a:r>
              <a:rPr lang="en-US" sz="1223" b="1" dirty="0">
                <a:solidFill>
                  <a:srgbClr val="FF0000"/>
                </a:solidFill>
                <a:latin typeface="Arial Narrow" panose="020B0606020202030204" pitchFamily="34" charset="0"/>
              </a:rPr>
              <a:t>Customer  estimates</a:t>
            </a:r>
          </a:p>
        </p:txBody>
      </p:sp>
      <p:sp>
        <p:nvSpPr>
          <p:cNvPr id="32" name="TextBox 31"/>
          <p:cNvSpPr txBox="1"/>
          <p:nvPr userDrawn="1"/>
        </p:nvSpPr>
        <p:spPr>
          <a:xfrm>
            <a:off x="3676404" y="3953284"/>
            <a:ext cx="1254547" cy="510461"/>
          </a:xfrm>
          <a:prstGeom prst="rect">
            <a:avLst/>
          </a:prstGeom>
          <a:noFill/>
        </p:spPr>
        <p:txBody>
          <a:bodyPr wrap="square" rtlCol="0">
            <a:spAutoFit/>
          </a:bodyPr>
          <a:lstStyle/>
          <a:p>
            <a:r>
              <a:rPr lang="en-US" sz="2717" b="1" dirty="0">
                <a:solidFill>
                  <a:srgbClr val="FFFFFF"/>
                </a:solidFill>
                <a:latin typeface="Arial Narrow" panose="020B0606020202030204" pitchFamily="34" charset="0"/>
              </a:rPr>
              <a:t>*</a:t>
            </a:r>
            <a:endParaRPr lang="en-US" sz="1630" b="1" dirty="0">
              <a:solidFill>
                <a:srgbClr val="FFFFFF"/>
              </a:solidFill>
              <a:latin typeface="Arial Narrow" panose="020B0606020202030204" pitchFamily="34" charset="0"/>
            </a:endParaRPr>
          </a:p>
        </p:txBody>
      </p:sp>
      <p:sp>
        <p:nvSpPr>
          <p:cNvPr id="33" name="TextBox 32"/>
          <p:cNvSpPr txBox="1"/>
          <p:nvPr userDrawn="1"/>
        </p:nvSpPr>
        <p:spPr>
          <a:xfrm>
            <a:off x="8315654" y="2341302"/>
            <a:ext cx="1254547" cy="510461"/>
          </a:xfrm>
          <a:prstGeom prst="rect">
            <a:avLst/>
          </a:prstGeom>
          <a:noFill/>
        </p:spPr>
        <p:txBody>
          <a:bodyPr wrap="square" rtlCol="0">
            <a:spAutoFit/>
          </a:bodyPr>
          <a:lstStyle/>
          <a:p>
            <a:r>
              <a:rPr lang="en-US" sz="2717" b="1" dirty="0">
                <a:solidFill>
                  <a:srgbClr val="FFFFFF"/>
                </a:solidFill>
                <a:latin typeface="Arial Narrow" panose="020B0606020202030204" pitchFamily="34" charset="0"/>
              </a:rPr>
              <a:t>*</a:t>
            </a:r>
            <a:endParaRPr lang="en-US" sz="1630" b="1" dirty="0">
              <a:solidFill>
                <a:srgbClr val="FFFFFF"/>
              </a:solidFill>
              <a:latin typeface="Arial Narrow" panose="020B0606020202030204" pitchFamily="34" charset="0"/>
            </a:endParaRPr>
          </a:p>
        </p:txBody>
      </p:sp>
      <p:sp>
        <p:nvSpPr>
          <p:cNvPr id="34" name="TextBox 33"/>
          <p:cNvSpPr txBox="1"/>
          <p:nvPr userDrawn="1"/>
        </p:nvSpPr>
        <p:spPr>
          <a:xfrm>
            <a:off x="6447231" y="4084672"/>
            <a:ext cx="1254547" cy="510461"/>
          </a:xfrm>
          <a:prstGeom prst="rect">
            <a:avLst/>
          </a:prstGeom>
          <a:noFill/>
        </p:spPr>
        <p:txBody>
          <a:bodyPr wrap="square" rtlCol="0">
            <a:spAutoFit/>
          </a:bodyPr>
          <a:lstStyle/>
          <a:p>
            <a:r>
              <a:rPr lang="en-US" sz="2717" b="1" dirty="0">
                <a:solidFill>
                  <a:srgbClr val="FFCD11"/>
                </a:solidFill>
                <a:latin typeface="Arial Narrow" panose="020B0606020202030204" pitchFamily="34" charset="0"/>
              </a:rPr>
              <a:t>*</a:t>
            </a:r>
            <a:endParaRPr lang="en-US" sz="1630" b="1" dirty="0">
              <a:solidFill>
                <a:srgbClr val="FFCD11"/>
              </a:solidFill>
              <a:latin typeface="Arial Narrow" panose="020B0606020202030204" pitchFamily="34" charset="0"/>
            </a:endParaRPr>
          </a:p>
        </p:txBody>
      </p:sp>
    </p:spTree>
    <p:extLst>
      <p:ext uri="{BB962C8B-B14F-4D97-AF65-F5344CB8AC3E}">
        <p14:creationId xmlns:p14="http://schemas.microsoft.com/office/powerpoint/2010/main" val="76391167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Marine Customer Analytics">
    <p:spTree>
      <p:nvGrpSpPr>
        <p:cNvPr id="1" name=""/>
        <p:cNvGrpSpPr/>
        <p:nvPr/>
      </p:nvGrpSpPr>
      <p:grpSpPr>
        <a:xfrm>
          <a:off x="0" y="0"/>
          <a:ext cx="0" cy="0"/>
          <a:chOff x="0" y="0"/>
          <a:chExt cx="0" cy="0"/>
        </a:xfrm>
      </p:grpSpPr>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371"/>
            <a:ext cx="12436470" cy="5939100"/>
          </a:xfrm>
          <a:prstGeom prst="rect">
            <a:avLst/>
          </a:prstGeom>
        </p:spPr>
      </p:pic>
      <p:sp>
        <p:nvSpPr>
          <p:cNvPr id="32" name="Rectangle 31"/>
          <p:cNvSpPr/>
          <p:nvPr userDrawn="1"/>
        </p:nvSpPr>
        <p:spPr>
          <a:xfrm>
            <a:off x="0" y="3235"/>
            <a:ext cx="12436475" cy="698805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45" dirty="0">
              <a:solidFill>
                <a:prstClr val="white"/>
              </a:solidFill>
            </a:endParaRPr>
          </a:p>
        </p:txBody>
      </p:sp>
      <p:sp>
        <p:nvSpPr>
          <p:cNvPr id="33" name="Title 1"/>
          <p:cNvSpPr txBox="1">
            <a:spLocks/>
          </p:cNvSpPr>
          <p:nvPr userDrawn="1"/>
        </p:nvSpPr>
        <p:spPr>
          <a:xfrm>
            <a:off x="1" y="24462"/>
            <a:ext cx="12436475" cy="1755188"/>
          </a:xfrm>
          <a:prstGeom prst="rect">
            <a:avLst/>
          </a:prstGeom>
        </p:spPr>
        <p:txBody>
          <a:bodyPr/>
          <a:lstStyle>
            <a:lvl1pPr algn="ctr" rtl="0" fontAlgn="base">
              <a:spcBef>
                <a:spcPct val="0"/>
              </a:spcBef>
              <a:spcAft>
                <a:spcPct val="0"/>
              </a:spcAft>
              <a:defRPr sz="3600" b="1" kern="1200">
                <a:solidFill>
                  <a:schemeClr val="tx2"/>
                </a:solidFill>
                <a:latin typeface="+mj-lt"/>
                <a:ea typeface="+mj-ea"/>
                <a:cs typeface="+mj-cs"/>
              </a:defRPr>
            </a:lvl1pPr>
            <a:lvl2pPr algn="ctr" rtl="0" fontAlgn="base">
              <a:spcBef>
                <a:spcPct val="0"/>
              </a:spcBef>
              <a:spcAft>
                <a:spcPct val="0"/>
              </a:spcAft>
              <a:defRPr sz="3600" b="1">
                <a:solidFill>
                  <a:schemeClr val="tx2"/>
                </a:solidFill>
                <a:latin typeface="Arial Narrow" panose="020B0606020202030204" pitchFamily="34" charset="0"/>
                <a:cs typeface="Arial" panose="020B0604020202020204" pitchFamily="34" charset="0"/>
              </a:defRPr>
            </a:lvl2pPr>
            <a:lvl3pPr algn="ctr" rtl="0" fontAlgn="base">
              <a:spcBef>
                <a:spcPct val="0"/>
              </a:spcBef>
              <a:spcAft>
                <a:spcPct val="0"/>
              </a:spcAft>
              <a:defRPr sz="3600" b="1">
                <a:solidFill>
                  <a:schemeClr val="tx2"/>
                </a:solidFill>
                <a:latin typeface="Arial Narrow" panose="020B0606020202030204" pitchFamily="34" charset="0"/>
                <a:cs typeface="Arial" panose="020B0604020202020204" pitchFamily="34" charset="0"/>
              </a:defRPr>
            </a:lvl3pPr>
            <a:lvl4pPr algn="ctr" rtl="0" fontAlgn="base">
              <a:spcBef>
                <a:spcPct val="0"/>
              </a:spcBef>
              <a:spcAft>
                <a:spcPct val="0"/>
              </a:spcAft>
              <a:defRPr sz="3600" b="1">
                <a:solidFill>
                  <a:schemeClr val="tx2"/>
                </a:solidFill>
                <a:latin typeface="Arial Narrow" panose="020B0606020202030204" pitchFamily="34" charset="0"/>
                <a:cs typeface="Arial" panose="020B0604020202020204" pitchFamily="34" charset="0"/>
              </a:defRPr>
            </a:lvl4pPr>
            <a:lvl5pPr algn="ctr" rtl="0" fontAlgn="base">
              <a:spcBef>
                <a:spcPct val="0"/>
              </a:spcBef>
              <a:spcAft>
                <a:spcPct val="0"/>
              </a:spcAft>
              <a:defRPr sz="3600" b="1">
                <a:solidFill>
                  <a:schemeClr val="tx2"/>
                </a:solidFill>
                <a:latin typeface="Arial Narrow" panose="020B0606020202030204" pitchFamily="34" charset="0"/>
                <a:cs typeface="Arial" panose="020B0604020202020204" pitchFamily="34" charset="0"/>
              </a:defRPr>
            </a:lvl5pPr>
            <a:lvl6pPr marL="457200" algn="ctr" rtl="0" fontAlgn="base">
              <a:spcBef>
                <a:spcPct val="0"/>
              </a:spcBef>
              <a:spcAft>
                <a:spcPct val="0"/>
              </a:spcAft>
              <a:defRPr sz="3600" b="1">
                <a:solidFill>
                  <a:schemeClr val="tx2"/>
                </a:solidFill>
                <a:latin typeface="Arial Narrow" panose="020B0606020202030204" pitchFamily="34" charset="0"/>
                <a:cs typeface="Arial" panose="020B0604020202020204" pitchFamily="34" charset="0"/>
              </a:defRPr>
            </a:lvl6pPr>
            <a:lvl7pPr marL="914400" algn="ctr" rtl="0" fontAlgn="base">
              <a:spcBef>
                <a:spcPct val="0"/>
              </a:spcBef>
              <a:spcAft>
                <a:spcPct val="0"/>
              </a:spcAft>
              <a:defRPr sz="3600" b="1">
                <a:solidFill>
                  <a:schemeClr val="tx2"/>
                </a:solidFill>
                <a:latin typeface="Arial Narrow" panose="020B0606020202030204" pitchFamily="34" charset="0"/>
                <a:cs typeface="Arial" panose="020B0604020202020204" pitchFamily="34" charset="0"/>
              </a:defRPr>
            </a:lvl7pPr>
            <a:lvl8pPr marL="1371600" algn="ctr" rtl="0" fontAlgn="base">
              <a:spcBef>
                <a:spcPct val="0"/>
              </a:spcBef>
              <a:spcAft>
                <a:spcPct val="0"/>
              </a:spcAft>
              <a:defRPr sz="3600" b="1">
                <a:solidFill>
                  <a:schemeClr val="tx2"/>
                </a:solidFill>
                <a:latin typeface="Arial Narrow" panose="020B0606020202030204" pitchFamily="34" charset="0"/>
                <a:cs typeface="Arial" panose="020B0604020202020204" pitchFamily="34" charset="0"/>
              </a:defRPr>
            </a:lvl8pPr>
            <a:lvl9pPr marL="1828800" algn="ctr" rtl="0" fontAlgn="base">
              <a:spcBef>
                <a:spcPct val="0"/>
              </a:spcBef>
              <a:spcAft>
                <a:spcPct val="0"/>
              </a:spcAft>
              <a:defRPr sz="3600" b="1">
                <a:solidFill>
                  <a:schemeClr val="tx2"/>
                </a:solidFill>
                <a:latin typeface="Arial Narrow" panose="020B0606020202030204" pitchFamily="34" charset="0"/>
                <a:cs typeface="Arial" panose="020B0604020202020204" pitchFamily="34" charset="0"/>
              </a:defRPr>
            </a:lvl9pPr>
          </a:lstStyle>
          <a:p>
            <a:pPr>
              <a:lnSpc>
                <a:spcPts val="6521"/>
              </a:lnSpc>
            </a:pPr>
            <a:r>
              <a:rPr lang="en-US" sz="4891" dirty="0">
                <a:solidFill>
                  <a:srgbClr val="000000"/>
                </a:solidFill>
              </a:rPr>
              <a:t>MARINE CUSTOMER MAXIMIZES OPERATIONS </a:t>
            </a:r>
            <a:br>
              <a:rPr lang="en-US" sz="4483" dirty="0">
                <a:solidFill>
                  <a:srgbClr val="000000"/>
                </a:solidFill>
              </a:rPr>
            </a:br>
            <a:r>
              <a:rPr lang="en-US" sz="7336" dirty="0">
                <a:solidFill>
                  <a:srgbClr val="000000"/>
                </a:solidFill>
              </a:rPr>
              <a:t>WITH ANALYTICS</a:t>
            </a:r>
            <a:endParaRPr lang="en-US" sz="6114" b="0" dirty="0">
              <a:solidFill>
                <a:srgbClr val="000000"/>
              </a:solidFill>
            </a:endParaRPr>
          </a:p>
        </p:txBody>
      </p:sp>
      <p:sp>
        <p:nvSpPr>
          <p:cNvPr id="34" name="TextBox 33"/>
          <p:cNvSpPr txBox="1"/>
          <p:nvPr userDrawn="1"/>
        </p:nvSpPr>
        <p:spPr>
          <a:xfrm>
            <a:off x="8154130" y="2522681"/>
            <a:ext cx="3143915" cy="1597681"/>
          </a:xfrm>
          <a:prstGeom prst="rect">
            <a:avLst/>
          </a:prstGeom>
          <a:noFill/>
        </p:spPr>
        <p:txBody>
          <a:bodyPr wrap="square" rtlCol="0">
            <a:spAutoFit/>
          </a:bodyPr>
          <a:lstStyle/>
          <a:p>
            <a:pPr algn="ctr"/>
            <a:r>
              <a:rPr lang="en-US" sz="9782" b="1" dirty="0">
                <a:solidFill>
                  <a:srgbClr val="FFFFFF"/>
                </a:solidFill>
                <a:latin typeface="Arial Narrow" panose="020B0606020202030204" pitchFamily="34" charset="0"/>
              </a:rPr>
              <a:t>$10M</a:t>
            </a:r>
          </a:p>
        </p:txBody>
      </p:sp>
      <p:sp>
        <p:nvSpPr>
          <p:cNvPr id="35" name="TextBox 34"/>
          <p:cNvSpPr txBox="1"/>
          <p:nvPr userDrawn="1"/>
        </p:nvSpPr>
        <p:spPr>
          <a:xfrm>
            <a:off x="9123686" y="2469002"/>
            <a:ext cx="1747330" cy="405945"/>
          </a:xfrm>
          <a:prstGeom prst="rect">
            <a:avLst/>
          </a:prstGeom>
          <a:noFill/>
        </p:spPr>
        <p:txBody>
          <a:bodyPr wrap="square" rtlCol="0">
            <a:spAutoFit/>
          </a:bodyPr>
          <a:lstStyle/>
          <a:p>
            <a:r>
              <a:rPr lang="en-US" sz="2038" b="1" dirty="0">
                <a:solidFill>
                  <a:srgbClr val="000000">
                    <a:lumMod val="95000"/>
                    <a:lumOff val="5000"/>
                  </a:srgbClr>
                </a:solidFill>
                <a:latin typeface="Arial Narrow" panose="020B0606020202030204" pitchFamily="34" charset="0"/>
              </a:rPr>
              <a:t>Estimated</a:t>
            </a:r>
          </a:p>
        </p:txBody>
      </p:sp>
      <p:sp>
        <p:nvSpPr>
          <p:cNvPr id="36" name="TextBox 35"/>
          <p:cNvSpPr txBox="1"/>
          <p:nvPr userDrawn="1"/>
        </p:nvSpPr>
        <p:spPr>
          <a:xfrm>
            <a:off x="7752855" y="3774616"/>
            <a:ext cx="3407680" cy="1409425"/>
          </a:xfrm>
          <a:prstGeom prst="rect">
            <a:avLst/>
          </a:prstGeom>
          <a:noFill/>
        </p:spPr>
        <p:txBody>
          <a:bodyPr wrap="square" rtlCol="0">
            <a:spAutoFit/>
          </a:bodyPr>
          <a:lstStyle/>
          <a:p>
            <a:pPr algn="r"/>
            <a:r>
              <a:rPr lang="en-US" sz="2853" b="1" dirty="0">
                <a:solidFill>
                  <a:srgbClr val="000000">
                    <a:lumMod val="95000"/>
                    <a:lumOff val="5000"/>
                  </a:srgbClr>
                </a:solidFill>
                <a:latin typeface="Arial Narrow" panose="020B0606020202030204" pitchFamily="34" charset="0"/>
              </a:rPr>
              <a:t>ANNUAL </a:t>
            </a:r>
            <a:br>
              <a:rPr lang="en-US" sz="2853" b="1" dirty="0">
                <a:solidFill>
                  <a:srgbClr val="000000">
                    <a:lumMod val="95000"/>
                    <a:lumOff val="5000"/>
                  </a:srgbClr>
                </a:solidFill>
                <a:latin typeface="Arial Narrow" panose="020B0606020202030204" pitchFamily="34" charset="0"/>
              </a:rPr>
            </a:br>
            <a:r>
              <a:rPr lang="en-US" sz="2853" b="1" dirty="0">
                <a:solidFill>
                  <a:srgbClr val="000000">
                    <a:lumMod val="95000"/>
                    <a:lumOff val="5000"/>
                  </a:srgbClr>
                </a:solidFill>
                <a:latin typeface="Arial Narrow" panose="020B0606020202030204" pitchFamily="34" charset="0"/>
              </a:rPr>
              <a:t>FUEL </a:t>
            </a:r>
            <a:br>
              <a:rPr lang="en-US" sz="2853" b="1" dirty="0">
                <a:solidFill>
                  <a:srgbClr val="000000">
                    <a:lumMod val="95000"/>
                    <a:lumOff val="5000"/>
                  </a:srgbClr>
                </a:solidFill>
                <a:latin typeface="Arial Narrow" panose="020B0606020202030204" pitchFamily="34" charset="0"/>
              </a:rPr>
            </a:br>
            <a:r>
              <a:rPr lang="en-US" sz="2853" b="1" dirty="0">
                <a:solidFill>
                  <a:srgbClr val="000000">
                    <a:lumMod val="95000"/>
                    <a:lumOff val="5000"/>
                  </a:srgbClr>
                </a:solidFill>
                <a:latin typeface="Arial Narrow" panose="020B0606020202030204" pitchFamily="34" charset="0"/>
              </a:rPr>
              <a:t>SAVINGS</a:t>
            </a:r>
          </a:p>
        </p:txBody>
      </p:sp>
      <p:grpSp>
        <p:nvGrpSpPr>
          <p:cNvPr id="37" name="Group 36"/>
          <p:cNvGrpSpPr/>
          <p:nvPr userDrawn="1"/>
        </p:nvGrpSpPr>
        <p:grpSpPr>
          <a:xfrm>
            <a:off x="3213369" y="3490048"/>
            <a:ext cx="4797499" cy="2335067"/>
            <a:chOff x="-520390" y="2604091"/>
            <a:chExt cx="4703191" cy="2291609"/>
          </a:xfrm>
        </p:grpSpPr>
        <p:sp>
          <p:nvSpPr>
            <p:cNvPr id="38" name="TextBox 37"/>
            <p:cNvSpPr txBox="1"/>
            <p:nvPr/>
          </p:nvSpPr>
          <p:spPr>
            <a:xfrm>
              <a:off x="359927" y="3509716"/>
              <a:ext cx="1712981" cy="583080"/>
            </a:xfrm>
            <a:prstGeom prst="rect">
              <a:avLst/>
            </a:prstGeom>
            <a:noFill/>
          </p:spPr>
          <p:txBody>
            <a:bodyPr wrap="square" rtlCol="0">
              <a:spAutoFit/>
            </a:bodyPr>
            <a:lstStyle/>
            <a:p>
              <a:r>
                <a:rPr lang="en-US" sz="3261" b="1" dirty="0">
                  <a:solidFill>
                    <a:srgbClr val="FFFFFF"/>
                  </a:solidFill>
                  <a:latin typeface="Arial Narrow" panose="020B0606020202030204" pitchFamily="34" charset="0"/>
                </a:rPr>
                <a:t>Fleet of</a:t>
              </a:r>
            </a:p>
          </p:txBody>
        </p:sp>
        <p:sp>
          <p:nvSpPr>
            <p:cNvPr id="39" name="TextBox 38"/>
            <p:cNvSpPr txBox="1"/>
            <p:nvPr/>
          </p:nvSpPr>
          <p:spPr>
            <a:xfrm>
              <a:off x="-520390" y="3941881"/>
              <a:ext cx="4232459" cy="767644"/>
            </a:xfrm>
            <a:prstGeom prst="rect">
              <a:avLst/>
            </a:prstGeom>
            <a:noFill/>
          </p:spPr>
          <p:txBody>
            <a:bodyPr wrap="square" rtlCol="0">
              <a:spAutoFit/>
            </a:bodyPr>
            <a:lstStyle/>
            <a:p>
              <a:pPr algn="ctr"/>
              <a:r>
                <a:rPr lang="en-US" sz="4483" b="1" dirty="0">
                  <a:solidFill>
                    <a:srgbClr val="FFFFFF"/>
                  </a:solidFill>
                  <a:latin typeface="Arial Narrow" panose="020B0606020202030204" pitchFamily="34" charset="0"/>
                </a:rPr>
                <a:t>VESSELS</a:t>
              </a:r>
            </a:p>
          </p:txBody>
        </p:sp>
        <p:sp>
          <p:nvSpPr>
            <p:cNvPr id="40" name="TextBox 39"/>
            <p:cNvSpPr txBox="1"/>
            <p:nvPr/>
          </p:nvSpPr>
          <p:spPr>
            <a:xfrm>
              <a:off x="1319437" y="2776123"/>
              <a:ext cx="1251447" cy="1567947"/>
            </a:xfrm>
            <a:prstGeom prst="rect">
              <a:avLst/>
            </a:prstGeom>
            <a:noFill/>
          </p:spPr>
          <p:txBody>
            <a:bodyPr wrap="square" rtlCol="0">
              <a:spAutoFit/>
            </a:bodyPr>
            <a:lstStyle/>
            <a:p>
              <a:pPr algn="ctr"/>
              <a:r>
                <a:rPr lang="en-US" sz="9782" b="1" dirty="0">
                  <a:solidFill>
                    <a:srgbClr val="000000"/>
                  </a:solidFill>
                  <a:latin typeface="Arial Narrow" panose="020B0606020202030204" pitchFamily="34" charset="0"/>
                </a:rPr>
                <a:t>8</a:t>
              </a:r>
            </a:p>
          </p:txBody>
        </p:sp>
        <p:pic>
          <p:nvPicPr>
            <p:cNvPr id="41" name="Picture 40"/>
            <p:cNvPicPr>
              <a:picLocks noChangeAspect="1"/>
            </p:cNvPicPr>
            <p:nvPr/>
          </p:nvPicPr>
          <p:blipFill>
            <a:blip r:embed="rId3"/>
            <a:stretch>
              <a:fillRect/>
            </a:stretch>
          </p:blipFill>
          <p:spPr>
            <a:xfrm>
              <a:off x="473888" y="2617370"/>
              <a:ext cx="402080" cy="394900"/>
            </a:xfrm>
            <a:prstGeom prst="rect">
              <a:avLst/>
            </a:prstGeom>
          </p:spPr>
        </p:pic>
        <p:sp>
          <p:nvSpPr>
            <p:cNvPr id="42" name="TextBox 41"/>
            <p:cNvSpPr txBox="1"/>
            <p:nvPr/>
          </p:nvSpPr>
          <p:spPr>
            <a:xfrm>
              <a:off x="830659" y="2604091"/>
              <a:ext cx="3352142" cy="398390"/>
            </a:xfrm>
            <a:prstGeom prst="rect">
              <a:avLst/>
            </a:prstGeom>
            <a:noFill/>
          </p:spPr>
          <p:txBody>
            <a:bodyPr wrap="square" rtlCol="0">
              <a:spAutoFit/>
            </a:bodyPr>
            <a:lstStyle/>
            <a:p>
              <a:r>
                <a:rPr lang="en-US" sz="2038" b="1" dirty="0">
                  <a:solidFill>
                    <a:srgbClr val="000000"/>
                  </a:solidFill>
                  <a:latin typeface="Arial Narrow" panose="020B0606020202030204" pitchFamily="34" charset="0"/>
                </a:rPr>
                <a:t>Applied Analytics</a:t>
              </a:r>
            </a:p>
          </p:txBody>
        </p:sp>
        <p:pic>
          <p:nvPicPr>
            <p:cNvPr id="43" name="Picture 42"/>
            <p:cNvPicPr>
              <a:picLocks noChangeAspect="1"/>
            </p:cNvPicPr>
            <p:nvPr/>
          </p:nvPicPr>
          <p:blipFill>
            <a:blip r:embed="rId4"/>
            <a:stretch>
              <a:fillRect/>
            </a:stretch>
          </p:blipFill>
          <p:spPr>
            <a:xfrm>
              <a:off x="2289587" y="2793756"/>
              <a:ext cx="1237500" cy="967500"/>
            </a:xfrm>
            <a:prstGeom prst="rect">
              <a:avLst/>
            </a:prstGeom>
          </p:spPr>
        </p:pic>
        <p:pic>
          <p:nvPicPr>
            <p:cNvPr id="44" name="Picture 43"/>
            <p:cNvPicPr>
              <a:picLocks noChangeAspect="1"/>
            </p:cNvPicPr>
            <p:nvPr/>
          </p:nvPicPr>
          <p:blipFill>
            <a:blip r:embed="rId5"/>
            <a:stretch>
              <a:fillRect/>
            </a:stretch>
          </p:blipFill>
          <p:spPr>
            <a:xfrm>
              <a:off x="887089" y="4648200"/>
              <a:ext cx="1417500" cy="247500"/>
            </a:xfrm>
            <a:prstGeom prst="rect">
              <a:avLst/>
            </a:prstGeom>
          </p:spPr>
        </p:pic>
      </p:grpSp>
      <p:sp>
        <p:nvSpPr>
          <p:cNvPr id="16" name="TextBox 15"/>
          <p:cNvSpPr txBox="1"/>
          <p:nvPr userDrawn="1"/>
        </p:nvSpPr>
        <p:spPr>
          <a:xfrm>
            <a:off x="10871016" y="2759788"/>
            <a:ext cx="1254547" cy="510461"/>
          </a:xfrm>
          <a:prstGeom prst="rect">
            <a:avLst/>
          </a:prstGeom>
          <a:noFill/>
        </p:spPr>
        <p:txBody>
          <a:bodyPr wrap="square" rtlCol="0">
            <a:spAutoFit/>
          </a:bodyPr>
          <a:lstStyle/>
          <a:p>
            <a:r>
              <a:rPr lang="en-US" sz="2717" b="1" dirty="0">
                <a:solidFill>
                  <a:srgbClr val="FFFFFF"/>
                </a:solidFill>
                <a:latin typeface="Arial Narrow" panose="020B0606020202030204" pitchFamily="34" charset="0"/>
              </a:rPr>
              <a:t>*</a:t>
            </a:r>
            <a:endParaRPr lang="en-US" sz="1630" b="1" dirty="0">
              <a:solidFill>
                <a:srgbClr val="FFFFFF"/>
              </a:solidFill>
              <a:latin typeface="Arial Narrow" panose="020B0606020202030204" pitchFamily="34" charset="0"/>
            </a:endParaRPr>
          </a:p>
        </p:txBody>
      </p:sp>
      <p:sp>
        <p:nvSpPr>
          <p:cNvPr id="18" name="TextBox 17"/>
          <p:cNvSpPr txBox="1"/>
          <p:nvPr userDrawn="1"/>
        </p:nvSpPr>
        <p:spPr>
          <a:xfrm>
            <a:off x="9918335" y="5458601"/>
            <a:ext cx="1986221" cy="343171"/>
          </a:xfrm>
          <a:prstGeom prst="rect">
            <a:avLst/>
          </a:prstGeom>
          <a:noFill/>
        </p:spPr>
        <p:txBody>
          <a:bodyPr wrap="square" rtlCol="0">
            <a:spAutoFit/>
          </a:bodyPr>
          <a:lstStyle/>
          <a:p>
            <a:r>
              <a:rPr lang="en-US" sz="1630" b="1" dirty="0">
                <a:solidFill>
                  <a:srgbClr val="FFFFFF"/>
                </a:solidFill>
                <a:latin typeface="Arial Narrow" panose="020B0606020202030204" pitchFamily="34" charset="0"/>
              </a:rPr>
              <a:t>*</a:t>
            </a:r>
            <a:r>
              <a:rPr lang="en-US" sz="1223" b="1" dirty="0">
                <a:solidFill>
                  <a:srgbClr val="FFFFFF"/>
                </a:solidFill>
                <a:latin typeface="Arial Narrow" panose="020B0606020202030204" pitchFamily="34" charset="0"/>
              </a:rPr>
              <a:t>Caterpillar  estimates</a:t>
            </a:r>
          </a:p>
        </p:txBody>
      </p:sp>
    </p:spTree>
    <p:extLst>
      <p:ext uri="{BB962C8B-B14F-4D97-AF65-F5344CB8AC3E}">
        <p14:creationId xmlns:p14="http://schemas.microsoft.com/office/powerpoint/2010/main" val="29023675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Major Mining Custom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 y="-4890"/>
            <a:ext cx="12436470" cy="5939100"/>
          </a:xfrm>
          <a:prstGeom prst="rect">
            <a:avLst/>
          </a:prstGeom>
        </p:spPr>
      </p:pic>
      <p:sp>
        <p:nvSpPr>
          <p:cNvPr id="17" name="Rectangle 16"/>
          <p:cNvSpPr/>
          <p:nvPr userDrawn="1"/>
        </p:nvSpPr>
        <p:spPr>
          <a:xfrm>
            <a:off x="2" y="283114"/>
            <a:ext cx="12436474" cy="1146083"/>
          </a:xfrm>
          <a:prstGeom prst="rect">
            <a:avLst/>
          </a:prstGeom>
        </p:spPr>
        <p:txBody>
          <a:bodyPr wrap="square">
            <a:spAutoFit/>
          </a:bodyPr>
          <a:lstStyle/>
          <a:p>
            <a:pPr algn="ctr">
              <a:lnSpc>
                <a:spcPct val="70000"/>
              </a:lnSpc>
            </a:pPr>
            <a:r>
              <a:rPr lang="en-US" sz="4891" b="1" dirty="0">
                <a:solidFill>
                  <a:srgbClr val="FFCD11"/>
                </a:solidFill>
                <a:latin typeface="Arial Narrow"/>
                <a:cs typeface="Univers LT Std 67 Cn Bold"/>
              </a:rPr>
              <a:t>CATERPILLAR </a:t>
            </a:r>
          </a:p>
          <a:p>
            <a:pPr algn="ctr">
              <a:lnSpc>
                <a:spcPct val="70000"/>
              </a:lnSpc>
            </a:pPr>
            <a:r>
              <a:rPr lang="en-US" sz="4891" b="1" dirty="0">
                <a:solidFill>
                  <a:srgbClr val="FFFFFF"/>
                </a:solidFill>
                <a:latin typeface="Arial Narrow"/>
                <a:cs typeface="Univers LT Std 67 Cn Bold"/>
              </a:rPr>
              <a:t>the Company</a:t>
            </a:r>
          </a:p>
        </p:txBody>
      </p:sp>
      <p:sp>
        <p:nvSpPr>
          <p:cNvPr id="21" name="TextBox 20"/>
          <p:cNvSpPr txBox="1"/>
          <p:nvPr/>
        </p:nvSpPr>
        <p:spPr>
          <a:xfrm>
            <a:off x="8578039" y="2964660"/>
            <a:ext cx="1540871" cy="88261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60000"/>
              </a:lnSpc>
            </a:pPr>
            <a:r>
              <a:rPr lang="en-US" sz="4483" b="1" baseline="30000" dirty="0">
                <a:solidFill>
                  <a:srgbClr val="FFCD11"/>
                </a:solidFill>
                <a:latin typeface="Arial Narrow Bold"/>
                <a:cs typeface="Arial Narrow Bold"/>
              </a:rPr>
              <a:t>$</a:t>
            </a:r>
            <a:r>
              <a:rPr lang="en-US" sz="5502" b="1" spc="-154" baseline="0" dirty="0">
                <a:solidFill>
                  <a:srgbClr val="FFCD11"/>
                </a:solidFill>
                <a:latin typeface="Arial Narrow Bold"/>
                <a:cs typeface="Arial Narrow Bold"/>
              </a:rPr>
              <a:t>40B</a:t>
            </a:r>
            <a:r>
              <a:rPr lang="en-US" sz="6114" b="1" dirty="0">
                <a:solidFill>
                  <a:srgbClr val="FFCD11"/>
                </a:solidFill>
                <a:latin typeface="Arial Narrow Bold"/>
                <a:cs typeface="Arial Narrow Bold"/>
              </a:rPr>
              <a:t> </a:t>
            </a:r>
          </a:p>
          <a:p>
            <a:pPr algn="ctr">
              <a:lnSpc>
                <a:spcPct val="60000"/>
              </a:lnSpc>
            </a:pPr>
            <a:r>
              <a:rPr lang="en-US" sz="2445" b="1" dirty="0">
                <a:solidFill>
                  <a:srgbClr val="FFCD11"/>
                </a:solidFill>
                <a:latin typeface="Arial Narrow Bold"/>
                <a:cs typeface="Arial Narrow Bold"/>
              </a:rPr>
              <a:t>Sales</a:t>
            </a:r>
          </a:p>
        </p:txBody>
      </p:sp>
      <p:sp>
        <p:nvSpPr>
          <p:cNvPr id="23" name="Oval 22"/>
          <p:cNvSpPr/>
          <p:nvPr/>
        </p:nvSpPr>
        <p:spPr>
          <a:xfrm>
            <a:off x="8460795" y="2523186"/>
            <a:ext cx="1548725" cy="1547072"/>
          </a:xfrm>
          <a:prstGeom prst="ellipse">
            <a:avLst/>
          </a:prstGeom>
          <a:noFill/>
          <a:ln w="149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solidFill>
                <a:srgbClr val="FFFFFF"/>
              </a:solidFill>
            </a:endParaRPr>
          </a:p>
        </p:txBody>
      </p:sp>
      <p:sp>
        <p:nvSpPr>
          <p:cNvPr id="24" name="TextBox 29"/>
          <p:cNvSpPr txBox="1"/>
          <p:nvPr userDrawn="1"/>
        </p:nvSpPr>
        <p:spPr>
          <a:xfrm>
            <a:off x="2252754" y="3582857"/>
            <a:ext cx="1690293" cy="84504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80000"/>
              </a:lnSpc>
            </a:pPr>
            <a:r>
              <a:rPr lang="en-US" sz="6114" b="1" spc="-154" dirty="0">
                <a:solidFill>
                  <a:srgbClr val="FFCD11"/>
                </a:solidFill>
                <a:latin typeface="Arial Narrow Bold"/>
                <a:cs typeface="Arial Narrow Bold"/>
              </a:rPr>
              <a:t>90</a:t>
            </a:r>
            <a:r>
              <a:rPr lang="en-US" sz="6114" b="1" spc="-306" dirty="0">
                <a:solidFill>
                  <a:srgbClr val="FFCD11"/>
                </a:solidFill>
                <a:latin typeface="Arial Narrow Bold"/>
                <a:cs typeface="Arial Narrow Bold"/>
              </a:rPr>
              <a:t>0</a:t>
            </a:r>
            <a:endParaRPr lang="en-US" sz="6114" dirty="0">
              <a:solidFill>
                <a:srgbClr val="FFCD11"/>
              </a:solidFill>
              <a:latin typeface="Arial Narrow Bold"/>
              <a:cs typeface="Arial Narrow Bold"/>
            </a:endParaRPr>
          </a:p>
        </p:txBody>
      </p:sp>
      <p:sp>
        <p:nvSpPr>
          <p:cNvPr id="25" name="TextBox 20"/>
          <p:cNvSpPr txBox="1"/>
          <p:nvPr userDrawn="1"/>
        </p:nvSpPr>
        <p:spPr>
          <a:xfrm>
            <a:off x="5002137" y="4299493"/>
            <a:ext cx="1798441" cy="88261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60000"/>
              </a:lnSpc>
            </a:pPr>
            <a:r>
              <a:rPr lang="en-US" sz="4483" b="1" baseline="30000" dirty="0">
                <a:solidFill>
                  <a:srgbClr val="FFFFFF"/>
                </a:solidFill>
                <a:latin typeface="Arial Narrow Bold"/>
                <a:cs typeface="Arial Narrow Bold"/>
              </a:rPr>
              <a:t>$</a:t>
            </a:r>
            <a:r>
              <a:rPr lang="en-US" sz="5502" b="1" spc="-154" dirty="0">
                <a:solidFill>
                  <a:srgbClr val="FFFFFF"/>
                </a:solidFill>
                <a:latin typeface="Arial Narrow Bold"/>
                <a:cs typeface="Arial Narrow Bold"/>
              </a:rPr>
              <a:t>650</a:t>
            </a:r>
            <a:r>
              <a:rPr lang="en-US" sz="4891" b="1" spc="-154" dirty="0">
                <a:solidFill>
                  <a:srgbClr val="FFFFFF"/>
                </a:solidFill>
                <a:latin typeface="Arial Narrow Bold"/>
                <a:cs typeface="Arial Narrow Bold"/>
              </a:rPr>
              <a:t>K</a:t>
            </a:r>
            <a:r>
              <a:rPr lang="en-US" sz="6114" b="1" dirty="0">
                <a:solidFill>
                  <a:srgbClr val="FFFFFF"/>
                </a:solidFill>
                <a:latin typeface="Arial Narrow Bold"/>
                <a:cs typeface="Arial Narrow Bold"/>
              </a:rPr>
              <a:t> </a:t>
            </a:r>
          </a:p>
          <a:p>
            <a:pPr algn="ctr">
              <a:lnSpc>
                <a:spcPct val="60000"/>
              </a:lnSpc>
            </a:pPr>
            <a:r>
              <a:rPr lang="en-US" sz="2445" b="1" dirty="0">
                <a:solidFill>
                  <a:srgbClr val="FFFFFF"/>
                </a:solidFill>
                <a:latin typeface="Arial Narrow Bold"/>
                <a:cs typeface="Arial Narrow Bold"/>
              </a:rPr>
              <a:t>FIX</a:t>
            </a:r>
          </a:p>
        </p:txBody>
      </p:sp>
      <p:sp>
        <p:nvSpPr>
          <p:cNvPr id="26" name="TextBox 27"/>
          <p:cNvSpPr txBox="1"/>
          <p:nvPr userDrawn="1"/>
        </p:nvSpPr>
        <p:spPr>
          <a:xfrm>
            <a:off x="2626581" y="3147950"/>
            <a:ext cx="2967864" cy="355738"/>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70000"/>
              </a:lnSpc>
            </a:pPr>
            <a:r>
              <a:rPr lang="en-US" sz="2445" b="1" u="sng" dirty="0">
                <a:solidFill>
                  <a:srgbClr val="FFCD11"/>
                </a:solidFill>
                <a:cs typeface="Arial Narrow Bold"/>
              </a:rPr>
              <a:t>WITHOUT</a:t>
            </a:r>
            <a:r>
              <a:rPr lang="en-US" sz="2445" b="1" dirty="0">
                <a:solidFill>
                  <a:srgbClr val="FFFFFF"/>
                </a:solidFill>
                <a:cs typeface="Arial Narrow Bold"/>
              </a:rPr>
              <a:t> </a:t>
            </a:r>
            <a:r>
              <a:rPr lang="en-US" sz="2445" dirty="0">
                <a:solidFill>
                  <a:srgbClr val="FFFFFF"/>
                </a:solidFill>
                <a:cs typeface="Arial Narrow Bold"/>
              </a:rPr>
              <a:t>ANALYTICS*</a:t>
            </a:r>
          </a:p>
        </p:txBody>
      </p:sp>
      <p:sp>
        <p:nvSpPr>
          <p:cNvPr id="27" name="Rectangle 26"/>
          <p:cNvSpPr/>
          <p:nvPr userDrawn="1"/>
        </p:nvSpPr>
        <p:spPr>
          <a:xfrm>
            <a:off x="2188696" y="4302284"/>
            <a:ext cx="3137153" cy="594137"/>
          </a:xfrm>
          <a:prstGeom prst="rect">
            <a:avLst/>
          </a:prstGeom>
        </p:spPr>
        <p:txBody>
          <a:bodyPr wrap="square">
            <a:spAutoFit/>
          </a:bodyPr>
          <a:lstStyle/>
          <a:p>
            <a:pPr algn="ctr">
              <a:lnSpc>
                <a:spcPct val="80000"/>
              </a:lnSpc>
            </a:pPr>
            <a:r>
              <a:rPr lang="en-US" sz="2038" b="1" dirty="0">
                <a:solidFill>
                  <a:srgbClr val="FFFFFF"/>
                </a:solidFill>
                <a:latin typeface="Arial Narrow" panose="020B0606020202030204" pitchFamily="34" charset="0"/>
                <a:cs typeface="Arial Narrow Bold"/>
              </a:rPr>
              <a:t>UNPLANNED</a:t>
            </a:r>
            <a:r>
              <a:rPr lang="en-US" sz="2038" dirty="0">
                <a:solidFill>
                  <a:srgbClr val="FFFFFF"/>
                </a:solidFill>
                <a:latin typeface="Arial Narrow" panose="020B0606020202030204" pitchFamily="34" charset="0"/>
                <a:cs typeface="Arial Narrow Bold"/>
              </a:rPr>
              <a:t> </a:t>
            </a:r>
          </a:p>
          <a:p>
            <a:pPr algn="ctr">
              <a:lnSpc>
                <a:spcPct val="80000"/>
              </a:lnSpc>
            </a:pPr>
            <a:r>
              <a:rPr lang="en-US" sz="2038" dirty="0">
                <a:solidFill>
                  <a:srgbClr val="FFFFFF"/>
                </a:solidFill>
                <a:latin typeface="Arial Narrow" panose="020B0606020202030204" pitchFamily="34" charset="0"/>
                <a:cs typeface="Arial Narrow Bold"/>
              </a:rPr>
              <a:t>DOWNTIME</a:t>
            </a:r>
          </a:p>
        </p:txBody>
      </p:sp>
      <p:sp>
        <p:nvSpPr>
          <p:cNvPr id="28" name="Oval 27"/>
          <p:cNvSpPr/>
          <p:nvPr userDrawn="1"/>
        </p:nvSpPr>
        <p:spPr>
          <a:xfrm>
            <a:off x="4960509" y="3720547"/>
            <a:ext cx="1739911" cy="1738055"/>
          </a:xfrm>
          <a:prstGeom prst="ellipse">
            <a:avLst/>
          </a:prstGeom>
          <a:noFill/>
          <a:ln w="92075">
            <a:solidFill>
              <a:srgbClr val="FFC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solidFill>
                <a:srgbClr val="FFFFFF"/>
              </a:solidFill>
            </a:endParaRPr>
          </a:p>
        </p:txBody>
      </p:sp>
      <p:sp>
        <p:nvSpPr>
          <p:cNvPr id="29" name="Oval 28"/>
          <p:cNvSpPr/>
          <p:nvPr userDrawn="1"/>
        </p:nvSpPr>
        <p:spPr>
          <a:xfrm>
            <a:off x="4725461" y="3480751"/>
            <a:ext cx="2218238" cy="2215871"/>
          </a:xfrm>
          <a:prstGeom prst="ellipse">
            <a:avLst/>
          </a:prstGeom>
          <a:noFill/>
          <a:ln w="127000">
            <a:solidFill>
              <a:srgbClr val="FFC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solidFill>
                <a:srgbClr val="FFFFFF"/>
              </a:solidFill>
            </a:endParaRPr>
          </a:p>
        </p:txBody>
      </p:sp>
      <p:sp>
        <p:nvSpPr>
          <p:cNvPr id="30" name="Rectangle 29"/>
          <p:cNvSpPr/>
          <p:nvPr userDrawn="1"/>
        </p:nvSpPr>
        <p:spPr>
          <a:xfrm>
            <a:off x="2622057" y="3788750"/>
            <a:ext cx="3137153" cy="443583"/>
          </a:xfrm>
          <a:prstGeom prst="rect">
            <a:avLst/>
          </a:prstGeom>
        </p:spPr>
        <p:txBody>
          <a:bodyPr wrap="square">
            <a:spAutoFit/>
          </a:bodyPr>
          <a:lstStyle/>
          <a:p>
            <a:pPr algn="ctr">
              <a:lnSpc>
                <a:spcPct val="80000"/>
              </a:lnSpc>
            </a:pPr>
            <a:r>
              <a:rPr lang="en-US" sz="2853" b="1" dirty="0">
                <a:solidFill>
                  <a:srgbClr val="FFCD11"/>
                </a:solidFill>
                <a:latin typeface="Arial Narrow" panose="020B0606020202030204" pitchFamily="34" charset="0"/>
                <a:cs typeface="Arial Narrow Bold"/>
              </a:rPr>
              <a:t>HOURS</a:t>
            </a:r>
            <a:endParaRPr lang="en-US" sz="2853" dirty="0">
              <a:solidFill>
                <a:srgbClr val="FFCD11"/>
              </a:solidFill>
              <a:latin typeface="Arial Narrow" panose="020B0606020202030204" pitchFamily="34" charset="0"/>
              <a:cs typeface="Arial Narrow Bold"/>
            </a:endParaRPr>
          </a:p>
        </p:txBody>
      </p:sp>
      <p:sp>
        <p:nvSpPr>
          <p:cNvPr id="31" name="TextBox 30"/>
          <p:cNvSpPr txBox="1"/>
          <p:nvPr userDrawn="1"/>
        </p:nvSpPr>
        <p:spPr>
          <a:xfrm>
            <a:off x="9918335" y="5458601"/>
            <a:ext cx="1986221" cy="343171"/>
          </a:xfrm>
          <a:prstGeom prst="rect">
            <a:avLst/>
          </a:prstGeom>
          <a:noFill/>
        </p:spPr>
        <p:txBody>
          <a:bodyPr wrap="square" rtlCol="0">
            <a:spAutoFit/>
          </a:bodyPr>
          <a:lstStyle/>
          <a:p>
            <a:r>
              <a:rPr lang="en-US" sz="1630" b="1" dirty="0">
                <a:solidFill>
                  <a:srgbClr val="FFFFFF">
                    <a:lumMod val="85000"/>
                  </a:srgbClr>
                </a:solidFill>
                <a:latin typeface="Arial Narrow" panose="020B0606020202030204" pitchFamily="34" charset="0"/>
              </a:rPr>
              <a:t>*</a:t>
            </a:r>
            <a:r>
              <a:rPr lang="en-US" sz="1223" b="1" dirty="0">
                <a:solidFill>
                  <a:srgbClr val="FFFFFF">
                    <a:lumMod val="85000"/>
                  </a:srgbClr>
                </a:solidFill>
                <a:latin typeface="Arial Narrow" panose="020B0606020202030204" pitchFamily="34" charset="0"/>
              </a:rPr>
              <a:t>Caterpillar estimates</a:t>
            </a:r>
          </a:p>
        </p:txBody>
      </p:sp>
      <p:sp>
        <p:nvSpPr>
          <p:cNvPr id="32" name="Oval 31"/>
          <p:cNvSpPr/>
          <p:nvPr userDrawn="1"/>
        </p:nvSpPr>
        <p:spPr>
          <a:xfrm>
            <a:off x="424601" y="535983"/>
            <a:ext cx="2823782" cy="2619745"/>
          </a:xfrm>
          <a:prstGeom prst="ellipse">
            <a:avLst/>
          </a:prstGeom>
          <a:noFill/>
          <a:ln w="127000">
            <a:solidFill>
              <a:srgbClr val="FFC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solidFill>
                <a:srgbClr val="FFFFFF"/>
              </a:solidFill>
            </a:endParaRPr>
          </a:p>
        </p:txBody>
      </p:sp>
      <p:sp>
        <p:nvSpPr>
          <p:cNvPr id="33" name="TextBox 20"/>
          <p:cNvSpPr txBox="1"/>
          <p:nvPr userDrawn="1"/>
        </p:nvSpPr>
        <p:spPr>
          <a:xfrm>
            <a:off x="698202" y="1169545"/>
            <a:ext cx="2276584" cy="1635128"/>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60000"/>
              </a:lnSpc>
            </a:pPr>
            <a:r>
              <a:rPr lang="en-US" sz="4483" b="1" baseline="30000" dirty="0">
                <a:solidFill>
                  <a:srgbClr val="FFFFFF"/>
                </a:solidFill>
                <a:latin typeface="Arial Narrow Bold"/>
                <a:cs typeface="Arial Narrow Bold"/>
              </a:rPr>
              <a:t>Over</a:t>
            </a:r>
          </a:p>
          <a:p>
            <a:pPr algn="ctr">
              <a:lnSpc>
                <a:spcPct val="60000"/>
              </a:lnSpc>
            </a:pPr>
            <a:r>
              <a:rPr lang="en-US" sz="4483" b="1" baseline="0" dirty="0">
                <a:solidFill>
                  <a:srgbClr val="FFFFFF"/>
                </a:solidFill>
                <a:latin typeface="Arial Narrow Bold"/>
                <a:cs typeface="Arial Narrow Bold"/>
              </a:rPr>
              <a:t> 100,000</a:t>
            </a:r>
            <a:endParaRPr lang="en-US" sz="6114" b="1" dirty="0">
              <a:solidFill>
                <a:srgbClr val="FFFFFF"/>
              </a:solidFill>
              <a:latin typeface="Arial Narrow Bold"/>
              <a:cs typeface="Arial Narrow Bold"/>
            </a:endParaRPr>
          </a:p>
          <a:p>
            <a:pPr algn="ctr">
              <a:lnSpc>
                <a:spcPct val="60000"/>
              </a:lnSpc>
            </a:pPr>
            <a:r>
              <a:rPr lang="en-US" sz="2445" b="1" dirty="0">
                <a:solidFill>
                  <a:srgbClr val="FFFFFF"/>
                </a:solidFill>
                <a:latin typeface="Arial Narrow Bold"/>
                <a:cs typeface="Arial Narrow Bold"/>
              </a:rPr>
              <a:t>employees</a:t>
            </a:r>
          </a:p>
          <a:p>
            <a:pPr algn="ctr">
              <a:lnSpc>
                <a:spcPct val="60000"/>
              </a:lnSpc>
            </a:pPr>
            <a:endParaRPr lang="en-US" sz="2445" b="1" dirty="0">
              <a:solidFill>
                <a:srgbClr val="FFFFFF"/>
              </a:solidFill>
              <a:latin typeface="Arial Narrow Bold"/>
              <a:cs typeface="Arial Narrow Bold"/>
            </a:endParaRPr>
          </a:p>
          <a:p>
            <a:pPr algn="ctr">
              <a:lnSpc>
                <a:spcPct val="60000"/>
              </a:lnSpc>
            </a:pPr>
            <a:r>
              <a:rPr lang="en-US" sz="4348" b="1" dirty="0">
                <a:solidFill>
                  <a:srgbClr val="FFFFFF"/>
                </a:solidFill>
                <a:latin typeface="Arial Narrow Bold"/>
                <a:cs typeface="Arial Narrow Bold"/>
              </a:rPr>
              <a:t>500 </a:t>
            </a:r>
            <a:r>
              <a:rPr lang="en-US" sz="2445" b="1" dirty="0">
                <a:solidFill>
                  <a:srgbClr val="FFFFFF"/>
                </a:solidFill>
                <a:latin typeface="Arial Narrow Bold"/>
                <a:cs typeface="Arial Narrow Bold"/>
              </a:rPr>
              <a:t>locations </a:t>
            </a:r>
          </a:p>
        </p:txBody>
      </p:sp>
      <p:sp>
        <p:nvSpPr>
          <p:cNvPr id="2" name="TextBox 1"/>
          <p:cNvSpPr txBox="1"/>
          <p:nvPr userDrawn="1"/>
        </p:nvSpPr>
        <p:spPr>
          <a:xfrm>
            <a:off x="522785" y="4322616"/>
            <a:ext cx="24887986" cy="2141292"/>
          </a:xfrm>
          <a:prstGeom prst="rect">
            <a:avLst/>
          </a:prstGeom>
          <a:noFill/>
        </p:spPr>
        <p:txBody>
          <a:bodyPr wrap="square" rtlCol="0">
            <a:spAutoFit/>
          </a:bodyPr>
          <a:lstStyle/>
          <a:p>
            <a:r>
              <a:rPr lang="en-US" sz="1902" b="1" dirty="0"/>
              <a:t>Global Footprint </a:t>
            </a:r>
          </a:p>
          <a:p>
            <a:r>
              <a:rPr lang="en-US" sz="1902" dirty="0"/>
              <a:t>From Calgary to Cairo and from Sydney to Salt Lake City, Caterpillar operates hundreds of offices and facilities across the world. Caterpillar's global presence, product breadth and financial strength enable us to win in today's competitive marketplaces.</a:t>
            </a:r>
          </a:p>
          <a:p>
            <a:r>
              <a:rPr lang="en-US" sz="1902" b="1" dirty="0"/>
              <a:t>Caterpillar Locations Total More Than 500 Worldwide</a:t>
            </a:r>
          </a:p>
          <a:p>
            <a:r>
              <a:rPr lang="en-US" sz="1902" dirty="0"/>
              <a:t>Caterpillar's global reach and presence is unmatched in the industry. We serve customers in more than 180 countries around the globe with more than 300 products. More than half of our sales are outside the United States. Our manufacturing, marketing, logistics, service, R&amp;D and related facilities along with our dealer locations total more than 500 locations worldwide, ensuring that we remain geographically close to our global customer base.</a:t>
            </a:r>
          </a:p>
          <a:p>
            <a:r>
              <a:rPr lang="en-US" sz="1902" dirty="0"/>
              <a:t> </a:t>
            </a:r>
          </a:p>
          <a:p>
            <a:endParaRPr lang="en-US" sz="1902" dirty="0"/>
          </a:p>
        </p:txBody>
      </p:sp>
    </p:spTree>
    <p:extLst>
      <p:ext uri="{BB962C8B-B14F-4D97-AF65-F5344CB8AC3E}">
        <p14:creationId xmlns:p14="http://schemas.microsoft.com/office/powerpoint/2010/main" val="188640211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Rail Customer Technologies">
    <p:spTree>
      <p:nvGrpSpPr>
        <p:cNvPr id="1" name=""/>
        <p:cNvGrpSpPr/>
        <p:nvPr/>
      </p:nvGrpSpPr>
      <p:grpSpPr>
        <a:xfrm>
          <a:off x="0" y="0"/>
          <a:ext cx="0" cy="0"/>
          <a:chOff x="0" y="0"/>
          <a:chExt cx="0" cy="0"/>
        </a:xfrm>
      </p:grpSpPr>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371"/>
            <a:ext cx="12436467" cy="5939100"/>
          </a:xfrm>
          <a:prstGeom prst="rect">
            <a:avLst/>
          </a:prstGeom>
        </p:spPr>
      </p:pic>
      <p:sp>
        <p:nvSpPr>
          <p:cNvPr id="32" name="Rectangle 31"/>
          <p:cNvSpPr/>
          <p:nvPr userDrawn="1"/>
        </p:nvSpPr>
        <p:spPr>
          <a:xfrm>
            <a:off x="8931273" y="2148380"/>
            <a:ext cx="3374437" cy="970458"/>
          </a:xfrm>
          <a:prstGeom prst="rect">
            <a:avLst/>
          </a:prstGeom>
        </p:spPr>
        <p:txBody>
          <a:bodyPr wrap="square">
            <a:spAutoFit/>
          </a:bodyPr>
          <a:lstStyle/>
          <a:p>
            <a:r>
              <a:rPr lang="en-US" sz="1902" dirty="0">
                <a:solidFill>
                  <a:srgbClr val="000000"/>
                </a:solidFill>
                <a:latin typeface="Arial Narrow" panose="020B0606020202030204" pitchFamily="34" charset="0"/>
              </a:rPr>
              <a:t>With our digital technologies, </a:t>
            </a:r>
            <a:br>
              <a:rPr lang="en-US" sz="1902" dirty="0">
                <a:solidFill>
                  <a:srgbClr val="000000"/>
                </a:solidFill>
                <a:latin typeface="Arial Narrow" panose="020B0606020202030204" pitchFamily="34" charset="0"/>
              </a:rPr>
            </a:br>
            <a:r>
              <a:rPr lang="en-US" sz="1902" dirty="0">
                <a:solidFill>
                  <a:srgbClr val="000000"/>
                </a:solidFill>
                <a:latin typeface="Arial Narrow" panose="020B0606020202030204" pitchFamily="34" charset="0"/>
              </a:rPr>
              <a:t>rail customers can manage </a:t>
            </a:r>
            <a:br>
              <a:rPr lang="en-US" sz="1902" dirty="0">
                <a:solidFill>
                  <a:srgbClr val="000000"/>
                </a:solidFill>
                <a:latin typeface="Arial Narrow" panose="020B0606020202030204" pitchFamily="34" charset="0"/>
              </a:rPr>
            </a:br>
            <a:r>
              <a:rPr lang="en-US" sz="1902" dirty="0">
                <a:solidFill>
                  <a:srgbClr val="000000"/>
                </a:solidFill>
                <a:latin typeface="Arial Narrow" panose="020B0606020202030204" pitchFamily="34" charset="0"/>
              </a:rPr>
              <a:t>and monitor fleet data real-time</a:t>
            </a:r>
          </a:p>
        </p:txBody>
      </p:sp>
      <p:sp>
        <p:nvSpPr>
          <p:cNvPr id="33" name="Rectangle 32"/>
          <p:cNvSpPr/>
          <p:nvPr userDrawn="1"/>
        </p:nvSpPr>
        <p:spPr>
          <a:xfrm>
            <a:off x="2" y="125179"/>
            <a:ext cx="12442595" cy="1036309"/>
          </a:xfrm>
          <a:prstGeom prst="rect">
            <a:avLst/>
          </a:prstGeom>
        </p:spPr>
        <p:txBody>
          <a:bodyPr wrap="square">
            <a:spAutoFit/>
          </a:bodyPr>
          <a:lstStyle/>
          <a:p>
            <a:pPr algn="ctr">
              <a:lnSpc>
                <a:spcPct val="70000"/>
              </a:lnSpc>
            </a:pPr>
            <a:r>
              <a:rPr lang="en-US" sz="5502" b="1" dirty="0">
                <a:solidFill>
                  <a:srgbClr val="000000"/>
                </a:solidFill>
                <a:latin typeface="Arial Narrow"/>
                <a:cs typeface="Univers LT Std 67 Cn Bold"/>
              </a:rPr>
              <a:t>ADVANCED RAIL TECHNOLOGIES </a:t>
            </a:r>
            <a:br>
              <a:rPr lang="en-US" sz="4891" b="1" dirty="0">
                <a:solidFill>
                  <a:srgbClr val="000000"/>
                </a:solidFill>
                <a:latin typeface="Arial Narrow"/>
                <a:cs typeface="Univers LT Std 67 Cn Bold"/>
              </a:rPr>
            </a:br>
            <a:r>
              <a:rPr lang="en-US" sz="3261" b="1" dirty="0">
                <a:solidFill>
                  <a:srgbClr val="FFFFFF"/>
                </a:solidFill>
                <a:latin typeface="Arial Narrow"/>
                <a:cs typeface="Univers LT Std 67 Cn Bold"/>
              </a:rPr>
              <a:t>IMPROVE LOCOMOTIVE PERFORMANCE AND CUT COSTS</a:t>
            </a:r>
          </a:p>
        </p:txBody>
      </p:sp>
      <p:sp>
        <p:nvSpPr>
          <p:cNvPr id="34" name="Rectangle 33"/>
          <p:cNvSpPr/>
          <p:nvPr userDrawn="1"/>
        </p:nvSpPr>
        <p:spPr>
          <a:xfrm>
            <a:off x="261330" y="5263285"/>
            <a:ext cx="3807780" cy="385042"/>
          </a:xfrm>
          <a:prstGeom prst="rect">
            <a:avLst/>
          </a:prstGeom>
        </p:spPr>
        <p:txBody>
          <a:bodyPr wrap="square">
            <a:spAutoFit/>
          </a:bodyPr>
          <a:lstStyle/>
          <a:p>
            <a:pPr algn="ctr"/>
            <a:r>
              <a:rPr lang="en-US" sz="1902" b="1" dirty="0">
                <a:solidFill>
                  <a:srgbClr val="FFFFFF"/>
                </a:solidFill>
                <a:latin typeface="Arial Narrow" panose="020B0606020202030204" pitchFamily="34" charset="0"/>
              </a:rPr>
              <a:t>Improved Performance</a:t>
            </a:r>
          </a:p>
        </p:txBody>
      </p:sp>
      <p:grpSp>
        <p:nvGrpSpPr>
          <p:cNvPr id="35" name="Group 34"/>
          <p:cNvGrpSpPr/>
          <p:nvPr userDrawn="1"/>
        </p:nvGrpSpPr>
        <p:grpSpPr>
          <a:xfrm>
            <a:off x="1535752" y="5013492"/>
            <a:ext cx="1272816" cy="229780"/>
            <a:chOff x="1755098" y="4664210"/>
            <a:chExt cx="2108200" cy="381000"/>
          </a:xfrm>
        </p:grpSpPr>
        <p:sp>
          <p:nvSpPr>
            <p:cNvPr id="36" name="5-Point Star 35"/>
            <p:cNvSpPr/>
            <p:nvPr/>
          </p:nvSpPr>
          <p:spPr>
            <a:xfrm>
              <a:off x="1755098" y="4664210"/>
              <a:ext cx="381000" cy="38100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solidFill>
                  <a:srgbClr val="FFFFFF"/>
                </a:solidFill>
              </a:endParaRPr>
            </a:p>
          </p:txBody>
        </p:sp>
        <p:sp>
          <p:nvSpPr>
            <p:cNvPr id="37" name="5-Point Star 36"/>
            <p:cNvSpPr/>
            <p:nvPr/>
          </p:nvSpPr>
          <p:spPr>
            <a:xfrm>
              <a:off x="2186898" y="4664210"/>
              <a:ext cx="381000" cy="38100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solidFill>
                  <a:srgbClr val="FFFFFF"/>
                </a:solidFill>
              </a:endParaRPr>
            </a:p>
          </p:txBody>
        </p:sp>
        <p:sp>
          <p:nvSpPr>
            <p:cNvPr id="38" name="5-Point Star 37"/>
            <p:cNvSpPr/>
            <p:nvPr/>
          </p:nvSpPr>
          <p:spPr>
            <a:xfrm>
              <a:off x="2618698" y="4664210"/>
              <a:ext cx="381000" cy="38100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solidFill>
                  <a:srgbClr val="FFFFFF"/>
                </a:solidFill>
              </a:endParaRPr>
            </a:p>
          </p:txBody>
        </p:sp>
        <p:sp>
          <p:nvSpPr>
            <p:cNvPr id="39" name="5-Point Star 38"/>
            <p:cNvSpPr/>
            <p:nvPr/>
          </p:nvSpPr>
          <p:spPr>
            <a:xfrm>
              <a:off x="3050498" y="4664210"/>
              <a:ext cx="381000" cy="38100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solidFill>
                  <a:srgbClr val="FFFFFF"/>
                </a:solidFill>
              </a:endParaRPr>
            </a:p>
          </p:txBody>
        </p:sp>
        <p:sp>
          <p:nvSpPr>
            <p:cNvPr id="40" name="5-Point Star 39"/>
            <p:cNvSpPr/>
            <p:nvPr/>
          </p:nvSpPr>
          <p:spPr>
            <a:xfrm>
              <a:off x="3482298" y="4664210"/>
              <a:ext cx="381000" cy="381000"/>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solidFill>
                  <a:srgbClr val="FFFFFF"/>
                </a:solidFill>
              </a:endParaRPr>
            </a:p>
          </p:txBody>
        </p:sp>
      </p:grpSp>
      <p:pic>
        <p:nvPicPr>
          <p:cNvPr id="41" name="Picture 40"/>
          <p:cNvPicPr>
            <a:picLocks noChangeAspect="1"/>
          </p:cNvPicPr>
          <p:nvPr userDrawn="1"/>
        </p:nvPicPr>
        <p:blipFill>
          <a:blip r:embed="rId3"/>
          <a:stretch>
            <a:fillRect/>
          </a:stretch>
        </p:blipFill>
        <p:spPr>
          <a:xfrm>
            <a:off x="8521130" y="2192654"/>
            <a:ext cx="410143" cy="402389"/>
          </a:xfrm>
          <a:prstGeom prst="rect">
            <a:avLst/>
          </a:prstGeom>
        </p:spPr>
      </p:pic>
      <p:sp>
        <p:nvSpPr>
          <p:cNvPr id="42" name="Rectangle 41"/>
          <p:cNvSpPr/>
          <p:nvPr userDrawn="1"/>
        </p:nvSpPr>
        <p:spPr>
          <a:xfrm>
            <a:off x="6644431" y="4828675"/>
            <a:ext cx="2874611" cy="970458"/>
          </a:xfrm>
          <a:prstGeom prst="rect">
            <a:avLst/>
          </a:prstGeom>
        </p:spPr>
        <p:txBody>
          <a:bodyPr wrap="square">
            <a:spAutoFit/>
          </a:bodyPr>
          <a:lstStyle/>
          <a:p>
            <a:r>
              <a:rPr lang="en-US" sz="1902" b="1" dirty="0">
                <a:solidFill>
                  <a:srgbClr val="FFFFFF"/>
                </a:solidFill>
                <a:latin typeface="Arial Narrow" panose="020B0606020202030204" pitchFamily="34" charset="0"/>
              </a:rPr>
              <a:t>Significant savings from lower maintenance and operating costs</a:t>
            </a:r>
          </a:p>
        </p:txBody>
      </p:sp>
      <p:grpSp>
        <p:nvGrpSpPr>
          <p:cNvPr id="43" name="Group 42"/>
          <p:cNvGrpSpPr/>
          <p:nvPr userDrawn="1"/>
        </p:nvGrpSpPr>
        <p:grpSpPr>
          <a:xfrm>
            <a:off x="4682432" y="3512678"/>
            <a:ext cx="2148028" cy="1750607"/>
            <a:chOff x="4767420" y="3565949"/>
            <a:chExt cx="2362200" cy="1927210"/>
          </a:xfrm>
        </p:grpSpPr>
        <p:pic>
          <p:nvPicPr>
            <p:cNvPr id="44" name="Picture 43"/>
            <p:cNvPicPr>
              <a:picLocks noChangeAspect="1"/>
            </p:cNvPicPr>
            <p:nvPr/>
          </p:nvPicPr>
          <p:blipFill>
            <a:blip r:embed="rId4"/>
            <a:stretch>
              <a:fillRect/>
            </a:stretch>
          </p:blipFill>
          <p:spPr>
            <a:xfrm>
              <a:off x="5710116" y="4073655"/>
              <a:ext cx="1419504" cy="1419504"/>
            </a:xfrm>
            <a:prstGeom prst="rect">
              <a:avLst/>
            </a:prstGeom>
          </p:spPr>
        </p:pic>
        <p:pic>
          <p:nvPicPr>
            <p:cNvPr id="46" name="Picture 45"/>
            <p:cNvPicPr>
              <a:picLocks noChangeAspect="1"/>
            </p:cNvPicPr>
            <p:nvPr/>
          </p:nvPicPr>
          <p:blipFill>
            <a:blip r:embed="rId5"/>
            <a:stretch>
              <a:fillRect/>
            </a:stretch>
          </p:blipFill>
          <p:spPr>
            <a:xfrm>
              <a:off x="4767420" y="3565949"/>
              <a:ext cx="1450588" cy="1927210"/>
            </a:xfrm>
            <a:prstGeom prst="rect">
              <a:avLst/>
            </a:prstGeom>
          </p:spPr>
        </p:pic>
      </p:grpSp>
      <p:pic>
        <p:nvPicPr>
          <p:cNvPr id="47" name="Picture 46"/>
          <p:cNvPicPr>
            <a:picLocks noChangeAspect="1"/>
          </p:cNvPicPr>
          <p:nvPr userDrawn="1"/>
        </p:nvPicPr>
        <p:blipFill>
          <a:blip r:embed="rId6"/>
          <a:stretch>
            <a:fillRect/>
          </a:stretch>
        </p:blipFill>
        <p:spPr>
          <a:xfrm>
            <a:off x="4122766" y="4877874"/>
            <a:ext cx="638936" cy="982879"/>
          </a:xfrm>
          <a:prstGeom prst="rect">
            <a:avLst/>
          </a:prstGeom>
        </p:spPr>
      </p:pic>
      <p:pic>
        <p:nvPicPr>
          <p:cNvPr id="48" name="Picture 47"/>
          <p:cNvPicPr>
            <a:picLocks noChangeAspect="1"/>
          </p:cNvPicPr>
          <p:nvPr userDrawn="1"/>
        </p:nvPicPr>
        <p:blipFill>
          <a:blip r:embed="rId5"/>
          <a:stretch>
            <a:fillRect/>
          </a:stretch>
        </p:blipFill>
        <p:spPr>
          <a:xfrm rot="10549529">
            <a:off x="4560810" y="4728729"/>
            <a:ext cx="596220" cy="791277"/>
          </a:xfrm>
          <a:prstGeom prst="rect">
            <a:avLst/>
          </a:prstGeom>
        </p:spPr>
      </p:pic>
    </p:spTree>
    <p:extLst>
      <p:ext uri="{BB962C8B-B14F-4D97-AF65-F5344CB8AC3E}">
        <p14:creationId xmlns:p14="http://schemas.microsoft.com/office/powerpoint/2010/main" val="33648783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Iron Will To Innovate">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371"/>
            <a:ext cx="12436467" cy="5939099"/>
          </a:xfrm>
          <a:prstGeom prst="rect">
            <a:avLst/>
          </a:prstGeom>
        </p:spPr>
      </p:pic>
      <p:sp>
        <p:nvSpPr>
          <p:cNvPr id="20" name="TextBox 19"/>
          <p:cNvSpPr txBox="1"/>
          <p:nvPr userDrawn="1"/>
        </p:nvSpPr>
        <p:spPr>
          <a:xfrm>
            <a:off x="7177648" y="4346886"/>
            <a:ext cx="2724571" cy="677750"/>
          </a:xfrm>
          <a:prstGeom prst="rect">
            <a:avLst/>
          </a:prstGeom>
          <a:noFill/>
        </p:spPr>
        <p:txBody>
          <a:bodyPr wrap="square" rtlCol="0">
            <a:spAutoFit/>
          </a:bodyPr>
          <a:lstStyle/>
          <a:p>
            <a:pPr algn="r"/>
            <a:r>
              <a:rPr lang="en-US" sz="1902" dirty="0">
                <a:solidFill>
                  <a:srgbClr val="FFFFFF"/>
                </a:solidFill>
                <a:latin typeface="Arial Narrow"/>
              </a:rPr>
              <a:t>Prioritizing digital solutions more than ever before</a:t>
            </a:r>
          </a:p>
        </p:txBody>
      </p:sp>
      <p:sp>
        <p:nvSpPr>
          <p:cNvPr id="21" name="TextBox 20"/>
          <p:cNvSpPr txBox="1"/>
          <p:nvPr userDrawn="1"/>
        </p:nvSpPr>
        <p:spPr>
          <a:xfrm>
            <a:off x="8860990" y="5125408"/>
            <a:ext cx="3381251" cy="677750"/>
          </a:xfrm>
          <a:prstGeom prst="rect">
            <a:avLst/>
          </a:prstGeom>
          <a:noFill/>
        </p:spPr>
        <p:txBody>
          <a:bodyPr wrap="square" rtlCol="0">
            <a:spAutoFit/>
          </a:bodyPr>
          <a:lstStyle/>
          <a:p>
            <a:pPr algn="r"/>
            <a:r>
              <a:rPr lang="en-US" sz="1902" dirty="0">
                <a:solidFill>
                  <a:srgbClr val="FFFFFF"/>
                </a:solidFill>
                <a:latin typeface="Arial Narrow"/>
              </a:rPr>
              <a:t>Working even faster, experimenting more, innovating &amp; adapting</a:t>
            </a:r>
          </a:p>
        </p:txBody>
      </p:sp>
      <p:grpSp>
        <p:nvGrpSpPr>
          <p:cNvPr id="22" name="Group 21"/>
          <p:cNvGrpSpPr/>
          <p:nvPr userDrawn="1"/>
        </p:nvGrpSpPr>
        <p:grpSpPr>
          <a:xfrm>
            <a:off x="6840061" y="5414717"/>
            <a:ext cx="2549872" cy="212503"/>
            <a:chOff x="4868340" y="1039680"/>
            <a:chExt cx="2499747" cy="208548"/>
          </a:xfrm>
        </p:grpSpPr>
        <p:cxnSp>
          <p:nvCxnSpPr>
            <p:cNvPr id="23" name="Straight Connector 22"/>
            <p:cNvCxnSpPr/>
            <p:nvPr/>
          </p:nvCxnSpPr>
          <p:spPr>
            <a:xfrm>
              <a:off x="5348788" y="1151975"/>
              <a:ext cx="20192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081698" y="1248228"/>
              <a:ext cx="20192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868340" y="1039680"/>
              <a:ext cx="20192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6" name="Rectangle 25"/>
          <p:cNvSpPr/>
          <p:nvPr userDrawn="1"/>
        </p:nvSpPr>
        <p:spPr>
          <a:xfrm>
            <a:off x="339265" y="236170"/>
            <a:ext cx="5596414" cy="2265620"/>
          </a:xfrm>
          <a:prstGeom prst="rect">
            <a:avLst/>
          </a:prstGeom>
        </p:spPr>
        <p:txBody>
          <a:bodyPr wrap="square">
            <a:spAutoFit/>
          </a:bodyPr>
          <a:lstStyle/>
          <a:p>
            <a:pPr>
              <a:lnSpc>
                <a:spcPct val="70000"/>
              </a:lnSpc>
            </a:pPr>
            <a:r>
              <a:rPr lang="en-US" sz="6725" b="1" dirty="0">
                <a:solidFill>
                  <a:srgbClr val="FFFFFF"/>
                </a:solidFill>
                <a:latin typeface="Arial Narrow"/>
                <a:cs typeface="Univers LT Std 67 Cn Bold"/>
              </a:rPr>
              <a:t>IRON WILL </a:t>
            </a:r>
            <a:br>
              <a:rPr lang="en-US" sz="6725" b="1" dirty="0">
                <a:solidFill>
                  <a:srgbClr val="FFFFFF"/>
                </a:solidFill>
                <a:latin typeface="Arial Narrow"/>
                <a:cs typeface="Univers LT Std 67 Cn Bold"/>
              </a:rPr>
            </a:br>
            <a:r>
              <a:rPr lang="en-US" sz="6725" b="1" dirty="0">
                <a:solidFill>
                  <a:srgbClr val="FFCD11"/>
                </a:solidFill>
                <a:latin typeface="Arial Narrow"/>
                <a:cs typeface="Univers LT Std 67 Cn Bold"/>
              </a:rPr>
              <a:t>TO </a:t>
            </a:r>
            <a:br>
              <a:rPr lang="en-US" sz="6725" b="1" dirty="0">
                <a:solidFill>
                  <a:srgbClr val="FFCD11"/>
                </a:solidFill>
                <a:latin typeface="Arial Narrow"/>
                <a:cs typeface="Univers LT Std 67 Cn Bold"/>
              </a:rPr>
            </a:br>
            <a:r>
              <a:rPr lang="en-US" sz="6725" b="1" dirty="0">
                <a:solidFill>
                  <a:srgbClr val="FFCD11"/>
                </a:solidFill>
                <a:latin typeface="Arial Narrow"/>
                <a:cs typeface="Univers LT Std 67 Cn Bold"/>
              </a:rPr>
              <a:t>INNOVATE</a:t>
            </a:r>
            <a:endParaRPr lang="en-US" sz="6725" b="1" dirty="0">
              <a:solidFill>
                <a:srgbClr val="000000"/>
              </a:solidFill>
              <a:latin typeface="Arial Narrow"/>
              <a:cs typeface="Univers LT Std 67 Cn Bold"/>
            </a:endParaRPr>
          </a:p>
        </p:txBody>
      </p:sp>
      <p:grpSp>
        <p:nvGrpSpPr>
          <p:cNvPr id="27" name="Group 26"/>
          <p:cNvGrpSpPr/>
          <p:nvPr userDrawn="1"/>
        </p:nvGrpSpPr>
        <p:grpSpPr>
          <a:xfrm>
            <a:off x="1992650" y="2716096"/>
            <a:ext cx="6872430" cy="2335641"/>
            <a:chOff x="1666807" y="2650030"/>
            <a:chExt cx="6737332" cy="2292172"/>
          </a:xfrm>
        </p:grpSpPr>
        <p:sp>
          <p:nvSpPr>
            <p:cNvPr id="28" name="Rectangle 27"/>
            <p:cNvSpPr/>
            <p:nvPr/>
          </p:nvSpPr>
          <p:spPr>
            <a:xfrm>
              <a:off x="2308139" y="4100798"/>
              <a:ext cx="6096000" cy="336784"/>
            </a:xfrm>
            <a:prstGeom prst="rect">
              <a:avLst/>
            </a:prstGeom>
          </p:spPr>
          <p:txBody>
            <a:bodyPr>
              <a:spAutoFit/>
            </a:bodyPr>
            <a:lstStyle/>
            <a:p>
              <a:r>
                <a:rPr lang="en-US" sz="1630" dirty="0">
                  <a:solidFill>
                    <a:srgbClr val="000000"/>
                  </a:solidFill>
                  <a:latin typeface="Arial Narrow"/>
                </a:rPr>
                <a:t>- Doug Oberhelman speaking to </a:t>
              </a:r>
              <a:r>
                <a:rPr lang="en-US" sz="1630" i="1" dirty="0">
                  <a:solidFill>
                    <a:srgbClr val="000000"/>
                  </a:solidFill>
                  <a:latin typeface="Arial Narrow"/>
                </a:rPr>
                <a:t>Fortune</a:t>
              </a:r>
              <a:endParaRPr lang="en-US" sz="1630" dirty="0">
                <a:solidFill>
                  <a:srgbClr val="000000"/>
                </a:solidFill>
                <a:latin typeface="Arial Narrow"/>
              </a:endParaRPr>
            </a:p>
          </p:txBody>
        </p:sp>
        <p:sp>
          <p:nvSpPr>
            <p:cNvPr id="29" name="Rectangle 28"/>
            <p:cNvSpPr/>
            <p:nvPr/>
          </p:nvSpPr>
          <p:spPr>
            <a:xfrm>
              <a:off x="2037254" y="2999455"/>
              <a:ext cx="3429000" cy="795394"/>
            </a:xfrm>
            <a:prstGeom prst="rect">
              <a:avLst/>
            </a:prstGeom>
          </p:spPr>
          <p:txBody>
            <a:bodyPr wrap="square">
              <a:spAutoFit/>
            </a:bodyPr>
            <a:lstStyle/>
            <a:p>
              <a:pPr algn="ctr">
                <a:lnSpc>
                  <a:spcPts val="2751"/>
                </a:lnSpc>
              </a:pPr>
              <a:r>
                <a:rPr lang="en-US" sz="2445" b="1" dirty="0">
                  <a:solidFill>
                    <a:srgbClr val="000000"/>
                  </a:solidFill>
                </a:rPr>
                <a:t>THIS IS GOING TO BE A GAME CHANGER FOR US.</a:t>
              </a:r>
            </a:p>
          </p:txBody>
        </p:sp>
        <p:sp>
          <p:nvSpPr>
            <p:cNvPr id="30" name="Rectangle 29"/>
            <p:cNvSpPr/>
            <p:nvPr/>
          </p:nvSpPr>
          <p:spPr>
            <a:xfrm>
              <a:off x="4290427" y="3374256"/>
              <a:ext cx="517335" cy="1567946"/>
            </a:xfrm>
            <a:prstGeom prst="rect">
              <a:avLst/>
            </a:prstGeom>
          </p:spPr>
          <p:txBody>
            <a:bodyPr wrap="none">
              <a:spAutoFit/>
            </a:bodyPr>
            <a:lstStyle/>
            <a:p>
              <a:r>
                <a:rPr lang="en-US" sz="9782" dirty="0">
                  <a:solidFill>
                    <a:srgbClr val="000000"/>
                  </a:solidFill>
                </a:rPr>
                <a:t>”</a:t>
              </a:r>
            </a:p>
          </p:txBody>
        </p:sp>
        <p:sp>
          <p:nvSpPr>
            <p:cNvPr id="45" name="Rectangle 44"/>
            <p:cNvSpPr/>
            <p:nvPr/>
          </p:nvSpPr>
          <p:spPr>
            <a:xfrm>
              <a:off x="1666807" y="2650030"/>
              <a:ext cx="562951" cy="1567946"/>
            </a:xfrm>
            <a:prstGeom prst="rect">
              <a:avLst/>
            </a:prstGeom>
          </p:spPr>
          <p:txBody>
            <a:bodyPr wrap="square">
              <a:spAutoFit/>
            </a:bodyPr>
            <a:lstStyle/>
            <a:p>
              <a:r>
                <a:rPr lang="en-US" sz="9782" dirty="0">
                  <a:solidFill>
                    <a:srgbClr val="000000"/>
                  </a:solidFill>
                </a:rPr>
                <a:t>“</a:t>
              </a:r>
            </a:p>
          </p:txBody>
        </p:sp>
      </p:grpSp>
      <p:grpSp>
        <p:nvGrpSpPr>
          <p:cNvPr id="49" name="Group 48"/>
          <p:cNvGrpSpPr/>
          <p:nvPr userDrawn="1"/>
        </p:nvGrpSpPr>
        <p:grpSpPr>
          <a:xfrm>
            <a:off x="9886603" y="4621732"/>
            <a:ext cx="2549872" cy="212503"/>
            <a:chOff x="4868340" y="1039680"/>
            <a:chExt cx="2499747" cy="208548"/>
          </a:xfrm>
        </p:grpSpPr>
        <p:cxnSp>
          <p:nvCxnSpPr>
            <p:cNvPr id="50" name="Straight Connector 49"/>
            <p:cNvCxnSpPr/>
            <p:nvPr/>
          </p:nvCxnSpPr>
          <p:spPr>
            <a:xfrm>
              <a:off x="5348788" y="1151975"/>
              <a:ext cx="20192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081698" y="1248228"/>
              <a:ext cx="20192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868340" y="1039680"/>
              <a:ext cx="20192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82029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aking Care of Our Customers">
    <p:spTree>
      <p:nvGrpSpPr>
        <p:cNvPr id="1" name=""/>
        <p:cNvGrpSpPr/>
        <p:nvPr/>
      </p:nvGrpSpPr>
      <p:grpSpPr>
        <a:xfrm>
          <a:off x="0" y="0"/>
          <a:ext cx="0" cy="0"/>
          <a:chOff x="0" y="0"/>
          <a:chExt cx="0" cy="0"/>
        </a:xfrm>
      </p:grpSpPr>
      <p:pic>
        <p:nvPicPr>
          <p:cNvPr id="35" name="Picture 3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371"/>
            <a:ext cx="12436464" cy="5939099"/>
          </a:xfrm>
          <a:prstGeom prst="rect">
            <a:avLst/>
          </a:prstGeom>
        </p:spPr>
      </p:pic>
    </p:spTree>
    <p:extLst>
      <p:ext uri="{BB962C8B-B14F-4D97-AF65-F5344CB8AC3E}">
        <p14:creationId xmlns:p14="http://schemas.microsoft.com/office/powerpoint/2010/main" val="283449877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1828" y="278488"/>
            <a:ext cx="4091515" cy="1185184"/>
          </a:xfrm>
        </p:spPr>
        <p:txBody>
          <a:bodyPr anchor="b"/>
          <a:lstStyle>
            <a:lvl1pPr algn="l">
              <a:defRPr sz="2717" b="1"/>
            </a:lvl1pPr>
          </a:lstStyle>
          <a:p>
            <a:r>
              <a:rPr lang="en-US"/>
              <a:t>Click to edit Master title style</a:t>
            </a:r>
          </a:p>
        </p:txBody>
      </p:sp>
      <p:sp>
        <p:nvSpPr>
          <p:cNvPr id="3" name="Content Placeholder 2"/>
          <p:cNvSpPr>
            <a:spLocks noGrp="1"/>
          </p:cNvSpPr>
          <p:nvPr>
            <p:ph idx="1"/>
          </p:nvPr>
        </p:nvSpPr>
        <p:spPr>
          <a:xfrm>
            <a:off x="4862316" y="278485"/>
            <a:ext cx="6952335" cy="5969634"/>
          </a:xfrm>
        </p:spPr>
        <p:txBody>
          <a:bodyPr/>
          <a:lstStyle>
            <a:lvl1pPr>
              <a:defRPr sz="4348"/>
            </a:lvl1pPr>
            <a:lvl2pPr>
              <a:defRPr sz="3804"/>
            </a:lvl2pPr>
            <a:lvl3pPr>
              <a:defRPr sz="3261"/>
            </a:lvl3pPr>
            <a:lvl4pPr>
              <a:defRPr sz="2717"/>
            </a:lvl4pPr>
            <a:lvl5pPr>
              <a:defRPr sz="2717"/>
            </a:lvl5pPr>
            <a:lvl6pPr>
              <a:defRPr sz="2717"/>
            </a:lvl6pPr>
            <a:lvl7pPr>
              <a:defRPr sz="2717"/>
            </a:lvl7pPr>
            <a:lvl8pPr>
              <a:defRPr sz="2717"/>
            </a:lvl8pPr>
            <a:lvl9pPr>
              <a:defRPr sz="271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1828" y="1463671"/>
            <a:ext cx="4091515" cy="4784450"/>
          </a:xfrm>
        </p:spPr>
        <p:txBody>
          <a:bodyPr/>
          <a:lstStyle>
            <a:lvl1pPr marL="0" indent="0">
              <a:buNone/>
              <a:defRPr sz="1902"/>
            </a:lvl1pPr>
            <a:lvl2pPr marL="621152" indent="0">
              <a:buNone/>
              <a:defRPr sz="1630"/>
            </a:lvl2pPr>
            <a:lvl3pPr marL="1242304" indent="0">
              <a:buNone/>
              <a:defRPr sz="1359"/>
            </a:lvl3pPr>
            <a:lvl4pPr marL="1863456" indent="0">
              <a:buNone/>
              <a:defRPr sz="1223"/>
            </a:lvl4pPr>
            <a:lvl5pPr marL="2484608" indent="0">
              <a:buNone/>
              <a:defRPr sz="1223"/>
            </a:lvl5pPr>
            <a:lvl6pPr marL="3105760" indent="0">
              <a:buNone/>
              <a:defRPr sz="1223"/>
            </a:lvl6pPr>
            <a:lvl7pPr marL="3726912" indent="0">
              <a:buNone/>
              <a:defRPr sz="1223"/>
            </a:lvl7pPr>
            <a:lvl8pPr marL="4348063" indent="0">
              <a:buNone/>
              <a:defRPr sz="1223"/>
            </a:lvl8pPr>
            <a:lvl9pPr marL="4969215" indent="0">
              <a:buNone/>
              <a:defRPr sz="1223"/>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11B4A192-43A0-43DA-AAEA-27B6ABEB10E3}" type="slidenum">
              <a:rPr lang="en-US" altLang="en-US">
                <a:solidFill>
                  <a:srgbClr val="000000"/>
                </a:solidFill>
              </a:rPr>
              <a:pPr/>
              <a:t>‹#›</a:t>
            </a:fld>
            <a:r>
              <a:rPr lang="en-US" altLang="en-US" dirty="0">
                <a:solidFill>
                  <a:srgbClr val="000000"/>
                </a:solidFill>
              </a:rPr>
              <a:t>      Business Unit Name Here</a:t>
            </a:r>
          </a:p>
        </p:txBody>
      </p:sp>
    </p:spTree>
    <p:extLst>
      <p:ext uri="{BB962C8B-B14F-4D97-AF65-F5344CB8AC3E}">
        <p14:creationId xmlns:p14="http://schemas.microsoft.com/office/powerpoint/2010/main" val="3169854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7636" y="4896168"/>
            <a:ext cx="7461885" cy="578020"/>
          </a:xfrm>
        </p:spPr>
        <p:txBody>
          <a:bodyPr anchor="b"/>
          <a:lstStyle>
            <a:lvl1pPr algn="l">
              <a:defRPr sz="2717" b="1"/>
            </a:lvl1pPr>
          </a:lstStyle>
          <a:p>
            <a:r>
              <a:rPr lang="en-US"/>
              <a:t>Click to edit Master title style</a:t>
            </a:r>
          </a:p>
        </p:txBody>
      </p:sp>
      <p:sp>
        <p:nvSpPr>
          <p:cNvPr id="3" name="Picture Placeholder 2"/>
          <p:cNvSpPr>
            <a:spLocks noGrp="1"/>
          </p:cNvSpPr>
          <p:nvPr>
            <p:ph type="pic" idx="1"/>
          </p:nvPr>
        </p:nvSpPr>
        <p:spPr>
          <a:xfrm>
            <a:off x="2437636" y="624974"/>
            <a:ext cx="7461885" cy="4196715"/>
          </a:xfrm>
        </p:spPr>
        <p:txBody>
          <a:bodyPr/>
          <a:lstStyle>
            <a:lvl1pPr marL="0" indent="0">
              <a:buNone/>
              <a:defRPr sz="4348"/>
            </a:lvl1pPr>
            <a:lvl2pPr marL="621152" indent="0">
              <a:buNone/>
              <a:defRPr sz="3804"/>
            </a:lvl2pPr>
            <a:lvl3pPr marL="1242304" indent="0">
              <a:buNone/>
              <a:defRPr sz="3261"/>
            </a:lvl3pPr>
            <a:lvl4pPr marL="1863456" indent="0">
              <a:buNone/>
              <a:defRPr sz="2717"/>
            </a:lvl4pPr>
            <a:lvl5pPr marL="2484608" indent="0">
              <a:buNone/>
              <a:defRPr sz="2717"/>
            </a:lvl5pPr>
            <a:lvl6pPr marL="3105760" indent="0">
              <a:buNone/>
              <a:defRPr sz="2717"/>
            </a:lvl6pPr>
            <a:lvl7pPr marL="3726912" indent="0">
              <a:buNone/>
              <a:defRPr sz="2717"/>
            </a:lvl7pPr>
            <a:lvl8pPr marL="4348063" indent="0">
              <a:buNone/>
              <a:defRPr sz="2717"/>
            </a:lvl8pPr>
            <a:lvl9pPr marL="4969215" indent="0">
              <a:buNone/>
              <a:defRPr sz="2717"/>
            </a:lvl9pPr>
          </a:lstStyle>
          <a:p>
            <a:pPr lvl="0"/>
            <a:r>
              <a:rPr lang="en-US" noProof="0" dirty="0"/>
              <a:t>Click icon to add picture</a:t>
            </a:r>
          </a:p>
        </p:txBody>
      </p:sp>
      <p:sp>
        <p:nvSpPr>
          <p:cNvPr id="4" name="Text Placeholder 3"/>
          <p:cNvSpPr>
            <a:spLocks noGrp="1"/>
          </p:cNvSpPr>
          <p:nvPr>
            <p:ph type="body" sz="half" idx="2"/>
          </p:nvPr>
        </p:nvSpPr>
        <p:spPr>
          <a:xfrm>
            <a:off x="2437636" y="5474190"/>
            <a:ext cx="7461885" cy="820884"/>
          </a:xfrm>
        </p:spPr>
        <p:txBody>
          <a:bodyPr/>
          <a:lstStyle>
            <a:lvl1pPr marL="0" indent="0">
              <a:buNone/>
              <a:defRPr sz="1902"/>
            </a:lvl1pPr>
            <a:lvl2pPr marL="621152" indent="0">
              <a:buNone/>
              <a:defRPr sz="1630"/>
            </a:lvl2pPr>
            <a:lvl3pPr marL="1242304" indent="0">
              <a:buNone/>
              <a:defRPr sz="1359"/>
            </a:lvl3pPr>
            <a:lvl4pPr marL="1863456" indent="0">
              <a:buNone/>
              <a:defRPr sz="1223"/>
            </a:lvl4pPr>
            <a:lvl5pPr marL="2484608" indent="0">
              <a:buNone/>
              <a:defRPr sz="1223"/>
            </a:lvl5pPr>
            <a:lvl6pPr marL="3105760" indent="0">
              <a:buNone/>
              <a:defRPr sz="1223"/>
            </a:lvl6pPr>
            <a:lvl7pPr marL="3726912" indent="0">
              <a:buNone/>
              <a:defRPr sz="1223"/>
            </a:lvl7pPr>
            <a:lvl8pPr marL="4348063" indent="0">
              <a:buNone/>
              <a:defRPr sz="1223"/>
            </a:lvl8pPr>
            <a:lvl9pPr marL="4969215" indent="0">
              <a:buNone/>
              <a:defRPr sz="1223"/>
            </a:lvl9pPr>
          </a:lstStyle>
          <a:p>
            <a:pPr lvl="0"/>
            <a:r>
              <a:rPr lang="en-US"/>
              <a:t>Click to edit Master text styles</a:t>
            </a:r>
          </a:p>
        </p:txBody>
      </p:sp>
      <p:sp>
        <p:nvSpPr>
          <p:cNvPr id="5" name="Rectangle 8"/>
          <p:cNvSpPr>
            <a:spLocks noGrp="1" noChangeArrowheads="1"/>
          </p:cNvSpPr>
          <p:nvPr>
            <p:ph type="dt" sz="half" idx="10"/>
          </p:nvPr>
        </p:nvSpPr>
        <p:spPr>
          <a:ln/>
        </p:spPr>
        <p:txBody>
          <a:bodyPr/>
          <a:lstStyle>
            <a:lvl1pPr>
              <a:defRPr/>
            </a:lvl1pPr>
          </a:lstStyle>
          <a:p>
            <a:fld id="{4512F6F0-3FE7-4A20-BBC2-CBF4F32CD1D2}" type="slidenum">
              <a:rPr lang="en-US" altLang="en-US">
                <a:solidFill>
                  <a:srgbClr val="000000"/>
                </a:solidFill>
              </a:rPr>
              <a:pPr/>
              <a:t>‹#›</a:t>
            </a:fld>
            <a:r>
              <a:rPr lang="en-US" altLang="en-US" dirty="0">
                <a:solidFill>
                  <a:srgbClr val="000000"/>
                </a:solidFill>
              </a:rPr>
              <a:t>      Business Unit Name Here</a:t>
            </a:r>
          </a:p>
        </p:txBody>
      </p:sp>
    </p:spTree>
    <p:extLst>
      <p:ext uri="{BB962C8B-B14F-4D97-AF65-F5344CB8AC3E}">
        <p14:creationId xmlns:p14="http://schemas.microsoft.com/office/powerpoint/2010/main" val="378999455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8ADB0924-50E4-4ED5-9226-D49663941057}" type="slidenum">
              <a:rPr lang="en-US" altLang="en-US">
                <a:solidFill>
                  <a:srgbClr val="000000"/>
                </a:solidFill>
              </a:rPr>
              <a:pPr/>
              <a:t>‹#›</a:t>
            </a:fld>
            <a:r>
              <a:rPr lang="en-US" altLang="en-US" dirty="0">
                <a:solidFill>
                  <a:srgbClr val="000000"/>
                </a:solidFill>
              </a:rPr>
              <a:t>      Business Unit Name Here</a:t>
            </a:r>
          </a:p>
        </p:txBody>
      </p:sp>
    </p:spTree>
    <p:extLst>
      <p:ext uri="{BB962C8B-B14F-4D97-AF65-F5344CB8AC3E}">
        <p14:creationId xmlns:p14="http://schemas.microsoft.com/office/powerpoint/2010/main" val="294193302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16444" y="280105"/>
            <a:ext cx="2798207" cy="585953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1824" y="280105"/>
            <a:ext cx="8187346" cy="585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0F3A454E-0802-4646-B578-6FC12F1A171E}" type="slidenum">
              <a:rPr lang="en-US" altLang="en-US">
                <a:solidFill>
                  <a:srgbClr val="000000"/>
                </a:solidFill>
              </a:rPr>
              <a:pPr/>
              <a:t>‹#›</a:t>
            </a:fld>
            <a:r>
              <a:rPr lang="en-US" altLang="en-US" dirty="0">
                <a:solidFill>
                  <a:srgbClr val="000000"/>
                </a:solidFill>
              </a:rPr>
              <a:t>      Business Unit Name Here</a:t>
            </a:r>
          </a:p>
        </p:txBody>
      </p:sp>
    </p:spTree>
    <p:extLst>
      <p:ext uri="{BB962C8B-B14F-4D97-AF65-F5344CB8AC3E}">
        <p14:creationId xmlns:p14="http://schemas.microsoft.com/office/powerpoint/2010/main" val="467984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3796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3997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5416740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1184004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893243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024069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79046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25152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942732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957380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397438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114273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0117650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Click to 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Click to edit Master text styles</a:t>
            </a:r>
          </a:p>
        </p:txBody>
      </p:sp>
    </p:spTree>
    <p:extLst>
      <p:ext uri="{BB962C8B-B14F-4D97-AF65-F5344CB8AC3E}">
        <p14:creationId xmlns:p14="http://schemas.microsoft.com/office/powerpoint/2010/main" val="4637454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2476534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003625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813820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748266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323779648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82236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75741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2856516"/>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7398578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608086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16x9_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436475" cy="673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4767316" y="6451010"/>
            <a:ext cx="2901844" cy="3299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sz="1630" dirty="0">
                <a:latin typeface="Arial Narrow" charset="0"/>
                <a:ea typeface="ＭＳ Ｐゴシック" charset="0"/>
              </a:rPr>
              <a:t>Caterpillar Confidential Green</a:t>
            </a:r>
          </a:p>
        </p:txBody>
      </p:sp>
      <p:sp>
        <p:nvSpPr>
          <p:cNvPr id="27651" name="Rectangle 3"/>
          <p:cNvSpPr>
            <a:spLocks noGrp="1" noChangeArrowheads="1"/>
          </p:cNvSpPr>
          <p:nvPr>
            <p:ph type="ctrTitle"/>
          </p:nvPr>
        </p:nvSpPr>
        <p:spPr>
          <a:xfrm>
            <a:off x="932736" y="2176075"/>
            <a:ext cx="10571004" cy="1499290"/>
          </a:xfrm>
        </p:spPr>
        <p:txBody>
          <a:bodyPr/>
          <a:lstStyle>
            <a:lvl1pPr>
              <a:defRPr sz="5434"/>
            </a:lvl1pPr>
          </a:lstStyle>
          <a:p>
            <a:pPr lvl="0"/>
            <a:r>
              <a:rPr lang="en-US" noProof="0"/>
              <a:t>Click to edit Master title style</a:t>
            </a:r>
          </a:p>
        </p:txBody>
      </p:sp>
      <p:sp>
        <p:nvSpPr>
          <p:cNvPr id="27652" name="Rectangle 4"/>
          <p:cNvSpPr>
            <a:spLocks noGrp="1" noChangeArrowheads="1"/>
          </p:cNvSpPr>
          <p:nvPr>
            <p:ph type="subTitle" idx="1"/>
          </p:nvPr>
        </p:nvSpPr>
        <p:spPr>
          <a:xfrm>
            <a:off x="1865471" y="3963565"/>
            <a:ext cx="8705533" cy="1787489"/>
          </a:xfrm>
        </p:spPr>
        <p:txBody>
          <a:bodyPr/>
          <a:lstStyle>
            <a:lvl1pPr marL="0" indent="0" algn="ctr">
              <a:buFontTx/>
              <a:buNone/>
              <a:defRPr/>
            </a:lvl1pPr>
          </a:lstStyle>
          <a:p>
            <a:pPr lvl="0"/>
            <a:r>
              <a:rPr lang="en-US" noProof="0"/>
              <a:t>Click to edit Master subtitle style</a:t>
            </a:r>
          </a:p>
        </p:txBody>
      </p:sp>
      <p:sp>
        <p:nvSpPr>
          <p:cNvPr id="6" name="Rectangle 5"/>
          <p:cNvSpPr>
            <a:spLocks noGrp="1" noChangeArrowheads="1"/>
          </p:cNvSpPr>
          <p:nvPr>
            <p:ph type="dt" sz="half" idx="10"/>
          </p:nvPr>
        </p:nvSpPr>
        <p:spPr>
          <a:xfrm>
            <a:off x="621824" y="6451010"/>
            <a:ext cx="2901844" cy="485281"/>
          </a:xfrm>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mtClean="0">
                <a:latin typeface="+mn-lt"/>
                <a:ea typeface="ＭＳ Ｐゴシック" charset="0"/>
              </a:defRPr>
            </a:lvl1pPr>
          </a:lstStyle>
          <a:p>
            <a:pPr>
              <a:defRPr/>
            </a:pPr>
            <a:r>
              <a:rPr lang="en-US" dirty="0"/>
              <a:t>Business Unit Name Here</a:t>
            </a:r>
          </a:p>
        </p:txBody>
      </p:sp>
    </p:spTree>
    <p:extLst>
      <p:ext uri="{BB962C8B-B14F-4D97-AF65-F5344CB8AC3E}">
        <p14:creationId xmlns:p14="http://schemas.microsoft.com/office/powerpoint/2010/main" val="36567011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dt" sz="half" idx="10"/>
          </p:nvPr>
        </p:nvSpPr>
        <p:spPr>
          <a:ln/>
        </p:spPr>
        <p:txBody>
          <a:bodyPr/>
          <a:lstStyle>
            <a:lvl1pPr>
              <a:defRPr/>
            </a:lvl1pPr>
          </a:lstStyle>
          <a:p>
            <a:fld id="{82B5FEBF-143E-42B9-8A7A-3D2F955B00D6}" type="slidenum">
              <a:rPr lang="en-US" altLang="en-US"/>
              <a:pPr/>
              <a:t>‹#›</a:t>
            </a:fld>
            <a:r>
              <a:rPr lang="en-US" altLang="en-US" dirty="0"/>
              <a:t>      Business Unit Name Here</a:t>
            </a:r>
          </a:p>
        </p:txBody>
      </p:sp>
    </p:spTree>
    <p:extLst>
      <p:ext uri="{BB962C8B-B14F-4D97-AF65-F5344CB8AC3E}">
        <p14:creationId xmlns:p14="http://schemas.microsoft.com/office/powerpoint/2010/main" val="23197035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82396" y="4494630"/>
            <a:ext cx="10571004" cy="1389190"/>
          </a:xfrm>
        </p:spPr>
        <p:txBody>
          <a:bodyPr anchor="t"/>
          <a:lstStyle>
            <a:lvl1pPr algn="l">
              <a:defRPr sz="5434" b="1" cap="all"/>
            </a:lvl1pPr>
          </a:lstStyle>
          <a:p>
            <a:r>
              <a:rPr lang="en-US"/>
              <a:t>Click to edit Master title style</a:t>
            </a:r>
          </a:p>
        </p:txBody>
      </p:sp>
      <p:sp>
        <p:nvSpPr>
          <p:cNvPr id="3" name="Text Placeholder 2"/>
          <p:cNvSpPr>
            <a:spLocks noGrp="1"/>
          </p:cNvSpPr>
          <p:nvPr>
            <p:ph type="body" idx="1"/>
          </p:nvPr>
        </p:nvSpPr>
        <p:spPr>
          <a:xfrm>
            <a:off x="982396" y="2964580"/>
            <a:ext cx="10571004" cy="1530052"/>
          </a:xfrm>
        </p:spPr>
        <p:txBody>
          <a:bodyPr anchor="b"/>
          <a:lstStyle>
            <a:lvl1pPr marL="0" indent="0">
              <a:buNone/>
              <a:defRPr sz="2717"/>
            </a:lvl1pPr>
            <a:lvl2pPr marL="621152" indent="0">
              <a:buNone/>
              <a:defRPr sz="2445"/>
            </a:lvl2pPr>
            <a:lvl3pPr marL="1242304" indent="0">
              <a:buNone/>
              <a:defRPr sz="2174"/>
            </a:lvl3pPr>
            <a:lvl4pPr marL="1863456" indent="0">
              <a:buNone/>
              <a:defRPr sz="1902"/>
            </a:lvl4pPr>
            <a:lvl5pPr marL="2484608" indent="0">
              <a:buNone/>
              <a:defRPr sz="1902"/>
            </a:lvl5pPr>
            <a:lvl6pPr marL="3105760" indent="0">
              <a:buNone/>
              <a:defRPr sz="1902"/>
            </a:lvl6pPr>
            <a:lvl7pPr marL="3726912" indent="0">
              <a:buNone/>
              <a:defRPr sz="1902"/>
            </a:lvl7pPr>
            <a:lvl8pPr marL="4348063" indent="0">
              <a:buNone/>
              <a:defRPr sz="1902"/>
            </a:lvl8pPr>
            <a:lvl9pPr marL="4969215" indent="0">
              <a:buNone/>
              <a:defRPr sz="1902"/>
            </a:lvl9pPr>
          </a:lstStyle>
          <a:p>
            <a:pPr lvl="0"/>
            <a:r>
              <a:rPr lang="en-US"/>
              <a:t>Click to edit Master text styles</a:t>
            </a:r>
          </a:p>
        </p:txBody>
      </p:sp>
      <p:sp>
        <p:nvSpPr>
          <p:cNvPr id="4" name="Rectangle 8"/>
          <p:cNvSpPr>
            <a:spLocks noGrp="1" noChangeArrowheads="1"/>
          </p:cNvSpPr>
          <p:nvPr>
            <p:ph type="dt" sz="half" idx="10"/>
          </p:nvPr>
        </p:nvSpPr>
        <p:spPr>
          <a:ln/>
        </p:spPr>
        <p:txBody>
          <a:bodyPr/>
          <a:lstStyle>
            <a:lvl1pPr>
              <a:defRPr/>
            </a:lvl1pPr>
          </a:lstStyle>
          <a:p>
            <a:fld id="{B3726865-3358-4684-832B-B3E030683535}" type="slidenum">
              <a:rPr lang="en-US" altLang="en-US"/>
              <a:pPr/>
              <a:t>‹#›</a:t>
            </a:fld>
            <a:r>
              <a:rPr lang="en-US" altLang="en-US" dirty="0"/>
              <a:t>      Business Unit Name Here</a:t>
            </a:r>
          </a:p>
        </p:txBody>
      </p:sp>
    </p:spTree>
    <p:extLst>
      <p:ext uri="{BB962C8B-B14F-4D97-AF65-F5344CB8AC3E}">
        <p14:creationId xmlns:p14="http://schemas.microsoft.com/office/powerpoint/2010/main" val="33588568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1824" y="1632059"/>
            <a:ext cx="5492776" cy="4507582"/>
          </a:xfrm>
        </p:spPr>
        <p:txBody>
          <a:bodyPr/>
          <a:lstStyle>
            <a:lvl1pPr>
              <a:defRPr sz="3804"/>
            </a:lvl1pPr>
            <a:lvl2pPr>
              <a:defRPr sz="3261"/>
            </a:lvl2pPr>
            <a:lvl3pPr>
              <a:defRPr sz="2717"/>
            </a:lvl3pPr>
            <a:lvl4pPr>
              <a:defRPr sz="2445"/>
            </a:lvl4pPr>
            <a:lvl5pPr>
              <a:defRPr sz="2445"/>
            </a:lvl5pPr>
            <a:lvl6pPr>
              <a:defRPr sz="2445"/>
            </a:lvl6pPr>
            <a:lvl7pPr>
              <a:defRPr sz="2445"/>
            </a:lvl7pPr>
            <a:lvl8pPr>
              <a:defRPr sz="2445"/>
            </a:lvl8pPr>
            <a:lvl9pPr>
              <a:defRPr sz="24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21875" y="1632059"/>
            <a:ext cx="5492776" cy="4507582"/>
          </a:xfrm>
        </p:spPr>
        <p:txBody>
          <a:bodyPr/>
          <a:lstStyle>
            <a:lvl1pPr>
              <a:defRPr sz="3804"/>
            </a:lvl1pPr>
            <a:lvl2pPr>
              <a:defRPr sz="3261"/>
            </a:lvl2pPr>
            <a:lvl3pPr>
              <a:defRPr sz="2717"/>
            </a:lvl3pPr>
            <a:lvl4pPr>
              <a:defRPr sz="2445"/>
            </a:lvl4pPr>
            <a:lvl5pPr>
              <a:defRPr sz="2445"/>
            </a:lvl5pPr>
            <a:lvl6pPr>
              <a:defRPr sz="2445"/>
            </a:lvl6pPr>
            <a:lvl7pPr>
              <a:defRPr sz="2445"/>
            </a:lvl7pPr>
            <a:lvl8pPr>
              <a:defRPr sz="2445"/>
            </a:lvl8pPr>
            <a:lvl9pPr>
              <a:defRPr sz="24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dt" sz="half" idx="10"/>
          </p:nvPr>
        </p:nvSpPr>
        <p:spPr>
          <a:ln/>
        </p:spPr>
        <p:txBody>
          <a:bodyPr/>
          <a:lstStyle>
            <a:lvl1pPr>
              <a:defRPr/>
            </a:lvl1pPr>
          </a:lstStyle>
          <a:p>
            <a:fld id="{FF23F7FF-AA1C-4165-884E-D4791DD3BA44}" type="slidenum">
              <a:rPr lang="en-US" altLang="en-US"/>
              <a:pPr/>
              <a:t>‹#›</a:t>
            </a:fld>
            <a:r>
              <a:rPr lang="en-US" altLang="en-US" dirty="0"/>
              <a:t>      Business Unit Name Here</a:t>
            </a:r>
          </a:p>
        </p:txBody>
      </p:sp>
    </p:spTree>
    <p:extLst>
      <p:ext uri="{BB962C8B-B14F-4D97-AF65-F5344CB8AC3E}">
        <p14:creationId xmlns:p14="http://schemas.microsoft.com/office/powerpoint/2010/main" val="6124274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21824" y="1565673"/>
            <a:ext cx="5494936" cy="652498"/>
          </a:xfrm>
        </p:spPr>
        <p:txBody>
          <a:bodyPr anchor="b"/>
          <a:lstStyle>
            <a:lvl1pPr marL="0" indent="0">
              <a:buNone/>
              <a:defRPr sz="3261" b="1"/>
            </a:lvl1pPr>
            <a:lvl2pPr marL="621152" indent="0">
              <a:buNone/>
              <a:defRPr sz="2717" b="1"/>
            </a:lvl2pPr>
            <a:lvl3pPr marL="1242304" indent="0">
              <a:buNone/>
              <a:defRPr sz="2445" b="1"/>
            </a:lvl3pPr>
            <a:lvl4pPr marL="1863456" indent="0">
              <a:buNone/>
              <a:defRPr sz="2174" b="1"/>
            </a:lvl4pPr>
            <a:lvl5pPr marL="2484608" indent="0">
              <a:buNone/>
              <a:defRPr sz="2174" b="1"/>
            </a:lvl5pPr>
            <a:lvl6pPr marL="3105760" indent="0">
              <a:buNone/>
              <a:defRPr sz="2174" b="1"/>
            </a:lvl6pPr>
            <a:lvl7pPr marL="3726912" indent="0">
              <a:buNone/>
              <a:defRPr sz="2174" b="1"/>
            </a:lvl7pPr>
            <a:lvl8pPr marL="4348063" indent="0">
              <a:buNone/>
              <a:defRPr sz="2174" b="1"/>
            </a:lvl8pPr>
            <a:lvl9pPr marL="4969215" indent="0">
              <a:buNone/>
              <a:defRPr sz="2174" b="1"/>
            </a:lvl9pPr>
          </a:lstStyle>
          <a:p>
            <a:pPr lvl="0"/>
            <a:r>
              <a:rPr lang="en-US"/>
              <a:t>Click to edit Master text styles</a:t>
            </a:r>
          </a:p>
        </p:txBody>
      </p:sp>
      <p:sp>
        <p:nvSpPr>
          <p:cNvPr id="4" name="Content Placeholder 3"/>
          <p:cNvSpPr>
            <a:spLocks noGrp="1"/>
          </p:cNvSpPr>
          <p:nvPr>
            <p:ph sz="half" idx="2"/>
          </p:nvPr>
        </p:nvSpPr>
        <p:spPr>
          <a:xfrm>
            <a:off x="621824" y="2218171"/>
            <a:ext cx="5494936" cy="4029948"/>
          </a:xfrm>
        </p:spPr>
        <p:txBody>
          <a:bodyPr/>
          <a:lstStyle>
            <a:lvl1pPr>
              <a:defRPr sz="3261"/>
            </a:lvl1pPr>
            <a:lvl2pPr>
              <a:defRPr sz="2717"/>
            </a:lvl2pPr>
            <a:lvl3pPr>
              <a:defRPr sz="2445"/>
            </a:lvl3pPr>
            <a:lvl4pPr>
              <a:defRPr sz="2174"/>
            </a:lvl4pPr>
            <a:lvl5pPr>
              <a:defRPr sz="2174"/>
            </a:lvl5pPr>
            <a:lvl6pPr>
              <a:defRPr sz="2174"/>
            </a:lvl6pPr>
            <a:lvl7pPr>
              <a:defRPr sz="2174"/>
            </a:lvl7pPr>
            <a:lvl8pPr>
              <a:defRPr sz="2174"/>
            </a:lvl8pPr>
            <a:lvl9pPr>
              <a:defRPr sz="217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7561" y="1565673"/>
            <a:ext cx="5497095" cy="652498"/>
          </a:xfrm>
        </p:spPr>
        <p:txBody>
          <a:bodyPr anchor="b"/>
          <a:lstStyle>
            <a:lvl1pPr marL="0" indent="0">
              <a:buNone/>
              <a:defRPr sz="3261" b="1"/>
            </a:lvl1pPr>
            <a:lvl2pPr marL="621152" indent="0">
              <a:buNone/>
              <a:defRPr sz="2717" b="1"/>
            </a:lvl2pPr>
            <a:lvl3pPr marL="1242304" indent="0">
              <a:buNone/>
              <a:defRPr sz="2445" b="1"/>
            </a:lvl3pPr>
            <a:lvl4pPr marL="1863456" indent="0">
              <a:buNone/>
              <a:defRPr sz="2174" b="1"/>
            </a:lvl4pPr>
            <a:lvl5pPr marL="2484608" indent="0">
              <a:buNone/>
              <a:defRPr sz="2174" b="1"/>
            </a:lvl5pPr>
            <a:lvl6pPr marL="3105760" indent="0">
              <a:buNone/>
              <a:defRPr sz="2174" b="1"/>
            </a:lvl6pPr>
            <a:lvl7pPr marL="3726912" indent="0">
              <a:buNone/>
              <a:defRPr sz="2174" b="1"/>
            </a:lvl7pPr>
            <a:lvl8pPr marL="4348063" indent="0">
              <a:buNone/>
              <a:defRPr sz="2174" b="1"/>
            </a:lvl8pPr>
            <a:lvl9pPr marL="4969215" indent="0">
              <a:buNone/>
              <a:defRPr sz="2174" b="1"/>
            </a:lvl9pPr>
          </a:lstStyle>
          <a:p>
            <a:pPr lvl="0"/>
            <a:r>
              <a:rPr lang="en-US"/>
              <a:t>Click to edit Master text styles</a:t>
            </a:r>
          </a:p>
        </p:txBody>
      </p:sp>
      <p:sp>
        <p:nvSpPr>
          <p:cNvPr id="6" name="Content Placeholder 5"/>
          <p:cNvSpPr>
            <a:spLocks noGrp="1"/>
          </p:cNvSpPr>
          <p:nvPr>
            <p:ph sz="quarter" idx="4"/>
          </p:nvPr>
        </p:nvSpPr>
        <p:spPr>
          <a:xfrm>
            <a:off x="6317561" y="2218171"/>
            <a:ext cx="5497095" cy="4029948"/>
          </a:xfrm>
        </p:spPr>
        <p:txBody>
          <a:bodyPr/>
          <a:lstStyle>
            <a:lvl1pPr>
              <a:defRPr sz="3261"/>
            </a:lvl1pPr>
            <a:lvl2pPr>
              <a:defRPr sz="2717"/>
            </a:lvl2pPr>
            <a:lvl3pPr>
              <a:defRPr sz="2445"/>
            </a:lvl3pPr>
            <a:lvl4pPr>
              <a:defRPr sz="2174"/>
            </a:lvl4pPr>
            <a:lvl5pPr>
              <a:defRPr sz="2174"/>
            </a:lvl5pPr>
            <a:lvl6pPr>
              <a:defRPr sz="2174"/>
            </a:lvl6pPr>
            <a:lvl7pPr>
              <a:defRPr sz="2174"/>
            </a:lvl7pPr>
            <a:lvl8pPr>
              <a:defRPr sz="2174"/>
            </a:lvl8pPr>
            <a:lvl9pPr>
              <a:defRPr sz="217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dt" sz="half" idx="10"/>
          </p:nvPr>
        </p:nvSpPr>
        <p:spPr>
          <a:ln/>
        </p:spPr>
        <p:txBody>
          <a:bodyPr/>
          <a:lstStyle>
            <a:lvl1pPr>
              <a:defRPr/>
            </a:lvl1pPr>
          </a:lstStyle>
          <a:p>
            <a:fld id="{057D2462-8BB8-4F77-A485-7F1605235D49}" type="slidenum">
              <a:rPr lang="en-US" altLang="en-US"/>
              <a:pPr/>
              <a:t>‹#›</a:t>
            </a:fld>
            <a:r>
              <a:rPr lang="en-US" altLang="en-US" dirty="0"/>
              <a:t>      Business Unit Name Here</a:t>
            </a:r>
          </a:p>
        </p:txBody>
      </p:sp>
    </p:spTree>
    <p:extLst>
      <p:ext uri="{BB962C8B-B14F-4D97-AF65-F5344CB8AC3E}">
        <p14:creationId xmlns:p14="http://schemas.microsoft.com/office/powerpoint/2010/main" val="524701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dt" sz="half" idx="10"/>
          </p:nvPr>
        </p:nvSpPr>
        <p:spPr>
          <a:ln/>
        </p:spPr>
        <p:txBody>
          <a:bodyPr/>
          <a:lstStyle>
            <a:lvl1pPr>
              <a:defRPr/>
            </a:lvl1pPr>
          </a:lstStyle>
          <a:p>
            <a:fld id="{391648D7-6893-43A1-BC4A-DB8E2C188E74}" type="slidenum">
              <a:rPr lang="en-US" altLang="en-US"/>
              <a:pPr/>
              <a:t>‹#›</a:t>
            </a:fld>
            <a:r>
              <a:rPr lang="en-US" altLang="en-US" dirty="0"/>
              <a:t>      Business Unit Name Here</a:t>
            </a:r>
          </a:p>
        </p:txBody>
      </p:sp>
    </p:spTree>
    <p:extLst>
      <p:ext uri="{BB962C8B-B14F-4D97-AF65-F5344CB8AC3E}">
        <p14:creationId xmlns:p14="http://schemas.microsoft.com/office/powerpoint/2010/main" val="40374982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What is Digita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 y="371"/>
            <a:ext cx="12436464" cy="5939097"/>
          </a:xfrm>
          <a:prstGeom prst="rect">
            <a:avLst/>
          </a:prstGeom>
        </p:spPr>
      </p:pic>
      <p:sp>
        <p:nvSpPr>
          <p:cNvPr id="4" name="TextBox 3"/>
          <p:cNvSpPr txBox="1"/>
          <p:nvPr userDrawn="1"/>
        </p:nvSpPr>
        <p:spPr>
          <a:xfrm>
            <a:off x="8618931" y="4591990"/>
            <a:ext cx="3800502" cy="1179297"/>
          </a:xfrm>
          <a:prstGeom prst="rect">
            <a:avLst/>
          </a:prstGeom>
          <a:noFill/>
        </p:spPr>
        <p:txBody>
          <a:bodyPr wrap="square" rtlCol="0">
            <a:spAutoFit/>
          </a:bodyPr>
          <a:lstStyle/>
          <a:p>
            <a:r>
              <a:rPr lang="en-US" sz="1766" dirty="0">
                <a:solidFill>
                  <a:schemeClr val="bg2"/>
                </a:solidFill>
                <a:latin typeface="Arial Narrow" panose="020B0606020202030204" pitchFamily="34" charset="0"/>
              </a:rPr>
              <a:t>Digital technology transforms how people communicate, learn and work by compressing, preserving, transporting and analyzing immense amounts of information.</a:t>
            </a:r>
          </a:p>
        </p:txBody>
      </p:sp>
      <p:sp>
        <p:nvSpPr>
          <p:cNvPr id="5" name="Rectangle 4"/>
          <p:cNvSpPr/>
          <p:nvPr userDrawn="1"/>
        </p:nvSpPr>
        <p:spPr>
          <a:xfrm>
            <a:off x="8498255" y="3186333"/>
            <a:ext cx="4041854" cy="1497205"/>
          </a:xfrm>
          <a:prstGeom prst="rect">
            <a:avLst/>
          </a:prstGeom>
        </p:spPr>
        <p:txBody>
          <a:bodyPr wrap="square">
            <a:spAutoFit/>
          </a:bodyPr>
          <a:lstStyle/>
          <a:p>
            <a:pPr>
              <a:lnSpc>
                <a:spcPct val="70000"/>
              </a:lnSpc>
            </a:pPr>
            <a:r>
              <a:rPr lang="en-US" sz="6521" b="1" dirty="0">
                <a:latin typeface="+mj-lt"/>
                <a:cs typeface="Univers LT Std 67 Cn Bold"/>
              </a:rPr>
              <a:t>WHAT IS </a:t>
            </a:r>
            <a:r>
              <a:rPr lang="en-US" sz="6521" b="1" dirty="0">
                <a:solidFill>
                  <a:srgbClr val="FFCD11"/>
                </a:solidFill>
                <a:latin typeface="+mj-lt"/>
                <a:cs typeface="Univers LT Std 67 Cn Bold"/>
              </a:rPr>
              <a:t>DIGITAL?</a:t>
            </a:r>
            <a:endParaRPr lang="en-US" sz="6521" b="1" dirty="0">
              <a:latin typeface="+mj-lt"/>
              <a:cs typeface="Univers LT Std 67 Cn Bold"/>
            </a:endParaRPr>
          </a:p>
        </p:txBody>
      </p:sp>
      <p:cxnSp>
        <p:nvCxnSpPr>
          <p:cNvPr id="6" name="Straight Connector 5"/>
          <p:cNvCxnSpPr/>
          <p:nvPr userDrawn="1"/>
        </p:nvCxnSpPr>
        <p:spPr>
          <a:xfrm>
            <a:off x="8618931" y="4707957"/>
            <a:ext cx="0" cy="980702"/>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3775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What is Digital to Caterpilla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372"/>
            <a:ext cx="12436461" cy="5939096"/>
          </a:xfrm>
          <a:prstGeom prst="rect">
            <a:avLst/>
          </a:prstGeom>
        </p:spPr>
      </p:pic>
    </p:spTree>
    <p:extLst>
      <p:ext uri="{BB962C8B-B14F-4D97-AF65-F5344CB8AC3E}">
        <p14:creationId xmlns:p14="http://schemas.microsoft.com/office/powerpoint/2010/main" val="20079379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Diesel Meets Data">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3752"/>
          <a:stretch/>
        </p:blipFill>
        <p:spPr>
          <a:xfrm>
            <a:off x="8" y="-31657"/>
            <a:ext cx="12442590" cy="5974738"/>
          </a:xfrm>
          <a:prstGeom prst="rect">
            <a:avLst/>
          </a:prstGeom>
        </p:spPr>
      </p:pic>
      <p:sp>
        <p:nvSpPr>
          <p:cNvPr id="12" name="Rectangle 11"/>
          <p:cNvSpPr/>
          <p:nvPr userDrawn="1"/>
        </p:nvSpPr>
        <p:spPr>
          <a:xfrm>
            <a:off x="388640" y="404340"/>
            <a:ext cx="6218238" cy="2462982"/>
          </a:xfrm>
          <a:prstGeom prst="rect">
            <a:avLst/>
          </a:prstGeom>
        </p:spPr>
        <p:txBody>
          <a:bodyPr>
            <a:spAutoFit/>
          </a:bodyPr>
          <a:lstStyle/>
          <a:p>
            <a:pPr>
              <a:lnSpc>
                <a:spcPct val="70000"/>
              </a:lnSpc>
            </a:pPr>
            <a:r>
              <a:rPr lang="en-US" sz="7336" b="1" dirty="0">
                <a:solidFill>
                  <a:schemeClr val="accent1"/>
                </a:solidFill>
                <a:latin typeface="+mj-lt"/>
                <a:cs typeface="Univers LT Std 67 Cn Bold"/>
              </a:rPr>
              <a:t>DIESEL</a:t>
            </a:r>
            <a:br>
              <a:rPr lang="en-US" sz="7336" b="1" dirty="0">
                <a:solidFill>
                  <a:schemeClr val="accent1"/>
                </a:solidFill>
                <a:latin typeface="+mj-lt"/>
                <a:cs typeface="Univers LT Std 67 Cn Bold"/>
              </a:rPr>
            </a:br>
            <a:r>
              <a:rPr lang="en-US" sz="7336" b="1" dirty="0">
                <a:solidFill>
                  <a:schemeClr val="accent1"/>
                </a:solidFill>
                <a:latin typeface="+mj-lt"/>
                <a:cs typeface="Univers LT Std 67 Cn Bold"/>
              </a:rPr>
              <a:t>MEETS </a:t>
            </a:r>
            <a:br>
              <a:rPr lang="en-US" sz="7336" b="1" dirty="0">
                <a:solidFill>
                  <a:schemeClr val="accent1"/>
                </a:solidFill>
                <a:latin typeface="+mj-lt"/>
                <a:cs typeface="Univers LT Std 67 Cn Bold"/>
              </a:rPr>
            </a:br>
            <a:r>
              <a:rPr lang="en-US" sz="7336" b="1" dirty="0">
                <a:solidFill>
                  <a:schemeClr val="bg1"/>
                </a:solidFill>
                <a:latin typeface="+mj-lt"/>
                <a:cs typeface="Univers LT Std 67 Cn Bold"/>
              </a:rPr>
              <a:t>DATA</a:t>
            </a:r>
          </a:p>
        </p:txBody>
      </p:sp>
      <p:cxnSp>
        <p:nvCxnSpPr>
          <p:cNvPr id="13" name="Straight Connector 12"/>
          <p:cNvCxnSpPr/>
          <p:nvPr userDrawn="1"/>
        </p:nvCxnSpPr>
        <p:spPr>
          <a:xfrm>
            <a:off x="520844" y="2955712"/>
            <a:ext cx="0" cy="142371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Rectangle 1"/>
          <p:cNvSpPr/>
          <p:nvPr userDrawn="1"/>
        </p:nvSpPr>
        <p:spPr>
          <a:xfrm>
            <a:off x="501562" y="3035825"/>
            <a:ext cx="4576666" cy="1263166"/>
          </a:xfrm>
          <a:prstGeom prst="rect">
            <a:avLst/>
          </a:prstGeom>
        </p:spPr>
        <p:txBody>
          <a:bodyPr wrap="square">
            <a:spAutoFit/>
          </a:bodyPr>
          <a:lstStyle/>
          <a:p>
            <a:pPr marL="0" indent="0">
              <a:buNone/>
            </a:pPr>
            <a:r>
              <a:rPr lang="en-US" sz="1902" dirty="0">
                <a:solidFill>
                  <a:schemeClr val="bg1"/>
                </a:solidFill>
                <a:latin typeface="+mn-lt"/>
              </a:rPr>
              <a:t>Cat</a:t>
            </a:r>
            <a:r>
              <a:rPr lang="en-US" sz="1902" baseline="30000" dirty="0">
                <a:solidFill>
                  <a:schemeClr val="bg1"/>
                </a:solidFill>
                <a:latin typeface="+mn-lt"/>
              </a:rPr>
              <a:t>®</a:t>
            </a:r>
            <a:r>
              <a:rPr lang="en-US" sz="1902" dirty="0">
                <a:solidFill>
                  <a:schemeClr val="bg1"/>
                </a:solidFill>
                <a:latin typeface="+mn-lt"/>
              </a:rPr>
              <a:t> products worldwide are outfitted with sensors that monitor fuel, idle times and location and</a:t>
            </a:r>
            <a:r>
              <a:rPr lang="en-US" sz="1902" baseline="0" dirty="0">
                <a:solidFill>
                  <a:schemeClr val="bg1"/>
                </a:solidFill>
                <a:latin typeface="+mn-lt"/>
              </a:rPr>
              <a:t> more</a:t>
            </a:r>
            <a:r>
              <a:rPr lang="en-US" sz="1902" dirty="0">
                <a:solidFill>
                  <a:schemeClr val="bg1"/>
                </a:solidFill>
                <a:latin typeface="+mn-lt"/>
              </a:rPr>
              <a:t>. Those sensors send data back to Caterpillar, our dealers and our customers. </a:t>
            </a:r>
          </a:p>
        </p:txBody>
      </p:sp>
    </p:spTree>
    <p:extLst>
      <p:ext uri="{BB962C8B-B14F-4D97-AF65-F5344CB8AC3E}">
        <p14:creationId xmlns:p14="http://schemas.microsoft.com/office/powerpoint/2010/main" val="3025424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An Exciting Opportunity">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681" b="1681"/>
          <a:stretch/>
        </p:blipFill>
        <p:spPr>
          <a:xfrm>
            <a:off x="1" y="-22646"/>
            <a:ext cx="12442586" cy="5948848"/>
          </a:xfrm>
          <a:prstGeom prst="rect">
            <a:avLst/>
          </a:prstGeom>
        </p:spPr>
      </p:pic>
    </p:spTree>
    <p:extLst>
      <p:ext uri="{BB962C8B-B14F-4D97-AF65-F5344CB8AC3E}">
        <p14:creationId xmlns:p14="http://schemas.microsoft.com/office/powerpoint/2010/main" val="29263715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chnology Revolu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972" y="-6301"/>
            <a:ext cx="12450448" cy="5945776"/>
          </a:xfrm>
          <a:prstGeom prst="rect">
            <a:avLst/>
          </a:prstGeom>
        </p:spPr>
      </p:pic>
    </p:spTree>
    <p:extLst>
      <p:ext uri="{BB962C8B-B14F-4D97-AF65-F5344CB8AC3E}">
        <p14:creationId xmlns:p14="http://schemas.microsoft.com/office/powerpoint/2010/main" val="41727380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ilicon and Steel">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1604" b="1668"/>
          <a:stretch/>
        </p:blipFill>
        <p:spPr>
          <a:xfrm>
            <a:off x="7" y="-61470"/>
            <a:ext cx="12442593" cy="6004551"/>
          </a:xfrm>
          <a:prstGeom prst="rect">
            <a:avLst/>
          </a:prstGeom>
        </p:spPr>
      </p:pic>
    </p:spTree>
    <p:extLst>
      <p:ext uri="{BB962C8B-B14F-4D97-AF65-F5344CB8AC3E}">
        <p14:creationId xmlns:p14="http://schemas.microsoft.com/office/powerpoint/2010/main" val="203006757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rand the Jobsit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3752"/>
          <a:stretch/>
        </p:blipFill>
        <p:spPr>
          <a:xfrm>
            <a:off x="8" y="-5775"/>
            <a:ext cx="12442590" cy="5974738"/>
          </a:xfrm>
          <a:prstGeom prst="rect">
            <a:avLst/>
          </a:prstGeom>
        </p:spPr>
      </p:pic>
      <p:sp>
        <p:nvSpPr>
          <p:cNvPr id="11" name="Rectangle 10"/>
          <p:cNvSpPr/>
          <p:nvPr userDrawn="1"/>
        </p:nvSpPr>
        <p:spPr>
          <a:xfrm>
            <a:off x="132981" y="218152"/>
            <a:ext cx="6218238" cy="3605089"/>
          </a:xfrm>
          <a:prstGeom prst="rect">
            <a:avLst/>
          </a:prstGeom>
        </p:spPr>
        <p:txBody>
          <a:bodyPr>
            <a:spAutoFit/>
          </a:bodyPr>
          <a:lstStyle/>
          <a:p>
            <a:pPr>
              <a:lnSpc>
                <a:spcPct val="70000"/>
              </a:lnSpc>
            </a:pPr>
            <a:r>
              <a:rPr lang="en-US" sz="8152" b="1" dirty="0">
                <a:solidFill>
                  <a:srgbClr val="FFCD11"/>
                </a:solidFill>
                <a:latin typeface="+mj-lt"/>
                <a:cs typeface="Univers LT Std 67 Cn Bold"/>
              </a:rPr>
              <a:t>THE </a:t>
            </a:r>
            <a:br>
              <a:rPr lang="en-US" sz="8152" b="1" dirty="0">
                <a:solidFill>
                  <a:srgbClr val="FFCD11"/>
                </a:solidFill>
                <a:latin typeface="+mj-lt"/>
                <a:cs typeface="Univers LT Std 67 Cn Bold"/>
              </a:rPr>
            </a:br>
            <a:r>
              <a:rPr lang="en-US" sz="8152" b="1" dirty="0">
                <a:solidFill>
                  <a:srgbClr val="FFCD11"/>
                </a:solidFill>
                <a:latin typeface="+mj-lt"/>
                <a:cs typeface="Univers LT Std 67 Cn Bold"/>
              </a:rPr>
              <a:t>JOBSITE</a:t>
            </a:r>
            <a:br>
              <a:rPr lang="en-US" sz="8152" b="1" dirty="0">
                <a:solidFill>
                  <a:schemeClr val="bg1"/>
                </a:solidFill>
                <a:latin typeface="+mj-lt"/>
                <a:cs typeface="Univers LT Std 67 Cn Bold"/>
              </a:rPr>
            </a:br>
            <a:r>
              <a:rPr lang="en-US" sz="8152" b="1" dirty="0">
                <a:solidFill>
                  <a:schemeClr val="bg1"/>
                </a:solidFill>
                <a:latin typeface="+mj-lt"/>
                <a:cs typeface="Univers LT Std 67 Cn Bold"/>
              </a:rPr>
              <a:t>BRAND </a:t>
            </a:r>
            <a:br>
              <a:rPr lang="en-US" sz="8152" b="1" dirty="0">
                <a:solidFill>
                  <a:schemeClr val="accent1"/>
                </a:solidFill>
                <a:latin typeface="+mj-lt"/>
                <a:cs typeface="Univers LT Std 67 Cn Bold"/>
              </a:rPr>
            </a:br>
            <a:endParaRPr lang="en-US" sz="8152" b="1" dirty="0">
              <a:solidFill>
                <a:schemeClr val="accent1"/>
              </a:solidFill>
              <a:latin typeface="+mj-lt"/>
              <a:cs typeface="Univers LT Std 67 Cn Bold"/>
            </a:endParaRPr>
          </a:p>
        </p:txBody>
      </p:sp>
      <p:pic>
        <p:nvPicPr>
          <p:cNvPr id="12" name="Picture 11"/>
          <p:cNvPicPr>
            <a:picLocks noChangeAspect="1"/>
          </p:cNvPicPr>
          <p:nvPr userDrawn="1"/>
        </p:nvPicPr>
        <p:blipFill>
          <a:blip r:embed="rId3"/>
          <a:stretch>
            <a:fillRect/>
          </a:stretch>
        </p:blipFill>
        <p:spPr>
          <a:xfrm>
            <a:off x="1289790" y="2182634"/>
            <a:ext cx="9306701" cy="3759977"/>
          </a:xfrm>
          <a:prstGeom prst="rect">
            <a:avLst/>
          </a:prstGeom>
        </p:spPr>
      </p:pic>
      <p:grpSp>
        <p:nvGrpSpPr>
          <p:cNvPr id="13" name="Group 12"/>
          <p:cNvGrpSpPr/>
          <p:nvPr userDrawn="1"/>
        </p:nvGrpSpPr>
        <p:grpSpPr>
          <a:xfrm>
            <a:off x="2034356" y="2829470"/>
            <a:ext cx="690479" cy="571932"/>
            <a:chOff x="1969288" y="2694697"/>
            <a:chExt cx="676905" cy="561288"/>
          </a:xfrm>
        </p:grpSpPr>
        <p:sp>
          <p:nvSpPr>
            <p:cNvPr id="14" name="Oval 13"/>
            <p:cNvSpPr/>
            <p:nvPr/>
          </p:nvSpPr>
          <p:spPr>
            <a:xfrm>
              <a:off x="2079141" y="2728238"/>
              <a:ext cx="457200" cy="457200"/>
            </a:xfrm>
            <a:prstGeom prst="ellipse">
              <a:avLst/>
            </a:prstGeom>
            <a:solidFill>
              <a:schemeClr val="bg1">
                <a:alpha val="6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p>
          </p:txBody>
        </p:sp>
        <p:sp>
          <p:nvSpPr>
            <p:cNvPr id="15" name="Oval 14"/>
            <p:cNvSpPr/>
            <p:nvPr/>
          </p:nvSpPr>
          <p:spPr>
            <a:xfrm>
              <a:off x="2045600" y="2694697"/>
              <a:ext cx="524282" cy="524282"/>
            </a:xfrm>
            <a:prstGeom prst="ellipse">
              <a:avLst/>
            </a:prstGeom>
            <a:noFill/>
            <a:ln>
              <a:solidFill>
                <a:srgbClr val="FFC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p>
          </p:txBody>
        </p:sp>
        <p:sp>
          <p:nvSpPr>
            <p:cNvPr id="16" name="Text Placeholder 5"/>
            <p:cNvSpPr txBox="1">
              <a:spLocks/>
            </p:cNvSpPr>
            <p:nvPr/>
          </p:nvSpPr>
          <p:spPr bwMode="auto">
            <a:xfrm>
              <a:off x="1969288" y="2793561"/>
              <a:ext cx="676905" cy="46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019"/>
                </a:lnSpc>
                <a:spcBef>
                  <a:spcPts val="0"/>
                </a:spcBef>
                <a:spcAft>
                  <a:spcPts val="3057"/>
                </a:spcAft>
                <a:buNone/>
              </a:pPr>
              <a:r>
                <a:rPr lang="en-US" sz="1019" b="1" dirty="0">
                  <a:latin typeface="+mj-lt"/>
                </a:rPr>
                <a:t>POWER</a:t>
              </a:r>
              <a:br>
                <a:rPr lang="en-US" sz="1019" b="1" dirty="0">
                  <a:latin typeface="+mj-lt"/>
                </a:rPr>
              </a:br>
              <a:r>
                <a:rPr lang="en-US" sz="1019" b="1" dirty="0">
                  <a:latin typeface="+mj-lt"/>
                </a:rPr>
                <a:t>PLANT</a:t>
              </a:r>
            </a:p>
          </p:txBody>
        </p:sp>
      </p:grpSp>
      <p:grpSp>
        <p:nvGrpSpPr>
          <p:cNvPr id="17" name="Group 16"/>
          <p:cNvGrpSpPr/>
          <p:nvPr userDrawn="1"/>
        </p:nvGrpSpPr>
        <p:grpSpPr>
          <a:xfrm>
            <a:off x="3242159" y="2816038"/>
            <a:ext cx="567764" cy="534332"/>
            <a:chOff x="3178424" y="2760453"/>
            <a:chExt cx="556603" cy="524388"/>
          </a:xfrm>
        </p:grpSpPr>
        <p:sp>
          <p:nvSpPr>
            <p:cNvPr id="18" name="Oval 17"/>
            <p:cNvSpPr/>
            <p:nvPr/>
          </p:nvSpPr>
          <p:spPr>
            <a:xfrm>
              <a:off x="3232526" y="2794047"/>
              <a:ext cx="457200" cy="457200"/>
            </a:xfrm>
            <a:prstGeom prst="ellipse">
              <a:avLst/>
            </a:prstGeom>
            <a:solidFill>
              <a:srgbClr val="FFCD11">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p>
          </p:txBody>
        </p:sp>
        <p:sp>
          <p:nvSpPr>
            <p:cNvPr id="19" name="Oval 18"/>
            <p:cNvSpPr/>
            <p:nvPr/>
          </p:nvSpPr>
          <p:spPr>
            <a:xfrm>
              <a:off x="3198932" y="2760453"/>
              <a:ext cx="524388" cy="52438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p>
          </p:txBody>
        </p:sp>
        <p:sp>
          <p:nvSpPr>
            <p:cNvPr id="20" name="Text Placeholder 5"/>
            <p:cNvSpPr txBox="1">
              <a:spLocks/>
            </p:cNvSpPr>
            <p:nvPr/>
          </p:nvSpPr>
          <p:spPr bwMode="auto">
            <a:xfrm>
              <a:off x="3178424" y="2915438"/>
              <a:ext cx="556603" cy="35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019"/>
                </a:lnSpc>
                <a:spcBef>
                  <a:spcPts val="0"/>
                </a:spcBef>
                <a:spcAft>
                  <a:spcPts val="3057"/>
                </a:spcAft>
                <a:buNone/>
              </a:pPr>
              <a:r>
                <a:rPr lang="en-US" sz="1019" b="1" dirty="0">
                  <a:latin typeface="+mj-lt"/>
                </a:rPr>
                <a:t>VOLVO</a:t>
              </a:r>
            </a:p>
          </p:txBody>
        </p:sp>
      </p:grpSp>
      <p:grpSp>
        <p:nvGrpSpPr>
          <p:cNvPr id="21" name="Group 20"/>
          <p:cNvGrpSpPr/>
          <p:nvPr userDrawn="1"/>
        </p:nvGrpSpPr>
        <p:grpSpPr>
          <a:xfrm>
            <a:off x="4508223" y="3505849"/>
            <a:ext cx="690479" cy="637707"/>
            <a:chOff x="1969288" y="2694697"/>
            <a:chExt cx="676905" cy="625838"/>
          </a:xfrm>
        </p:grpSpPr>
        <p:sp>
          <p:nvSpPr>
            <p:cNvPr id="22" name="Oval 21"/>
            <p:cNvSpPr/>
            <p:nvPr/>
          </p:nvSpPr>
          <p:spPr>
            <a:xfrm>
              <a:off x="2079141" y="2728238"/>
              <a:ext cx="457200" cy="457200"/>
            </a:xfrm>
            <a:prstGeom prst="ellipse">
              <a:avLst/>
            </a:prstGeom>
            <a:solidFill>
              <a:schemeClr val="bg1">
                <a:alpha val="6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p>
          </p:txBody>
        </p:sp>
        <p:sp>
          <p:nvSpPr>
            <p:cNvPr id="23" name="Oval 22"/>
            <p:cNvSpPr/>
            <p:nvPr/>
          </p:nvSpPr>
          <p:spPr>
            <a:xfrm>
              <a:off x="2045600" y="2694697"/>
              <a:ext cx="524282" cy="524282"/>
            </a:xfrm>
            <a:prstGeom prst="ellipse">
              <a:avLst/>
            </a:prstGeom>
            <a:noFill/>
            <a:ln>
              <a:solidFill>
                <a:srgbClr val="FFC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p>
          </p:txBody>
        </p:sp>
        <p:sp>
          <p:nvSpPr>
            <p:cNvPr id="24" name="Text Placeholder 5"/>
            <p:cNvSpPr txBox="1">
              <a:spLocks/>
            </p:cNvSpPr>
            <p:nvPr/>
          </p:nvSpPr>
          <p:spPr bwMode="auto">
            <a:xfrm>
              <a:off x="1969288" y="2858111"/>
              <a:ext cx="676905" cy="46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019"/>
                </a:lnSpc>
                <a:spcBef>
                  <a:spcPts val="0"/>
                </a:spcBef>
                <a:spcAft>
                  <a:spcPts val="3057"/>
                </a:spcAft>
                <a:buNone/>
              </a:pPr>
              <a:r>
                <a:rPr lang="en-US" sz="1019" b="1" dirty="0">
                  <a:latin typeface="+mj-lt"/>
                </a:rPr>
                <a:t>CRANES</a:t>
              </a:r>
            </a:p>
          </p:txBody>
        </p:sp>
      </p:grpSp>
      <p:grpSp>
        <p:nvGrpSpPr>
          <p:cNvPr id="25" name="Group 24"/>
          <p:cNvGrpSpPr/>
          <p:nvPr userDrawn="1"/>
        </p:nvGrpSpPr>
        <p:grpSpPr>
          <a:xfrm>
            <a:off x="4799371" y="2555450"/>
            <a:ext cx="690479" cy="633703"/>
            <a:chOff x="1969288" y="2694697"/>
            <a:chExt cx="676905" cy="621909"/>
          </a:xfrm>
        </p:grpSpPr>
        <p:sp>
          <p:nvSpPr>
            <p:cNvPr id="26" name="Oval 25"/>
            <p:cNvSpPr/>
            <p:nvPr/>
          </p:nvSpPr>
          <p:spPr>
            <a:xfrm>
              <a:off x="2079141" y="2728238"/>
              <a:ext cx="457200" cy="457200"/>
            </a:xfrm>
            <a:prstGeom prst="ellipse">
              <a:avLst/>
            </a:prstGeom>
            <a:solidFill>
              <a:schemeClr val="bg1">
                <a:alpha val="6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p>
          </p:txBody>
        </p:sp>
        <p:sp>
          <p:nvSpPr>
            <p:cNvPr id="27" name="Oval 26"/>
            <p:cNvSpPr/>
            <p:nvPr/>
          </p:nvSpPr>
          <p:spPr>
            <a:xfrm>
              <a:off x="2045600" y="2694697"/>
              <a:ext cx="524282" cy="524282"/>
            </a:xfrm>
            <a:prstGeom prst="ellipse">
              <a:avLst/>
            </a:prstGeom>
            <a:noFill/>
            <a:ln>
              <a:solidFill>
                <a:srgbClr val="FFC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p>
          </p:txBody>
        </p:sp>
        <p:sp>
          <p:nvSpPr>
            <p:cNvPr id="28" name="Text Placeholder 5"/>
            <p:cNvSpPr txBox="1">
              <a:spLocks/>
            </p:cNvSpPr>
            <p:nvPr/>
          </p:nvSpPr>
          <p:spPr bwMode="auto">
            <a:xfrm>
              <a:off x="1969288" y="2854182"/>
              <a:ext cx="676905" cy="46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019"/>
                </a:lnSpc>
                <a:spcBef>
                  <a:spcPts val="0"/>
                </a:spcBef>
                <a:spcAft>
                  <a:spcPts val="3057"/>
                </a:spcAft>
                <a:buNone/>
              </a:pPr>
              <a:r>
                <a:rPr lang="en-US" sz="1019" b="1" dirty="0">
                  <a:latin typeface="+mj-lt"/>
                </a:rPr>
                <a:t>GENSET</a:t>
              </a:r>
            </a:p>
          </p:txBody>
        </p:sp>
      </p:grpSp>
      <p:grpSp>
        <p:nvGrpSpPr>
          <p:cNvPr id="29" name="Group 28"/>
          <p:cNvGrpSpPr/>
          <p:nvPr userDrawn="1"/>
        </p:nvGrpSpPr>
        <p:grpSpPr>
          <a:xfrm>
            <a:off x="4301348" y="1753512"/>
            <a:ext cx="693678" cy="692938"/>
            <a:chOff x="4986653" y="1736206"/>
            <a:chExt cx="680041" cy="680041"/>
          </a:xfrm>
        </p:grpSpPr>
        <p:grpSp>
          <p:nvGrpSpPr>
            <p:cNvPr id="30" name="Group 29"/>
            <p:cNvGrpSpPr/>
            <p:nvPr/>
          </p:nvGrpSpPr>
          <p:grpSpPr>
            <a:xfrm>
              <a:off x="4986653" y="1736206"/>
              <a:ext cx="680041" cy="680041"/>
              <a:chOff x="5009937" y="1873439"/>
              <a:chExt cx="524282" cy="524282"/>
            </a:xfrm>
          </p:grpSpPr>
          <p:sp>
            <p:nvSpPr>
              <p:cNvPr id="32" name="Oval 31"/>
              <p:cNvSpPr/>
              <p:nvPr/>
            </p:nvSpPr>
            <p:spPr>
              <a:xfrm>
                <a:off x="5043478" y="1906980"/>
                <a:ext cx="457200" cy="457200"/>
              </a:xfrm>
              <a:prstGeom prst="ellipse">
                <a:avLst/>
              </a:prstGeom>
              <a:solidFill>
                <a:schemeClr val="bg1">
                  <a:alpha val="6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p>
            </p:txBody>
          </p:sp>
          <p:sp>
            <p:nvSpPr>
              <p:cNvPr id="33" name="Oval 32"/>
              <p:cNvSpPr/>
              <p:nvPr/>
            </p:nvSpPr>
            <p:spPr>
              <a:xfrm>
                <a:off x="5009937" y="1873439"/>
                <a:ext cx="524282" cy="524282"/>
              </a:xfrm>
              <a:prstGeom prst="ellipse">
                <a:avLst/>
              </a:prstGeom>
              <a:noFill/>
              <a:ln>
                <a:solidFill>
                  <a:srgbClr val="FFC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p>
            </p:txBody>
          </p:sp>
        </p:grpSp>
        <p:sp>
          <p:nvSpPr>
            <p:cNvPr id="31" name="Text Placeholder 5"/>
            <p:cNvSpPr txBox="1">
              <a:spLocks/>
            </p:cNvSpPr>
            <p:nvPr/>
          </p:nvSpPr>
          <p:spPr bwMode="auto">
            <a:xfrm>
              <a:off x="4989789" y="1938921"/>
              <a:ext cx="676905" cy="46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019"/>
                </a:lnSpc>
                <a:spcBef>
                  <a:spcPts val="0"/>
                </a:spcBef>
                <a:spcAft>
                  <a:spcPts val="3057"/>
                </a:spcAft>
                <a:buNone/>
              </a:pPr>
              <a:r>
                <a:rPr lang="en-US" sz="1019" b="1" dirty="0">
                  <a:latin typeface="+mj-lt"/>
                </a:rPr>
                <a:t>DETROIT</a:t>
              </a:r>
              <a:br>
                <a:rPr lang="en-US" sz="1019" b="1" dirty="0">
                  <a:latin typeface="+mj-lt"/>
                </a:rPr>
              </a:br>
              <a:r>
                <a:rPr lang="en-US" sz="1019" b="1" dirty="0">
                  <a:latin typeface="+mj-lt"/>
                </a:rPr>
                <a:t>DIESEL</a:t>
              </a:r>
            </a:p>
          </p:txBody>
        </p:sp>
      </p:grpSp>
      <p:grpSp>
        <p:nvGrpSpPr>
          <p:cNvPr id="34" name="Group 33"/>
          <p:cNvGrpSpPr/>
          <p:nvPr userDrawn="1"/>
        </p:nvGrpSpPr>
        <p:grpSpPr>
          <a:xfrm>
            <a:off x="5387318" y="1209743"/>
            <a:ext cx="567764" cy="534332"/>
            <a:chOff x="3178424" y="2760453"/>
            <a:chExt cx="556603" cy="524388"/>
          </a:xfrm>
        </p:grpSpPr>
        <p:sp>
          <p:nvSpPr>
            <p:cNvPr id="35" name="Oval 34"/>
            <p:cNvSpPr/>
            <p:nvPr/>
          </p:nvSpPr>
          <p:spPr>
            <a:xfrm>
              <a:off x="3232526" y="2794047"/>
              <a:ext cx="457200" cy="457200"/>
            </a:xfrm>
            <a:prstGeom prst="ellipse">
              <a:avLst/>
            </a:prstGeom>
            <a:solidFill>
              <a:srgbClr val="FFCD11">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p>
          </p:txBody>
        </p:sp>
        <p:sp>
          <p:nvSpPr>
            <p:cNvPr id="36" name="Oval 35"/>
            <p:cNvSpPr/>
            <p:nvPr/>
          </p:nvSpPr>
          <p:spPr>
            <a:xfrm>
              <a:off x="3198932" y="2760453"/>
              <a:ext cx="524388" cy="52438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p>
          </p:txBody>
        </p:sp>
        <p:sp>
          <p:nvSpPr>
            <p:cNvPr id="37" name="Text Placeholder 5"/>
            <p:cNvSpPr txBox="1">
              <a:spLocks/>
            </p:cNvSpPr>
            <p:nvPr/>
          </p:nvSpPr>
          <p:spPr bwMode="auto">
            <a:xfrm>
              <a:off x="3178424" y="2915438"/>
              <a:ext cx="556603" cy="35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019"/>
                </a:lnSpc>
                <a:spcBef>
                  <a:spcPts val="0"/>
                </a:spcBef>
                <a:spcAft>
                  <a:spcPts val="3057"/>
                </a:spcAft>
                <a:buNone/>
              </a:pPr>
              <a:r>
                <a:rPr lang="en-US" sz="1019" b="1" dirty="0">
                  <a:latin typeface="+mj-lt"/>
                </a:rPr>
                <a:t>CAT</a:t>
              </a:r>
            </a:p>
          </p:txBody>
        </p:sp>
      </p:grpSp>
      <p:grpSp>
        <p:nvGrpSpPr>
          <p:cNvPr id="38" name="Group 37"/>
          <p:cNvGrpSpPr/>
          <p:nvPr userDrawn="1"/>
        </p:nvGrpSpPr>
        <p:grpSpPr>
          <a:xfrm>
            <a:off x="6129841" y="1326287"/>
            <a:ext cx="774353" cy="699777"/>
            <a:chOff x="6042879" y="1396185"/>
            <a:chExt cx="759131" cy="686753"/>
          </a:xfrm>
        </p:grpSpPr>
        <p:grpSp>
          <p:nvGrpSpPr>
            <p:cNvPr id="39" name="Group 38"/>
            <p:cNvGrpSpPr/>
            <p:nvPr/>
          </p:nvGrpSpPr>
          <p:grpSpPr>
            <a:xfrm>
              <a:off x="6082425" y="1396185"/>
              <a:ext cx="680041" cy="680041"/>
              <a:chOff x="5009937" y="1873439"/>
              <a:chExt cx="524282" cy="524282"/>
            </a:xfrm>
          </p:grpSpPr>
          <p:sp>
            <p:nvSpPr>
              <p:cNvPr id="41" name="Oval 40"/>
              <p:cNvSpPr/>
              <p:nvPr/>
            </p:nvSpPr>
            <p:spPr>
              <a:xfrm>
                <a:off x="5043478" y="1906980"/>
                <a:ext cx="457200" cy="457200"/>
              </a:xfrm>
              <a:prstGeom prst="ellipse">
                <a:avLst/>
              </a:prstGeom>
              <a:solidFill>
                <a:schemeClr val="bg1">
                  <a:alpha val="6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p>
            </p:txBody>
          </p:sp>
          <p:sp>
            <p:nvSpPr>
              <p:cNvPr id="42" name="Oval 41"/>
              <p:cNvSpPr/>
              <p:nvPr/>
            </p:nvSpPr>
            <p:spPr>
              <a:xfrm>
                <a:off x="5009937" y="1873439"/>
                <a:ext cx="524282" cy="524282"/>
              </a:xfrm>
              <a:prstGeom prst="ellipse">
                <a:avLst/>
              </a:prstGeom>
              <a:noFill/>
              <a:ln>
                <a:solidFill>
                  <a:srgbClr val="FFC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p>
            </p:txBody>
          </p:sp>
        </p:grpSp>
        <p:sp>
          <p:nvSpPr>
            <p:cNvPr id="40" name="Text Placeholder 5"/>
            <p:cNvSpPr txBox="1">
              <a:spLocks/>
            </p:cNvSpPr>
            <p:nvPr/>
          </p:nvSpPr>
          <p:spPr bwMode="auto">
            <a:xfrm>
              <a:off x="6042879" y="1620514"/>
              <a:ext cx="759131" cy="46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019"/>
                </a:lnSpc>
                <a:spcBef>
                  <a:spcPts val="0"/>
                </a:spcBef>
                <a:spcAft>
                  <a:spcPts val="3057"/>
                </a:spcAft>
                <a:buNone/>
              </a:pPr>
              <a:r>
                <a:rPr lang="en-US" sz="1019" b="1" dirty="0">
                  <a:latin typeface="+mj-lt"/>
                </a:rPr>
                <a:t>WÄRTSILÄ</a:t>
              </a:r>
            </a:p>
          </p:txBody>
        </p:sp>
      </p:grpSp>
      <p:grpSp>
        <p:nvGrpSpPr>
          <p:cNvPr id="43" name="Group 42"/>
          <p:cNvGrpSpPr/>
          <p:nvPr userDrawn="1"/>
        </p:nvGrpSpPr>
        <p:grpSpPr>
          <a:xfrm>
            <a:off x="6930672" y="1666429"/>
            <a:ext cx="709849" cy="593027"/>
            <a:chOff x="6811461" y="1728822"/>
            <a:chExt cx="695894" cy="581991"/>
          </a:xfrm>
        </p:grpSpPr>
        <p:grpSp>
          <p:nvGrpSpPr>
            <p:cNvPr id="44" name="Group 43"/>
            <p:cNvGrpSpPr/>
            <p:nvPr/>
          </p:nvGrpSpPr>
          <p:grpSpPr>
            <a:xfrm>
              <a:off x="6868413" y="1728822"/>
              <a:ext cx="581991" cy="581991"/>
              <a:chOff x="6868414" y="1786425"/>
              <a:chExt cx="524388" cy="524388"/>
            </a:xfrm>
          </p:grpSpPr>
          <p:sp>
            <p:nvSpPr>
              <p:cNvPr id="46" name="Oval 45"/>
              <p:cNvSpPr/>
              <p:nvPr/>
            </p:nvSpPr>
            <p:spPr>
              <a:xfrm>
                <a:off x="6902008" y="1813580"/>
                <a:ext cx="457200" cy="457200"/>
              </a:xfrm>
              <a:prstGeom prst="ellipse">
                <a:avLst/>
              </a:prstGeom>
              <a:solidFill>
                <a:srgbClr val="FFCD11">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p>
            </p:txBody>
          </p:sp>
          <p:sp>
            <p:nvSpPr>
              <p:cNvPr id="47" name="Oval 46"/>
              <p:cNvSpPr/>
              <p:nvPr/>
            </p:nvSpPr>
            <p:spPr>
              <a:xfrm>
                <a:off x="6868414" y="1786425"/>
                <a:ext cx="524388" cy="52438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p>
            </p:txBody>
          </p:sp>
        </p:grpSp>
        <p:sp>
          <p:nvSpPr>
            <p:cNvPr id="45" name="Text Placeholder 5"/>
            <p:cNvSpPr txBox="1">
              <a:spLocks/>
            </p:cNvSpPr>
            <p:nvPr/>
          </p:nvSpPr>
          <p:spPr bwMode="auto">
            <a:xfrm>
              <a:off x="6811461" y="1907111"/>
              <a:ext cx="695894" cy="324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019"/>
                </a:lnSpc>
                <a:spcBef>
                  <a:spcPts val="0"/>
                </a:spcBef>
                <a:spcAft>
                  <a:spcPts val="3057"/>
                </a:spcAft>
                <a:buNone/>
              </a:pPr>
              <a:r>
                <a:rPr lang="en-US" sz="1019" b="1" dirty="0">
                  <a:latin typeface="+mj-lt"/>
                </a:rPr>
                <a:t>CUMMINS</a:t>
              </a:r>
            </a:p>
          </p:txBody>
        </p:sp>
      </p:grpSp>
      <p:grpSp>
        <p:nvGrpSpPr>
          <p:cNvPr id="48" name="Group 47"/>
          <p:cNvGrpSpPr/>
          <p:nvPr userDrawn="1"/>
        </p:nvGrpSpPr>
        <p:grpSpPr>
          <a:xfrm>
            <a:off x="6483876" y="2330194"/>
            <a:ext cx="783777" cy="717042"/>
            <a:chOff x="7030142" y="2315415"/>
            <a:chExt cx="768369" cy="703697"/>
          </a:xfrm>
        </p:grpSpPr>
        <p:grpSp>
          <p:nvGrpSpPr>
            <p:cNvPr id="49" name="Group 48"/>
            <p:cNvGrpSpPr/>
            <p:nvPr/>
          </p:nvGrpSpPr>
          <p:grpSpPr>
            <a:xfrm>
              <a:off x="7064782" y="2315415"/>
              <a:ext cx="680041" cy="680041"/>
              <a:chOff x="5009937" y="1873439"/>
              <a:chExt cx="524282" cy="524282"/>
            </a:xfrm>
          </p:grpSpPr>
          <p:sp>
            <p:nvSpPr>
              <p:cNvPr id="51" name="Oval 50"/>
              <p:cNvSpPr/>
              <p:nvPr/>
            </p:nvSpPr>
            <p:spPr>
              <a:xfrm>
                <a:off x="5043478" y="1906980"/>
                <a:ext cx="457200" cy="457200"/>
              </a:xfrm>
              <a:prstGeom prst="ellipse">
                <a:avLst/>
              </a:prstGeom>
              <a:solidFill>
                <a:schemeClr val="bg1">
                  <a:alpha val="6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p>
            </p:txBody>
          </p:sp>
          <p:sp>
            <p:nvSpPr>
              <p:cNvPr id="52" name="Oval 51"/>
              <p:cNvSpPr/>
              <p:nvPr/>
            </p:nvSpPr>
            <p:spPr>
              <a:xfrm>
                <a:off x="5009937" y="1873439"/>
                <a:ext cx="524282" cy="524282"/>
              </a:xfrm>
              <a:prstGeom prst="ellipse">
                <a:avLst/>
              </a:prstGeom>
              <a:noFill/>
              <a:ln>
                <a:solidFill>
                  <a:srgbClr val="FFC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p>
            </p:txBody>
          </p:sp>
        </p:grpSp>
        <p:sp>
          <p:nvSpPr>
            <p:cNvPr id="50" name="Text Placeholder 5"/>
            <p:cNvSpPr txBox="1">
              <a:spLocks/>
            </p:cNvSpPr>
            <p:nvPr/>
          </p:nvSpPr>
          <p:spPr bwMode="auto">
            <a:xfrm>
              <a:off x="7030142" y="2556688"/>
              <a:ext cx="768369" cy="46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019"/>
                </a:lnSpc>
                <a:spcBef>
                  <a:spcPts val="0"/>
                </a:spcBef>
                <a:spcAft>
                  <a:spcPts val="3057"/>
                </a:spcAft>
                <a:buNone/>
              </a:pPr>
              <a:r>
                <a:rPr lang="en-US" sz="1019" b="1" dirty="0">
                  <a:latin typeface="+mj-lt"/>
                </a:rPr>
                <a:t>KOMATSU</a:t>
              </a:r>
            </a:p>
          </p:txBody>
        </p:sp>
      </p:grpSp>
      <p:grpSp>
        <p:nvGrpSpPr>
          <p:cNvPr id="53" name="Group 52"/>
          <p:cNvGrpSpPr/>
          <p:nvPr userDrawn="1"/>
        </p:nvGrpSpPr>
        <p:grpSpPr>
          <a:xfrm>
            <a:off x="7589798" y="2589289"/>
            <a:ext cx="684316" cy="592828"/>
            <a:chOff x="7440598" y="2537925"/>
            <a:chExt cx="670864" cy="581795"/>
          </a:xfrm>
        </p:grpSpPr>
        <p:grpSp>
          <p:nvGrpSpPr>
            <p:cNvPr id="54" name="Group 53"/>
            <p:cNvGrpSpPr/>
            <p:nvPr/>
          </p:nvGrpSpPr>
          <p:grpSpPr>
            <a:xfrm>
              <a:off x="7484970" y="2537925"/>
              <a:ext cx="581795" cy="581795"/>
              <a:chOff x="7509851" y="2570452"/>
              <a:chExt cx="524388" cy="524388"/>
            </a:xfrm>
          </p:grpSpPr>
          <p:sp>
            <p:nvSpPr>
              <p:cNvPr id="56" name="Oval 55"/>
              <p:cNvSpPr/>
              <p:nvPr/>
            </p:nvSpPr>
            <p:spPr>
              <a:xfrm>
                <a:off x="7543445" y="2604046"/>
                <a:ext cx="457200" cy="457200"/>
              </a:xfrm>
              <a:prstGeom prst="ellipse">
                <a:avLst/>
              </a:prstGeom>
              <a:solidFill>
                <a:srgbClr val="FFCD11">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p>
            </p:txBody>
          </p:sp>
          <p:sp>
            <p:nvSpPr>
              <p:cNvPr id="57" name="Oval 56"/>
              <p:cNvSpPr/>
              <p:nvPr/>
            </p:nvSpPr>
            <p:spPr>
              <a:xfrm>
                <a:off x="7509851" y="2570452"/>
                <a:ext cx="524388" cy="52438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p>
            </p:txBody>
          </p:sp>
        </p:grpSp>
        <p:sp>
          <p:nvSpPr>
            <p:cNvPr id="55" name="Text Placeholder 5"/>
            <p:cNvSpPr txBox="1">
              <a:spLocks/>
            </p:cNvSpPr>
            <p:nvPr/>
          </p:nvSpPr>
          <p:spPr bwMode="auto">
            <a:xfrm>
              <a:off x="7440598" y="2679735"/>
              <a:ext cx="670864" cy="35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019"/>
                </a:lnSpc>
                <a:spcBef>
                  <a:spcPts val="0"/>
                </a:spcBef>
                <a:spcAft>
                  <a:spcPts val="3057"/>
                </a:spcAft>
                <a:buNone/>
              </a:pPr>
              <a:r>
                <a:rPr lang="en-US" sz="1019" b="1" dirty="0">
                  <a:latin typeface="+mj-lt"/>
                </a:rPr>
                <a:t>PICKUP</a:t>
              </a:r>
              <a:br>
                <a:rPr lang="en-US" sz="1019" b="1" dirty="0">
                  <a:latin typeface="+mj-lt"/>
                </a:rPr>
              </a:br>
              <a:r>
                <a:rPr lang="en-US" sz="1019" b="1" dirty="0">
                  <a:latin typeface="+mj-lt"/>
                </a:rPr>
                <a:t>TRUCKS</a:t>
              </a:r>
            </a:p>
          </p:txBody>
        </p:sp>
      </p:grpSp>
      <p:grpSp>
        <p:nvGrpSpPr>
          <p:cNvPr id="58" name="Group 57"/>
          <p:cNvGrpSpPr/>
          <p:nvPr userDrawn="1"/>
        </p:nvGrpSpPr>
        <p:grpSpPr>
          <a:xfrm>
            <a:off x="8470373" y="1428433"/>
            <a:ext cx="1128222" cy="1127017"/>
            <a:chOff x="8199018" y="1919189"/>
            <a:chExt cx="1106044" cy="1106042"/>
          </a:xfrm>
        </p:grpSpPr>
        <p:grpSp>
          <p:nvGrpSpPr>
            <p:cNvPr id="59" name="Group 58"/>
            <p:cNvGrpSpPr/>
            <p:nvPr/>
          </p:nvGrpSpPr>
          <p:grpSpPr>
            <a:xfrm>
              <a:off x="8199018" y="1919189"/>
              <a:ext cx="1106044" cy="1106042"/>
              <a:chOff x="5009937" y="1873439"/>
              <a:chExt cx="524282" cy="524282"/>
            </a:xfrm>
          </p:grpSpPr>
          <p:sp>
            <p:nvSpPr>
              <p:cNvPr id="61" name="Oval 60"/>
              <p:cNvSpPr/>
              <p:nvPr/>
            </p:nvSpPr>
            <p:spPr>
              <a:xfrm>
                <a:off x="5043478" y="1906980"/>
                <a:ext cx="457200" cy="457200"/>
              </a:xfrm>
              <a:prstGeom prst="ellipse">
                <a:avLst/>
              </a:prstGeom>
              <a:solidFill>
                <a:schemeClr val="bg1">
                  <a:alpha val="6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p>
            </p:txBody>
          </p:sp>
          <p:sp>
            <p:nvSpPr>
              <p:cNvPr id="62" name="Oval 61"/>
              <p:cNvSpPr/>
              <p:nvPr/>
            </p:nvSpPr>
            <p:spPr>
              <a:xfrm>
                <a:off x="5009937" y="1873439"/>
                <a:ext cx="524282" cy="524282"/>
              </a:xfrm>
              <a:prstGeom prst="ellipse">
                <a:avLst/>
              </a:prstGeom>
              <a:noFill/>
              <a:ln>
                <a:solidFill>
                  <a:srgbClr val="FFC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p>
            </p:txBody>
          </p:sp>
        </p:grpSp>
        <p:sp>
          <p:nvSpPr>
            <p:cNvPr id="60" name="Text Placeholder 5"/>
            <p:cNvSpPr txBox="1">
              <a:spLocks/>
            </p:cNvSpPr>
            <p:nvPr/>
          </p:nvSpPr>
          <p:spPr bwMode="auto">
            <a:xfrm>
              <a:off x="8210679" y="2349806"/>
              <a:ext cx="1065412" cy="462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019"/>
                </a:lnSpc>
                <a:spcBef>
                  <a:spcPts val="0"/>
                </a:spcBef>
                <a:spcAft>
                  <a:spcPts val="3057"/>
                </a:spcAft>
                <a:buNone/>
              </a:pPr>
              <a:r>
                <a:rPr lang="en-US" sz="1019" b="1" dirty="0">
                  <a:latin typeface="+mj-lt"/>
                </a:rPr>
                <a:t>TRANSPORTERS</a:t>
              </a:r>
            </a:p>
          </p:txBody>
        </p:sp>
      </p:grpSp>
      <p:grpSp>
        <p:nvGrpSpPr>
          <p:cNvPr id="63" name="Group 62"/>
          <p:cNvGrpSpPr/>
          <p:nvPr userDrawn="1"/>
        </p:nvGrpSpPr>
        <p:grpSpPr>
          <a:xfrm>
            <a:off x="5702866" y="3029978"/>
            <a:ext cx="567764" cy="534332"/>
            <a:chOff x="3178424" y="2760453"/>
            <a:chExt cx="556603" cy="524388"/>
          </a:xfrm>
        </p:grpSpPr>
        <p:sp>
          <p:nvSpPr>
            <p:cNvPr id="64" name="Oval 63"/>
            <p:cNvSpPr/>
            <p:nvPr/>
          </p:nvSpPr>
          <p:spPr>
            <a:xfrm>
              <a:off x="3232526" y="2794047"/>
              <a:ext cx="457200" cy="457200"/>
            </a:xfrm>
            <a:prstGeom prst="ellipse">
              <a:avLst/>
            </a:prstGeom>
            <a:solidFill>
              <a:srgbClr val="FFCD11">
                <a:alpha val="6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p>
          </p:txBody>
        </p:sp>
        <p:sp>
          <p:nvSpPr>
            <p:cNvPr id="65" name="Oval 64"/>
            <p:cNvSpPr/>
            <p:nvPr/>
          </p:nvSpPr>
          <p:spPr>
            <a:xfrm>
              <a:off x="3198932" y="2760453"/>
              <a:ext cx="524388" cy="52438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45" dirty="0"/>
            </a:p>
          </p:txBody>
        </p:sp>
        <p:sp>
          <p:nvSpPr>
            <p:cNvPr id="66" name="Text Placeholder 5"/>
            <p:cNvSpPr txBox="1">
              <a:spLocks/>
            </p:cNvSpPr>
            <p:nvPr/>
          </p:nvSpPr>
          <p:spPr bwMode="auto">
            <a:xfrm>
              <a:off x="3178424" y="2915438"/>
              <a:ext cx="556603" cy="35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ts val="1019"/>
                </a:lnSpc>
                <a:spcBef>
                  <a:spcPts val="0"/>
                </a:spcBef>
                <a:spcAft>
                  <a:spcPts val="3057"/>
                </a:spcAft>
                <a:buNone/>
              </a:pPr>
              <a:r>
                <a:rPr lang="en-US" sz="1019" b="1" dirty="0">
                  <a:latin typeface="+mj-lt"/>
                </a:rPr>
                <a:t>CAT</a:t>
              </a:r>
            </a:p>
          </p:txBody>
        </p:sp>
      </p:grpSp>
      <p:sp>
        <p:nvSpPr>
          <p:cNvPr id="67" name="TextBox 66"/>
          <p:cNvSpPr txBox="1"/>
          <p:nvPr userDrawn="1"/>
        </p:nvSpPr>
        <p:spPr>
          <a:xfrm>
            <a:off x="6988766" y="4241680"/>
            <a:ext cx="5052318" cy="1890261"/>
          </a:xfrm>
          <a:prstGeom prst="rect">
            <a:avLst/>
          </a:prstGeom>
          <a:noFill/>
        </p:spPr>
        <p:txBody>
          <a:bodyPr wrap="square" rtlCol="0">
            <a:spAutoFit/>
          </a:bodyPr>
          <a:lstStyle/>
          <a:p>
            <a:pPr fontAlgn="auto">
              <a:spcBef>
                <a:spcPts val="0"/>
              </a:spcBef>
              <a:spcAft>
                <a:spcPts val="0"/>
              </a:spcAft>
              <a:defRPr/>
            </a:pPr>
            <a:r>
              <a:rPr lang="en-US" sz="1766" dirty="0">
                <a:solidFill>
                  <a:schemeClr val="bg1"/>
                </a:solidFill>
                <a:latin typeface="+mn-lt"/>
              </a:rPr>
              <a:t>The goal is for Cat</a:t>
            </a:r>
            <a:r>
              <a:rPr lang="en-US" sz="1766" baseline="40000" dirty="0">
                <a:solidFill>
                  <a:schemeClr val="bg1"/>
                </a:solidFill>
                <a:latin typeface="+mn-lt"/>
              </a:rPr>
              <a:t>®</a:t>
            </a:r>
            <a:r>
              <a:rPr lang="en-US" sz="1766" dirty="0">
                <a:solidFill>
                  <a:schemeClr val="bg1"/>
                </a:solidFill>
                <a:latin typeface="+mn-lt"/>
              </a:rPr>
              <a:t> to become </a:t>
            </a:r>
            <a:r>
              <a:rPr lang="en-US" sz="1766" u="sng" dirty="0">
                <a:solidFill>
                  <a:schemeClr val="bg1"/>
                </a:solidFill>
                <a:latin typeface="+mn-lt"/>
              </a:rPr>
              <a:t>the</a:t>
            </a:r>
            <a:r>
              <a:rPr lang="en-US" sz="1766" dirty="0">
                <a:solidFill>
                  <a:schemeClr val="bg1"/>
                </a:solidFill>
                <a:latin typeface="+mn-lt"/>
              </a:rPr>
              <a:t> jobsite brand</a:t>
            </a:r>
            <a:r>
              <a:rPr lang="en-US" sz="1766" baseline="0" dirty="0">
                <a:solidFill>
                  <a:schemeClr val="bg1"/>
                </a:solidFill>
                <a:latin typeface="+mn-lt"/>
              </a:rPr>
              <a:t> – helping our customers improve productivity</a:t>
            </a:r>
            <a:r>
              <a:rPr lang="en-US" sz="1766" dirty="0">
                <a:solidFill>
                  <a:schemeClr val="bg1"/>
                </a:solidFill>
                <a:latin typeface="+mn-lt"/>
              </a:rPr>
              <a:t> regardless of what assets or machines are on these sites. The result is one, simpler solution to help our customers run, grow and innovate their businesses. </a:t>
            </a:r>
          </a:p>
          <a:p>
            <a:pPr fontAlgn="auto">
              <a:spcBef>
                <a:spcPts val="0"/>
              </a:spcBef>
              <a:spcAft>
                <a:spcPts val="0"/>
              </a:spcAft>
              <a:defRPr/>
            </a:pPr>
            <a:endParaRPr lang="en-US" sz="1427" dirty="0">
              <a:solidFill>
                <a:schemeClr val="bg1"/>
              </a:solidFill>
            </a:endParaRPr>
          </a:p>
          <a:p>
            <a:pPr fontAlgn="auto">
              <a:spcBef>
                <a:spcPts val="0"/>
              </a:spcBef>
              <a:spcAft>
                <a:spcPts val="0"/>
              </a:spcAft>
              <a:defRPr/>
            </a:pPr>
            <a:endParaRPr lang="en-US" sz="1427" dirty="0">
              <a:solidFill>
                <a:schemeClr val="bg1"/>
              </a:solidFill>
            </a:endParaRPr>
          </a:p>
        </p:txBody>
      </p:sp>
      <p:cxnSp>
        <p:nvCxnSpPr>
          <p:cNvPr id="68" name="Straight Connector 67"/>
          <p:cNvCxnSpPr/>
          <p:nvPr userDrawn="1"/>
        </p:nvCxnSpPr>
        <p:spPr>
          <a:xfrm flipH="1">
            <a:off x="6988766" y="4272793"/>
            <a:ext cx="20404" cy="142964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1262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gital Work Streams">
    <p:spTree>
      <p:nvGrpSpPr>
        <p:cNvPr id="1" name=""/>
        <p:cNvGrpSpPr/>
        <p:nvPr/>
      </p:nvGrpSpPr>
      <p:grpSpPr>
        <a:xfrm>
          <a:off x="0" y="0"/>
          <a:ext cx="0" cy="0"/>
          <a:chOff x="0" y="0"/>
          <a:chExt cx="0" cy="0"/>
        </a:xfrm>
      </p:grpSpPr>
      <p:pic>
        <p:nvPicPr>
          <p:cNvPr id="69" name="Picture 68"/>
          <p:cNvPicPr>
            <a:picLocks noChangeAspect="1"/>
          </p:cNvPicPr>
          <p:nvPr userDrawn="1"/>
        </p:nvPicPr>
        <p:blipFill rotWithShape="1">
          <a:blip r:embed="rId2">
            <a:extLst>
              <a:ext uri="{28A0092B-C50C-407E-A947-70E740481C1C}">
                <a14:useLocalDpi xmlns:a14="http://schemas.microsoft.com/office/drawing/2010/main" val="0"/>
              </a:ext>
            </a:extLst>
          </a:blip>
          <a:srcRect b="5420"/>
          <a:stretch/>
        </p:blipFill>
        <p:spPr>
          <a:xfrm>
            <a:off x="-12950" y="-5775"/>
            <a:ext cx="12442597" cy="5871211"/>
          </a:xfrm>
          <a:prstGeom prst="rect">
            <a:avLst/>
          </a:prstGeom>
        </p:spPr>
      </p:pic>
      <p:sp>
        <p:nvSpPr>
          <p:cNvPr id="70" name="TextBox 3"/>
          <p:cNvSpPr txBox="1"/>
          <p:nvPr userDrawn="1"/>
        </p:nvSpPr>
        <p:spPr>
          <a:xfrm>
            <a:off x="433982" y="386818"/>
            <a:ext cx="11568513" cy="1672766"/>
          </a:xfrm>
          <a:prstGeom prst="rect">
            <a:avLst/>
          </a:prstGeom>
          <a:no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70000"/>
              </a:lnSpc>
            </a:pPr>
            <a:r>
              <a:rPr lang="en-US" sz="7336" b="1" spc="-154" dirty="0">
                <a:solidFill>
                  <a:schemeClr val="accent1"/>
                </a:solidFill>
                <a:latin typeface="Arial Narrow Bold"/>
                <a:cs typeface="Arial Narrow Bold"/>
              </a:rPr>
              <a:t>NINE DIGITAL </a:t>
            </a:r>
          </a:p>
          <a:p>
            <a:pPr>
              <a:lnSpc>
                <a:spcPct val="70000"/>
              </a:lnSpc>
            </a:pPr>
            <a:r>
              <a:rPr lang="en-US" sz="7336" b="1" spc="-154" dirty="0">
                <a:solidFill>
                  <a:schemeClr val="bg2"/>
                </a:solidFill>
                <a:latin typeface="Arial Narrow Bold"/>
                <a:cs typeface="Arial Narrow Bold"/>
              </a:rPr>
              <a:t>WORK STREAMS</a:t>
            </a:r>
          </a:p>
        </p:txBody>
      </p:sp>
      <p:sp>
        <p:nvSpPr>
          <p:cNvPr id="71" name="Text Box 852"/>
          <p:cNvSpPr txBox="1"/>
          <p:nvPr userDrawn="1"/>
        </p:nvSpPr>
        <p:spPr>
          <a:xfrm>
            <a:off x="5276963" y="3196990"/>
            <a:ext cx="2521841" cy="27798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3174" tIns="46587" rIns="93174" bIns="46587"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nSpc>
                <a:spcPct val="25000"/>
              </a:lnSpc>
              <a:spcBef>
                <a:spcPts val="0"/>
              </a:spcBef>
              <a:spcAft>
                <a:spcPts val="815"/>
              </a:spcAft>
            </a:pPr>
            <a:r>
              <a:rPr lang="en-US" sz="1019" b="1" dirty="0">
                <a:latin typeface="Arial Narrow" panose="020B0606020202030204" pitchFamily="34" charset="0"/>
                <a:ea typeface="Calibri" panose="020F0502020204030204" pitchFamily="34" charset="0"/>
                <a:cs typeface="Times New Roman" panose="02020603050405020304" pitchFamily="18" charset="0"/>
              </a:rPr>
              <a:t>MACHINE/EQUIPMENT HARDWARE, </a:t>
            </a:r>
          </a:p>
          <a:p>
            <a:pPr>
              <a:lnSpc>
                <a:spcPct val="25000"/>
              </a:lnSpc>
              <a:spcBef>
                <a:spcPts val="0"/>
              </a:spcBef>
              <a:spcAft>
                <a:spcPts val="815"/>
              </a:spcAft>
            </a:pPr>
            <a:r>
              <a:rPr lang="en-US" sz="1019" b="1" dirty="0">
                <a:latin typeface="Arial Narrow" panose="020B0606020202030204" pitchFamily="34" charset="0"/>
                <a:ea typeface="Calibri" panose="020F0502020204030204" pitchFamily="34" charset="0"/>
                <a:cs typeface="Times New Roman" panose="02020603050405020304" pitchFamily="18" charset="0"/>
              </a:rPr>
              <a:t>SENSOR AND ARCHITECTURE VISION</a:t>
            </a:r>
          </a:p>
          <a:p>
            <a:pPr>
              <a:lnSpc>
                <a:spcPct val="70000"/>
              </a:lnSpc>
            </a:pPr>
            <a:r>
              <a:rPr lang="en-US" sz="917" b="1"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EO Champion:</a:t>
            </a:r>
            <a:r>
              <a:rPr lang="en-US" sz="917"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  Denise Johnson</a:t>
            </a:r>
            <a:endParaRPr lang="en-US" sz="917" dirty="0">
              <a:solidFill>
                <a:schemeClr val="bg2"/>
              </a:solidFill>
              <a:ea typeface="Calibri" panose="020F0502020204030204" pitchFamily="34" charset="0"/>
              <a:cs typeface="Times New Roman" panose="02020603050405020304" pitchFamily="18" charset="0"/>
            </a:endParaRPr>
          </a:p>
          <a:p>
            <a:pPr>
              <a:lnSpc>
                <a:spcPct val="107000"/>
              </a:lnSpc>
            </a:pPr>
            <a:r>
              <a:rPr lang="en-US" sz="917" b="1"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Project Lead:</a:t>
            </a:r>
            <a:r>
              <a:rPr lang="en-US" sz="917"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  Jean Savage</a:t>
            </a:r>
            <a:endParaRPr lang="en-US" sz="917" dirty="0">
              <a:solidFill>
                <a:schemeClr val="bg2"/>
              </a:solidFill>
              <a:ea typeface="Calibri" panose="020F0502020204030204" pitchFamily="34" charset="0"/>
              <a:cs typeface="Times New Roman" panose="02020603050405020304" pitchFamily="18" charset="0"/>
            </a:endParaRPr>
          </a:p>
          <a:p>
            <a:pPr>
              <a:lnSpc>
                <a:spcPct val="107000"/>
              </a:lnSpc>
              <a:spcBef>
                <a:spcPts val="0"/>
              </a:spcBef>
              <a:spcAft>
                <a:spcPts val="815"/>
              </a:spcAft>
            </a:pPr>
            <a:endParaRPr lang="en-US" sz="1121" dirty="0">
              <a:ea typeface="Calibri" panose="020F0502020204030204" pitchFamily="34" charset="0"/>
              <a:cs typeface="Times New Roman" panose="02020603050405020304" pitchFamily="18" charset="0"/>
            </a:endParaRPr>
          </a:p>
        </p:txBody>
      </p:sp>
      <p:sp>
        <p:nvSpPr>
          <p:cNvPr id="72" name="Text Box 855"/>
          <p:cNvSpPr txBox="1"/>
          <p:nvPr userDrawn="1"/>
        </p:nvSpPr>
        <p:spPr>
          <a:xfrm>
            <a:off x="7555242" y="3181791"/>
            <a:ext cx="2129353" cy="27798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3174" tIns="46587" rIns="93174" bIns="46587"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nSpc>
                <a:spcPct val="25000"/>
              </a:lnSpc>
              <a:spcBef>
                <a:spcPts val="0"/>
              </a:spcBef>
              <a:spcAft>
                <a:spcPts val="815"/>
              </a:spcAft>
            </a:pPr>
            <a:r>
              <a:rPr lang="en-US" sz="1019" b="1" dirty="0">
                <a:latin typeface="Arial Narrow" panose="020B0606020202030204" pitchFamily="34" charset="0"/>
                <a:ea typeface="Calibri" panose="020F0502020204030204" pitchFamily="34" charset="0"/>
                <a:cs typeface="Times New Roman" panose="02020603050405020304" pitchFamily="18" charset="0"/>
              </a:rPr>
              <a:t>OVERALL CUSTOMER EXPERIENCE/</a:t>
            </a:r>
          </a:p>
          <a:p>
            <a:pPr>
              <a:lnSpc>
                <a:spcPct val="25000"/>
              </a:lnSpc>
              <a:spcBef>
                <a:spcPts val="0"/>
              </a:spcBef>
              <a:spcAft>
                <a:spcPts val="815"/>
              </a:spcAft>
            </a:pPr>
            <a:r>
              <a:rPr lang="en-US" sz="1019" b="1" dirty="0">
                <a:latin typeface="Arial Narrow" panose="020B0606020202030204" pitchFamily="34" charset="0"/>
                <a:ea typeface="Calibri" panose="020F0502020204030204" pitchFamily="34" charset="0"/>
                <a:cs typeface="Times New Roman" panose="02020603050405020304" pitchFamily="18" charset="0"/>
              </a:rPr>
              <a:t>CUSTOMER INTERFACE</a:t>
            </a:r>
          </a:p>
          <a:p>
            <a:pPr>
              <a:lnSpc>
                <a:spcPct val="90000"/>
              </a:lnSpc>
              <a:spcBef>
                <a:spcPts val="0"/>
              </a:spcBef>
              <a:spcAft>
                <a:spcPts val="815"/>
              </a:spcAft>
            </a:pPr>
            <a:r>
              <a:rPr lang="en-US" sz="917" b="1"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EO Champion:</a:t>
            </a:r>
            <a:r>
              <a:rPr lang="en-US" sz="917"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  Rob Charter</a:t>
            </a:r>
            <a:br>
              <a:rPr lang="en-US" sz="917" dirty="0">
                <a:solidFill>
                  <a:schemeClr val="bg2"/>
                </a:solidFill>
                <a:ea typeface="Calibri" panose="020F0502020204030204" pitchFamily="34" charset="0"/>
                <a:cs typeface="Times New Roman" panose="02020603050405020304" pitchFamily="18" charset="0"/>
              </a:rPr>
            </a:br>
            <a:r>
              <a:rPr lang="en-US" sz="917" b="1"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Project Lead:</a:t>
            </a:r>
            <a:r>
              <a:rPr lang="en-US" sz="917"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  George Taylor</a:t>
            </a:r>
            <a:endParaRPr lang="en-US" sz="917" dirty="0">
              <a:solidFill>
                <a:schemeClr val="bg2"/>
              </a:solidFill>
              <a:ea typeface="Calibri" panose="020F0502020204030204" pitchFamily="34" charset="0"/>
              <a:cs typeface="Times New Roman" panose="02020603050405020304" pitchFamily="18" charset="0"/>
            </a:endParaRPr>
          </a:p>
          <a:p>
            <a:pPr>
              <a:lnSpc>
                <a:spcPct val="70000"/>
              </a:lnSpc>
              <a:spcBef>
                <a:spcPts val="0"/>
              </a:spcBef>
              <a:spcAft>
                <a:spcPts val="815"/>
              </a:spcAft>
            </a:pPr>
            <a:endParaRPr lang="en-US" sz="1121" dirty="0">
              <a:ea typeface="Calibri" panose="020F0502020204030204" pitchFamily="34" charset="0"/>
              <a:cs typeface="Times New Roman" panose="02020603050405020304" pitchFamily="18" charset="0"/>
            </a:endParaRPr>
          </a:p>
        </p:txBody>
      </p:sp>
      <p:sp>
        <p:nvSpPr>
          <p:cNvPr id="73" name="TextBox 23"/>
          <p:cNvSpPr txBox="1"/>
          <p:nvPr userDrawn="1"/>
        </p:nvSpPr>
        <p:spPr>
          <a:xfrm>
            <a:off x="857776" y="1770059"/>
            <a:ext cx="1033001" cy="159768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782" dirty="0">
                <a:solidFill>
                  <a:schemeClr val="bg1">
                    <a:lumMod val="75000"/>
                    <a:alpha val="71000"/>
                  </a:schemeClr>
                </a:solidFill>
                <a:latin typeface="Arial Black"/>
                <a:cs typeface="Arial Black"/>
              </a:rPr>
              <a:t>1</a:t>
            </a:r>
          </a:p>
        </p:txBody>
      </p:sp>
      <p:sp>
        <p:nvSpPr>
          <p:cNvPr id="74" name="Text Box 827"/>
          <p:cNvSpPr txBox="1"/>
          <p:nvPr userDrawn="1"/>
        </p:nvSpPr>
        <p:spPr>
          <a:xfrm>
            <a:off x="2964777" y="3156338"/>
            <a:ext cx="2269325" cy="598817"/>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3174" tIns="46587" rIns="93174" bIns="46587"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nSpc>
                <a:spcPct val="70000"/>
              </a:lnSpc>
              <a:spcBef>
                <a:spcPts val="0"/>
              </a:spcBef>
              <a:spcAft>
                <a:spcPts val="815"/>
              </a:spcAft>
            </a:pPr>
            <a:r>
              <a:rPr lang="en-US" sz="1019" b="1" dirty="0">
                <a:solidFill>
                  <a:schemeClr val="tx1"/>
                </a:solidFill>
                <a:latin typeface="Arial Narrow" panose="020B0606020202030204" pitchFamily="34" charset="0"/>
                <a:ea typeface="Calibri" panose="020F0502020204030204" pitchFamily="34" charset="0"/>
                <a:cs typeface="Times New Roman" panose="02020603050405020304" pitchFamily="18" charset="0"/>
              </a:rPr>
              <a:t>CATERPILLAR’S</a:t>
            </a:r>
            <a:r>
              <a:rPr lang="en-US" sz="1019" b="1" dirty="0">
                <a:solidFill>
                  <a:srgbClr val="FF0000"/>
                </a:solidFill>
                <a:latin typeface="Arial Narrow" panose="020B0606020202030204" pitchFamily="34" charset="0"/>
                <a:ea typeface="Calibri" panose="020F0502020204030204" pitchFamily="34" charset="0"/>
                <a:cs typeface="Times New Roman" panose="02020603050405020304" pitchFamily="18" charset="0"/>
              </a:rPr>
              <a:t> </a:t>
            </a:r>
            <a:r>
              <a:rPr lang="en-US" sz="1019" b="1" dirty="0">
                <a:latin typeface="Arial Narrow" panose="020B0606020202030204" pitchFamily="34" charset="0"/>
                <a:ea typeface="Calibri" panose="020F0502020204030204" pitchFamily="34" charset="0"/>
                <a:cs typeface="Times New Roman" panose="02020603050405020304" pitchFamily="18" charset="0"/>
              </a:rPr>
              <a:t>ROLE IN CUSTOMER ENTERPRISE SOLUTIONS</a:t>
            </a:r>
          </a:p>
          <a:p>
            <a:pPr>
              <a:lnSpc>
                <a:spcPct val="70000"/>
              </a:lnSpc>
            </a:pPr>
            <a:r>
              <a:rPr lang="en-US" sz="1019" b="1"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EO Champion:</a:t>
            </a:r>
            <a:r>
              <a:rPr lang="en-US" sz="1019"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  Tom Pellette</a:t>
            </a:r>
            <a:endParaRPr lang="en-US" sz="1019" dirty="0">
              <a:solidFill>
                <a:schemeClr val="bg2"/>
              </a:solidFill>
              <a:ea typeface="Calibri" panose="020F0502020204030204" pitchFamily="34" charset="0"/>
              <a:cs typeface="Times New Roman" panose="02020603050405020304" pitchFamily="18" charset="0"/>
            </a:endParaRPr>
          </a:p>
          <a:p>
            <a:pPr>
              <a:lnSpc>
                <a:spcPct val="107000"/>
              </a:lnSpc>
            </a:pPr>
            <a:r>
              <a:rPr lang="en-US" sz="1019" b="1"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Project Lead:</a:t>
            </a:r>
            <a:r>
              <a:rPr lang="en-US" sz="1019"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  John Carpenter</a:t>
            </a:r>
            <a:endParaRPr lang="en-US" sz="1019" dirty="0">
              <a:solidFill>
                <a:schemeClr val="bg2"/>
              </a:solidFill>
              <a:ea typeface="Calibri" panose="020F0502020204030204" pitchFamily="34" charset="0"/>
              <a:cs typeface="Times New Roman" panose="02020603050405020304" pitchFamily="18" charset="0"/>
            </a:endParaRPr>
          </a:p>
          <a:p>
            <a:pPr>
              <a:lnSpc>
                <a:spcPct val="70000"/>
              </a:lnSpc>
              <a:spcBef>
                <a:spcPts val="0"/>
              </a:spcBef>
              <a:spcAft>
                <a:spcPts val="815"/>
              </a:spcAft>
            </a:pPr>
            <a:endParaRPr lang="en-US" sz="1019" b="1" dirty="0">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15"/>
              </a:spcAft>
            </a:pPr>
            <a:endParaRPr lang="en-US" sz="1121" dirty="0">
              <a:ea typeface="Calibri" panose="020F0502020204030204" pitchFamily="34" charset="0"/>
              <a:cs typeface="Times New Roman" panose="02020603050405020304" pitchFamily="18" charset="0"/>
            </a:endParaRPr>
          </a:p>
        </p:txBody>
      </p:sp>
      <p:sp>
        <p:nvSpPr>
          <p:cNvPr id="75" name="Text Box 840"/>
          <p:cNvSpPr txBox="1"/>
          <p:nvPr userDrawn="1"/>
        </p:nvSpPr>
        <p:spPr>
          <a:xfrm>
            <a:off x="721674" y="3161165"/>
            <a:ext cx="2823378" cy="5988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3174" tIns="46587" rIns="93174" bIns="46587"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nSpc>
                <a:spcPct val="70000"/>
              </a:lnSpc>
              <a:spcBef>
                <a:spcPts val="0"/>
              </a:spcBef>
              <a:spcAft>
                <a:spcPts val="815"/>
              </a:spcAft>
            </a:pPr>
            <a:r>
              <a:rPr lang="en-US" sz="1019" b="1" dirty="0">
                <a:latin typeface="Arial Narrow" panose="020B0606020202030204" pitchFamily="34" charset="0"/>
                <a:ea typeface="Calibri" panose="020F0502020204030204" pitchFamily="34" charset="0"/>
                <a:cs typeface="Times New Roman" panose="02020603050405020304" pitchFamily="18" charset="0"/>
              </a:rPr>
              <a:t>FUTURE CUSTOMER VALUE</a:t>
            </a:r>
          </a:p>
          <a:p>
            <a:pPr>
              <a:lnSpc>
                <a:spcPct val="107000"/>
              </a:lnSpc>
              <a:spcBef>
                <a:spcPts val="0"/>
              </a:spcBef>
              <a:spcAft>
                <a:spcPts val="0"/>
              </a:spcAft>
            </a:pPr>
            <a:r>
              <a:rPr lang="en-US" sz="917" b="1"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EO Champions</a:t>
            </a:r>
            <a:r>
              <a:rPr lang="en-US" sz="917"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  Tom Pellette, </a:t>
            </a:r>
          </a:p>
          <a:p>
            <a:pPr>
              <a:lnSpc>
                <a:spcPct val="107000"/>
              </a:lnSpc>
              <a:spcBef>
                <a:spcPts val="0"/>
              </a:spcBef>
              <a:spcAft>
                <a:spcPts val="0"/>
              </a:spcAft>
            </a:pPr>
            <a:r>
              <a:rPr lang="en-US" sz="917"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Denise Johnson, Jim Umpleby</a:t>
            </a:r>
            <a:endParaRPr lang="en-US" sz="917" dirty="0">
              <a:solidFill>
                <a:schemeClr val="bg2"/>
              </a:solidFill>
              <a:ea typeface="Calibri" panose="020F0502020204030204" pitchFamily="34" charset="0"/>
              <a:cs typeface="Times New Roman" panose="02020603050405020304" pitchFamily="18" charset="0"/>
            </a:endParaRPr>
          </a:p>
          <a:p>
            <a:pPr>
              <a:lnSpc>
                <a:spcPct val="107000"/>
              </a:lnSpc>
              <a:spcBef>
                <a:spcPts val="0"/>
              </a:spcBef>
              <a:spcAft>
                <a:spcPts val="0"/>
              </a:spcAft>
            </a:pPr>
            <a:r>
              <a:rPr lang="en-US" sz="917" b="1"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Project Leads:</a:t>
            </a:r>
            <a:r>
              <a:rPr lang="en-US" sz="917"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  John Carpenter, </a:t>
            </a:r>
          </a:p>
          <a:p>
            <a:pPr>
              <a:lnSpc>
                <a:spcPct val="107000"/>
              </a:lnSpc>
              <a:spcBef>
                <a:spcPts val="0"/>
              </a:spcBef>
              <a:spcAft>
                <a:spcPts val="0"/>
              </a:spcAft>
            </a:pPr>
            <a:r>
              <a:rPr lang="en-US" sz="917"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Jim Hawkins, Terri Lewis</a:t>
            </a:r>
            <a:endParaRPr lang="en-US" sz="1121" dirty="0">
              <a:ea typeface="Calibri" panose="020F0502020204030204" pitchFamily="34" charset="0"/>
              <a:cs typeface="Times New Roman" panose="02020603050405020304" pitchFamily="18" charset="0"/>
            </a:endParaRPr>
          </a:p>
          <a:p>
            <a:pPr>
              <a:lnSpc>
                <a:spcPct val="107000"/>
              </a:lnSpc>
              <a:spcBef>
                <a:spcPts val="0"/>
              </a:spcBef>
              <a:spcAft>
                <a:spcPts val="815"/>
              </a:spcAft>
            </a:pPr>
            <a:r>
              <a:rPr lang="en-US" sz="1223" b="1" dirty="0">
                <a:latin typeface="Arial Narrow" panose="020B0606020202030204" pitchFamily="34" charset="0"/>
                <a:ea typeface="Calibri" panose="020F0502020204030204" pitchFamily="34" charset="0"/>
                <a:cs typeface="Times New Roman" panose="02020603050405020304" pitchFamily="18" charset="0"/>
              </a:rPr>
              <a:t> </a:t>
            </a:r>
            <a:endParaRPr lang="en-US" sz="1121" dirty="0">
              <a:ea typeface="Calibri" panose="020F0502020204030204" pitchFamily="34" charset="0"/>
              <a:cs typeface="Times New Roman" panose="02020603050405020304" pitchFamily="18" charset="0"/>
            </a:endParaRPr>
          </a:p>
        </p:txBody>
      </p:sp>
      <p:sp>
        <p:nvSpPr>
          <p:cNvPr id="76" name="TextBox 28"/>
          <p:cNvSpPr txBox="1"/>
          <p:nvPr userDrawn="1"/>
        </p:nvSpPr>
        <p:spPr>
          <a:xfrm>
            <a:off x="3327526" y="1780655"/>
            <a:ext cx="1033001" cy="159768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782" dirty="0">
                <a:solidFill>
                  <a:schemeClr val="bg1">
                    <a:lumMod val="75000"/>
                    <a:alpha val="71000"/>
                  </a:schemeClr>
                </a:solidFill>
                <a:latin typeface="Arial Black"/>
                <a:cs typeface="Arial Black"/>
              </a:rPr>
              <a:t>2</a:t>
            </a:r>
          </a:p>
        </p:txBody>
      </p:sp>
      <p:sp>
        <p:nvSpPr>
          <p:cNvPr id="77" name="TextBox 29"/>
          <p:cNvSpPr txBox="1"/>
          <p:nvPr userDrawn="1"/>
        </p:nvSpPr>
        <p:spPr>
          <a:xfrm>
            <a:off x="5538231" y="1767452"/>
            <a:ext cx="1033001" cy="159768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782" dirty="0">
                <a:solidFill>
                  <a:schemeClr val="bg1">
                    <a:lumMod val="75000"/>
                    <a:alpha val="71000"/>
                  </a:schemeClr>
                </a:solidFill>
                <a:latin typeface="Arial Black"/>
                <a:cs typeface="Arial Black"/>
              </a:rPr>
              <a:t>3</a:t>
            </a:r>
          </a:p>
        </p:txBody>
      </p:sp>
      <p:sp>
        <p:nvSpPr>
          <p:cNvPr id="78" name="TextBox 30"/>
          <p:cNvSpPr txBox="1"/>
          <p:nvPr userDrawn="1"/>
        </p:nvSpPr>
        <p:spPr>
          <a:xfrm>
            <a:off x="7616299" y="1767450"/>
            <a:ext cx="1033001" cy="159768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782" dirty="0">
                <a:solidFill>
                  <a:schemeClr val="bg1">
                    <a:lumMod val="75000"/>
                    <a:alpha val="71000"/>
                  </a:schemeClr>
                </a:solidFill>
                <a:latin typeface="Arial Black"/>
                <a:cs typeface="Arial Black"/>
              </a:rPr>
              <a:t>4</a:t>
            </a:r>
          </a:p>
        </p:txBody>
      </p:sp>
      <p:pic>
        <p:nvPicPr>
          <p:cNvPr id="79" name="Picture 78" descr="enterprise.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353335" y="2651638"/>
            <a:ext cx="657698" cy="427048"/>
          </a:xfrm>
          <a:prstGeom prst="rect">
            <a:avLst/>
          </a:prstGeom>
        </p:spPr>
      </p:pic>
      <p:pic>
        <p:nvPicPr>
          <p:cNvPr id="80" name="Picture 79" descr="customer.eps"/>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8506" y="2621239"/>
            <a:ext cx="743317" cy="444245"/>
          </a:xfrm>
          <a:prstGeom prst="rect">
            <a:avLst/>
          </a:prstGeom>
        </p:spPr>
      </p:pic>
      <p:pic>
        <p:nvPicPr>
          <p:cNvPr id="81" name="Picture 80" descr="gears.eps"/>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10800000">
            <a:off x="5663147" y="2625203"/>
            <a:ext cx="668085" cy="480508"/>
          </a:xfrm>
          <a:prstGeom prst="rect">
            <a:avLst/>
          </a:prstGeom>
        </p:spPr>
      </p:pic>
      <p:sp>
        <p:nvSpPr>
          <p:cNvPr id="82" name="Text Box 830"/>
          <p:cNvSpPr txBox="1"/>
          <p:nvPr userDrawn="1"/>
        </p:nvSpPr>
        <p:spPr>
          <a:xfrm>
            <a:off x="985190" y="5099886"/>
            <a:ext cx="2245476" cy="22629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3174" tIns="46587" rIns="93174" bIns="46587"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nSpc>
                <a:spcPct val="70000"/>
              </a:lnSpc>
            </a:pPr>
            <a:r>
              <a:rPr lang="en-US" sz="1019" b="1" dirty="0">
                <a:latin typeface="Arial Narrow" panose="020B0606020202030204" pitchFamily="34" charset="0"/>
                <a:ea typeface="Calibri" panose="020F0502020204030204" pitchFamily="34" charset="0"/>
                <a:cs typeface="Times New Roman" panose="02020603050405020304" pitchFamily="18" charset="0"/>
              </a:rPr>
              <a:t>CLEAN DATA</a:t>
            </a:r>
          </a:p>
          <a:p>
            <a:pPr>
              <a:lnSpc>
                <a:spcPct val="70000"/>
              </a:lnSpc>
            </a:pPr>
            <a:endParaRPr lang="en-US" sz="1019" b="1" dirty="0">
              <a:latin typeface="Arial Narrow" panose="020B0606020202030204" pitchFamily="34" charset="0"/>
              <a:ea typeface="Calibri" panose="020F0502020204030204" pitchFamily="34" charset="0"/>
              <a:cs typeface="Times New Roman" panose="02020603050405020304" pitchFamily="18" charset="0"/>
            </a:endParaRPr>
          </a:p>
          <a:p>
            <a:pPr>
              <a:lnSpc>
                <a:spcPct val="70000"/>
              </a:lnSpc>
            </a:pPr>
            <a:r>
              <a:rPr lang="en-US" sz="917" b="1"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EO Champions:</a:t>
            </a:r>
            <a:r>
              <a:rPr lang="en-US" sz="917"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  Rob Charter, Brad Halverson</a:t>
            </a:r>
            <a:endParaRPr lang="en-US" sz="917" dirty="0">
              <a:solidFill>
                <a:schemeClr val="bg2"/>
              </a:solidFill>
              <a:ea typeface="Calibri" panose="020F0502020204030204" pitchFamily="34" charset="0"/>
              <a:cs typeface="Times New Roman" panose="02020603050405020304" pitchFamily="18" charset="0"/>
            </a:endParaRPr>
          </a:p>
          <a:p>
            <a:pPr>
              <a:lnSpc>
                <a:spcPct val="107000"/>
              </a:lnSpc>
            </a:pPr>
            <a:r>
              <a:rPr lang="en-US" sz="917" b="1"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Project Leads:</a:t>
            </a:r>
            <a:r>
              <a:rPr lang="en-US" sz="917"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  George Taylor, Julie Lagacy</a:t>
            </a:r>
            <a:endParaRPr lang="en-US" sz="917" dirty="0">
              <a:solidFill>
                <a:schemeClr val="bg2"/>
              </a:solidFill>
              <a:ea typeface="Calibri" panose="020F0502020204030204" pitchFamily="34" charset="0"/>
              <a:cs typeface="Times New Roman" panose="02020603050405020304" pitchFamily="18" charset="0"/>
            </a:endParaRPr>
          </a:p>
          <a:p>
            <a:pPr>
              <a:lnSpc>
                <a:spcPct val="107000"/>
              </a:lnSpc>
              <a:spcBef>
                <a:spcPts val="0"/>
              </a:spcBef>
              <a:spcAft>
                <a:spcPts val="815"/>
              </a:spcAft>
            </a:pPr>
            <a:endParaRPr lang="en-US" sz="1121" dirty="0">
              <a:ea typeface="Calibri" panose="020F0502020204030204" pitchFamily="34" charset="0"/>
              <a:cs typeface="Times New Roman" panose="02020603050405020304" pitchFamily="18" charset="0"/>
            </a:endParaRPr>
          </a:p>
        </p:txBody>
      </p:sp>
      <p:sp>
        <p:nvSpPr>
          <p:cNvPr id="83" name="Text Box 850"/>
          <p:cNvSpPr txBox="1"/>
          <p:nvPr userDrawn="1"/>
        </p:nvSpPr>
        <p:spPr>
          <a:xfrm>
            <a:off x="3361251" y="5099285"/>
            <a:ext cx="1872851" cy="2268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3174" tIns="46587" rIns="93174" bIns="46587"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nSpc>
                <a:spcPct val="70000"/>
              </a:lnSpc>
              <a:spcBef>
                <a:spcPts val="0"/>
              </a:spcBef>
              <a:spcAft>
                <a:spcPts val="815"/>
              </a:spcAft>
            </a:pPr>
            <a:r>
              <a:rPr lang="en-US" sz="1019" b="1" dirty="0">
                <a:latin typeface="Arial Narrow" panose="020B0606020202030204" pitchFamily="34" charset="0"/>
                <a:ea typeface="Calibri" panose="020F0502020204030204" pitchFamily="34" charset="0"/>
                <a:cs typeface="Times New Roman" panose="02020603050405020304" pitchFamily="18" charset="0"/>
              </a:rPr>
              <a:t>INVESTMENT SPEND</a:t>
            </a:r>
          </a:p>
          <a:p>
            <a:pPr>
              <a:lnSpc>
                <a:spcPct val="80000"/>
              </a:lnSpc>
              <a:spcBef>
                <a:spcPts val="0"/>
              </a:spcBef>
              <a:spcAft>
                <a:spcPts val="815"/>
              </a:spcAft>
            </a:pPr>
            <a:r>
              <a:rPr lang="en-US" sz="917" b="1"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EO Champion:</a:t>
            </a:r>
            <a:r>
              <a:rPr lang="en-US" sz="917"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  Brad Halverson</a:t>
            </a:r>
            <a:br>
              <a:rPr lang="en-US" sz="917" dirty="0">
                <a:solidFill>
                  <a:schemeClr val="bg2"/>
                </a:solidFill>
                <a:ea typeface="Calibri" panose="020F0502020204030204" pitchFamily="34" charset="0"/>
                <a:cs typeface="Times New Roman" panose="02020603050405020304" pitchFamily="18" charset="0"/>
              </a:rPr>
            </a:br>
            <a:r>
              <a:rPr lang="en-US" sz="917" b="1"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Project Lead:</a:t>
            </a:r>
            <a:r>
              <a:rPr lang="en-US" sz="917"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  Julie Lagacy</a:t>
            </a:r>
            <a:endParaRPr lang="en-US" sz="917" dirty="0">
              <a:solidFill>
                <a:schemeClr val="bg2"/>
              </a:solidFill>
              <a:ea typeface="Calibri" panose="020F0502020204030204" pitchFamily="34" charset="0"/>
              <a:cs typeface="Times New Roman" panose="02020603050405020304" pitchFamily="18" charset="0"/>
            </a:endParaRPr>
          </a:p>
          <a:p>
            <a:pPr>
              <a:lnSpc>
                <a:spcPct val="107000"/>
              </a:lnSpc>
              <a:spcBef>
                <a:spcPts val="0"/>
              </a:spcBef>
              <a:spcAft>
                <a:spcPts val="815"/>
              </a:spcAft>
            </a:pPr>
            <a:endParaRPr lang="en-US" sz="1121" dirty="0">
              <a:ea typeface="Calibri" panose="020F0502020204030204" pitchFamily="34" charset="0"/>
              <a:cs typeface="Times New Roman" panose="02020603050405020304" pitchFamily="18" charset="0"/>
            </a:endParaRPr>
          </a:p>
        </p:txBody>
      </p:sp>
      <p:sp>
        <p:nvSpPr>
          <p:cNvPr id="84" name="Text Box 834"/>
          <p:cNvSpPr txBox="1"/>
          <p:nvPr userDrawn="1"/>
        </p:nvSpPr>
        <p:spPr>
          <a:xfrm>
            <a:off x="5276963" y="5099285"/>
            <a:ext cx="1872851" cy="2268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3174" tIns="46587" rIns="93174" bIns="46587"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nSpc>
                <a:spcPct val="70000"/>
              </a:lnSpc>
              <a:spcBef>
                <a:spcPts val="0"/>
              </a:spcBef>
              <a:spcAft>
                <a:spcPts val="815"/>
              </a:spcAft>
            </a:pPr>
            <a:r>
              <a:rPr lang="en-US" sz="1019" b="1" dirty="0">
                <a:latin typeface="Arial Narrow" panose="020B0606020202030204" pitchFamily="34" charset="0"/>
                <a:ea typeface="Calibri" panose="020F0502020204030204" pitchFamily="34" charset="0"/>
                <a:cs typeface="Times New Roman" panose="02020603050405020304" pitchFamily="18" charset="0"/>
              </a:rPr>
              <a:t>CULTURE &amp; TALENT</a:t>
            </a:r>
          </a:p>
          <a:p>
            <a:pPr>
              <a:lnSpc>
                <a:spcPct val="70000"/>
              </a:lnSpc>
            </a:pPr>
            <a:r>
              <a:rPr lang="en-US" sz="917" b="1"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EO Champion:</a:t>
            </a:r>
            <a:r>
              <a:rPr lang="en-US" sz="917"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  Brad Halverson</a:t>
            </a:r>
            <a:endParaRPr lang="en-US" sz="917" dirty="0">
              <a:solidFill>
                <a:schemeClr val="bg2"/>
              </a:solidFill>
              <a:ea typeface="Calibri" panose="020F0502020204030204" pitchFamily="34" charset="0"/>
              <a:cs typeface="Times New Roman" panose="02020603050405020304" pitchFamily="18" charset="0"/>
            </a:endParaRPr>
          </a:p>
          <a:p>
            <a:pPr>
              <a:lnSpc>
                <a:spcPct val="107000"/>
              </a:lnSpc>
            </a:pPr>
            <a:r>
              <a:rPr lang="en-US" sz="917" b="1"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Project Lead:</a:t>
            </a:r>
            <a:r>
              <a:rPr lang="en-US" sz="917"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  Kim Hauer</a:t>
            </a:r>
            <a:endParaRPr lang="en-US" sz="917" dirty="0">
              <a:solidFill>
                <a:schemeClr val="bg2"/>
              </a:solidFill>
              <a:ea typeface="Calibri" panose="020F0502020204030204" pitchFamily="34" charset="0"/>
              <a:cs typeface="Times New Roman" panose="02020603050405020304" pitchFamily="18" charset="0"/>
            </a:endParaRPr>
          </a:p>
          <a:p>
            <a:pPr>
              <a:lnSpc>
                <a:spcPct val="107000"/>
              </a:lnSpc>
              <a:spcBef>
                <a:spcPts val="0"/>
              </a:spcBef>
              <a:spcAft>
                <a:spcPts val="815"/>
              </a:spcAft>
            </a:pPr>
            <a:endParaRPr lang="en-US" sz="1121" dirty="0">
              <a:ea typeface="Calibri" panose="020F0502020204030204" pitchFamily="34" charset="0"/>
              <a:cs typeface="Times New Roman" panose="02020603050405020304" pitchFamily="18" charset="0"/>
            </a:endParaRPr>
          </a:p>
        </p:txBody>
      </p:sp>
      <p:sp>
        <p:nvSpPr>
          <p:cNvPr id="85" name="Text Box 831"/>
          <p:cNvSpPr txBox="1"/>
          <p:nvPr userDrawn="1"/>
        </p:nvSpPr>
        <p:spPr>
          <a:xfrm>
            <a:off x="7555242" y="5127735"/>
            <a:ext cx="2942352" cy="2268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3174" tIns="46587" rIns="93174" bIns="46587"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nSpc>
                <a:spcPct val="70000"/>
              </a:lnSpc>
              <a:spcBef>
                <a:spcPts val="0"/>
              </a:spcBef>
              <a:spcAft>
                <a:spcPts val="815"/>
              </a:spcAft>
            </a:pPr>
            <a:r>
              <a:rPr lang="en-US" sz="1019" b="1" dirty="0">
                <a:latin typeface="Arial Narrow" panose="020B0606020202030204" pitchFamily="34" charset="0"/>
                <a:ea typeface="Calibri" panose="020F0502020204030204" pitchFamily="34" charset="0"/>
                <a:cs typeface="Times New Roman" panose="02020603050405020304" pitchFamily="18" charset="0"/>
              </a:rPr>
              <a:t>COMMUNICATION</a:t>
            </a:r>
          </a:p>
          <a:p>
            <a:pPr>
              <a:lnSpc>
                <a:spcPct val="107000"/>
              </a:lnSpc>
            </a:pPr>
            <a:r>
              <a:rPr lang="en-US" sz="917" b="1"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EO Champions:</a:t>
            </a:r>
            <a:r>
              <a:rPr lang="en-US" sz="917"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  Jim Buda, Rob Charter</a:t>
            </a:r>
            <a:endParaRPr lang="en-US" sz="917" dirty="0">
              <a:solidFill>
                <a:schemeClr val="bg2"/>
              </a:solidFill>
              <a:ea typeface="Calibri" panose="020F0502020204030204" pitchFamily="34" charset="0"/>
              <a:cs typeface="Times New Roman" panose="02020603050405020304" pitchFamily="18" charset="0"/>
            </a:endParaRPr>
          </a:p>
          <a:p>
            <a:pPr>
              <a:lnSpc>
                <a:spcPct val="107000"/>
              </a:lnSpc>
            </a:pPr>
            <a:r>
              <a:rPr lang="en-US" sz="917" b="1"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Project Leads:</a:t>
            </a:r>
            <a:r>
              <a:rPr lang="en-US" sz="917"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  Kathryn Karol, George Taylor</a:t>
            </a:r>
            <a:endParaRPr lang="en-US" sz="917" dirty="0">
              <a:solidFill>
                <a:schemeClr val="bg2"/>
              </a:solidFill>
              <a:ea typeface="Calibri" panose="020F0502020204030204" pitchFamily="34" charset="0"/>
              <a:cs typeface="Times New Roman" panose="02020603050405020304" pitchFamily="18" charset="0"/>
            </a:endParaRPr>
          </a:p>
          <a:p>
            <a:pPr>
              <a:lnSpc>
                <a:spcPct val="107000"/>
              </a:lnSpc>
              <a:spcBef>
                <a:spcPts val="0"/>
              </a:spcBef>
              <a:spcAft>
                <a:spcPts val="815"/>
              </a:spcAft>
            </a:pPr>
            <a:endParaRPr lang="en-US" sz="1121" dirty="0">
              <a:ea typeface="Calibri" panose="020F0502020204030204" pitchFamily="34" charset="0"/>
              <a:cs typeface="Times New Roman" panose="02020603050405020304" pitchFamily="18" charset="0"/>
            </a:endParaRPr>
          </a:p>
        </p:txBody>
      </p:sp>
      <p:sp>
        <p:nvSpPr>
          <p:cNvPr id="86" name="Text Box 854"/>
          <p:cNvSpPr txBox="1"/>
          <p:nvPr userDrawn="1"/>
        </p:nvSpPr>
        <p:spPr>
          <a:xfrm>
            <a:off x="9818828" y="5127735"/>
            <a:ext cx="2566395" cy="22689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3174" tIns="46587" rIns="93174" bIns="46587"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nSpc>
                <a:spcPct val="70000"/>
              </a:lnSpc>
              <a:spcBef>
                <a:spcPts val="0"/>
              </a:spcBef>
              <a:spcAft>
                <a:spcPts val="815"/>
              </a:spcAft>
            </a:pPr>
            <a:r>
              <a:rPr lang="en-US" sz="1019" b="1" dirty="0">
                <a:latin typeface="Arial Narrow" panose="020B0606020202030204" pitchFamily="34" charset="0"/>
                <a:ea typeface="Calibri" panose="020F0502020204030204" pitchFamily="34" charset="0"/>
                <a:cs typeface="Times New Roman" panose="02020603050405020304" pitchFamily="18" charset="0"/>
              </a:rPr>
              <a:t>ORGANIZATION</a:t>
            </a:r>
          </a:p>
          <a:p>
            <a:pPr>
              <a:lnSpc>
                <a:spcPct val="107000"/>
              </a:lnSpc>
            </a:pPr>
            <a:r>
              <a:rPr lang="en-US" sz="917" b="1"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EO Champions:</a:t>
            </a:r>
            <a:r>
              <a:rPr lang="en-US" sz="917"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  Rob Charter, Tom Pellette, </a:t>
            </a:r>
          </a:p>
          <a:p>
            <a:pPr>
              <a:lnSpc>
                <a:spcPct val="107000"/>
              </a:lnSpc>
            </a:pPr>
            <a:r>
              <a:rPr lang="en-US" sz="917"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Denise Johnson, Jim Umpleby</a:t>
            </a:r>
            <a:endParaRPr lang="en-US" sz="917" dirty="0">
              <a:solidFill>
                <a:schemeClr val="bg2"/>
              </a:solidFill>
              <a:ea typeface="Calibri" panose="020F0502020204030204" pitchFamily="34" charset="0"/>
              <a:cs typeface="Times New Roman" panose="02020603050405020304" pitchFamily="18" charset="0"/>
            </a:endParaRPr>
          </a:p>
          <a:p>
            <a:pPr>
              <a:lnSpc>
                <a:spcPct val="107000"/>
              </a:lnSpc>
            </a:pPr>
            <a:r>
              <a:rPr lang="en-US" sz="917" b="1"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Project Lead:</a:t>
            </a:r>
            <a:r>
              <a:rPr lang="en-US" sz="917" dirty="0">
                <a:solidFill>
                  <a:schemeClr val="bg2"/>
                </a:solidFill>
                <a:latin typeface="Arial Narrow" panose="020B0606020202030204" pitchFamily="34" charset="0"/>
                <a:ea typeface="Calibri" panose="020F0502020204030204" pitchFamily="34" charset="0"/>
                <a:cs typeface="Times New Roman" panose="02020603050405020304" pitchFamily="18" charset="0"/>
              </a:rPr>
              <a:t>  Tom Bucklar</a:t>
            </a:r>
            <a:endParaRPr lang="en-US" sz="917" dirty="0">
              <a:solidFill>
                <a:schemeClr val="bg2"/>
              </a:solidFill>
              <a:ea typeface="Calibri" panose="020F0502020204030204" pitchFamily="34" charset="0"/>
              <a:cs typeface="Times New Roman" panose="02020603050405020304" pitchFamily="18" charset="0"/>
            </a:endParaRPr>
          </a:p>
          <a:p>
            <a:pPr>
              <a:lnSpc>
                <a:spcPct val="107000"/>
              </a:lnSpc>
              <a:spcBef>
                <a:spcPts val="0"/>
              </a:spcBef>
              <a:spcAft>
                <a:spcPts val="815"/>
              </a:spcAft>
            </a:pPr>
            <a:endParaRPr lang="en-US" sz="1121" dirty="0">
              <a:ea typeface="Calibri" panose="020F0502020204030204" pitchFamily="34" charset="0"/>
              <a:cs typeface="Times New Roman" panose="02020603050405020304" pitchFamily="18" charset="0"/>
            </a:endParaRPr>
          </a:p>
        </p:txBody>
      </p:sp>
      <p:sp>
        <p:nvSpPr>
          <p:cNvPr id="87" name="TextBox 31"/>
          <p:cNvSpPr txBox="1"/>
          <p:nvPr userDrawn="1"/>
        </p:nvSpPr>
        <p:spPr>
          <a:xfrm>
            <a:off x="931528" y="3726758"/>
            <a:ext cx="939093" cy="159768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782" dirty="0">
                <a:solidFill>
                  <a:schemeClr val="bg1">
                    <a:lumMod val="75000"/>
                    <a:alpha val="71000"/>
                  </a:schemeClr>
                </a:solidFill>
                <a:latin typeface="Arial Black"/>
                <a:cs typeface="Arial Black"/>
              </a:rPr>
              <a:t>5</a:t>
            </a:r>
          </a:p>
        </p:txBody>
      </p:sp>
      <p:sp>
        <p:nvSpPr>
          <p:cNvPr id="88" name="TextBox 32"/>
          <p:cNvSpPr txBox="1"/>
          <p:nvPr userDrawn="1"/>
        </p:nvSpPr>
        <p:spPr>
          <a:xfrm>
            <a:off x="3250945" y="3726758"/>
            <a:ext cx="939093" cy="159768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782" dirty="0">
                <a:solidFill>
                  <a:schemeClr val="bg1">
                    <a:lumMod val="75000"/>
                    <a:alpha val="71000"/>
                  </a:schemeClr>
                </a:solidFill>
                <a:latin typeface="Arial Black"/>
                <a:cs typeface="Arial Black"/>
              </a:rPr>
              <a:t>6</a:t>
            </a:r>
          </a:p>
        </p:txBody>
      </p:sp>
      <p:sp>
        <p:nvSpPr>
          <p:cNvPr id="89" name="TextBox 33"/>
          <p:cNvSpPr txBox="1"/>
          <p:nvPr userDrawn="1"/>
        </p:nvSpPr>
        <p:spPr>
          <a:xfrm>
            <a:off x="5554765" y="3726758"/>
            <a:ext cx="939093" cy="159768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782" dirty="0">
                <a:solidFill>
                  <a:schemeClr val="bg1">
                    <a:lumMod val="75000"/>
                    <a:alpha val="71000"/>
                  </a:schemeClr>
                </a:solidFill>
                <a:latin typeface="Arial Black"/>
                <a:cs typeface="Arial Black"/>
              </a:rPr>
              <a:t>7</a:t>
            </a:r>
          </a:p>
        </p:txBody>
      </p:sp>
      <p:sp>
        <p:nvSpPr>
          <p:cNvPr id="90" name="TextBox 34"/>
          <p:cNvSpPr txBox="1"/>
          <p:nvPr userDrawn="1"/>
        </p:nvSpPr>
        <p:spPr>
          <a:xfrm>
            <a:off x="7627796" y="3695395"/>
            <a:ext cx="939093" cy="159768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782" dirty="0">
                <a:solidFill>
                  <a:schemeClr val="bg1">
                    <a:lumMod val="75000"/>
                    <a:alpha val="71000"/>
                  </a:schemeClr>
                </a:solidFill>
                <a:latin typeface="Arial Black"/>
                <a:cs typeface="Arial Black"/>
              </a:rPr>
              <a:t>8</a:t>
            </a:r>
          </a:p>
        </p:txBody>
      </p:sp>
      <p:sp>
        <p:nvSpPr>
          <p:cNvPr id="91" name="TextBox 35"/>
          <p:cNvSpPr txBox="1"/>
          <p:nvPr userDrawn="1"/>
        </p:nvSpPr>
        <p:spPr>
          <a:xfrm>
            <a:off x="9684595" y="3736603"/>
            <a:ext cx="939093" cy="159768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782" dirty="0">
                <a:solidFill>
                  <a:schemeClr val="bg1">
                    <a:lumMod val="75000"/>
                    <a:alpha val="71000"/>
                  </a:schemeClr>
                </a:solidFill>
                <a:latin typeface="Arial Black"/>
                <a:cs typeface="Arial Black"/>
              </a:rPr>
              <a:t>9</a:t>
            </a:r>
          </a:p>
        </p:txBody>
      </p:sp>
      <p:pic>
        <p:nvPicPr>
          <p:cNvPr id="92" name="Picture 91" descr="communication.eps"/>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813703" y="4660925"/>
            <a:ext cx="507163" cy="379966"/>
          </a:xfrm>
          <a:prstGeom prst="rect">
            <a:avLst/>
          </a:prstGeom>
        </p:spPr>
      </p:pic>
      <p:pic>
        <p:nvPicPr>
          <p:cNvPr id="93" name="Picture 92" descr="data.eps"/>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1171" y="4658715"/>
            <a:ext cx="602209" cy="390377"/>
          </a:xfrm>
          <a:prstGeom prst="rect">
            <a:avLst/>
          </a:prstGeom>
        </p:spPr>
      </p:pic>
      <p:pic>
        <p:nvPicPr>
          <p:cNvPr id="94" name="Picture 93" descr="invest.eps"/>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450452" y="4658716"/>
            <a:ext cx="524354" cy="416260"/>
          </a:xfrm>
          <a:prstGeom prst="rect">
            <a:avLst/>
          </a:prstGeom>
        </p:spPr>
      </p:pic>
      <p:pic>
        <p:nvPicPr>
          <p:cNvPr id="95" name="Picture 94" descr="globe.eps"/>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642931" y="4483750"/>
            <a:ext cx="486377" cy="591226"/>
          </a:xfrm>
          <a:prstGeom prst="rect">
            <a:avLst/>
          </a:prstGeom>
        </p:spPr>
      </p:pic>
      <p:pic>
        <p:nvPicPr>
          <p:cNvPr id="96" name="Picture 95" descr="organization.eps"/>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818827" y="4668562"/>
            <a:ext cx="416705" cy="416260"/>
          </a:xfrm>
          <a:prstGeom prst="rect">
            <a:avLst/>
          </a:prstGeom>
        </p:spPr>
      </p:pic>
      <p:pic>
        <p:nvPicPr>
          <p:cNvPr id="97" name="Picture 96" descr="Overall.eps"/>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616298" y="2662809"/>
            <a:ext cx="962090" cy="430821"/>
          </a:xfrm>
          <a:prstGeom prst="rect">
            <a:avLst/>
          </a:prstGeom>
        </p:spPr>
      </p:pic>
    </p:spTree>
    <p:extLst>
      <p:ext uri="{BB962C8B-B14F-4D97-AF65-F5344CB8AC3E}">
        <p14:creationId xmlns:p14="http://schemas.microsoft.com/office/powerpoint/2010/main" val="15221530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Your Role In Our Digital Vision">
    <p:spTree>
      <p:nvGrpSpPr>
        <p:cNvPr id="1" name=""/>
        <p:cNvGrpSpPr/>
        <p:nvPr/>
      </p:nvGrpSpPr>
      <p:grpSpPr>
        <a:xfrm>
          <a:off x="0" y="0"/>
          <a:ext cx="0" cy="0"/>
          <a:chOff x="0" y="0"/>
          <a:chExt cx="0" cy="0"/>
        </a:xfrm>
      </p:grpSpPr>
      <p:pic>
        <p:nvPicPr>
          <p:cNvPr id="31" name="Picture 30"/>
          <p:cNvPicPr>
            <a:picLocks noChangeAspect="1"/>
          </p:cNvPicPr>
          <p:nvPr userDrawn="1"/>
        </p:nvPicPr>
        <p:blipFill rotWithShape="1">
          <a:blip r:embed="rId2">
            <a:extLst>
              <a:ext uri="{28A0092B-C50C-407E-A947-70E740481C1C}">
                <a14:useLocalDpi xmlns:a14="http://schemas.microsoft.com/office/drawing/2010/main" val="0"/>
              </a:ext>
            </a:extLst>
          </a:blip>
          <a:srcRect t="4569"/>
          <a:stretch/>
        </p:blipFill>
        <p:spPr>
          <a:xfrm>
            <a:off x="-2909" y="1953"/>
            <a:ext cx="12488475" cy="5945860"/>
          </a:xfrm>
          <a:prstGeom prst="rect">
            <a:avLst/>
          </a:prstGeom>
        </p:spPr>
      </p:pic>
    </p:spTree>
    <p:extLst>
      <p:ext uri="{BB962C8B-B14F-4D97-AF65-F5344CB8AC3E}">
        <p14:creationId xmlns:p14="http://schemas.microsoft.com/office/powerpoint/2010/main" val="80949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theme" Target="../theme/theme4.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image" Target="../media/image8.jpeg"/><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theme" Target="../theme/theme5.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slideLayout" Target="../slideLayouts/slideLayout124.xml"/><Relationship Id="rId3" Type="http://schemas.openxmlformats.org/officeDocument/2006/relationships/slideLayout" Target="../slideLayouts/slideLayout109.xml"/><Relationship Id="rId21" Type="http://schemas.openxmlformats.org/officeDocument/2006/relationships/slideLayout" Target="../slideLayouts/slideLayout127.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slideLayout" Target="../slideLayouts/slideLayout123.xml"/><Relationship Id="rId25" Type="http://schemas.openxmlformats.org/officeDocument/2006/relationships/image" Target="../media/image8.jpeg"/><Relationship Id="rId2" Type="http://schemas.openxmlformats.org/officeDocument/2006/relationships/slideLayout" Target="../slideLayouts/slideLayout108.xml"/><Relationship Id="rId16" Type="http://schemas.openxmlformats.org/officeDocument/2006/relationships/slideLayout" Target="../slideLayouts/slideLayout122.xml"/><Relationship Id="rId20" Type="http://schemas.openxmlformats.org/officeDocument/2006/relationships/slideLayout" Target="../slideLayouts/slideLayout126.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24" Type="http://schemas.openxmlformats.org/officeDocument/2006/relationships/theme" Target="../theme/theme6.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23" Type="http://schemas.openxmlformats.org/officeDocument/2006/relationships/slideLayout" Target="../slideLayouts/slideLayout129.xml"/><Relationship Id="rId10" Type="http://schemas.openxmlformats.org/officeDocument/2006/relationships/slideLayout" Target="../slideLayouts/slideLayout116.xml"/><Relationship Id="rId19" Type="http://schemas.openxmlformats.org/officeDocument/2006/relationships/slideLayout" Target="../slideLayouts/slideLayout125.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 Id="rId22" Type="http://schemas.openxmlformats.org/officeDocument/2006/relationships/slideLayout" Target="../slideLayouts/slideLayout12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slideLayout" Target="../slideLayouts/slideLayout147.xml"/><Relationship Id="rId3" Type="http://schemas.openxmlformats.org/officeDocument/2006/relationships/slideLayout" Target="../slideLayouts/slideLayout132.xml"/><Relationship Id="rId21" Type="http://schemas.openxmlformats.org/officeDocument/2006/relationships/slideLayout" Target="../slideLayouts/slideLayout150.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5" Type="http://schemas.openxmlformats.org/officeDocument/2006/relationships/image" Target="../media/image8.jpeg"/><Relationship Id="rId2" Type="http://schemas.openxmlformats.org/officeDocument/2006/relationships/slideLayout" Target="../slideLayouts/slideLayout131.xml"/><Relationship Id="rId16" Type="http://schemas.openxmlformats.org/officeDocument/2006/relationships/slideLayout" Target="../slideLayouts/slideLayout145.xml"/><Relationship Id="rId20" Type="http://schemas.openxmlformats.org/officeDocument/2006/relationships/slideLayout" Target="../slideLayouts/slideLayout149.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24" Type="http://schemas.openxmlformats.org/officeDocument/2006/relationships/theme" Target="../theme/theme7.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23" Type="http://schemas.openxmlformats.org/officeDocument/2006/relationships/slideLayout" Target="../slideLayouts/slideLayout152.xml"/><Relationship Id="rId10" Type="http://schemas.openxmlformats.org/officeDocument/2006/relationships/slideLayout" Target="../slideLayouts/slideLayout139.xml"/><Relationship Id="rId19" Type="http://schemas.openxmlformats.org/officeDocument/2006/relationships/slideLayout" Target="../slideLayouts/slideLayout148.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 Id="rId22" Type="http://schemas.openxmlformats.org/officeDocument/2006/relationships/slideLayout" Target="../slideLayouts/slideLayout1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365"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64" r:id="rId14"/>
    <p:sldLayoutId id="2147484324" r:id="rId15"/>
    <p:sldLayoutId id="2147484325" r:id="rId16"/>
    <p:sldLayoutId id="2147484326" r:id="rId17"/>
    <p:sldLayoutId id="2147484327" r:id="rId18"/>
    <p:sldLayoutId id="2147484328"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011354416"/>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 id="2147484380" r:id="rId14"/>
    <p:sldLayoutId id="2147484381" r:id="rId15"/>
    <p:sldLayoutId id="2147484382" r:id="rId16"/>
    <p:sldLayoutId id="2147484383" r:id="rId17"/>
    <p:sldLayoutId id="2147484384" r:id="rId18"/>
    <p:sldLayoutId id="2147484385" r:id="rId19"/>
    <p:sldLayoutId id="2147484386" r:id="rId20"/>
    <p:sldLayoutId id="2147484387" r:id="rId21"/>
    <p:sldLayoutId id="2147484388"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16x9_A.jpg"/>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0" y="21569"/>
            <a:ext cx="12436475"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title"/>
          </p:nvPr>
        </p:nvSpPr>
        <p:spPr bwMode="auto">
          <a:xfrm>
            <a:off x="621824" y="280385"/>
            <a:ext cx="11192828" cy="1164676"/>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621824" y="1632704"/>
            <a:ext cx="11192828" cy="4507726"/>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4" name="Rectangle 8"/>
          <p:cNvSpPr>
            <a:spLocks noGrp="1" noChangeArrowheads="1"/>
          </p:cNvSpPr>
          <p:nvPr>
            <p:ph type="dt" sz="half" idx="2"/>
          </p:nvPr>
        </p:nvSpPr>
        <p:spPr bwMode="auto">
          <a:xfrm>
            <a:off x="621824" y="6451010"/>
            <a:ext cx="3420031" cy="329991"/>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630" b="1">
                <a:latin typeface="Arial Narrow" panose="020B0606020202030204" pitchFamily="34" charset="0"/>
              </a:defRPr>
            </a:lvl1pPr>
          </a:lstStyle>
          <a:p>
            <a:fld id="{62099A26-9608-4847-A006-5DF54C603C95}" type="slidenum">
              <a:rPr lang="en-US" altLang="en-US"/>
              <a:pPr/>
              <a:t>‹#›</a:t>
            </a:fld>
            <a:r>
              <a:rPr lang="en-US" altLang="en-US" dirty="0"/>
              <a:t>      Business Unit Name Here</a:t>
            </a:r>
          </a:p>
        </p:txBody>
      </p:sp>
      <p:sp>
        <p:nvSpPr>
          <p:cNvPr id="9226" name="Rectangle 10"/>
          <p:cNvSpPr>
            <a:spLocks noChangeArrowheads="1"/>
          </p:cNvSpPr>
          <p:nvPr/>
        </p:nvSpPr>
        <p:spPr bwMode="auto">
          <a:xfrm>
            <a:off x="4767316" y="6451010"/>
            <a:ext cx="2901844" cy="3299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sz="1630" dirty="0">
                <a:latin typeface="Arial Narrow" charset="0"/>
                <a:ea typeface="ＭＳ Ｐゴシック" charset="0"/>
              </a:rPr>
              <a:t>Caterpillar Confidential Green</a:t>
            </a:r>
          </a:p>
        </p:txBody>
      </p:sp>
    </p:spTree>
    <p:extLst>
      <p:ext uri="{BB962C8B-B14F-4D97-AF65-F5344CB8AC3E}">
        <p14:creationId xmlns:p14="http://schemas.microsoft.com/office/powerpoint/2010/main" val="2374731104"/>
      </p:ext>
    </p:extLst>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 id="2147484401" r:id="rId12"/>
    <p:sldLayoutId id="2147484402" r:id="rId13"/>
    <p:sldLayoutId id="2147484403" r:id="rId14"/>
    <p:sldLayoutId id="2147484404" r:id="rId15"/>
    <p:sldLayoutId id="2147484405" r:id="rId16"/>
    <p:sldLayoutId id="2147484406" r:id="rId17"/>
    <p:sldLayoutId id="2147484407" r:id="rId18"/>
    <p:sldLayoutId id="2147484408" r:id="rId19"/>
    <p:sldLayoutId id="2147484409" r:id="rId20"/>
    <p:sldLayoutId id="2147484410" r:id="rId21"/>
    <p:sldLayoutId id="2147484411" r:id="rId22"/>
  </p:sldLayoutIdLst>
  <p:hf sldNum="0" hdr="0" ftr="0"/>
  <p:txStyles>
    <p:titleStyle>
      <a:lvl1pPr algn="ctr" rtl="0" eaLnBrk="1" fontAlgn="base" hangingPunct="1">
        <a:spcBef>
          <a:spcPct val="0"/>
        </a:spcBef>
        <a:spcAft>
          <a:spcPct val="0"/>
        </a:spcAft>
        <a:defRPr sz="4891" b="1">
          <a:solidFill>
            <a:schemeClr val="tx2"/>
          </a:solidFill>
          <a:latin typeface="+mj-lt"/>
          <a:ea typeface="MS PGothic" panose="020B0600070205080204" pitchFamily="34" charset="-128"/>
          <a:cs typeface="+mj-cs"/>
        </a:defRPr>
      </a:lvl1pPr>
      <a:lvl2pPr algn="ctr" rtl="0" eaLnBrk="1" fontAlgn="base" hangingPunct="1">
        <a:spcBef>
          <a:spcPct val="0"/>
        </a:spcBef>
        <a:spcAft>
          <a:spcPct val="0"/>
        </a:spcAft>
        <a:defRPr sz="4891" b="1">
          <a:solidFill>
            <a:schemeClr val="tx2"/>
          </a:solidFill>
          <a:latin typeface="Arial Narrow" charset="0"/>
          <a:ea typeface="MS PGothic" panose="020B0600070205080204" pitchFamily="34" charset="-128"/>
          <a:cs typeface="Arial" charset="0"/>
        </a:defRPr>
      </a:lvl2pPr>
      <a:lvl3pPr algn="ctr" rtl="0" eaLnBrk="1" fontAlgn="base" hangingPunct="1">
        <a:spcBef>
          <a:spcPct val="0"/>
        </a:spcBef>
        <a:spcAft>
          <a:spcPct val="0"/>
        </a:spcAft>
        <a:defRPr sz="4891" b="1">
          <a:solidFill>
            <a:schemeClr val="tx2"/>
          </a:solidFill>
          <a:latin typeface="Arial Narrow" charset="0"/>
          <a:ea typeface="MS PGothic" panose="020B0600070205080204" pitchFamily="34" charset="-128"/>
          <a:cs typeface="Arial" charset="0"/>
        </a:defRPr>
      </a:lvl3pPr>
      <a:lvl4pPr algn="ctr" rtl="0" eaLnBrk="1" fontAlgn="base" hangingPunct="1">
        <a:spcBef>
          <a:spcPct val="0"/>
        </a:spcBef>
        <a:spcAft>
          <a:spcPct val="0"/>
        </a:spcAft>
        <a:defRPr sz="4891" b="1">
          <a:solidFill>
            <a:schemeClr val="tx2"/>
          </a:solidFill>
          <a:latin typeface="Arial Narrow" charset="0"/>
          <a:ea typeface="MS PGothic" panose="020B0600070205080204" pitchFamily="34" charset="-128"/>
          <a:cs typeface="Arial" charset="0"/>
        </a:defRPr>
      </a:lvl4pPr>
      <a:lvl5pPr algn="ctr" rtl="0" eaLnBrk="1" fontAlgn="base" hangingPunct="1">
        <a:spcBef>
          <a:spcPct val="0"/>
        </a:spcBef>
        <a:spcAft>
          <a:spcPct val="0"/>
        </a:spcAft>
        <a:defRPr sz="4891" b="1">
          <a:solidFill>
            <a:schemeClr val="tx2"/>
          </a:solidFill>
          <a:latin typeface="Arial Narrow" charset="0"/>
          <a:ea typeface="MS PGothic" panose="020B0600070205080204" pitchFamily="34" charset="-128"/>
          <a:cs typeface="Arial" charset="0"/>
        </a:defRPr>
      </a:lvl5pPr>
      <a:lvl6pPr marL="621152" algn="ctr" rtl="0" eaLnBrk="1" fontAlgn="base" hangingPunct="1">
        <a:spcBef>
          <a:spcPct val="0"/>
        </a:spcBef>
        <a:spcAft>
          <a:spcPct val="0"/>
        </a:spcAft>
        <a:defRPr sz="4891" b="1">
          <a:solidFill>
            <a:schemeClr val="tx2"/>
          </a:solidFill>
          <a:latin typeface="Arial Narrow" charset="0"/>
          <a:ea typeface="ＭＳ Ｐゴシック" charset="0"/>
          <a:cs typeface="Arial" charset="0"/>
        </a:defRPr>
      </a:lvl6pPr>
      <a:lvl7pPr marL="1242304" algn="ctr" rtl="0" eaLnBrk="1" fontAlgn="base" hangingPunct="1">
        <a:spcBef>
          <a:spcPct val="0"/>
        </a:spcBef>
        <a:spcAft>
          <a:spcPct val="0"/>
        </a:spcAft>
        <a:defRPr sz="4891" b="1">
          <a:solidFill>
            <a:schemeClr val="tx2"/>
          </a:solidFill>
          <a:latin typeface="Arial Narrow" charset="0"/>
          <a:ea typeface="ＭＳ Ｐゴシック" charset="0"/>
          <a:cs typeface="Arial" charset="0"/>
        </a:defRPr>
      </a:lvl7pPr>
      <a:lvl8pPr marL="1863456" algn="ctr" rtl="0" eaLnBrk="1" fontAlgn="base" hangingPunct="1">
        <a:spcBef>
          <a:spcPct val="0"/>
        </a:spcBef>
        <a:spcAft>
          <a:spcPct val="0"/>
        </a:spcAft>
        <a:defRPr sz="4891" b="1">
          <a:solidFill>
            <a:schemeClr val="tx2"/>
          </a:solidFill>
          <a:latin typeface="Arial Narrow" charset="0"/>
          <a:ea typeface="ＭＳ Ｐゴシック" charset="0"/>
          <a:cs typeface="Arial" charset="0"/>
        </a:defRPr>
      </a:lvl8pPr>
      <a:lvl9pPr marL="2484608" algn="ctr" rtl="0" eaLnBrk="1" fontAlgn="base" hangingPunct="1">
        <a:spcBef>
          <a:spcPct val="0"/>
        </a:spcBef>
        <a:spcAft>
          <a:spcPct val="0"/>
        </a:spcAft>
        <a:defRPr sz="4891" b="1">
          <a:solidFill>
            <a:schemeClr val="tx2"/>
          </a:solidFill>
          <a:latin typeface="Arial Narrow" charset="0"/>
          <a:ea typeface="ＭＳ Ｐゴシック" charset="0"/>
          <a:cs typeface="Arial" charset="0"/>
        </a:defRPr>
      </a:lvl9pPr>
    </p:titleStyle>
    <p:bodyStyle>
      <a:lvl1pPr marL="465864" indent="-465864" algn="l" rtl="0" eaLnBrk="1" fontAlgn="base" hangingPunct="1">
        <a:spcBef>
          <a:spcPct val="20000"/>
        </a:spcBef>
        <a:spcAft>
          <a:spcPct val="0"/>
        </a:spcAft>
        <a:buChar char="•"/>
        <a:defRPr sz="3804">
          <a:solidFill>
            <a:schemeClr val="tx1"/>
          </a:solidFill>
          <a:latin typeface="+mn-lt"/>
          <a:ea typeface="MS PGothic" panose="020B0600070205080204" pitchFamily="34" charset="-128"/>
          <a:cs typeface="+mn-cs"/>
        </a:defRPr>
      </a:lvl1pPr>
      <a:lvl2pPr marL="1009372" indent="-388220" algn="l" rtl="0" eaLnBrk="1" fontAlgn="base" hangingPunct="1">
        <a:spcBef>
          <a:spcPct val="20000"/>
        </a:spcBef>
        <a:spcAft>
          <a:spcPct val="0"/>
        </a:spcAft>
        <a:buChar char="–"/>
        <a:defRPr sz="3261">
          <a:solidFill>
            <a:schemeClr val="tx1"/>
          </a:solidFill>
          <a:latin typeface="+mn-lt"/>
          <a:ea typeface="Arial" charset="0"/>
          <a:cs typeface="+mn-cs"/>
        </a:defRPr>
      </a:lvl2pPr>
      <a:lvl3pPr marL="1552880" indent="-310576" algn="l" rtl="0" eaLnBrk="1" fontAlgn="base" hangingPunct="1">
        <a:spcBef>
          <a:spcPct val="20000"/>
        </a:spcBef>
        <a:spcAft>
          <a:spcPct val="0"/>
        </a:spcAft>
        <a:buChar char="•"/>
        <a:defRPr sz="2717">
          <a:solidFill>
            <a:schemeClr val="tx1"/>
          </a:solidFill>
          <a:latin typeface="+mn-lt"/>
          <a:ea typeface="Arial" charset="0"/>
          <a:cs typeface="+mn-cs"/>
        </a:defRPr>
      </a:lvl3pPr>
      <a:lvl4pPr marL="2174032" indent="-310576" algn="l" rtl="0" eaLnBrk="1" fontAlgn="base" hangingPunct="1">
        <a:spcBef>
          <a:spcPct val="20000"/>
        </a:spcBef>
        <a:spcAft>
          <a:spcPct val="0"/>
        </a:spcAft>
        <a:buChar char="–"/>
        <a:defRPr>
          <a:solidFill>
            <a:schemeClr val="tx1"/>
          </a:solidFill>
          <a:latin typeface="+mn-lt"/>
          <a:ea typeface="Arial" charset="0"/>
          <a:cs typeface="+mn-cs"/>
        </a:defRPr>
      </a:lvl4pPr>
      <a:lvl5pPr marL="2795184" indent="-310576" algn="l" rtl="0" eaLnBrk="1" fontAlgn="base" hangingPunct="1">
        <a:spcBef>
          <a:spcPct val="20000"/>
        </a:spcBef>
        <a:spcAft>
          <a:spcPct val="0"/>
        </a:spcAft>
        <a:buChar char="»"/>
        <a:defRPr>
          <a:solidFill>
            <a:schemeClr val="tx1"/>
          </a:solidFill>
          <a:latin typeface="+mn-lt"/>
          <a:ea typeface="Arial" charset="0"/>
          <a:cs typeface="+mn-cs"/>
        </a:defRPr>
      </a:lvl5pPr>
      <a:lvl6pPr marL="3416336" indent="-310576" algn="l" rtl="0" eaLnBrk="1" fontAlgn="base" hangingPunct="1">
        <a:spcBef>
          <a:spcPct val="20000"/>
        </a:spcBef>
        <a:spcAft>
          <a:spcPct val="0"/>
        </a:spcAft>
        <a:buChar char="»"/>
        <a:defRPr>
          <a:solidFill>
            <a:schemeClr val="tx1"/>
          </a:solidFill>
          <a:latin typeface="+mn-lt"/>
          <a:ea typeface="Arial" charset="0"/>
          <a:cs typeface="+mn-cs"/>
        </a:defRPr>
      </a:lvl6pPr>
      <a:lvl7pPr marL="4037487" indent="-310576" algn="l" rtl="0" eaLnBrk="1" fontAlgn="base" hangingPunct="1">
        <a:spcBef>
          <a:spcPct val="20000"/>
        </a:spcBef>
        <a:spcAft>
          <a:spcPct val="0"/>
        </a:spcAft>
        <a:buChar char="»"/>
        <a:defRPr>
          <a:solidFill>
            <a:schemeClr val="tx1"/>
          </a:solidFill>
          <a:latin typeface="+mn-lt"/>
          <a:ea typeface="Arial" charset="0"/>
          <a:cs typeface="+mn-cs"/>
        </a:defRPr>
      </a:lvl7pPr>
      <a:lvl8pPr marL="4658639" indent="-310576" algn="l" rtl="0" eaLnBrk="1" fontAlgn="base" hangingPunct="1">
        <a:spcBef>
          <a:spcPct val="20000"/>
        </a:spcBef>
        <a:spcAft>
          <a:spcPct val="0"/>
        </a:spcAft>
        <a:buChar char="»"/>
        <a:defRPr>
          <a:solidFill>
            <a:schemeClr val="tx1"/>
          </a:solidFill>
          <a:latin typeface="+mn-lt"/>
          <a:ea typeface="Arial" charset="0"/>
          <a:cs typeface="+mn-cs"/>
        </a:defRPr>
      </a:lvl8pPr>
      <a:lvl9pPr marL="5279791" indent="-310576" algn="l" rtl="0" eaLnBrk="1" fontAlgn="base" hangingPunct="1">
        <a:spcBef>
          <a:spcPct val="20000"/>
        </a:spcBef>
        <a:spcAft>
          <a:spcPct val="0"/>
        </a:spcAft>
        <a:buChar char="»"/>
        <a:defRPr>
          <a:solidFill>
            <a:schemeClr val="tx1"/>
          </a:solidFill>
          <a:latin typeface="+mn-lt"/>
          <a:ea typeface="Arial" charset="0"/>
          <a:cs typeface="+mn-cs"/>
        </a:defRPr>
      </a:lvl9pPr>
    </p:bodyStyle>
    <p:otherStyle>
      <a:defPPr>
        <a:defRPr lang="en-US"/>
      </a:defPPr>
      <a:lvl1pPr marL="0" algn="l" defTabSz="621152" rtl="0" eaLnBrk="1" latinLnBrk="0" hangingPunct="1">
        <a:defRPr sz="2445" kern="1200">
          <a:solidFill>
            <a:schemeClr val="tx1"/>
          </a:solidFill>
          <a:latin typeface="+mn-lt"/>
          <a:ea typeface="+mn-ea"/>
          <a:cs typeface="+mn-cs"/>
        </a:defRPr>
      </a:lvl1pPr>
      <a:lvl2pPr marL="621152" algn="l" defTabSz="621152" rtl="0" eaLnBrk="1" latinLnBrk="0" hangingPunct="1">
        <a:defRPr sz="2445" kern="1200">
          <a:solidFill>
            <a:schemeClr val="tx1"/>
          </a:solidFill>
          <a:latin typeface="+mn-lt"/>
          <a:ea typeface="+mn-ea"/>
          <a:cs typeface="+mn-cs"/>
        </a:defRPr>
      </a:lvl2pPr>
      <a:lvl3pPr marL="1242304" algn="l" defTabSz="621152" rtl="0" eaLnBrk="1" latinLnBrk="0" hangingPunct="1">
        <a:defRPr sz="2445" kern="1200">
          <a:solidFill>
            <a:schemeClr val="tx1"/>
          </a:solidFill>
          <a:latin typeface="+mn-lt"/>
          <a:ea typeface="+mn-ea"/>
          <a:cs typeface="+mn-cs"/>
        </a:defRPr>
      </a:lvl3pPr>
      <a:lvl4pPr marL="1863456" algn="l" defTabSz="621152" rtl="0" eaLnBrk="1" latinLnBrk="0" hangingPunct="1">
        <a:defRPr sz="2445" kern="1200">
          <a:solidFill>
            <a:schemeClr val="tx1"/>
          </a:solidFill>
          <a:latin typeface="+mn-lt"/>
          <a:ea typeface="+mn-ea"/>
          <a:cs typeface="+mn-cs"/>
        </a:defRPr>
      </a:lvl4pPr>
      <a:lvl5pPr marL="2484608" algn="l" defTabSz="621152" rtl="0" eaLnBrk="1" latinLnBrk="0" hangingPunct="1">
        <a:defRPr sz="2445" kern="1200">
          <a:solidFill>
            <a:schemeClr val="tx1"/>
          </a:solidFill>
          <a:latin typeface="+mn-lt"/>
          <a:ea typeface="+mn-ea"/>
          <a:cs typeface="+mn-cs"/>
        </a:defRPr>
      </a:lvl5pPr>
      <a:lvl6pPr marL="3105760" algn="l" defTabSz="621152" rtl="0" eaLnBrk="1" latinLnBrk="0" hangingPunct="1">
        <a:defRPr sz="2445" kern="1200">
          <a:solidFill>
            <a:schemeClr val="tx1"/>
          </a:solidFill>
          <a:latin typeface="+mn-lt"/>
          <a:ea typeface="+mn-ea"/>
          <a:cs typeface="+mn-cs"/>
        </a:defRPr>
      </a:lvl6pPr>
      <a:lvl7pPr marL="3726912" algn="l" defTabSz="621152" rtl="0" eaLnBrk="1" latinLnBrk="0" hangingPunct="1">
        <a:defRPr sz="2445" kern="1200">
          <a:solidFill>
            <a:schemeClr val="tx1"/>
          </a:solidFill>
          <a:latin typeface="+mn-lt"/>
          <a:ea typeface="+mn-ea"/>
          <a:cs typeface="+mn-cs"/>
        </a:defRPr>
      </a:lvl7pPr>
      <a:lvl8pPr marL="4348063" algn="l" defTabSz="621152" rtl="0" eaLnBrk="1" latinLnBrk="0" hangingPunct="1">
        <a:defRPr sz="2445" kern="1200">
          <a:solidFill>
            <a:schemeClr val="tx1"/>
          </a:solidFill>
          <a:latin typeface="+mn-lt"/>
          <a:ea typeface="+mn-ea"/>
          <a:cs typeface="+mn-cs"/>
        </a:defRPr>
      </a:lvl8pPr>
      <a:lvl9pPr marL="4969215" algn="l" defTabSz="621152" rtl="0" eaLnBrk="1" latinLnBrk="0" hangingPunct="1">
        <a:defRPr sz="2445"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16x9_A.jp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0" y="21569"/>
            <a:ext cx="12436475"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title"/>
          </p:nvPr>
        </p:nvSpPr>
        <p:spPr bwMode="auto">
          <a:xfrm>
            <a:off x="621824" y="280385"/>
            <a:ext cx="11192828" cy="1164676"/>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621824" y="1632704"/>
            <a:ext cx="11192828" cy="4507726"/>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4" name="Rectangle 8"/>
          <p:cNvSpPr>
            <a:spLocks noGrp="1" noChangeArrowheads="1"/>
          </p:cNvSpPr>
          <p:nvPr>
            <p:ph type="dt" sz="half" idx="2"/>
          </p:nvPr>
        </p:nvSpPr>
        <p:spPr bwMode="auto">
          <a:xfrm>
            <a:off x="621824" y="6451010"/>
            <a:ext cx="3420031" cy="329991"/>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630" b="1">
                <a:latin typeface="Arial Narrow" panose="020B0606020202030204" pitchFamily="34" charset="0"/>
              </a:defRPr>
            </a:lvl1pPr>
          </a:lstStyle>
          <a:p>
            <a:fld id="{62099A26-9608-4847-A006-5DF54C603C95}" type="slidenum">
              <a:rPr lang="en-US" altLang="en-US">
                <a:solidFill>
                  <a:srgbClr val="000000"/>
                </a:solidFill>
              </a:rPr>
              <a:pPr/>
              <a:t>‹#›</a:t>
            </a:fld>
            <a:r>
              <a:rPr lang="en-US" altLang="en-US" dirty="0">
                <a:solidFill>
                  <a:srgbClr val="000000"/>
                </a:solidFill>
              </a:rPr>
              <a:t>      Business Unit Name Here</a:t>
            </a:r>
          </a:p>
        </p:txBody>
      </p:sp>
      <p:sp>
        <p:nvSpPr>
          <p:cNvPr id="9226" name="Rectangle 10"/>
          <p:cNvSpPr>
            <a:spLocks noChangeArrowheads="1"/>
          </p:cNvSpPr>
          <p:nvPr/>
        </p:nvSpPr>
        <p:spPr bwMode="auto">
          <a:xfrm>
            <a:off x="4767316" y="6451010"/>
            <a:ext cx="2901844" cy="3299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sz="1630" dirty="0">
                <a:solidFill>
                  <a:srgbClr val="000000"/>
                </a:solidFill>
                <a:latin typeface="Arial Narrow" charset="0"/>
                <a:ea typeface="ＭＳ Ｐゴシック" charset="0"/>
              </a:rPr>
              <a:t>Caterpillar Confidential Green</a:t>
            </a:r>
          </a:p>
        </p:txBody>
      </p:sp>
    </p:spTree>
    <p:extLst>
      <p:ext uri="{BB962C8B-B14F-4D97-AF65-F5344CB8AC3E}">
        <p14:creationId xmlns:p14="http://schemas.microsoft.com/office/powerpoint/2010/main" val="427086816"/>
      </p:ext>
    </p:extLst>
  </p:cSld>
  <p:clrMap bg1="lt1" tx1="dk1" bg2="lt2" tx2="dk2" accent1="accent1" accent2="accent2" accent3="accent3" accent4="accent4" accent5="accent5" accent6="accent6" hlink="hlink" folHlink="folHlink"/>
  <p:sldLayoutIdLst>
    <p:sldLayoutId id="2147484413" r:id="rId1"/>
    <p:sldLayoutId id="2147484414" r:id="rId2"/>
    <p:sldLayoutId id="2147484415" r:id="rId3"/>
    <p:sldLayoutId id="2147484416" r:id="rId4"/>
    <p:sldLayoutId id="2147484417" r:id="rId5"/>
    <p:sldLayoutId id="2147484418" r:id="rId6"/>
    <p:sldLayoutId id="2147484419" r:id="rId7"/>
    <p:sldLayoutId id="2147484420" r:id="rId8"/>
    <p:sldLayoutId id="2147484421" r:id="rId9"/>
    <p:sldLayoutId id="2147484422" r:id="rId10"/>
    <p:sldLayoutId id="2147484423" r:id="rId11"/>
    <p:sldLayoutId id="2147484424" r:id="rId12"/>
    <p:sldLayoutId id="2147484425" r:id="rId13"/>
    <p:sldLayoutId id="2147484426" r:id="rId14"/>
    <p:sldLayoutId id="2147484427" r:id="rId15"/>
    <p:sldLayoutId id="2147484428" r:id="rId16"/>
    <p:sldLayoutId id="2147484429" r:id="rId17"/>
    <p:sldLayoutId id="2147484430" r:id="rId18"/>
    <p:sldLayoutId id="2147484431" r:id="rId19"/>
    <p:sldLayoutId id="2147484432" r:id="rId20"/>
    <p:sldLayoutId id="2147484433" r:id="rId21"/>
    <p:sldLayoutId id="2147484434" r:id="rId22"/>
    <p:sldLayoutId id="2147484435" r:id="rId23"/>
  </p:sldLayoutIdLst>
  <p:hf sldNum="0" hdr="0" ftr="0"/>
  <p:txStyles>
    <p:titleStyle>
      <a:lvl1pPr algn="ctr" rtl="0" eaLnBrk="1" fontAlgn="base" hangingPunct="1">
        <a:spcBef>
          <a:spcPct val="0"/>
        </a:spcBef>
        <a:spcAft>
          <a:spcPct val="0"/>
        </a:spcAft>
        <a:defRPr sz="4891" b="1">
          <a:solidFill>
            <a:schemeClr val="tx2"/>
          </a:solidFill>
          <a:latin typeface="+mj-lt"/>
          <a:ea typeface="MS PGothic" panose="020B0600070205080204" pitchFamily="34" charset="-128"/>
          <a:cs typeface="+mj-cs"/>
        </a:defRPr>
      </a:lvl1pPr>
      <a:lvl2pPr algn="ctr" rtl="0" eaLnBrk="1" fontAlgn="base" hangingPunct="1">
        <a:spcBef>
          <a:spcPct val="0"/>
        </a:spcBef>
        <a:spcAft>
          <a:spcPct val="0"/>
        </a:spcAft>
        <a:defRPr sz="4891" b="1">
          <a:solidFill>
            <a:schemeClr val="tx2"/>
          </a:solidFill>
          <a:latin typeface="Arial Narrow" charset="0"/>
          <a:ea typeface="MS PGothic" panose="020B0600070205080204" pitchFamily="34" charset="-128"/>
          <a:cs typeface="Arial" charset="0"/>
        </a:defRPr>
      </a:lvl2pPr>
      <a:lvl3pPr algn="ctr" rtl="0" eaLnBrk="1" fontAlgn="base" hangingPunct="1">
        <a:spcBef>
          <a:spcPct val="0"/>
        </a:spcBef>
        <a:spcAft>
          <a:spcPct val="0"/>
        </a:spcAft>
        <a:defRPr sz="4891" b="1">
          <a:solidFill>
            <a:schemeClr val="tx2"/>
          </a:solidFill>
          <a:latin typeface="Arial Narrow" charset="0"/>
          <a:ea typeface="MS PGothic" panose="020B0600070205080204" pitchFamily="34" charset="-128"/>
          <a:cs typeface="Arial" charset="0"/>
        </a:defRPr>
      </a:lvl3pPr>
      <a:lvl4pPr algn="ctr" rtl="0" eaLnBrk="1" fontAlgn="base" hangingPunct="1">
        <a:spcBef>
          <a:spcPct val="0"/>
        </a:spcBef>
        <a:spcAft>
          <a:spcPct val="0"/>
        </a:spcAft>
        <a:defRPr sz="4891" b="1">
          <a:solidFill>
            <a:schemeClr val="tx2"/>
          </a:solidFill>
          <a:latin typeface="Arial Narrow" charset="0"/>
          <a:ea typeface="MS PGothic" panose="020B0600070205080204" pitchFamily="34" charset="-128"/>
          <a:cs typeface="Arial" charset="0"/>
        </a:defRPr>
      </a:lvl4pPr>
      <a:lvl5pPr algn="ctr" rtl="0" eaLnBrk="1" fontAlgn="base" hangingPunct="1">
        <a:spcBef>
          <a:spcPct val="0"/>
        </a:spcBef>
        <a:spcAft>
          <a:spcPct val="0"/>
        </a:spcAft>
        <a:defRPr sz="4891" b="1">
          <a:solidFill>
            <a:schemeClr val="tx2"/>
          </a:solidFill>
          <a:latin typeface="Arial Narrow" charset="0"/>
          <a:ea typeface="MS PGothic" panose="020B0600070205080204" pitchFamily="34" charset="-128"/>
          <a:cs typeface="Arial" charset="0"/>
        </a:defRPr>
      </a:lvl5pPr>
      <a:lvl6pPr marL="621152" algn="ctr" rtl="0" eaLnBrk="1" fontAlgn="base" hangingPunct="1">
        <a:spcBef>
          <a:spcPct val="0"/>
        </a:spcBef>
        <a:spcAft>
          <a:spcPct val="0"/>
        </a:spcAft>
        <a:defRPr sz="4891" b="1">
          <a:solidFill>
            <a:schemeClr val="tx2"/>
          </a:solidFill>
          <a:latin typeface="Arial Narrow" charset="0"/>
          <a:ea typeface="ＭＳ Ｐゴシック" charset="0"/>
          <a:cs typeface="Arial" charset="0"/>
        </a:defRPr>
      </a:lvl6pPr>
      <a:lvl7pPr marL="1242304" algn="ctr" rtl="0" eaLnBrk="1" fontAlgn="base" hangingPunct="1">
        <a:spcBef>
          <a:spcPct val="0"/>
        </a:spcBef>
        <a:spcAft>
          <a:spcPct val="0"/>
        </a:spcAft>
        <a:defRPr sz="4891" b="1">
          <a:solidFill>
            <a:schemeClr val="tx2"/>
          </a:solidFill>
          <a:latin typeface="Arial Narrow" charset="0"/>
          <a:ea typeface="ＭＳ Ｐゴシック" charset="0"/>
          <a:cs typeface="Arial" charset="0"/>
        </a:defRPr>
      </a:lvl7pPr>
      <a:lvl8pPr marL="1863456" algn="ctr" rtl="0" eaLnBrk="1" fontAlgn="base" hangingPunct="1">
        <a:spcBef>
          <a:spcPct val="0"/>
        </a:spcBef>
        <a:spcAft>
          <a:spcPct val="0"/>
        </a:spcAft>
        <a:defRPr sz="4891" b="1">
          <a:solidFill>
            <a:schemeClr val="tx2"/>
          </a:solidFill>
          <a:latin typeface="Arial Narrow" charset="0"/>
          <a:ea typeface="ＭＳ Ｐゴシック" charset="0"/>
          <a:cs typeface="Arial" charset="0"/>
        </a:defRPr>
      </a:lvl8pPr>
      <a:lvl9pPr marL="2484608" algn="ctr" rtl="0" eaLnBrk="1" fontAlgn="base" hangingPunct="1">
        <a:spcBef>
          <a:spcPct val="0"/>
        </a:spcBef>
        <a:spcAft>
          <a:spcPct val="0"/>
        </a:spcAft>
        <a:defRPr sz="4891" b="1">
          <a:solidFill>
            <a:schemeClr val="tx2"/>
          </a:solidFill>
          <a:latin typeface="Arial Narrow" charset="0"/>
          <a:ea typeface="ＭＳ Ｐゴシック" charset="0"/>
          <a:cs typeface="Arial" charset="0"/>
        </a:defRPr>
      </a:lvl9pPr>
    </p:titleStyle>
    <p:bodyStyle>
      <a:lvl1pPr marL="465864" indent="-465864" algn="l" rtl="0" eaLnBrk="1" fontAlgn="base" hangingPunct="1">
        <a:spcBef>
          <a:spcPct val="20000"/>
        </a:spcBef>
        <a:spcAft>
          <a:spcPct val="0"/>
        </a:spcAft>
        <a:buChar char="•"/>
        <a:defRPr sz="3804">
          <a:solidFill>
            <a:schemeClr val="tx1"/>
          </a:solidFill>
          <a:latin typeface="+mn-lt"/>
          <a:ea typeface="MS PGothic" panose="020B0600070205080204" pitchFamily="34" charset="-128"/>
          <a:cs typeface="+mn-cs"/>
        </a:defRPr>
      </a:lvl1pPr>
      <a:lvl2pPr marL="1009372" indent="-388220" algn="l" rtl="0" eaLnBrk="1" fontAlgn="base" hangingPunct="1">
        <a:spcBef>
          <a:spcPct val="20000"/>
        </a:spcBef>
        <a:spcAft>
          <a:spcPct val="0"/>
        </a:spcAft>
        <a:buChar char="–"/>
        <a:defRPr sz="3261">
          <a:solidFill>
            <a:schemeClr val="tx1"/>
          </a:solidFill>
          <a:latin typeface="+mn-lt"/>
          <a:ea typeface="Arial" charset="0"/>
          <a:cs typeface="+mn-cs"/>
        </a:defRPr>
      </a:lvl2pPr>
      <a:lvl3pPr marL="1552880" indent="-310576" algn="l" rtl="0" eaLnBrk="1" fontAlgn="base" hangingPunct="1">
        <a:spcBef>
          <a:spcPct val="20000"/>
        </a:spcBef>
        <a:spcAft>
          <a:spcPct val="0"/>
        </a:spcAft>
        <a:buChar char="•"/>
        <a:defRPr sz="2717">
          <a:solidFill>
            <a:schemeClr val="tx1"/>
          </a:solidFill>
          <a:latin typeface="+mn-lt"/>
          <a:ea typeface="Arial" charset="0"/>
          <a:cs typeface="+mn-cs"/>
        </a:defRPr>
      </a:lvl3pPr>
      <a:lvl4pPr marL="2174032" indent="-310576" algn="l" rtl="0" eaLnBrk="1" fontAlgn="base" hangingPunct="1">
        <a:spcBef>
          <a:spcPct val="20000"/>
        </a:spcBef>
        <a:spcAft>
          <a:spcPct val="0"/>
        </a:spcAft>
        <a:buChar char="–"/>
        <a:defRPr>
          <a:solidFill>
            <a:schemeClr val="tx1"/>
          </a:solidFill>
          <a:latin typeface="+mn-lt"/>
          <a:ea typeface="Arial" charset="0"/>
          <a:cs typeface="+mn-cs"/>
        </a:defRPr>
      </a:lvl4pPr>
      <a:lvl5pPr marL="2795184" indent="-310576" algn="l" rtl="0" eaLnBrk="1" fontAlgn="base" hangingPunct="1">
        <a:spcBef>
          <a:spcPct val="20000"/>
        </a:spcBef>
        <a:spcAft>
          <a:spcPct val="0"/>
        </a:spcAft>
        <a:buChar char="»"/>
        <a:defRPr>
          <a:solidFill>
            <a:schemeClr val="tx1"/>
          </a:solidFill>
          <a:latin typeface="+mn-lt"/>
          <a:ea typeface="Arial" charset="0"/>
          <a:cs typeface="+mn-cs"/>
        </a:defRPr>
      </a:lvl5pPr>
      <a:lvl6pPr marL="3416336" indent="-310576" algn="l" rtl="0" eaLnBrk="1" fontAlgn="base" hangingPunct="1">
        <a:spcBef>
          <a:spcPct val="20000"/>
        </a:spcBef>
        <a:spcAft>
          <a:spcPct val="0"/>
        </a:spcAft>
        <a:buChar char="»"/>
        <a:defRPr>
          <a:solidFill>
            <a:schemeClr val="tx1"/>
          </a:solidFill>
          <a:latin typeface="+mn-lt"/>
          <a:ea typeface="Arial" charset="0"/>
          <a:cs typeface="+mn-cs"/>
        </a:defRPr>
      </a:lvl6pPr>
      <a:lvl7pPr marL="4037487" indent="-310576" algn="l" rtl="0" eaLnBrk="1" fontAlgn="base" hangingPunct="1">
        <a:spcBef>
          <a:spcPct val="20000"/>
        </a:spcBef>
        <a:spcAft>
          <a:spcPct val="0"/>
        </a:spcAft>
        <a:buChar char="»"/>
        <a:defRPr>
          <a:solidFill>
            <a:schemeClr val="tx1"/>
          </a:solidFill>
          <a:latin typeface="+mn-lt"/>
          <a:ea typeface="Arial" charset="0"/>
          <a:cs typeface="+mn-cs"/>
        </a:defRPr>
      </a:lvl7pPr>
      <a:lvl8pPr marL="4658639" indent="-310576" algn="l" rtl="0" eaLnBrk="1" fontAlgn="base" hangingPunct="1">
        <a:spcBef>
          <a:spcPct val="20000"/>
        </a:spcBef>
        <a:spcAft>
          <a:spcPct val="0"/>
        </a:spcAft>
        <a:buChar char="»"/>
        <a:defRPr>
          <a:solidFill>
            <a:schemeClr val="tx1"/>
          </a:solidFill>
          <a:latin typeface="+mn-lt"/>
          <a:ea typeface="Arial" charset="0"/>
          <a:cs typeface="+mn-cs"/>
        </a:defRPr>
      </a:lvl8pPr>
      <a:lvl9pPr marL="5279791" indent="-310576" algn="l" rtl="0" eaLnBrk="1" fontAlgn="base" hangingPunct="1">
        <a:spcBef>
          <a:spcPct val="20000"/>
        </a:spcBef>
        <a:spcAft>
          <a:spcPct val="0"/>
        </a:spcAft>
        <a:buChar char="»"/>
        <a:defRPr>
          <a:solidFill>
            <a:schemeClr val="tx1"/>
          </a:solidFill>
          <a:latin typeface="+mn-lt"/>
          <a:ea typeface="Arial" charset="0"/>
          <a:cs typeface="+mn-cs"/>
        </a:defRPr>
      </a:lvl9pPr>
    </p:bodyStyle>
    <p:otherStyle>
      <a:defPPr>
        <a:defRPr lang="en-US"/>
      </a:defPPr>
      <a:lvl1pPr marL="0" algn="l" defTabSz="621152" rtl="0" eaLnBrk="1" latinLnBrk="0" hangingPunct="1">
        <a:defRPr sz="2445" kern="1200">
          <a:solidFill>
            <a:schemeClr val="tx1"/>
          </a:solidFill>
          <a:latin typeface="+mn-lt"/>
          <a:ea typeface="+mn-ea"/>
          <a:cs typeface="+mn-cs"/>
        </a:defRPr>
      </a:lvl1pPr>
      <a:lvl2pPr marL="621152" algn="l" defTabSz="621152" rtl="0" eaLnBrk="1" latinLnBrk="0" hangingPunct="1">
        <a:defRPr sz="2445" kern="1200">
          <a:solidFill>
            <a:schemeClr val="tx1"/>
          </a:solidFill>
          <a:latin typeface="+mn-lt"/>
          <a:ea typeface="+mn-ea"/>
          <a:cs typeface="+mn-cs"/>
        </a:defRPr>
      </a:lvl2pPr>
      <a:lvl3pPr marL="1242304" algn="l" defTabSz="621152" rtl="0" eaLnBrk="1" latinLnBrk="0" hangingPunct="1">
        <a:defRPr sz="2445" kern="1200">
          <a:solidFill>
            <a:schemeClr val="tx1"/>
          </a:solidFill>
          <a:latin typeface="+mn-lt"/>
          <a:ea typeface="+mn-ea"/>
          <a:cs typeface="+mn-cs"/>
        </a:defRPr>
      </a:lvl3pPr>
      <a:lvl4pPr marL="1863456" algn="l" defTabSz="621152" rtl="0" eaLnBrk="1" latinLnBrk="0" hangingPunct="1">
        <a:defRPr sz="2445" kern="1200">
          <a:solidFill>
            <a:schemeClr val="tx1"/>
          </a:solidFill>
          <a:latin typeface="+mn-lt"/>
          <a:ea typeface="+mn-ea"/>
          <a:cs typeface="+mn-cs"/>
        </a:defRPr>
      </a:lvl4pPr>
      <a:lvl5pPr marL="2484608" algn="l" defTabSz="621152" rtl="0" eaLnBrk="1" latinLnBrk="0" hangingPunct="1">
        <a:defRPr sz="2445" kern="1200">
          <a:solidFill>
            <a:schemeClr val="tx1"/>
          </a:solidFill>
          <a:latin typeface="+mn-lt"/>
          <a:ea typeface="+mn-ea"/>
          <a:cs typeface="+mn-cs"/>
        </a:defRPr>
      </a:lvl5pPr>
      <a:lvl6pPr marL="3105760" algn="l" defTabSz="621152" rtl="0" eaLnBrk="1" latinLnBrk="0" hangingPunct="1">
        <a:defRPr sz="2445" kern="1200">
          <a:solidFill>
            <a:schemeClr val="tx1"/>
          </a:solidFill>
          <a:latin typeface="+mn-lt"/>
          <a:ea typeface="+mn-ea"/>
          <a:cs typeface="+mn-cs"/>
        </a:defRPr>
      </a:lvl6pPr>
      <a:lvl7pPr marL="3726912" algn="l" defTabSz="621152" rtl="0" eaLnBrk="1" latinLnBrk="0" hangingPunct="1">
        <a:defRPr sz="2445" kern="1200">
          <a:solidFill>
            <a:schemeClr val="tx1"/>
          </a:solidFill>
          <a:latin typeface="+mn-lt"/>
          <a:ea typeface="+mn-ea"/>
          <a:cs typeface="+mn-cs"/>
        </a:defRPr>
      </a:lvl7pPr>
      <a:lvl8pPr marL="4348063" algn="l" defTabSz="621152" rtl="0" eaLnBrk="1" latinLnBrk="0" hangingPunct="1">
        <a:defRPr sz="2445" kern="1200">
          <a:solidFill>
            <a:schemeClr val="tx1"/>
          </a:solidFill>
          <a:latin typeface="+mn-lt"/>
          <a:ea typeface="+mn-ea"/>
          <a:cs typeface="+mn-cs"/>
        </a:defRPr>
      </a:lvl8pPr>
      <a:lvl9pPr marL="4969215" algn="l" defTabSz="621152" rtl="0" eaLnBrk="1" latinLnBrk="0" hangingPunct="1">
        <a:defRPr sz="244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16x9_A.jp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0" y="21569"/>
            <a:ext cx="12436475" cy="699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8" name="Rectangle 2"/>
          <p:cNvSpPr>
            <a:spLocks noGrp="1" noChangeArrowheads="1"/>
          </p:cNvSpPr>
          <p:nvPr>
            <p:ph type="title"/>
          </p:nvPr>
        </p:nvSpPr>
        <p:spPr bwMode="auto">
          <a:xfrm>
            <a:off x="621824" y="280385"/>
            <a:ext cx="11192828" cy="1164676"/>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621824" y="1632704"/>
            <a:ext cx="11192828" cy="4507726"/>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4" name="Rectangle 8"/>
          <p:cNvSpPr>
            <a:spLocks noGrp="1" noChangeArrowheads="1"/>
          </p:cNvSpPr>
          <p:nvPr>
            <p:ph type="dt" sz="half" idx="2"/>
          </p:nvPr>
        </p:nvSpPr>
        <p:spPr bwMode="auto">
          <a:xfrm>
            <a:off x="621824" y="6451010"/>
            <a:ext cx="3420031" cy="329991"/>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630" b="1">
                <a:latin typeface="Arial Narrow" panose="020B0606020202030204" pitchFamily="34" charset="0"/>
              </a:defRPr>
            </a:lvl1pPr>
          </a:lstStyle>
          <a:p>
            <a:fld id="{62099A26-9608-4847-A006-5DF54C603C95}" type="slidenum">
              <a:rPr lang="en-US" altLang="en-US">
                <a:solidFill>
                  <a:srgbClr val="000000"/>
                </a:solidFill>
              </a:rPr>
              <a:pPr/>
              <a:t>‹#›</a:t>
            </a:fld>
            <a:r>
              <a:rPr lang="en-US" altLang="en-US" dirty="0">
                <a:solidFill>
                  <a:srgbClr val="000000"/>
                </a:solidFill>
              </a:rPr>
              <a:t>      Business Unit Name Here</a:t>
            </a:r>
          </a:p>
        </p:txBody>
      </p:sp>
      <p:sp>
        <p:nvSpPr>
          <p:cNvPr id="9226" name="Rectangle 10"/>
          <p:cNvSpPr>
            <a:spLocks noChangeArrowheads="1"/>
          </p:cNvSpPr>
          <p:nvPr/>
        </p:nvSpPr>
        <p:spPr bwMode="auto">
          <a:xfrm>
            <a:off x="4767316" y="6451010"/>
            <a:ext cx="2901844" cy="3299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en-US" sz="1630" dirty="0">
                <a:solidFill>
                  <a:srgbClr val="000000"/>
                </a:solidFill>
                <a:latin typeface="Arial Narrow" charset="0"/>
                <a:ea typeface="ＭＳ Ｐゴシック" charset="0"/>
              </a:rPr>
              <a:t>Caterpillar Confidential Green</a:t>
            </a:r>
          </a:p>
        </p:txBody>
      </p:sp>
    </p:spTree>
    <p:extLst>
      <p:ext uri="{BB962C8B-B14F-4D97-AF65-F5344CB8AC3E}">
        <p14:creationId xmlns:p14="http://schemas.microsoft.com/office/powerpoint/2010/main" val="1515034049"/>
      </p:ext>
    </p:extLst>
  </p:cSld>
  <p:clrMap bg1="lt1" tx1="dk1" bg2="lt2" tx2="dk2" accent1="accent1" accent2="accent2" accent3="accent3" accent4="accent4" accent5="accent5" accent6="accent6" hlink="hlink" folHlink="folHlink"/>
  <p:sldLayoutIdLst>
    <p:sldLayoutId id="2147484437" r:id="rId1"/>
    <p:sldLayoutId id="2147484438" r:id="rId2"/>
    <p:sldLayoutId id="2147484439" r:id="rId3"/>
    <p:sldLayoutId id="2147484440" r:id="rId4"/>
    <p:sldLayoutId id="2147484441" r:id="rId5"/>
    <p:sldLayoutId id="2147484442" r:id="rId6"/>
    <p:sldLayoutId id="2147484443" r:id="rId7"/>
    <p:sldLayoutId id="2147484444" r:id="rId8"/>
    <p:sldLayoutId id="2147484445" r:id="rId9"/>
    <p:sldLayoutId id="2147484446" r:id="rId10"/>
    <p:sldLayoutId id="2147484447" r:id="rId11"/>
    <p:sldLayoutId id="2147484448" r:id="rId12"/>
    <p:sldLayoutId id="2147484449" r:id="rId13"/>
    <p:sldLayoutId id="2147484450" r:id="rId14"/>
    <p:sldLayoutId id="2147484451" r:id="rId15"/>
    <p:sldLayoutId id="2147484452" r:id="rId16"/>
    <p:sldLayoutId id="2147484453" r:id="rId17"/>
    <p:sldLayoutId id="2147484454" r:id="rId18"/>
    <p:sldLayoutId id="2147484455" r:id="rId19"/>
    <p:sldLayoutId id="2147484456" r:id="rId20"/>
    <p:sldLayoutId id="2147484457" r:id="rId21"/>
    <p:sldLayoutId id="2147484458" r:id="rId22"/>
    <p:sldLayoutId id="2147484459" r:id="rId23"/>
  </p:sldLayoutIdLst>
  <p:hf sldNum="0" hdr="0" ftr="0"/>
  <p:txStyles>
    <p:titleStyle>
      <a:lvl1pPr algn="ctr" rtl="0" eaLnBrk="1" fontAlgn="base" hangingPunct="1">
        <a:spcBef>
          <a:spcPct val="0"/>
        </a:spcBef>
        <a:spcAft>
          <a:spcPct val="0"/>
        </a:spcAft>
        <a:defRPr sz="4891" b="1">
          <a:solidFill>
            <a:schemeClr val="tx2"/>
          </a:solidFill>
          <a:latin typeface="+mj-lt"/>
          <a:ea typeface="MS PGothic" panose="020B0600070205080204" pitchFamily="34" charset="-128"/>
          <a:cs typeface="+mj-cs"/>
        </a:defRPr>
      </a:lvl1pPr>
      <a:lvl2pPr algn="ctr" rtl="0" eaLnBrk="1" fontAlgn="base" hangingPunct="1">
        <a:spcBef>
          <a:spcPct val="0"/>
        </a:spcBef>
        <a:spcAft>
          <a:spcPct val="0"/>
        </a:spcAft>
        <a:defRPr sz="4891" b="1">
          <a:solidFill>
            <a:schemeClr val="tx2"/>
          </a:solidFill>
          <a:latin typeface="Arial Narrow" charset="0"/>
          <a:ea typeface="MS PGothic" panose="020B0600070205080204" pitchFamily="34" charset="-128"/>
          <a:cs typeface="Arial" charset="0"/>
        </a:defRPr>
      </a:lvl2pPr>
      <a:lvl3pPr algn="ctr" rtl="0" eaLnBrk="1" fontAlgn="base" hangingPunct="1">
        <a:spcBef>
          <a:spcPct val="0"/>
        </a:spcBef>
        <a:spcAft>
          <a:spcPct val="0"/>
        </a:spcAft>
        <a:defRPr sz="4891" b="1">
          <a:solidFill>
            <a:schemeClr val="tx2"/>
          </a:solidFill>
          <a:latin typeface="Arial Narrow" charset="0"/>
          <a:ea typeface="MS PGothic" panose="020B0600070205080204" pitchFamily="34" charset="-128"/>
          <a:cs typeface="Arial" charset="0"/>
        </a:defRPr>
      </a:lvl3pPr>
      <a:lvl4pPr algn="ctr" rtl="0" eaLnBrk="1" fontAlgn="base" hangingPunct="1">
        <a:spcBef>
          <a:spcPct val="0"/>
        </a:spcBef>
        <a:spcAft>
          <a:spcPct val="0"/>
        </a:spcAft>
        <a:defRPr sz="4891" b="1">
          <a:solidFill>
            <a:schemeClr val="tx2"/>
          </a:solidFill>
          <a:latin typeface="Arial Narrow" charset="0"/>
          <a:ea typeface="MS PGothic" panose="020B0600070205080204" pitchFamily="34" charset="-128"/>
          <a:cs typeface="Arial" charset="0"/>
        </a:defRPr>
      </a:lvl4pPr>
      <a:lvl5pPr algn="ctr" rtl="0" eaLnBrk="1" fontAlgn="base" hangingPunct="1">
        <a:spcBef>
          <a:spcPct val="0"/>
        </a:spcBef>
        <a:spcAft>
          <a:spcPct val="0"/>
        </a:spcAft>
        <a:defRPr sz="4891" b="1">
          <a:solidFill>
            <a:schemeClr val="tx2"/>
          </a:solidFill>
          <a:latin typeface="Arial Narrow" charset="0"/>
          <a:ea typeface="MS PGothic" panose="020B0600070205080204" pitchFamily="34" charset="-128"/>
          <a:cs typeface="Arial" charset="0"/>
        </a:defRPr>
      </a:lvl5pPr>
      <a:lvl6pPr marL="621152" algn="ctr" rtl="0" eaLnBrk="1" fontAlgn="base" hangingPunct="1">
        <a:spcBef>
          <a:spcPct val="0"/>
        </a:spcBef>
        <a:spcAft>
          <a:spcPct val="0"/>
        </a:spcAft>
        <a:defRPr sz="4891" b="1">
          <a:solidFill>
            <a:schemeClr val="tx2"/>
          </a:solidFill>
          <a:latin typeface="Arial Narrow" charset="0"/>
          <a:ea typeface="ＭＳ Ｐゴシック" charset="0"/>
          <a:cs typeface="Arial" charset="0"/>
        </a:defRPr>
      </a:lvl6pPr>
      <a:lvl7pPr marL="1242304" algn="ctr" rtl="0" eaLnBrk="1" fontAlgn="base" hangingPunct="1">
        <a:spcBef>
          <a:spcPct val="0"/>
        </a:spcBef>
        <a:spcAft>
          <a:spcPct val="0"/>
        </a:spcAft>
        <a:defRPr sz="4891" b="1">
          <a:solidFill>
            <a:schemeClr val="tx2"/>
          </a:solidFill>
          <a:latin typeface="Arial Narrow" charset="0"/>
          <a:ea typeface="ＭＳ Ｐゴシック" charset="0"/>
          <a:cs typeface="Arial" charset="0"/>
        </a:defRPr>
      </a:lvl7pPr>
      <a:lvl8pPr marL="1863456" algn="ctr" rtl="0" eaLnBrk="1" fontAlgn="base" hangingPunct="1">
        <a:spcBef>
          <a:spcPct val="0"/>
        </a:spcBef>
        <a:spcAft>
          <a:spcPct val="0"/>
        </a:spcAft>
        <a:defRPr sz="4891" b="1">
          <a:solidFill>
            <a:schemeClr val="tx2"/>
          </a:solidFill>
          <a:latin typeface="Arial Narrow" charset="0"/>
          <a:ea typeface="ＭＳ Ｐゴシック" charset="0"/>
          <a:cs typeface="Arial" charset="0"/>
        </a:defRPr>
      </a:lvl8pPr>
      <a:lvl9pPr marL="2484608" algn="ctr" rtl="0" eaLnBrk="1" fontAlgn="base" hangingPunct="1">
        <a:spcBef>
          <a:spcPct val="0"/>
        </a:spcBef>
        <a:spcAft>
          <a:spcPct val="0"/>
        </a:spcAft>
        <a:defRPr sz="4891" b="1">
          <a:solidFill>
            <a:schemeClr val="tx2"/>
          </a:solidFill>
          <a:latin typeface="Arial Narrow" charset="0"/>
          <a:ea typeface="ＭＳ Ｐゴシック" charset="0"/>
          <a:cs typeface="Arial" charset="0"/>
        </a:defRPr>
      </a:lvl9pPr>
    </p:titleStyle>
    <p:bodyStyle>
      <a:lvl1pPr marL="465864" indent="-465864" algn="l" rtl="0" eaLnBrk="1" fontAlgn="base" hangingPunct="1">
        <a:spcBef>
          <a:spcPct val="20000"/>
        </a:spcBef>
        <a:spcAft>
          <a:spcPct val="0"/>
        </a:spcAft>
        <a:buChar char="•"/>
        <a:defRPr sz="3804">
          <a:solidFill>
            <a:schemeClr val="tx1"/>
          </a:solidFill>
          <a:latin typeface="+mn-lt"/>
          <a:ea typeface="MS PGothic" panose="020B0600070205080204" pitchFamily="34" charset="-128"/>
          <a:cs typeface="+mn-cs"/>
        </a:defRPr>
      </a:lvl1pPr>
      <a:lvl2pPr marL="1009372" indent="-388220" algn="l" rtl="0" eaLnBrk="1" fontAlgn="base" hangingPunct="1">
        <a:spcBef>
          <a:spcPct val="20000"/>
        </a:spcBef>
        <a:spcAft>
          <a:spcPct val="0"/>
        </a:spcAft>
        <a:buChar char="–"/>
        <a:defRPr sz="3261">
          <a:solidFill>
            <a:schemeClr val="tx1"/>
          </a:solidFill>
          <a:latin typeface="+mn-lt"/>
          <a:ea typeface="Arial" charset="0"/>
          <a:cs typeface="+mn-cs"/>
        </a:defRPr>
      </a:lvl2pPr>
      <a:lvl3pPr marL="1552880" indent="-310576" algn="l" rtl="0" eaLnBrk="1" fontAlgn="base" hangingPunct="1">
        <a:spcBef>
          <a:spcPct val="20000"/>
        </a:spcBef>
        <a:spcAft>
          <a:spcPct val="0"/>
        </a:spcAft>
        <a:buChar char="•"/>
        <a:defRPr sz="2717">
          <a:solidFill>
            <a:schemeClr val="tx1"/>
          </a:solidFill>
          <a:latin typeface="+mn-lt"/>
          <a:ea typeface="Arial" charset="0"/>
          <a:cs typeface="+mn-cs"/>
        </a:defRPr>
      </a:lvl3pPr>
      <a:lvl4pPr marL="2174032" indent="-310576" algn="l" rtl="0" eaLnBrk="1" fontAlgn="base" hangingPunct="1">
        <a:spcBef>
          <a:spcPct val="20000"/>
        </a:spcBef>
        <a:spcAft>
          <a:spcPct val="0"/>
        </a:spcAft>
        <a:buChar char="–"/>
        <a:defRPr>
          <a:solidFill>
            <a:schemeClr val="tx1"/>
          </a:solidFill>
          <a:latin typeface="+mn-lt"/>
          <a:ea typeface="Arial" charset="0"/>
          <a:cs typeface="+mn-cs"/>
        </a:defRPr>
      </a:lvl4pPr>
      <a:lvl5pPr marL="2795184" indent="-310576" algn="l" rtl="0" eaLnBrk="1" fontAlgn="base" hangingPunct="1">
        <a:spcBef>
          <a:spcPct val="20000"/>
        </a:spcBef>
        <a:spcAft>
          <a:spcPct val="0"/>
        </a:spcAft>
        <a:buChar char="»"/>
        <a:defRPr>
          <a:solidFill>
            <a:schemeClr val="tx1"/>
          </a:solidFill>
          <a:latin typeface="+mn-lt"/>
          <a:ea typeface="Arial" charset="0"/>
          <a:cs typeface="+mn-cs"/>
        </a:defRPr>
      </a:lvl5pPr>
      <a:lvl6pPr marL="3416336" indent="-310576" algn="l" rtl="0" eaLnBrk="1" fontAlgn="base" hangingPunct="1">
        <a:spcBef>
          <a:spcPct val="20000"/>
        </a:spcBef>
        <a:spcAft>
          <a:spcPct val="0"/>
        </a:spcAft>
        <a:buChar char="»"/>
        <a:defRPr>
          <a:solidFill>
            <a:schemeClr val="tx1"/>
          </a:solidFill>
          <a:latin typeface="+mn-lt"/>
          <a:ea typeface="Arial" charset="0"/>
          <a:cs typeface="+mn-cs"/>
        </a:defRPr>
      </a:lvl6pPr>
      <a:lvl7pPr marL="4037487" indent="-310576" algn="l" rtl="0" eaLnBrk="1" fontAlgn="base" hangingPunct="1">
        <a:spcBef>
          <a:spcPct val="20000"/>
        </a:spcBef>
        <a:spcAft>
          <a:spcPct val="0"/>
        </a:spcAft>
        <a:buChar char="»"/>
        <a:defRPr>
          <a:solidFill>
            <a:schemeClr val="tx1"/>
          </a:solidFill>
          <a:latin typeface="+mn-lt"/>
          <a:ea typeface="Arial" charset="0"/>
          <a:cs typeface="+mn-cs"/>
        </a:defRPr>
      </a:lvl7pPr>
      <a:lvl8pPr marL="4658639" indent="-310576" algn="l" rtl="0" eaLnBrk="1" fontAlgn="base" hangingPunct="1">
        <a:spcBef>
          <a:spcPct val="20000"/>
        </a:spcBef>
        <a:spcAft>
          <a:spcPct val="0"/>
        </a:spcAft>
        <a:buChar char="»"/>
        <a:defRPr>
          <a:solidFill>
            <a:schemeClr val="tx1"/>
          </a:solidFill>
          <a:latin typeface="+mn-lt"/>
          <a:ea typeface="Arial" charset="0"/>
          <a:cs typeface="+mn-cs"/>
        </a:defRPr>
      </a:lvl8pPr>
      <a:lvl9pPr marL="5279791" indent="-310576" algn="l" rtl="0" eaLnBrk="1" fontAlgn="base" hangingPunct="1">
        <a:spcBef>
          <a:spcPct val="20000"/>
        </a:spcBef>
        <a:spcAft>
          <a:spcPct val="0"/>
        </a:spcAft>
        <a:buChar char="»"/>
        <a:defRPr>
          <a:solidFill>
            <a:schemeClr val="tx1"/>
          </a:solidFill>
          <a:latin typeface="+mn-lt"/>
          <a:ea typeface="Arial" charset="0"/>
          <a:cs typeface="+mn-cs"/>
        </a:defRPr>
      </a:lvl9pPr>
    </p:bodyStyle>
    <p:otherStyle>
      <a:defPPr>
        <a:defRPr lang="en-US"/>
      </a:defPPr>
      <a:lvl1pPr marL="0" algn="l" defTabSz="621152" rtl="0" eaLnBrk="1" latinLnBrk="0" hangingPunct="1">
        <a:defRPr sz="2445" kern="1200">
          <a:solidFill>
            <a:schemeClr val="tx1"/>
          </a:solidFill>
          <a:latin typeface="+mn-lt"/>
          <a:ea typeface="+mn-ea"/>
          <a:cs typeface="+mn-cs"/>
        </a:defRPr>
      </a:lvl1pPr>
      <a:lvl2pPr marL="621152" algn="l" defTabSz="621152" rtl="0" eaLnBrk="1" latinLnBrk="0" hangingPunct="1">
        <a:defRPr sz="2445" kern="1200">
          <a:solidFill>
            <a:schemeClr val="tx1"/>
          </a:solidFill>
          <a:latin typeface="+mn-lt"/>
          <a:ea typeface="+mn-ea"/>
          <a:cs typeface="+mn-cs"/>
        </a:defRPr>
      </a:lvl2pPr>
      <a:lvl3pPr marL="1242304" algn="l" defTabSz="621152" rtl="0" eaLnBrk="1" latinLnBrk="0" hangingPunct="1">
        <a:defRPr sz="2445" kern="1200">
          <a:solidFill>
            <a:schemeClr val="tx1"/>
          </a:solidFill>
          <a:latin typeface="+mn-lt"/>
          <a:ea typeface="+mn-ea"/>
          <a:cs typeface="+mn-cs"/>
        </a:defRPr>
      </a:lvl3pPr>
      <a:lvl4pPr marL="1863456" algn="l" defTabSz="621152" rtl="0" eaLnBrk="1" latinLnBrk="0" hangingPunct="1">
        <a:defRPr sz="2445" kern="1200">
          <a:solidFill>
            <a:schemeClr val="tx1"/>
          </a:solidFill>
          <a:latin typeface="+mn-lt"/>
          <a:ea typeface="+mn-ea"/>
          <a:cs typeface="+mn-cs"/>
        </a:defRPr>
      </a:lvl4pPr>
      <a:lvl5pPr marL="2484608" algn="l" defTabSz="621152" rtl="0" eaLnBrk="1" latinLnBrk="0" hangingPunct="1">
        <a:defRPr sz="2445" kern="1200">
          <a:solidFill>
            <a:schemeClr val="tx1"/>
          </a:solidFill>
          <a:latin typeface="+mn-lt"/>
          <a:ea typeface="+mn-ea"/>
          <a:cs typeface="+mn-cs"/>
        </a:defRPr>
      </a:lvl5pPr>
      <a:lvl6pPr marL="3105760" algn="l" defTabSz="621152" rtl="0" eaLnBrk="1" latinLnBrk="0" hangingPunct="1">
        <a:defRPr sz="2445" kern="1200">
          <a:solidFill>
            <a:schemeClr val="tx1"/>
          </a:solidFill>
          <a:latin typeface="+mn-lt"/>
          <a:ea typeface="+mn-ea"/>
          <a:cs typeface="+mn-cs"/>
        </a:defRPr>
      </a:lvl6pPr>
      <a:lvl7pPr marL="3726912" algn="l" defTabSz="621152" rtl="0" eaLnBrk="1" latinLnBrk="0" hangingPunct="1">
        <a:defRPr sz="2445" kern="1200">
          <a:solidFill>
            <a:schemeClr val="tx1"/>
          </a:solidFill>
          <a:latin typeface="+mn-lt"/>
          <a:ea typeface="+mn-ea"/>
          <a:cs typeface="+mn-cs"/>
        </a:defRPr>
      </a:lvl7pPr>
      <a:lvl8pPr marL="4348063" algn="l" defTabSz="621152" rtl="0" eaLnBrk="1" latinLnBrk="0" hangingPunct="1">
        <a:defRPr sz="2445" kern="1200">
          <a:solidFill>
            <a:schemeClr val="tx1"/>
          </a:solidFill>
          <a:latin typeface="+mn-lt"/>
          <a:ea typeface="+mn-ea"/>
          <a:cs typeface="+mn-cs"/>
        </a:defRPr>
      </a:lvl8pPr>
      <a:lvl9pPr marL="4969215" algn="l" defTabSz="621152" rtl="0" eaLnBrk="1" latinLnBrk="0" hangingPunct="1">
        <a:defRPr sz="24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1.xml"/></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K3sdMEgor7E" TargetMode="External"/><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7.xml"/></Relationships>
</file>

<file path=ppt/slides/_rels/slide18.xml.rels><?xml version="1.0" encoding="UTF-8" standalone="yes"?>
<Relationships xmlns="http://schemas.openxmlformats.org/package/2006/relationships"><Relationship Id="rId3" Type="http://schemas.openxmlformats.org/officeDocument/2006/relationships/hyperlink" Target="http://www.microsoft.com/itprocareercenter" TargetMode="External"/><Relationship Id="rId2" Type="http://schemas.openxmlformats.org/officeDocument/2006/relationships/notesSlide" Target="../notesSlides/notesSlide15.xml"/><Relationship Id="rId1" Type="http://schemas.openxmlformats.org/officeDocument/2006/relationships/slideLayout" Target="../slideLayouts/slideLayout73.xml"/><Relationship Id="rId6" Type="http://schemas.openxmlformats.org/officeDocument/2006/relationships/hyperlink" Target="https://techcommunity.microsoft.com/" TargetMode="External"/><Relationship Id="rId5" Type="http://schemas.openxmlformats.org/officeDocument/2006/relationships/hyperlink" Target="http://www.microsoft.com/mechanics" TargetMode="External"/><Relationship Id="rId4" Type="http://schemas.openxmlformats.org/officeDocument/2006/relationships/hyperlink" Target="http://www.microsoft.com/itprocloudessentials"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16.xml"/><Relationship Id="rId1" Type="http://schemas.openxmlformats.org/officeDocument/2006/relationships/slideLayout" Target="../slideLayouts/slideLayout37.xml"/><Relationship Id="rId6" Type="http://schemas.openxmlformats.org/officeDocument/2006/relationships/image" Target="../media/image58.png"/><Relationship Id="rId5" Type="http://schemas.openxmlformats.org/officeDocument/2006/relationships/image" Target="../media/image57.jpg"/><Relationship Id="rId4" Type="http://schemas.openxmlformats.org/officeDocument/2006/relationships/hyperlink" Target="https://aka.ms/ignite.mobileap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DWc8dUl7Xfo" TargetMode="External"/><Relationship Id="rId2" Type="http://schemas.openxmlformats.org/officeDocument/2006/relationships/hyperlink" Target="https://youtu.be/Za734QEW3W8?list=PLe56edc9e8AWpQrcRTkDnJ77LEgJ98EGw" TargetMode="External"/><Relationship Id="rId1" Type="http://schemas.openxmlformats.org/officeDocument/2006/relationships/slideLayout" Target="../slideLayouts/slideLayout8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xml"/><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7.xml"/></Relationships>
</file>

<file path=ppt/slides/_rels/slide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5.xml"/><Relationship Id="rId1" Type="http://schemas.openxmlformats.org/officeDocument/2006/relationships/slideLayout" Target="../slideLayouts/slideLayout148.xml"/><Relationship Id="rId5" Type="http://schemas.openxmlformats.org/officeDocument/2006/relationships/image" Target="../media/image56.jpeg"/><Relationship Id="rId4" Type="http://schemas.openxmlformats.org/officeDocument/2006/relationships/image" Target="../media/image55.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0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a:t>Move 13,000+ global Dynamics CRM users from on-premises to Online at Caterpillar Inc. </a:t>
            </a:r>
          </a:p>
        </p:txBody>
      </p:sp>
      <p:sp>
        <p:nvSpPr>
          <p:cNvPr id="9" name="Text Placeholder 8"/>
          <p:cNvSpPr>
            <a:spLocks noGrp="1"/>
          </p:cNvSpPr>
          <p:nvPr>
            <p:ph type="body" sz="quarter" idx="12"/>
          </p:nvPr>
        </p:nvSpPr>
        <p:spPr/>
        <p:txBody>
          <a:bodyPr/>
          <a:lstStyle/>
          <a:p>
            <a:endParaRPr lang="en-US" sz="2400" dirty="0"/>
          </a:p>
          <a:p>
            <a:r>
              <a:rPr lang="en-US" sz="2400" dirty="0"/>
              <a:t>Todd Byrne &amp; John Finney</a:t>
            </a:r>
          </a:p>
        </p:txBody>
      </p:sp>
      <p:sp>
        <p:nvSpPr>
          <p:cNvPr id="10" name="Text Placeholder 9"/>
          <p:cNvSpPr>
            <a:spLocks noGrp="1"/>
          </p:cNvSpPr>
          <p:nvPr>
            <p:ph type="body" sz="quarter" idx="13"/>
          </p:nvPr>
        </p:nvSpPr>
        <p:spPr/>
        <p:txBody>
          <a:bodyPr/>
          <a:lstStyle/>
          <a:p>
            <a:r>
              <a:rPr lang="en-US" dirty="0"/>
              <a:t>BRK2264</a:t>
            </a:r>
          </a:p>
        </p:txBody>
      </p:sp>
      <p:sp>
        <p:nvSpPr>
          <p:cNvPr id="4" name="Date Placeholder 3"/>
          <p:cNvSpPr>
            <a:spLocks noGrp="1"/>
          </p:cNvSpPr>
          <p:nvPr>
            <p:ph type="dt" sz="half" idx="4294967295"/>
          </p:nvPr>
        </p:nvSpPr>
        <p:spPr>
          <a:xfrm>
            <a:off x="0" y="6451600"/>
            <a:ext cx="3419475" cy="328613"/>
          </a:xfrm>
          <a:prstGeom prst="rect">
            <a:avLst/>
          </a:prstGeom>
        </p:spPr>
        <p:txBody>
          <a:bodyPr/>
          <a:lstStyle/>
          <a:p>
            <a:fld id="{82B5FEBF-143E-42B9-8A7A-3D2F955B00D6}" type="slidenum">
              <a:rPr lang="en-US" altLang="en-US" smtClean="0"/>
              <a:pPr/>
              <a:t>1</a:t>
            </a:fld>
            <a:r>
              <a:rPr lang="en-US" altLang="en-US"/>
              <a:t>      Business Unit Name Here</a:t>
            </a:r>
            <a:endParaRPr lang="en-US" altLang="en-US" dirty="0"/>
          </a:p>
        </p:txBody>
      </p:sp>
    </p:spTree>
    <p:extLst>
      <p:ext uri="{BB962C8B-B14F-4D97-AF65-F5344CB8AC3E}">
        <p14:creationId xmlns:p14="http://schemas.microsoft.com/office/powerpoint/2010/main" val="266240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9700" y="307844"/>
            <a:ext cx="5590444" cy="3253198"/>
          </a:xfrm>
          <a:prstGeom prst="rect">
            <a:avLst/>
          </a:prstGeom>
        </p:spPr>
        <p:txBody>
          <a:bodyPr wrap="square">
            <a:spAutoFit/>
          </a:bodyPr>
          <a:lstStyle/>
          <a:p>
            <a:pPr defTabSz="1242304">
              <a:lnSpc>
                <a:spcPct val="70000"/>
              </a:lnSpc>
            </a:pPr>
            <a:r>
              <a:rPr lang="en-US" sz="7336" b="1" kern="0" dirty="0">
                <a:solidFill>
                  <a:schemeClr val="bg1"/>
                </a:solidFill>
                <a:latin typeface="+mj-lt"/>
                <a:cs typeface="Univers LT Std 67 Cn Bold"/>
              </a:rPr>
              <a:t>DEFINE</a:t>
            </a:r>
            <a:br>
              <a:rPr lang="en-US" sz="7336" b="1" kern="0" dirty="0">
                <a:solidFill>
                  <a:schemeClr val="bg1"/>
                </a:solidFill>
                <a:latin typeface="+mj-lt"/>
                <a:cs typeface="Univers LT Std 67 Cn Bold"/>
              </a:rPr>
            </a:br>
            <a:r>
              <a:rPr lang="en-US" sz="7336" b="1" kern="0" dirty="0">
                <a:solidFill>
                  <a:srgbClr val="FFC000"/>
                </a:solidFill>
                <a:latin typeface="+mj-lt"/>
                <a:cs typeface="Univers LT Std 67 Cn Bold"/>
              </a:rPr>
              <a:t>BUSINESS SUPPORT MODEL</a:t>
            </a:r>
          </a:p>
        </p:txBody>
      </p:sp>
      <p:sp>
        <p:nvSpPr>
          <p:cNvPr id="4" name="TextBox 3"/>
          <p:cNvSpPr txBox="1"/>
          <p:nvPr/>
        </p:nvSpPr>
        <p:spPr>
          <a:xfrm>
            <a:off x="7531818" y="3122148"/>
            <a:ext cx="4555583" cy="2272417"/>
          </a:xfrm>
          <a:prstGeom prst="rect">
            <a:avLst/>
          </a:prstGeom>
          <a:noFill/>
        </p:spPr>
        <p:txBody>
          <a:bodyPr wrap="square" rtlCol="0">
            <a:spAutoFit/>
          </a:bodyPr>
          <a:lstStyle/>
          <a:p>
            <a:pPr defTabSz="1242304">
              <a:lnSpc>
                <a:spcPts val="3397"/>
              </a:lnSpc>
            </a:pPr>
            <a:r>
              <a:rPr lang="en-US" sz="3261" kern="0" dirty="0">
                <a:solidFill>
                  <a:srgbClr val="FFFFFF"/>
                </a:solidFill>
                <a:effectLst>
                  <a:outerShdw blurRad="38100" dist="38100" dir="2700000" algn="tl">
                    <a:srgbClr val="000000">
                      <a:alpha val="43137"/>
                    </a:srgbClr>
                  </a:outerShdw>
                </a:effectLst>
                <a:latin typeface="Arial Narrow"/>
              </a:rPr>
              <a:t>Change management portal</a:t>
            </a:r>
          </a:p>
          <a:p>
            <a:pPr defTabSz="1242304">
              <a:lnSpc>
                <a:spcPts val="3397"/>
              </a:lnSpc>
            </a:pPr>
            <a:r>
              <a:rPr lang="en-US" sz="3261" kern="0" dirty="0">
                <a:solidFill>
                  <a:srgbClr val="FFFFFF"/>
                </a:solidFill>
                <a:effectLst>
                  <a:outerShdw blurRad="38100" dist="38100" dir="2700000" algn="tl">
                    <a:srgbClr val="000000">
                      <a:alpha val="43137"/>
                    </a:srgbClr>
                  </a:outerShdw>
                </a:effectLst>
                <a:latin typeface="Arial Narrow"/>
              </a:rPr>
              <a:t>Access request process</a:t>
            </a:r>
          </a:p>
          <a:p>
            <a:pPr defTabSz="1242304">
              <a:lnSpc>
                <a:spcPts val="3397"/>
              </a:lnSpc>
            </a:pPr>
            <a:r>
              <a:rPr lang="en-US" sz="3261" kern="0" dirty="0">
                <a:solidFill>
                  <a:srgbClr val="FFFFFF"/>
                </a:solidFill>
                <a:effectLst>
                  <a:outerShdw blurRad="38100" dist="38100" dir="2700000" algn="tl">
                    <a:srgbClr val="000000">
                      <a:alpha val="43137"/>
                    </a:srgbClr>
                  </a:outerShdw>
                </a:effectLst>
                <a:latin typeface="Arial Narrow"/>
              </a:rPr>
              <a:t>Single repository for training material</a:t>
            </a:r>
          </a:p>
          <a:p>
            <a:pPr defTabSz="1242304">
              <a:lnSpc>
                <a:spcPts val="3397"/>
              </a:lnSpc>
            </a:pPr>
            <a:endParaRPr lang="en-US" sz="3261" kern="0" dirty="0">
              <a:solidFill>
                <a:srgbClr val="FFFFFF"/>
              </a:solidFill>
              <a:latin typeface="Arial Narrow"/>
            </a:endParaRPr>
          </a:p>
        </p:txBody>
      </p:sp>
      <p:cxnSp>
        <p:nvCxnSpPr>
          <p:cNvPr id="5" name="Straight Connector 4"/>
          <p:cNvCxnSpPr/>
          <p:nvPr/>
        </p:nvCxnSpPr>
        <p:spPr>
          <a:xfrm>
            <a:off x="7453836" y="3117615"/>
            <a:ext cx="6722" cy="1829021"/>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0287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 process</a:t>
            </a:r>
          </a:p>
        </p:txBody>
      </p:sp>
      <p:sp>
        <p:nvSpPr>
          <p:cNvPr id="3" name="Rectangle 2"/>
          <p:cNvSpPr/>
          <p:nvPr/>
        </p:nvSpPr>
        <p:spPr>
          <a:xfrm>
            <a:off x="2180694" y="1737308"/>
            <a:ext cx="8696246" cy="468590"/>
          </a:xfrm>
          <a:prstGeom prst="rect">
            <a:avLst/>
          </a:prstGeom>
        </p:spPr>
        <p:txBody>
          <a:bodyPr wrap="square">
            <a:spAutoFit/>
          </a:bodyPr>
          <a:lstStyle/>
          <a:p>
            <a:pPr marL="0" lvl="1" defTabSz="1242304"/>
            <a:r>
              <a:rPr lang="en-US" sz="2445" kern="0" dirty="0">
                <a:solidFill>
                  <a:sysClr val="windowText" lastClr="000000"/>
                </a:solidFill>
                <a:hlinkClick r:id="rId2"/>
              </a:rPr>
              <a:t>https://www.youtube.com/watch?v=K3sdMEgor7E</a:t>
            </a:r>
            <a:endParaRPr lang="en-US" sz="2445" kern="0" dirty="0">
              <a:solidFill>
                <a:sysClr val="windowText" lastClr="000000"/>
              </a:solidFill>
            </a:endParaRPr>
          </a:p>
        </p:txBody>
      </p:sp>
    </p:spTree>
    <p:extLst>
      <p:ext uri="{BB962C8B-B14F-4D97-AF65-F5344CB8AC3E}">
        <p14:creationId xmlns:p14="http://schemas.microsoft.com/office/powerpoint/2010/main" val="2603113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18237" y="756412"/>
            <a:ext cx="6108077" cy="1705788"/>
          </a:xfrm>
          <a:prstGeom prst="rect">
            <a:avLst/>
          </a:prstGeom>
          <a:noFill/>
          <a:ln>
            <a:noFill/>
          </a:ln>
        </p:spPr>
        <p:txBody>
          <a:bodyPr wrap="square" rtlCol="0">
            <a:spAutoFit/>
          </a:bodyPr>
          <a:lstStyle/>
          <a:p>
            <a:pPr defTabSz="1242304">
              <a:lnSpc>
                <a:spcPct val="70000"/>
              </a:lnSpc>
            </a:pPr>
            <a:r>
              <a:rPr lang="en-US" sz="7336" b="1" kern="0" dirty="0">
                <a:solidFill>
                  <a:schemeClr val="bg1"/>
                </a:solidFill>
                <a:latin typeface="+mj-lt"/>
                <a:cs typeface="Univers LT Std 67 Cn Bold"/>
              </a:rPr>
              <a:t>DEVELOPMENT </a:t>
            </a:r>
            <a:r>
              <a:rPr lang="en-US" sz="7642" b="1" kern="0" dirty="0">
                <a:solidFill>
                  <a:srgbClr val="FFCD11"/>
                </a:solidFill>
                <a:latin typeface="+mj-lt"/>
                <a:cs typeface="Univers LT Std 67 Cn Bold"/>
              </a:rPr>
              <a:t>PROCESS</a:t>
            </a:r>
          </a:p>
        </p:txBody>
      </p:sp>
      <p:sp>
        <p:nvSpPr>
          <p:cNvPr id="4" name="TextBox 3"/>
          <p:cNvSpPr txBox="1"/>
          <p:nvPr/>
        </p:nvSpPr>
        <p:spPr>
          <a:xfrm>
            <a:off x="6839398" y="2979629"/>
            <a:ext cx="4969283" cy="2464777"/>
          </a:xfrm>
          <a:prstGeom prst="rect">
            <a:avLst/>
          </a:prstGeom>
          <a:noFill/>
        </p:spPr>
        <p:txBody>
          <a:bodyPr wrap="square" rtlCol="0">
            <a:spAutoFit/>
          </a:bodyPr>
          <a:lstStyle/>
          <a:p>
            <a:pPr defTabSz="1242304">
              <a:lnSpc>
                <a:spcPts val="3668"/>
              </a:lnSpc>
              <a:defRPr/>
            </a:pPr>
            <a:r>
              <a:rPr lang="en-US" sz="3261" kern="0" dirty="0">
                <a:solidFill>
                  <a:schemeClr val="bg1"/>
                </a:solidFill>
                <a:effectLst>
                  <a:outerShdw blurRad="38100" dist="38100" dir="2700000" algn="tl">
                    <a:srgbClr val="000000">
                      <a:alpha val="43137"/>
                    </a:srgbClr>
                  </a:outerShdw>
                </a:effectLst>
              </a:rPr>
              <a:t>Process Business Owners</a:t>
            </a:r>
          </a:p>
          <a:p>
            <a:pPr defTabSz="1242304">
              <a:lnSpc>
                <a:spcPts val="3668"/>
              </a:lnSpc>
              <a:defRPr/>
            </a:pPr>
            <a:r>
              <a:rPr lang="en-US" sz="3261" kern="0" dirty="0">
                <a:solidFill>
                  <a:schemeClr val="bg1"/>
                </a:solidFill>
                <a:effectLst>
                  <a:outerShdw blurRad="38100" dist="38100" dir="2700000" algn="tl">
                    <a:srgbClr val="000000">
                      <a:alpha val="43137"/>
                    </a:srgbClr>
                  </a:outerShdw>
                </a:effectLst>
              </a:rPr>
              <a:t>Internal IT </a:t>
            </a:r>
          </a:p>
          <a:p>
            <a:pPr defTabSz="1242304">
              <a:lnSpc>
                <a:spcPts val="3668"/>
              </a:lnSpc>
              <a:defRPr/>
            </a:pPr>
            <a:r>
              <a:rPr lang="en-US" sz="3261" kern="0" dirty="0">
                <a:solidFill>
                  <a:schemeClr val="bg1"/>
                </a:solidFill>
                <a:effectLst>
                  <a:outerShdw blurRad="38100" dist="38100" dir="2700000" algn="tl">
                    <a:srgbClr val="000000">
                      <a:alpha val="43137"/>
                    </a:srgbClr>
                  </a:outerShdw>
                </a:effectLst>
              </a:rPr>
              <a:t>ISV</a:t>
            </a:r>
          </a:p>
          <a:p>
            <a:pPr defTabSz="1242304">
              <a:lnSpc>
                <a:spcPts val="3668"/>
              </a:lnSpc>
              <a:defRPr/>
            </a:pPr>
            <a:r>
              <a:rPr lang="en-US" sz="3261" kern="0" dirty="0">
                <a:solidFill>
                  <a:schemeClr val="bg1"/>
                </a:solidFill>
                <a:effectLst>
                  <a:outerShdw blurRad="38100" dist="38100" dir="2700000" algn="tl">
                    <a:srgbClr val="000000">
                      <a:alpha val="43137"/>
                    </a:srgbClr>
                  </a:outerShdw>
                </a:effectLst>
              </a:rPr>
              <a:t>Microsoft</a:t>
            </a:r>
          </a:p>
          <a:p>
            <a:pPr defTabSz="1242304">
              <a:lnSpc>
                <a:spcPts val="3668"/>
              </a:lnSpc>
              <a:defRPr/>
            </a:pPr>
            <a:endParaRPr lang="en-US" sz="2174" kern="0" dirty="0">
              <a:solidFill>
                <a:schemeClr val="bg1"/>
              </a:solidFill>
            </a:endParaRPr>
          </a:p>
        </p:txBody>
      </p:sp>
      <p:cxnSp>
        <p:nvCxnSpPr>
          <p:cNvPr id="5" name="Straight Connector 4"/>
          <p:cNvCxnSpPr/>
          <p:nvPr/>
        </p:nvCxnSpPr>
        <p:spPr>
          <a:xfrm>
            <a:off x="6831332" y="2979628"/>
            <a:ext cx="8066" cy="1863481"/>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196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p:cNvSpPr txBox="1">
            <a:spLocks/>
          </p:cNvSpPr>
          <p:nvPr/>
        </p:nvSpPr>
        <p:spPr bwMode="auto">
          <a:xfrm>
            <a:off x="6218237" y="291569"/>
            <a:ext cx="4969283" cy="17407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124232" tIns="62116" rIns="124232" bIns="62116"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42304">
              <a:lnSpc>
                <a:spcPts val="3397"/>
              </a:lnSpc>
              <a:spcBef>
                <a:spcPts val="0"/>
              </a:spcBef>
              <a:spcAft>
                <a:spcPts val="815"/>
              </a:spcAft>
              <a:buNone/>
            </a:pPr>
            <a:r>
              <a:rPr lang="en-US" sz="3261" dirty="0">
                <a:solidFill>
                  <a:srgbClr val="FFFFFF"/>
                </a:solidFill>
                <a:effectLst>
                  <a:outerShdw blurRad="38100" dist="38100" dir="2700000" algn="tl">
                    <a:srgbClr val="000000">
                      <a:alpha val="43137"/>
                    </a:srgbClr>
                  </a:outerShdw>
                </a:effectLst>
              </a:rPr>
              <a:t>Integrations to legacy systems</a:t>
            </a:r>
          </a:p>
          <a:p>
            <a:pPr marL="0" indent="0" defTabSz="1242304">
              <a:lnSpc>
                <a:spcPts val="3397"/>
              </a:lnSpc>
              <a:spcBef>
                <a:spcPts val="0"/>
              </a:spcBef>
              <a:spcAft>
                <a:spcPts val="815"/>
              </a:spcAft>
              <a:buNone/>
            </a:pPr>
            <a:r>
              <a:rPr lang="en-US" sz="3261" dirty="0">
                <a:solidFill>
                  <a:srgbClr val="FFFFFF"/>
                </a:solidFill>
                <a:effectLst>
                  <a:outerShdw blurRad="38100" dist="38100" dir="2700000" algn="tl">
                    <a:srgbClr val="000000">
                      <a:alpha val="43137"/>
                    </a:srgbClr>
                  </a:outerShdw>
                </a:effectLst>
              </a:rPr>
              <a:t>Security</a:t>
            </a:r>
          </a:p>
          <a:p>
            <a:pPr marL="0" indent="0" defTabSz="1242304">
              <a:lnSpc>
                <a:spcPts val="3397"/>
              </a:lnSpc>
              <a:spcBef>
                <a:spcPts val="0"/>
              </a:spcBef>
              <a:spcAft>
                <a:spcPts val="815"/>
              </a:spcAft>
              <a:buNone/>
            </a:pPr>
            <a:r>
              <a:rPr lang="en-US" sz="3261" dirty="0">
                <a:solidFill>
                  <a:srgbClr val="FFFFFF"/>
                </a:solidFill>
                <a:effectLst>
                  <a:outerShdw blurRad="38100" dist="38100" dir="2700000" algn="tl">
                    <a:srgbClr val="000000">
                      <a:alpha val="43137"/>
                    </a:srgbClr>
                  </a:outerShdw>
                </a:effectLst>
              </a:rPr>
              <a:t>Scalability design </a:t>
            </a:r>
          </a:p>
          <a:p>
            <a:pPr marL="0" indent="0" defTabSz="1242304">
              <a:lnSpc>
                <a:spcPts val="3397"/>
              </a:lnSpc>
              <a:spcBef>
                <a:spcPts val="0"/>
              </a:spcBef>
              <a:spcAft>
                <a:spcPts val="815"/>
              </a:spcAft>
              <a:buNone/>
            </a:pPr>
            <a:r>
              <a:rPr lang="en-US" sz="3261" dirty="0">
                <a:solidFill>
                  <a:srgbClr val="FFFFFF"/>
                </a:solidFill>
                <a:effectLst>
                  <a:outerShdw blurRad="38100" dist="38100" dir="2700000" algn="tl">
                    <a:srgbClr val="000000">
                      <a:alpha val="43137"/>
                    </a:srgbClr>
                  </a:outerShdw>
                </a:effectLst>
              </a:rPr>
              <a:t>Migration of data</a:t>
            </a:r>
          </a:p>
        </p:txBody>
      </p:sp>
      <p:sp>
        <p:nvSpPr>
          <p:cNvPr id="4" name="Rectangle 3"/>
          <p:cNvSpPr/>
          <p:nvPr/>
        </p:nvSpPr>
        <p:spPr>
          <a:xfrm>
            <a:off x="213686" y="3231247"/>
            <a:ext cx="7453925" cy="1848711"/>
          </a:xfrm>
          <a:prstGeom prst="rect">
            <a:avLst/>
          </a:prstGeom>
        </p:spPr>
        <p:txBody>
          <a:bodyPr wrap="square">
            <a:spAutoFit/>
          </a:bodyPr>
          <a:lstStyle/>
          <a:p>
            <a:pPr defTabSz="1242304">
              <a:lnSpc>
                <a:spcPct val="70000"/>
              </a:lnSpc>
            </a:pPr>
            <a:r>
              <a:rPr lang="en-US" sz="8152" b="1" kern="0" dirty="0">
                <a:solidFill>
                  <a:srgbClr val="FFCD11"/>
                </a:solidFill>
                <a:latin typeface="Arial Narrow"/>
                <a:cs typeface="Univers LT Std 67 Cn Bold"/>
              </a:rPr>
              <a:t>TECHNICAL </a:t>
            </a:r>
            <a:r>
              <a:rPr lang="en-US" sz="8152" b="1" kern="0" dirty="0">
                <a:solidFill>
                  <a:srgbClr val="FFFFFF"/>
                </a:solidFill>
                <a:latin typeface="Arial Narrow"/>
                <a:cs typeface="Univers LT Std 67 Cn Bold"/>
              </a:rPr>
              <a:t>COMPLEXITIES</a:t>
            </a:r>
          </a:p>
        </p:txBody>
      </p:sp>
      <p:cxnSp>
        <p:nvCxnSpPr>
          <p:cNvPr id="7" name="Straight Connector 6"/>
          <p:cNvCxnSpPr/>
          <p:nvPr/>
        </p:nvCxnSpPr>
        <p:spPr>
          <a:xfrm>
            <a:off x="6188657" y="326926"/>
            <a:ext cx="29580" cy="2031542"/>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8081718" y="2763158"/>
            <a:ext cx="4141069" cy="2829270"/>
            <a:chOff x="1066800" y="749347"/>
            <a:chExt cx="7239000" cy="4952999"/>
          </a:xfrm>
        </p:grpSpPr>
        <p:sp>
          <p:nvSpPr>
            <p:cNvPr id="9" name="Rounded Rectangle 8"/>
            <p:cNvSpPr/>
            <p:nvPr/>
          </p:nvSpPr>
          <p:spPr bwMode="auto">
            <a:xfrm>
              <a:off x="1066800" y="749347"/>
              <a:ext cx="7239000" cy="4952999"/>
            </a:xfrm>
            <a:prstGeom prst="roundRect">
              <a:avLst>
                <a:gd name="adj" fmla="val 1475"/>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124232" tIns="62116" rIns="124232" bIns="62116" numCol="1" rtlCol="0" anchor="t" anchorCtr="0" compatLnSpc="1">
              <a:prstTxWarp prst="textNoShape">
                <a:avLst/>
              </a:prstTxWarp>
            </a:bodyPr>
            <a:lstStyle/>
            <a:p>
              <a:pPr defTabSz="1242304"/>
              <a:endParaRPr lang="en-US" sz="1223" kern="0">
                <a:solidFill>
                  <a:srgbClr val="000000"/>
                </a:solidFill>
                <a:latin typeface="Times" pitchFamily="18" charset="0"/>
              </a:endParaRPr>
            </a:p>
          </p:txBody>
        </p:sp>
        <p:sp>
          <p:nvSpPr>
            <p:cNvPr id="10" name="Rectangle 9"/>
            <p:cNvSpPr/>
            <p:nvPr/>
          </p:nvSpPr>
          <p:spPr bwMode="auto">
            <a:xfrm>
              <a:off x="1266825" y="962025"/>
              <a:ext cx="6858000" cy="533400"/>
            </a:xfrm>
            <a:prstGeom prst="rect">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124232" tIns="62116" rIns="124232" bIns="62116" numCol="1" rtlCol="0" anchor="t" anchorCtr="0" compatLnSpc="1">
              <a:prstTxWarp prst="textNoShape">
                <a:avLst/>
              </a:prstTxWarp>
            </a:bodyPr>
            <a:lstStyle/>
            <a:p>
              <a:pPr algn="ctr" defTabSz="1242304"/>
              <a:r>
                <a:rPr lang="en-US" sz="1223" b="1" kern="0" dirty="0">
                  <a:solidFill>
                    <a:srgbClr val="000000"/>
                  </a:solidFill>
                  <a:latin typeface="Arial" panose="020B0604020202020204" pitchFamily="34" charset="0"/>
                  <a:cs typeface="Arial" panose="020B0604020202020204" pitchFamily="34" charset="0"/>
                </a:rPr>
                <a:t>Summary table </a:t>
              </a:r>
              <a:endParaRPr lang="en-US" sz="272" b="1" kern="0" dirty="0">
                <a:solidFill>
                  <a:srgbClr val="000000"/>
                </a:solidFill>
                <a:latin typeface="Arial" panose="020B0604020202020204" pitchFamily="34" charset="0"/>
                <a:cs typeface="Arial" panose="020B0604020202020204" pitchFamily="34" charset="0"/>
              </a:endParaRPr>
            </a:p>
          </p:txBody>
        </p:sp>
        <p:sp>
          <p:nvSpPr>
            <p:cNvPr id="11" name="Rectangle 10"/>
            <p:cNvSpPr/>
            <p:nvPr/>
          </p:nvSpPr>
          <p:spPr bwMode="auto">
            <a:xfrm rot="5400000">
              <a:off x="-357188" y="3205161"/>
              <a:ext cx="3962400" cy="695324"/>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w="9525" cap="flat" cmpd="sng" algn="ctr">
              <a:solidFill>
                <a:schemeClr val="tx1"/>
              </a:solidFill>
              <a:prstDash val="solid"/>
              <a:round/>
              <a:headEnd type="none" w="med" len="med"/>
              <a:tailEnd type="none" w="med" len="med"/>
            </a:ln>
            <a:effectLst/>
            <a:extLst/>
          </p:spPr>
          <p:txBody>
            <a:bodyPr vert="horz" wrap="square" lIns="124232" tIns="62116" rIns="124232" bIns="62116" numCol="1" rtlCol="0" anchor="ctr" anchorCtr="0" compatLnSpc="1">
              <a:prstTxWarp prst="textNoShape">
                <a:avLst/>
              </a:prstTxWarp>
            </a:bodyPr>
            <a:lstStyle/>
            <a:p>
              <a:pPr algn="ctr" defTabSz="1242304"/>
              <a:r>
                <a:rPr lang="en-US" sz="1223" b="1" kern="0" dirty="0">
                  <a:solidFill>
                    <a:srgbClr val="000000"/>
                  </a:solidFill>
                  <a:latin typeface="Arial" panose="020B0604020202020204" pitchFamily="34" charset="0"/>
                  <a:cs typeface="Arial" panose="020B0604020202020204" pitchFamily="34" charset="0"/>
                </a:rPr>
                <a:t>Goodwill</a:t>
              </a:r>
            </a:p>
          </p:txBody>
        </p:sp>
        <p:sp>
          <p:nvSpPr>
            <p:cNvPr id="12" name="Rectangle 11"/>
            <p:cNvSpPr/>
            <p:nvPr/>
          </p:nvSpPr>
          <p:spPr bwMode="auto">
            <a:xfrm rot="5400000">
              <a:off x="510948" y="3191554"/>
              <a:ext cx="3962400" cy="695324"/>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w="9525" cap="flat" cmpd="sng" algn="ctr">
              <a:solidFill>
                <a:schemeClr val="tx1"/>
              </a:solidFill>
              <a:prstDash val="solid"/>
              <a:round/>
              <a:headEnd type="none" w="med" len="med"/>
              <a:tailEnd type="none" w="med" len="med"/>
            </a:ln>
            <a:effectLst/>
            <a:extLst/>
          </p:spPr>
          <p:txBody>
            <a:bodyPr vert="horz" wrap="square" lIns="124232" tIns="62116" rIns="124232" bIns="62116" numCol="1" rtlCol="0" anchor="ctr" anchorCtr="0" compatLnSpc="1">
              <a:prstTxWarp prst="textNoShape">
                <a:avLst/>
              </a:prstTxWarp>
            </a:bodyPr>
            <a:lstStyle/>
            <a:p>
              <a:pPr algn="ctr" defTabSz="1242304"/>
              <a:r>
                <a:rPr lang="en-US" sz="1223" b="1" kern="0" dirty="0">
                  <a:solidFill>
                    <a:srgbClr val="000000"/>
                  </a:solidFill>
                  <a:latin typeface="Arial" panose="020B0604020202020204" pitchFamily="34" charset="0"/>
                  <a:cs typeface="Arial" panose="020B0604020202020204" pitchFamily="34" charset="0"/>
                </a:rPr>
                <a:t>Global Warranty</a:t>
              </a:r>
            </a:p>
          </p:txBody>
        </p:sp>
        <p:sp>
          <p:nvSpPr>
            <p:cNvPr id="13" name="Rectangle 12"/>
            <p:cNvSpPr/>
            <p:nvPr/>
          </p:nvSpPr>
          <p:spPr bwMode="auto">
            <a:xfrm rot="5400000">
              <a:off x="1388609" y="3207883"/>
              <a:ext cx="3962400" cy="695324"/>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w="9525" cap="flat" cmpd="sng" algn="ctr">
              <a:solidFill>
                <a:schemeClr val="tx1"/>
              </a:solidFill>
              <a:prstDash val="solid"/>
              <a:round/>
              <a:headEnd type="none" w="med" len="med"/>
              <a:tailEnd type="none" w="med" len="med"/>
            </a:ln>
            <a:effectLst/>
            <a:extLst/>
          </p:spPr>
          <p:txBody>
            <a:bodyPr vert="horz" wrap="square" lIns="124232" tIns="62116" rIns="124232" bIns="62116" numCol="1" rtlCol="0" anchor="ctr" anchorCtr="0" compatLnSpc="1">
              <a:prstTxWarp prst="textNoShape">
                <a:avLst/>
              </a:prstTxWarp>
            </a:bodyPr>
            <a:lstStyle/>
            <a:p>
              <a:pPr algn="ctr" defTabSz="1242304"/>
              <a:r>
                <a:rPr lang="en-US" sz="1223" b="1" kern="0" dirty="0">
                  <a:solidFill>
                    <a:srgbClr val="000000"/>
                  </a:solidFill>
                  <a:latin typeface="Arial" panose="020B0604020202020204" pitchFamily="34" charset="0"/>
                  <a:cs typeface="Arial" panose="020B0604020202020204" pitchFamily="34" charset="0"/>
                </a:rPr>
                <a:t>Partners In Quality</a:t>
              </a:r>
            </a:p>
          </p:txBody>
        </p:sp>
        <p:sp>
          <p:nvSpPr>
            <p:cNvPr id="14" name="Rectangle 13"/>
            <p:cNvSpPr/>
            <p:nvPr/>
          </p:nvSpPr>
          <p:spPr bwMode="auto">
            <a:xfrm rot="5400000">
              <a:off x="2266270" y="3196997"/>
              <a:ext cx="3962400" cy="695324"/>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w="9525" cap="flat" cmpd="sng" algn="ctr">
              <a:solidFill>
                <a:schemeClr val="tx1"/>
              </a:solidFill>
              <a:prstDash val="solid"/>
              <a:round/>
              <a:headEnd type="none" w="med" len="med"/>
              <a:tailEnd type="none" w="med" len="med"/>
            </a:ln>
            <a:effectLst/>
            <a:extLst/>
          </p:spPr>
          <p:txBody>
            <a:bodyPr vert="horz" wrap="square" lIns="124232" tIns="62116" rIns="124232" bIns="62116" numCol="1" rtlCol="0" anchor="ctr" anchorCtr="0" compatLnSpc="1">
              <a:prstTxWarp prst="textNoShape">
                <a:avLst/>
              </a:prstTxWarp>
            </a:bodyPr>
            <a:lstStyle/>
            <a:p>
              <a:pPr algn="ctr" defTabSz="1242304"/>
              <a:r>
                <a:rPr lang="en-US" sz="1223" b="1" kern="0" dirty="0">
                  <a:solidFill>
                    <a:srgbClr val="000000"/>
                  </a:solidFill>
                  <a:latin typeface="Arial" panose="020B0604020202020204" pitchFamily="34" charset="0"/>
                  <a:cs typeface="Arial" panose="020B0604020202020204" pitchFamily="34" charset="0"/>
                </a:rPr>
                <a:t>DSN (Service Technical)</a:t>
              </a:r>
            </a:p>
          </p:txBody>
        </p:sp>
        <p:sp>
          <p:nvSpPr>
            <p:cNvPr id="15" name="Rectangle 14"/>
            <p:cNvSpPr/>
            <p:nvPr/>
          </p:nvSpPr>
          <p:spPr bwMode="auto">
            <a:xfrm rot="5400000">
              <a:off x="3143931" y="3213326"/>
              <a:ext cx="3962400" cy="695324"/>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w="9525" cap="flat" cmpd="sng" algn="ctr">
              <a:solidFill>
                <a:schemeClr val="tx1"/>
              </a:solidFill>
              <a:prstDash val="solid"/>
              <a:round/>
              <a:headEnd type="none" w="med" len="med"/>
              <a:tailEnd type="none" w="med" len="med"/>
            </a:ln>
            <a:effectLst/>
            <a:extLst/>
          </p:spPr>
          <p:txBody>
            <a:bodyPr vert="horz" wrap="square" lIns="124232" tIns="62116" rIns="124232" bIns="62116" numCol="1" rtlCol="0" anchor="ctr" anchorCtr="0" compatLnSpc="1">
              <a:prstTxWarp prst="textNoShape">
                <a:avLst/>
              </a:prstTxWarp>
            </a:bodyPr>
            <a:lstStyle/>
            <a:p>
              <a:pPr algn="ctr" defTabSz="1242304"/>
              <a:r>
                <a:rPr lang="en-US" sz="1223" b="1" kern="0" dirty="0">
                  <a:solidFill>
                    <a:srgbClr val="000000"/>
                  </a:solidFill>
                  <a:latin typeface="Arial" panose="020B0604020202020204" pitchFamily="34" charset="0"/>
                  <a:cs typeface="Arial" panose="020B0604020202020204" pitchFamily="34" charset="0"/>
                </a:rPr>
                <a:t>Parts Technical</a:t>
              </a:r>
            </a:p>
          </p:txBody>
        </p:sp>
        <p:sp>
          <p:nvSpPr>
            <p:cNvPr id="16" name="Rectangle 15"/>
            <p:cNvSpPr/>
            <p:nvPr/>
          </p:nvSpPr>
          <p:spPr bwMode="auto">
            <a:xfrm rot="5400000">
              <a:off x="4021592" y="3218769"/>
              <a:ext cx="3962400" cy="695324"/>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w="9525" cap="flat" cmpd="sng" algn="ctr">
              <a:solidFill>
                <a:schemeClr val="tx1"/>
              </a:solidFill>
              <a:prstDash val="solid"/>
              <a:round/>
              <a:headEnd type="none" w="med" len="med"/>
              <a:tailEnd type="none" w="med" len="med"/>
            </a:ln>
            <a:effectLst/>
            <a:extLst/>
          </p:spPr>
          <p:txBody>
            <a:bodyPr vert="horz" wrap="square" lIns="124232" tIns="62116" rIns="124232" bIns="62116" numCol="1" rtlCol="0" anchor="ctr" anchorCtr="0" compatLnSpc="1">
              <a:prstTxWarp prst="textNoShape">
                <a:avLst/>
              </a:prstTxWarp>
            </a:bodyPr>
            <a:lstStyle/>
            <a:p>
              <a:pPr algn="ctr" defTabSz="1242304"/>
              <a:r>
                <a:rPr lang="en-US" sz="1223" b="1" kern="0" dirty="0">
                  <a:solidFill>
                    <a:srgbClr val="000000"/>
                  </a:solidFill>
                  <a:latin typeface="Arial" panose="020B0604020202020204" pitchFamily="34" charset="0"/>
                  <a:cs typeface="Arial" panose="020B0604020202020204" pitchFamily="34" charset="0"/>
                </a:rPr>
                <a:t>Expanded Mining Products </a:t>
              </a:r>
            </a:p>
          </p:txBody>
        </p:sp>
        <p:sp>
          <p:nvSpPr>
            <p:cNvPr id="17" name="Rectangle 16"/>
            <p:cNvSpPr/>
            <p:nvPr/>
          </p:nvSpPr>
          <p:spPr bwMode="auto">
            <a:xfrm rot="5400000">
              <a:off x="4899253" y="3224213"/>
              <a:ext cx="3962400" cy="695324"/>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w="9525" cap="flat" cmpd="sng" algn="ctr">
              <a:solidFill>
                <a:schemeClr val="tx1"/>
              </a:solidFill>
              <a:prstDash val="solid"/>
              <a:round/>
              <a:headEnd type="none" w="med" len="med"/>
              <a:tailEnd type="none" w="med" len="med"/>
            </a:ln>
            <a:effectLst/>
            <a:extLst/>
          </p:spPr>
          <p:txBody>
            <a:bodyPr vert="horz" wrap="square" lIns="124232" tIns="62116" rIns="124232" bIns="62116" numCol="1" rtlCol="0" anchor="ctr" anchorCtr="0" compatLnSpc="1">
              <a:prstTxWarp prst="textNoShape">
                <a:avLst/>
              </a:prstTxWarp>
            </a:bodyPr>
            <a:lstStyle/>
            <a:p>
              <a:pPr algn="ctr" defTabSz="1242304"/>
              <a:r>
                <a:rPr lang="en-US" sz="1223" b="1" kern="0" dirty="0">
                  <a:solidFill>
                    <a:srgbClr val="000000"/>
                  </a:solidFill>
                  <a:latin typeface="Arial" panose="020B0604020202020204" pitchFamily="34" charset="0"/>
                  <a:cs typeface="Arial" panose="020B0604020202020204" pitchFamily="34" charset="0"/>
                </a:rPr>
                <a:t>Product Distribution</a:t>
              </a:r>
            </a:p>
          </p:txBody>
        </p:sp>
        <p:sp>
          <p:nvSpPr>
            <p:cNvPr id="18" name="Rectangle 17"/>
            <p:cNvSpPr/>
            <p:nvPr/>
          </p:nvSpPr>
          <p:spPr bwMode="auto">
            <a:xfrm rot="5400000">
              <a:off x="5776912" y="3202440"/>
              <a:ext cx="3962400" cy="695324"/>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3500000" scaled="1"/>
              <a:tileRect/>
            </a:gradFill>
            <a:ln w="9525" cap="flat" cmpd="sng" algn="ctr">
              <a:solidFill>
                <a:schemeClr val="tx1"/>
              </a:solidFill>
              <a:prstDash val="solid"/>
              <a:round/>
              <a:headEnd type="none" w="med" len="med"/>
              <a:tailEnd type="none" w="med" len="med"/>
            </a:ln>
            <a:effectLst/>
            <a:extLst/>
          </p:spPr>
          <p:txBody>
            <a:bodyPr vert="horz" wrap="square" lIns="124232" tIns="62116" rIns="124232" bIns="62116" numCol="1" rtlCol="0" anchor="ctr" anchorCtr="0" compatLnSpc="1">
              <a:prstTxWarp prst="textNoShape">
                <a:avLst/>
              </a:prstTxWarp>
            </a:bodyPr>
            <a:lstStyle/>
            <a:p>
              <a:pPr algn="ctr" defTabSz="1242304"/>
              <a:r>
                <a:rPr lang="en-US" sz="1223" b="1" kern="0" dirty="0">
                  <a:solidFill>
                    <a:srgbClr val="000000"/>
                  </a:solidFill>
                </a:rPr>
                <a:t>System Technologies</a:t>
              </a:r>
            </a:p>
          </p:txBody>
        </p:sp>
      </p:grpSp>
    </p:spTree>
    <p:extLst>
      <p:ext uri="{BB962C8B-B14F-4D97-AF65-F5344CB8AC3E}">
        <p14:creationId xmlns:p14="http://schemas.microsoft.com/office/powerpoint/2010/main" val="2158428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8960" y="3189801"/>
            <a:ext cx="5799277" cy="1836400"/>
          </a:xfrm>
          <a:prstGeom prst="rect">
            <a:avLst/>
          </a:prstGeom>
          <a:noFill/>
        </p:spPr>
        <p:txBody>
          <a:bodyPr wrap="square" rtlCol="0">
            <a:spAutoFit/>
          </a:bodyPr>
          <a:lstStyle/>
          <a:p>
            <a:pPr defTabSz="1242304">
              <a:lnSpc>
                <a:spcPts val="3397"/>
              </a:lnSpc>
            </a:pPr>
            <a:r>
              <a:rPr lang="en-US" sz="3261" kern="0" dirty="0">
                <a:solidFill>
                  <a:schemeClr val="bg1">
                    <a:lumMod val="95000"/>
                  </a:schemeClr>
                </a:solidFill>
                <a:effectLst>
                  <a:outerShdw blurRad="38100" dist="38100" dir="2700000" algn="tl">
                    <a:srgbClr val="000000">
                      <a:alpha val="43137"/>
                    </a:srgbClr>
                  </a:outerShdw>
                </a:effectLst>
                <a:latin typeface="+mj-lt"/>
              </a:rPr>
              <a:t>Development team</a:t>
            </a:r>
          </a:p>
          <a:p>
            <a:pPr defTabSz="1242304">
              <a:lnSpc>
                <a:spcPts val="3397"/>
              </a:lnSpc>
            </a:pPr>
            <a:r>
              <a:rPr lang="en-US" sz="3261" kern="0" dirty="0">
                <a:solidFill>
                  <a:schemeClr val="bg1">
                    <a:lumMod val="95000"/>
                  </a:schemeClr>
                </a:solidFill>
                <a:effectLst>
                  <a:outerShdw blurRad="38100" dist="38100" dir="2700000" algn="tl">
                    <a:srgbClr val="000000">
                      <a:alpha val="43137"/>
                    </a:srgbClr>
                  </a:outerShdw>
                </a:effectLst>
                <a:latin typeface="+mj-lt"/>
              </a:rPr>
              <a:t>Performance benchmarking testing</a:t>
            </a:r>
          </a:p>
          <a:p>
            <a:pPr defTabSz="1242304">
              <a:lnSpc>
                <a:spcPts val="3397"/>
              </a:lnSpc>
            </a:pPr>
            <a:r>
              <a:rPr lang="en-US" sz="3261" kern="0" dirty="0">
                <a:solidFill>
                  <a:schemeClr val="bg1">
                    <a:lumMod val="95000"/>
                  </a:schemeClr>
                </a:solidFill>
                <a:effectLst>
                  <a:outerShdw blurRad="38100" dist="38100" dir="2700000" algn="tl">
                    <a:srgbClr val="000000">
                      <a:alpha val="43137"/>
                    </a:srgbClr>
                  </a:outerShdw>
                </a:effectLst>
                <a:latin typeface="+mj-lt"/>
              </a:rPr>
              <a:t>Process Owners</a:t>
            </a:r>
          </a:p>
          <a:p>
            <a:pPr defTabSz="1242304">
              <a:lnSpc>
                <a:spcPts val="3397"/>
              </a:lnSpc>
            </a:pPr>
            <a:r>
              <a:rPr lang="en-US" sz="3261" kern="0" dirty="0">
                <a:solidFill>
                  <a:schemeClr val="bg1">
                    <a:lumMod val="95000"/>
                  </a:schemeClr>
                </a:solidFill>
                <a:effectLst>
                  <a:outerShdw blurRad="38100" dist="38100" dir="2700000" algn="tl">
                    <a:srgbClr val="000000">
                      <a:alpha val="43137"/>
                    </a:srgbClr>
                  </a:outerShdw>
                </a:effectLst>
                <a:latin typeface="+mj-lt"/>
              </a:rPr>
              <a:t>Feedback to development team</a:t>
            </a:r>
          </a:p>
        </p:txBody>
      </p:sp>
      <p:sp>
        <p:nvSpPr>
          <p:cNvPr id="4" name="Title 1"/>
          <p:cNvSpPr txBox="1">
            <a:spLocks/>
          </p:cNvSpPr>
          <p:nvPr/>
        </p:nvSpPr>
        <p:spPr bwMode="auto">
          <a:xfrm>
            <a:off x="239568" y="838582"/>
            <a:ext cx="7065700" cy="1699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4" tIns="46587" rIns="93174" bIns="46587" numCol="1" anchor="ctr" anchorCtr="0" compatLnSpc="1">
            <a:prstTxWarp prst="textNoShape">
              <a:avLst/>
            </a:prstTxWarp>
          </a:bodyPr>
          <a:lstStyle>
            <a:lvl1pPr algn="ctr" rtl="0" eaLnBrk="1" fontAlgn="base" hangingPunct="1">
              <a:spcBef>
                <a:spcPct val="0"/>
              </a:spcBef>
              <a:spcAft>
                <a:spcPct val="0"/>
              </a:spcAft>
              <a:defRPr sz="3600" b="1" kern="1200">
                <a:solidFill>
                  <a:schemeClr val="tx2"/>
                </a:solidFill>
                <a:latin typeface="+mj-lt"/>
                <a:ea typeface="+mj-ea"/>
                <a:cs typeface="+mj-cs"/>
              </a:defRPr>
            </a:lvl1pPr>
            <a:lvl2pPr algn="ctr" rtl="0" eaLnBrk="1" fontAlgn="base" hangingPunct="1">
              <a:spcBef>
                <a:spcPct val="0"/>
              </a:spcBef>
              <a:spcAft>
                <a:spcPct val="0"/>
              </a:spcAft>
              <a:defRPr sz="3600" b="1">
                <a:solidFill>
                  <a:schemeClr val="tx2"/>
                </a:solidFill>
                <a:latin typeface="Arial Narrow" panose="020B0606020202030204" pitchFamily="34" charset="0"/>
                <a:cs typeface="Arial" panose="020B0604020202020204" pitchFamily="34" charset="0"/>
              </a:defRPr>
            </a:lvl2pPr>
            <a:lvl3pPr algn="ctr" rtl="0" eaLnBrk="1" fontAlgn="base" hangingPunct="1">
              <a:spcBef>
                <a:spcPct val="0"/>
              </a:spcBef>
              <a:spcAft>
                <a:spcPct val="0"/>
              </a:spcAft>
              <a:defRPr sz="3600" b="1">
                <a:solidFill>
                  <a:schemeClr val="tx2"/>
                </a:solidFill>
                <a:latin typeface="Arial Narrow" panose="020B0606020202030204" pitchFamily="34" charset="0"/>
                <a:cs typeface="Arial" panose="020B0604020202020204" pitchFamily="34" charset="0"/>
              </a:defRPr>
            </a:lvl3pPr>
            <a:lvl4pPr algn="ctr" rtl="0" eaLnBrk="1" fontAlgn="base" hangingPunct="1">
              <a:spcBef>
                <a:spcPct val="0"/>
              </a:spcBef>
              <a:spcAft>
                <a:spcPct val="0"/>
              </a:spcAft>
              <a:defRPr sz="3600" b="1">
                <a:solidFill>
                  <a:schemeClr val="tx2"/>
                </a:solidFill>
                <a:latin typeface="Arial Narrow" panose="020B0606020202030204" pitchFamily="34" charset="0"/>
                <a:cs typeface="Arial" panose="020B0604020202020204" pitchFamily="34" charset="0"/>
              </a:defRPr>
            </a:lvl4pPr>
            <a:lvl5pPr algn="ctr" rtl="0" eaLnBrk="1" fontAlgn="base" hangingPunct="1">
              <a:spcBef>
                <a:spcPct val="0"/>
              </a:spcBef>
              <a:spcAft>
                <a:spcPct val="0"/>
              </a:spcAft>
              <a:defRPr sz="3600" b="1">
                <a:solidFill>
                  <a:schemeClr val="tx2"/>
                </a:solidFill>
                <a:latin typeface="Arial Narrow" panose="020B0606020202030204" pitchFamily="34" charset="0"/>
                <a:cs typeface="Arial" panose="020B0604020202020204" pitchFamily="34" charset="0"/>
              </a:defRPr>
            </a:lvl5pPr>
            <a:lvl6pPr marL="457200" algn="ctr" rtl="0" eaLnBrk="1" fontAlgn="base" hangingPunct="1">
              <a:spcBef>
                <a:spcPct val="0"/>
              </a:spcBef>
              <a:spcAft>
                <a:spcPct val="0"/>
              </a:spcAft>
              <a:defRPr sz="3600" b="1">
                <a:solidFill>
                  <a:schemeClr val="tx2"/>
                </a:solidFill>
                <a:latin typeface="Arial Narrow" panose="020B0606020202030204" pitchFamily="34" charset="0"/>
                <a:cs typeface="Arial" panose="020B0604020202020204" pitchFamily="34" charset="0"/>
              </a:defRPr>
            </a:lvl6pPr>
            <a:lvl7pPr marL="914400" algn="ctr" rtl="0" eaLnBrk="1" fontAlgn="base" hangingPunct="1">
              <a:spcBef>
                <a:spcPct val="0"/>
              </a:spcBef>
              <a:spcAft>
                <a:spcPct val="0"/>
              </a:spcAft>
              <a:defRPr sz="3600" b="1">
                <a:solidFill>
                  <a:schemeClr val="tx2"/>
                </a:solidFill>
                <a:latin typeface="Arial Narrow" panose="020B0606020202030204" pitchFamily="34" charset="0"/>
                <a:cs typeface="Arial" panose="020B0604020202020204" pitchFamily="34" charset="0"/>
              </a:defRPr>
            </a:lvl7pPr>
            <a:lvl8pPr marL="1371600" algn="ctr" rtl="0" eaLnBrk="1" fontAlgn="base" hangingPunct="1">
              <a:spcBef>
                <a:spcPct val="0"/>
              </a:spcBef>
              <a:spcAft>
                <a:spcPct val="0"/>
              </a:spcAft>
              <a:defRPr sz="3600" b="1">
                <a:solidFill>
                  <a:schemeClr val="tx2"/>
                </a:solidFill>
                <a:latin typeface="Arial Narrow" panose="020B0606020202030204" pitchFamily="34" charset="0"/>
                <a:cs typeface="Arial" panose="020B0604020202020204" pitchFamily="34" charset="0"/>
              </a:defRPr>
            </a:lvl8pPr>
            <a:lvl9pPr marL="1828800" algn="ctr" rtl="0" eaLnBrk="1" fontAlgn="base" hangingPunct="1">
              <a:spcBef>
                <a:spcPct val="0"/>
              </a:spcBef>
              <a:spcAft>
                <a:spcPct val="0"/>
              </a:spcAft>
              <a:defRPr sz="3600" b="1">
                <a:solidFill>
                  <a:schemeClr val="tx2"/>
                </a:solidFill>
                <a:latin typeface="Arial Narrow" panose="020B0606020202030204" pitchFamily="34" charset="0"/>
                <a:cs typeface="Arial" panose="020B0604020202020204" pitchFamily="34" charset="0"/>
              </a:defRPr>
            </a:lvl9pPr>
          </a:lstStyle>
          <a:p>
            <a:pPr algn="l" defTabSz="1242304">
              <a:lnSpc>
                <a:spcPct val="70000"/>
              </a:lnSpc>
            </a:pPr>
            <a:r>
              <a:rPr lang="en-US" sz="7336" dirty="0">
                <a:solidFill>
                  <a:srgbClr val="FFC000"/>
                </a:solidFill>
                <a:cs typeface="Univers LT Std 67 Cn Bold"/>
              </a:rPr>
              <a:t>TESTING</a:t>
            </a:r>
          </a:p>
        </p:txBody>
      </p:sp>
      <p:cxnSp>
        <p:nvCxnSpPr>
          <p:cNvPr id="5" name="Straight Connector 4"/>
          <p:cNvCxnSpPr/>
          <p:nvPr/>
        </p:nvCxnSpPr>
        <p:spPr>
          <a:xfrm flipV="1">
            <a:off x="317213" y="3189803"/>
            <a:ext cx="0" cy="1756834"/>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0268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5"/>
          <p:cNvSpPr txBox="1">
            <a:spLocks/>
          </p:cNvSpPr>
          <p:nvPr/>
        </p:nvSpPr>
        <p:spPr bwMode="auto">
          <a:xfrm>
            <a:off x="317213" y="3704315"/>
            <a:ext cx="5072810" cy="2070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4" tIns="46587" rIns="93174" bIns="46587" numCol="1" anchor="t" anchorCtr="0" compatLnSpc="1">
            <a:prstTxWarp prst="textNoShape">
              <a:avLst/>
            </a:prstTxWarp>
            <a:noAutofit/>
          </a:bodyPr>
          <a:lstStyle>
            <a:lvl1pPr marL="342900" indent="-342900" algn="l" rtl="0" eaLnBrk="1" fontAlgn="base" hangingPunct="1">
              <a:spcBef>
                <a:spcPct val="20000"/>
              </a:spcBef>
              <a:spcAft>
                <a:spcPct val="0"/>
              </a:spcAft>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42304">
              <a:lnSpc>
                <a:spcPts val="3397"/>
              </a:lnSpc>
              <a:spcBef>
                <a:spcPts val="0"/>
              </a:spcBef>
              <a:spcAft>
                <a:spcPts val="815"/>
              </a:spcAft>
              <a:buNone/>
            </a:pPr>
            <a:r>
              <a:rPr lang="en-US" sz="3261" dirty="0">
                <a:solidFill>
                  <a:schemeClr val="bg1"/>
                </a:solidFill>
                <a:effectLst>
                  <a:outerShdw blurRad="38100" dist="38100" dir="2700000" algn="tl">
                    <a:srgbClr val="000000">
                      <a:alpha val="43137"/>
                    </a:srgbClr>
                  </a:outerShdw>
                </a:effectLst>
              </a:rPr>
              <a:t>All the world in one week-end</a:t>
            </a:r>
          </a:p>
          <a:p>
            <a:pPr marL="0" indent="0" defTabSz="1242304">
              <a:lnSpc>
                <a:spcPts val="3397"/>
              </a:lnSpc>
              <a:spcBef>
                <a:spcPts val="0"/>
              </a:spcBef>
              <a:spcAft>
                <a:spcPts val="815"/>
              </a:spcAft>
              <a:buNone/>
            </a:pPr>
            <a:r>
              <a:rPr lang="en-US" sz="3261" dirty="0">
                <a:solidFill>
                  <a:schemeClr val="bg1"/>
                </a:solidFill>
                <a:effectLst>
                  <a:outerShdw blurRad="38100" dist="38100" dir="2700000" algn="tl">
                    <a:srgbClr val="000000">
                      <a:alpha val="43137"/>
                    </a:srgbClr>
                  </a:outerShdw>
                </a:effectLst>
              </a:rPr>
              <a:t>First time failed – fall back plan</a:t>
            </a:r>
          </a:p>
          <a:p>
            <a:pPr marL="0" indent="0" defTabSz="1242304">
              <a:lnSpc>
                <a:spcPts val="3397"/>
              </a:lnSpc>
              <a:spcBef>
                <a:spcPts val="0"/>
              </a:spcBef>
              <a:spcAft>
                <a:spcPts val="815"/>
              </a:spcAft>
              <a:buNone/>
            </a:pPr>
            <a:r>
              <a:rPr lang="en-US" sz="3261" dirty="0">
                <a:solidFill>
                  <a:schemeClr val="bg1"/>
                </a:solidFill>
                <a:effectLst>
                  <a:outerShdw blurRad="38100" dist="38100" dir="2700000" algn="tl">
                    <a:srgbClr val="000000">
                      <a:alpha val="43137"/>
                    </a:srgbClr>
                  </a:outerShdw>
                </a:effectLst>
              </a:rPr>
              <a:t>Training</a:t>
            </a:r>
          </a:p>
          <a:p>
            <a:pPr marL="0" indent="0" defTabSz="1242304">
              <a:lnSpc>
                <a:spcPts val="3397"/>
              </a:lnSpc>
              <a:spcBef>
                <a:spcPts val="0"/>
              </a:spcBef>
              <a:spcAft>
                <a:spcPts val="815"/>
              </a:spcAft>
              <a:buNone/>
            </a:pPr>
            <a:r>
              <a:rPr lang="en-US" sz="3261" dirty="0">
                <a:solidFill>
                  <a:schemeClr val="bg1"/>
                </a:solidFill>
                <a:effectLst>
                  <a:outerShdw blurRad="38100" dist="38100" dir="2700000" algn="tl">
                    <a:srgbClr val="000000">
                      <a:alpha val="43137"/>
                    </a:srgbClr>
                  </a:outerShdw>
                </a:effectLst>
              </a:rPr>
              <a:t>Everyone involved</a:t>
            </a:r>
          </a:p>
        </p:txBody>
      </p:sp>
      <p:sp>
        <p:nvSpPr>
          <p:cNvPr id="4" name="Rectangle 3"/>
          <p:cNvSpPr/>
          <p:nvPr/>
        </p:nvSpPr>
        <p:spPr>
          <a:xfrm>
            <a:off x="161923" y="408615"/>
            <a:ext cx="6211604" cy="970522"/>
          </a:xfrm>
          <a:prstGeom prst="rect">
            <a:avLst/>
          </a:prstGeom>
        </p:spPr>
        <p:txBody>
          <a:bodyPr>
            <a:spAutoFit/>
          </a:bodyPr>
          <a:lstStyle/>
          <a:p>
            <a:pPr defTabSz="1242304">
              <a:lnSpc>
                <a:spcPct val="70000"/>
              </a:lnSpc>
            </a:pPr>
            <a:r>
              <a:rPr lang="en-US" sz="8152" b="1" kern="0" dirty="0">
                <a:solidFill>
                  <a:schemeClr val="accent1"/>
                </a:solidFill>
                <a:latin typeface="+mj-lt"/>
                <a:cs typeface="Univers LT Std 67 Cn Bold"/>
              </a:rPr>
              <a:t>DEPLOYMENT</a:t>
            </a:r>
            <a:r>
              <a:rPr lang="en-US" sz="8152" b="1" kern="0" dirty="0">
                <a:solidFill>
                  <a:schemeClr val="bg1"/>
                </a:solidFill>
                <a:latin typeface="+mj-lt"/>
                <a:cs typeface="Univers LT Std 67 Cn Bold"/>
              </a:rPr>
              <a:t> </a:t>
            </a:r>
            <a:endParaRPr lang="en-US" sz="8152" b="1" kern="0" dirty="0">
              <a:solidFill>
                <a:schemeClr val="accent1"/>
              </a:solidFill>
              <a:latin typeface="+mj-lt"/>
              <a:cs typeface="Univers LT Std 67 Cn Bold"/>
            </a:endParaRPr>
          </a:p>
        </p:txBody>
      </p:sp>
      <p:cxnSp>
        <p:nvCxnSpPr>
          <p:cNvPr id="8" name="Straight Connector 7"/>
          <p:cNvCxnSpPr/>
          <p:nvPr/>
        </p:nvCxnSpPr>
        <p:spPr>
          <a:xfrm flipV="1">
            <a:off x="303996" y="3807842"/>
            <a:ext cx="13217" cy="1967008"/>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727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3345" y="2043641"/>
            <a:ext cx="5367258" cy="1438855"/>
          </a:xfrm>
          <a:prstGeom prst="rect">
            <a:avLst/>
          </a:prstGeom>
          <a:noFill/>
        </p:spPr>
        <p:txBody>
          <a:bodyPr wrap="square" rtlCol="0">
            <a:spAutoFit/>
          </a:bodyPr>
          <a:lstStyle/>
          <a:p>
            <a:pPr defTabSz="1242304">
              <a:lnSpc>
                <a:spcPts val="3532"/>
              </a:lnSpc>
            </a:pPr>
            <a:r>
              <a:rPr lang="en-US" sz="3261" kern="0" dirty="0">
                <a:solidFill>
                  <a:schemeClr val="bg1"/>
                </a:solidFill>
                <a:effectLst>
                  <a:outerShdw blurRad="38100" dist="38100" dir="2700000" algn="tl">
                    <a:srgbClr val="000000">
                      <a:alpha val="43137"/>
                    </a:srgbClr>
                  </a:outerShdw>
                </a:effectLst>
                <a:latin typeface="+mj-lt"/>
              </a:rPr>
              <a:t>Take-a-ways</a:t>
            </a:r>
          </a:p>
          <a:p>
            <a:pPr defTabSz="1242304">
              <a:lnSpc>
                <a:spcPts val="3532"/>
              </a:lnSpc>
            </a:pPr>
            <a:r>
              <a:rPr lang="en-US" sz="3261" kern="0" dirty="0">
                <a:solidFill>
                  <a:schemeClr val="bg1"/>
                </a:solidFill>
                <a:effectLst>
                  <a:outerShdw blurRad="38100" dist="38100" dir="2700000" algn="tl">
                    <a:srgbClr val="000000">
                      <a:alpha val="43137"/>
                    </a:srgbClr>
                  </a:outerShdw>
                </a:effectLst>
                <a:latin typeface="+mj-lt"/>
              </a:rPr>
              <a:t>Lessons learned</a:t>
            </a:r>
          </a:p>
          <a:p>
            <a:pPr defTabSz="1242304">
              <a:lnSpc>
                <a:spcPts val="3532"/>
              </a:lnSpc>
            </a:pPr>
            <a:r>
              <a:rPr lang="en-US" sz="3261" kern="0" dirty="0">
                <a:solidFill>
                  <a:schemeClr val="bg1"/>
                </a:solidFill>
                <a:effectLst>
                  <a:outerShdw blurRad="38100" dist="38100" dir="2700000" algn="tl">
                    <a:srgbClr val="000000">
                      <a:alpha val="43137"/>
                    </a:srgbClr>
                  </a:outerShdw>
                </a:effectLst>
                <a:latin typeface="+mj-lt"/>
              </a:rPr>
              <a:t>Up Next </a:t>
            </a:r>
          </a:p>
        </p:txBody>
      </p:sp>
      <p:sp>
        <p:nvSpPr>
          <p:cNvPr id="4" name="Rectangle 3"/>
          <p:cNvSpPr/>
          <p:nvPr/>
        </p:nvSpPr>
        <p:spPr>
          <a:xfrm>
            <a:off x="151178" y="409316"/>
            <a:ext cx="6211604" cy="816762"/>
          </a:xfrm>
          <a:prstGeom prst="rect">
            <a:avLst/>
          </a:prstGeom>
        </p:spPr>
        <p:txBody>
          <a:bodyPr>
            <a:spAutoFit/>
          </a:bodyPr>
          <a:lstStyle/>
          <a:p>
            <a:pPr defTabSz="1242304">
              <a:lnSpc>
                <a:spcPct val="70000"/>
              </a:lnSpc>
            </a:pPr>
            <a:r>
              <a:rPr lang="en-US" sz="6725" b="1" kern="0" dirty="0">
                <a:solidFill>
                  <a:srgbClr val="FFC000"/>
                </a:solidFill>
                <a:latin typeface="+mj-lt"/>
                <a:cs typeface="Univers LT Std 67 Cn Bold"/>
              </a:rPr>
              <a:t>SUMMARY</a:t>
            </a:r>
          </a:p>
        </p:txBody>
      </p:sp>
      <p:cxnSp>
        <p:nvCxnSpPr>
          <p:cNvPr id="5" name="Straight Connector 4"/>
          <p:cNvCxnSpPr/>
          <p:nvPr/>
        </p:nvCxnSpPr>
        <p:spPr>
          <a:xfrm>
            <a:off x="317213" y="2043641"/>
            <a:ext cx="0" cy="1508531"/>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0263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633" y="280385"/>
            <a:ext cx="11180887" cy="1164676"/>
          </a:xfrm>
        </p:spPr>
        <p:txBody>
          <a:bodyPr/>
          <a:lstStyle/>
          <a:p>
            <a:r>
              <a:rPr lang="en-US" dirty="0">
                <a:solidFill>
                  <a:srgbClr val="FFC000"/>
                </a:solidFill>
              </a:rPr>
              <a:t>Questions</a:t>
            </a:r>
          </a:p>
        </p:txBody>
      </p:sp>
    </p:spTree>
    <p:extLst>
      <p:ext uri="{BB962C8B-B14F-4D97-AF65-F5344CB8AC3E}">
        <p14:creationId xmlns:p14="http://schemas.microsoft.com/office/powerpoint/2010/main" val="105576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IT Pro resources</a:t>
            </a:r>
            <a:br>
              <a:rPr lang="en-US" dirty="0"/>
            </a:br>
            <a:r>
              <a:rPr lang="en-US" sz="3200" spc="0" dirty="0">
                <a:gradFill>
                  <a:gsLst>
                    <a:gs pos="1250">
                      <a:schemeClr val="tx2"/>
                    </a:gs>
                    <a:gs pos="100000">
                      <a:schemeClr val="tx2"/>
                    </a:gs>
                  </a:gsLst>
                  <a:lin ang="5400000" scaled="0"/>
                </a:gradFill>
              </a:rPr>
              <a:t>To advance your career in cloud technology</a:t>
            </a:r>
          </a:p>
        </p:txBody>
      </p:sp>
      <p:sp>
        <p:nvSpPr>
          <p:cNvPr id="5" name="checks"/>
          <p:cNvSpPr/>
          <p:nvPr/>
        </p:nvSpPr>
        <p:spPr bwMode="auto">
          <a:xfrm>
            <a:off x="3147376" y="1940604"/>
            <a:ext cx="9166861" cy="3973353"/>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Cloud role mapping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Expert advice on skills needed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Self-paced curriculum by cloud role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$300 Azure credits and extended trials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err="1">
                <a:ln>
                  <a:noFill/>
                </a:ln>
                <a:gradFill>
                  <a:gsLst>
                    <a:gs pos="0">
                      <a:schemeClr val="tx1"/>
                    </a:gs>
                    <a:gs pos="100000">
                      <a:schemeClr val="tx1"/>
                    </a:gs>
                  </a:gsLst>
                  <a:lin ang="5400000" scaled="0"/>
                </a:gradFill>
                <a:effectLst/>
                <a:uLnTx/>
                <a:uFillTx/>
              </a:rPr>
              <a:t>Pluralsight</a:t>
            </a: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 3 month subscription (10 courses)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Phone support incident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Weekly short videos and insights from Microsoft’s leaders and engineers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Connect with community of peers and Microsoft experts</a:t>
            </a:r>
          </a:p>
        </p:txBody>
      </p:sp>
      <p:sp>
        <p:nvSpPr>
          <p:cNvPr id="6" name="White Fade"/>
          <p:cNvSpPr/>
          <p:nvPr/>
        </p:nvSpPr>
        <p:spPr bwMode="auto">
          <a:xfrm>
            <a:off x="3017838" y="1592261"/>
            <a:ext cx="9418637" cy="540226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7" name="web1"/>
          <p:cNvSpPr/>
          <p:nvPr/>
        </p:nvSpPr>
        <p:spPr bwMode="auto">
          <a:xfrm>
            <a:off x="3147376" y="1940604"/>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Career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3"/>
              </a:rPr>
              <a:t>www.microsoft.com/itprocareercenter</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7" name="web2"/>
          <p:cNvSpPr/>
          <p:nvPr/>
        </p:nvSpPr>
        <p:spPr bwMode="auto">
          <a:xfrm>
            <a:off x="3147376" y="2944539"/>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Cloud Essentials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4"/>
              </a:rPr>
              <a:t>www.microsoft.com/itprocloudessentials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0" name="web3"/>
          <p:cNvSpPr/>
          <p:nvPr/>
        </p:nvSpPr>
        <p:spPr bwMode="auto">
          <a:xfrm>
            <a:off x="3147376" y="394656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Mechanics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chemeClr val="tx1"/>
                </a:solidFill>
                <a:effectLst/>
                <a:uLnTx/>
                <a:uFillTx/>
                <a:hlinkClick r:id="rId5"/>
              </a:rPr>
              <a:t>www.microsoft.com/mechanics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9" name="web4"/>
          <p:cNvSpPr/>
          <p:nvPr/>
        </p:nvSpPr>
        <p:spPr bwMode="auto">
          <a:xfrm>
            <a:off x="3147376" y="495383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Tech Community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6"/>
              </a:rPr>
              <a:t>https://techcommunity.microsoft.com</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5" name="Mask"/>
          <p:cNvSpPr/>
          <p:nvPr/>
        </p:nvSpPr>
        <p:spPr bwMode="auto">
          <a:xfrm>
            <a:off x="-487361" y="1516062"/>
            <a:ext cx="3634737" cy="548640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9" name="1"/>
          <p:cNvSpPr/>
          <p:nvPr/>
        </p:nvSpPr>
        <p:spPr bwMode="auto">
          <a:xfrm>
            <a:off x="274639" y="1940604"/>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Plan your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career path</a:t>
            </a:r>
          </a:p>
        </p:txBody>
      </p:sp>
      <p:sp>
        <p:nvSpPr>
          <p:cNvPr id="10" name="2"/>
          <p:cNvSpPr/>
          <p:nvPr/>
        </p:nvSpPr>
        <p:spPr bwMode="auto">
          <a:xfrm>
            <a:off x="274639" y="2944539"/>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Get started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with Azure</a:t>
            </a:r>
          </a:p>
        </p:txBody>
      </p:sp>
      <p:sp>
        <p:nvSpPr>
          <p:cNvPr id="12" name="4"/>
          <p:cNvSpPr/>
          <p:nvPr/>
        </p:nvSpPr>
        <p:spPr bwMode="auto">
          <a:xfrm>
            <a:off x="274639" y="495383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Connect with peers and experts </a:t>
            </a:r>
          </a:p>
        </p:txBody>
      </p:sp>
      <p:sp>
        <p:nvSpPr>
          <p:cNvPr id="15" name="4"/>
          <p:cNvSpPr/>
          <p:nvPr/>
        </p:nvSpPr>
        <p:spPr bwMode="auto">
          <a:xfrm>
            <a:off x="274639" y="394656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Demos and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how-to videos</a:t>
            </a:r>
          </a:p>
        </p:txBody>
      </p:sp>
    </p:spTree>
    <p:extLst>
      <p:ext uri="{BB962C8B-B14F-4D97-AF65-F5344CB8AC3E}">
        <p14:creationId xmlns:p14="http://schemas.microsoft.com/office/powerpoint/2010/main" val="23738995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0.02144 1.20744E-6 L 3.66862E-6 1.20744E-6 " pathEditMode="relative" rAng="0" ptsTypes="AA">
                                      <p:cBhvr>
                                        <p:cTn id="9" dur="1000" fill="hold"/>
                                        <p:tgtEl>
                                          <p:spTgt spid="5"/>
                                        </p:tgtEl>
                                        <p:attrNameLst>
                                          <p:attrName>ppt_x</p:attrName>
                                          <p:attrName>ppt_y</p:attrName>
                                        </p:attrNameLst>
                                      </p:cBhvr>
                                      <p:rCtr x="-1072"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2" presetClass="entr" presetSubtype="8" decel="75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decel="75000" fill="hold" grpId="0"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decel="75000" fill="hold" grpId="0"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par>
                                <p:cTn id="28" presetID="2" presetClass="entr" presetSubtype="8" decel="75000" fill="hold" grpId="0" nodeType="withEffect">
                                  <p:stCondLst>
                                    <p:cond delay="75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1000" fill="hold"/>
                                        <p:tgtEl>
                                          <p:spTgt spid="19"/>
                                        </p:tgtEl>
                                        <p:attrNameLst>
                                          <p:attrName>ppt_x</p:attrName>
                                        </p:attrNameLst>
                                      </p:cBhvr>
                                      <p:tavLst>
                                        <p:tav tm="0">
                                          <p:val>
                                            <p:strVal val="0-#ppt_w/2"/>
                                          </p:val>
                                        </p:tav>
                                        <p:tav tm="100000">
                                          <p:val>
                                            <p:strVal val="#ppt_x"/>
                                          </p:val>
                                        </p:tav>
                                      </p:tavLst>
                                    </p:anim>
                                    <p:anim calcmode="lin" valueType="num">
                                      <p:cBhvr additive="base">
                                        <p:cTn id="3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17" grpId="0" animBg="1"/>
      <p:bldP spid="20"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pPr>
            <a:r>
              <a:rPr lang="en-US" sz="2400" dirty="0">
                <a:gradFill>
                  <a:gsLst>
                    <a:gs pos="24779">
                      <a:srgbClr val="292929"/>
                    </a:gs>
                    <a:gs pos="52000">
                      <a:srgbClr val="292929"/>
                    </a:gs>
                  </a:gsLst>
                  <a:lin ang="5400000" scaled="1"/>
                </a:gradFill>
                <a:latin typeface="+mn-lt"/>
              </a:rPr>
              <a:t>From your PC or Tablet visit MyIgnite at </a:t>
            </a:r>
            <a:r>
              <a:rPr lang="en-US" sz="2400" dirty="0">
                <a:gradFill>
                  <a:gsLst>
                    <a:gs pos="24779">
                      <a:srgbClr val="292929"/>
                    </a:gs>
                    <a:gs pos="52000">
                      <a:srgbClr val="292929"/>
                    </a:gs>
                  </a:gsLst>
                  <a:lin ang="5400000" scaled="1"/>
                </a:gradFill>
                <a:latin typeface="+mn-lt"/>
                <a:hlinkClick r:id="rId3"/>
              </a:rPr>
              <a:t>http://myignite.microsoft.com</a:t>
            </a:r>
            <a:endParaRPr lang="en-US" sz="2400" dirty="0">
              <a:gradFill>
                <a:gsLst>
                  <a:gs pos="24779">
                    <a:srgbClr val="292929"/>
                  </a:gs>
                  <a:gs pos="52000">
                    <a:srgbClr val="292929"/>
                  </a:gs>
                </a:gsLst>
                <a:lin ang="5400000" scaled="1"/>
              </a:gradFill>
              <a:latin typeface="+mn-lt"/>
            </a:endParaRPr>
          </a:p>
          <a:p>
            <a:pPr defTabSz="932742">
              <a:spcBef>
                <a:spcPct val="0"/>
              </a:spcBef>
            </a:pPr>
            <a:endParaRPr lang="en-US" sz="2400" dirty="0">
              <a:gradFill>
                <a:gsLst>
                  <a:gs pos="24779">
                    <a:srgbClr val="292929"/>
                  </a:gs>
                  <a:gs pos="52000">
                    <a:srgbClr val="292929"/>
                  </a:gs>
                </a:gsLst>
                <a:lin ang="5400000" scaled="1"/>
              </a:gradFill>
              <a:latin typeface="+mn-lt"/>
            </a:endParaRPr>
          </a:p>
          <a:p>
            <a:pPr defTabSz="932742">
              <a:spcBef>
                <a:spcPct val="0"/>
              </a:spcBef>
            </a:pPr>
            <a:r>
              <a:rPr lang="en-US" sz="2400" dirty="0">
                <a:gradFill>
                  <a:gsLst>
                    <a:gs pos="24779">
                      <a:srgbClr val="292929"/>
                    </a:gs>
                    <a:gs pos="52000">
                      <a:srgbClr val="292929"/>
                    </a:gs>
                  </a:gsLst>
                  <a:lin ang="5400000" scaled="1"/>
                </a:gradFill>
                <a:latin typeface="+mn-lt"/>
              </a:rPr>
              <a:t>From your phone download and use the Ignite Mobile App by scanning  the QR code above or visiting </a:t>
            </a:r>
            <a:r>
              <a:rPr lang="en-US" sz="2400" dirty="0">
                <a:gradFill>
                  <a:gsLst>
                    <a:gs pos="24779">
                      <a:srgbClr val="292929"/>
                    </a:gs>
                    <a:gs pos="52000">
                      <a:srgbClr val="292929"/>
                    </a:gs>
                  </a:gsLst>
                  <a:lin ang="5400000" scaled="1"/>
                </a:gradFill>
                <a:latin typeface="+mn-lt"/>
                <a:hlinkClick r:id="rId4"/>
              </a:rPr>
              <a:t>https://aka.ms/ignite.mobileapp</a:t>
            </a:r>
            <a:r>
              <a:rPr lang="en-US" sz="2400" dirty="0">
                <a:gradFill>
                  <a:gsLst>
                    <a:gs pos="24779">
                      <a:srgbClr val="292929"/>
                    </a:gs>
                    <a:gs pos="52000">
                      <a:srgbClr val="292929"/>
                    </a:gs>
                  </a:gsLst>
                  <a:lin ang="5400000" scaled="1"/>
                </a:gradFill>
                <a:latin typeface="+mn-lt"/>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dirty="0">
                <a:gradFill>
                  <a:gsLst>
                    <a:gs pos="24779">
                      <a:srgbClr val="292929"/>
                    </a:gs>
                    <a:gs pos="52000">
                      <a:srgbClr val="292929"/>
                    </a:gs>
                  </a:gsLst>
                  <a:lin ang="5400000" scaled="1"/>
                </a:gradFill>
              </a:rPr>
              <a:t>Please evaluate this session</a:t>
            </a:r>
          </a:p>
          <a:p>
            <a:pPr>
              <a:lnSpc>
                <a:spcPct val="80000"/>
              </a:lnSpc>
            </a:pPr>
            <a:r>
              <a:rPr lang="en-US" sz="3200" dirty="0">
                <a:gradFill>
                  <a:gsLst>
                    <a:gs pos="24779">
                      <a:srgbClr val="292929"/>
                    </a:gs>
                    <a:gs pos="52000">
                      <a:srgbClr val="292929"/>
                    </a:gs>
                  </a:gsLst>
                  <a:lin ang="5400000" scaled="1"/>
                </a:gradFill>
              </a:rPr>
              <a:t>Your feedback is important to us!</a:t>
            </a:r>
            <a:endParaRPr sz="3600" dirty="0">
              <a:gradFill>
                <a:gsLst>
                  <a:gs pos="24779">
                    <a:srgbClr val="292929"/>
                  </a:gs>
                  <a:gs pos="52000">
                    <a:srgbClr val="292929"/>
                  </a:gs>
                </a:gsLst>
                <a:lin ang="5400000" scaled="1"/>
              </a:gradFill>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298678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Built for it Videos</a:t>
            </a:r>
            <a:endParaRPr lang="en-US" dirty="0"/>
          </a:p>
        </p:txBody>
      </p:sp>
      <p:sp>
        <p:nvSpPr>
          <p:cNvPr id="7" name="Content Placeholder 6"/>
          <p:cNvSpPr>
            <a:spLocks noGrp="1"/>
          </p:cNvSpPr>
          <p:nvPr>
            <p:ph idx="1"/>
          </p:nvPr>
        </p:nvSpPr>
        <p:spPr/>
        <p:txBody>
          <a:bodyPr/>
          <a:lstStyle/>
          <a:p>
            <a:r>
              <a:rPr lang="en-US" sz="2717" dirty="0"/>
              <a:t>Built for it</a:t>
            </a:r>
          </a:p>
          <a:p>
            <a:pPr lvl="1"/>
            <a:r>
              <a:rPr lang="en-US" sz="2445" dirty="0">
                <a:hlinkClick r:id="rId2"/>
              </a:rPr>
              <a:t>https://youtu.be/Za734QEW3W8?list=PLe56edc9e8AWpQrcRTkDnJ77LEgJ98EGw</a:t>
            </a:r>
            <a:endParaRPr lang="en-US" sz="2445" dirty="0"/>
          </a:p>
          <a:p>
            <a:r>
              <a:rPr lang="en-US" sz="2717" dirty="0" err="1"/>
              <a:t>Jenga</a:t>
            </a:r>
            <a:endParaRPr lang="en-US" sz="2717" dirty="0"/>
          </a:p>
          <a:p>
            <a:pPr lvl="1"/>
            <a:r>
              <a:rPr lang="en-US" sz="2445" dirty="0">
                <a:hlinkClick r:id="rId3"/>
              </a:rPr>
              <a:t>https://www.youtube.com/watch?v=DWc8dUl7Xfo</a:t>
            </a:r>
            <a:endParaRPr lang="en-US" sz="2445" dirty="0"/>
          </a:p>
          <a:p>
            <a:endParaRPr lang="en-US" sz="2445" dirty="0"/>
          </a:p>
        </p:txBody>
      </p:sp>
    </p:spTree>
    <p:extLst>
      <p:ext uri="{BB962C8B-B14F-4D97-AF65-F5344CB8AC3E}">
        <p14:creationId xmlns:p14="http://schemas.microsoft.com/office/powerpoint/2010/main" val="1361200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66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38374" y="1840835"/>
            <a:ext cx="10559727" cy="1497903"/>
          </a:xfrm>
        </p:spPr>
        <p:txBody>
          <a:bodyPr/>
          <a:lstStyle/>
          <a:p>
            <a:r>
              <a:rPr lang="en-US" altLang="en-US" sz="7336" dirty="0"/>
              <a:t>Caterpillar Inc.</a:t>
            </a:r>
            <a:br>
              <a:rPr lang="en-US" altLang="en-US" sz="7336" dirty="0"/>
            </a:br>
            <a:r>
              <a:rPr lang="en-US" altLang="en-US" dirty="0">
                <a:solidFill>
                  <a:schemeClr val="tx1"/>
                </a:solidFill>
              </a:rPr>
              <a:t>Journey to Product Support on-line</a:t>
            </a:r>
            <a:endParaRPr lang="en-US" altLang="en-US" sz="3261"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793" y="6396011"/>
            <a:ext cx="1863481" cy="293827"/>
          </a:xfrm>
          <a:prstGeom prst="rect">
            <a:avLst/>
          </a:prstGeom>
        </p:spPr>
      </p:pic>
    </p:spTree>
    <p:extLst>
      <p:ext uri="{BB962C8B-B14F-4D97-AF65-F5344CB8AC3E}">
        <p14:creationId xmlns:p14="http://schemas.microsoft.com/office/powerpoint/2010/main" val="2936389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0740" y="1737307"/>
            <a:ext cx="7015617" cy="3670236"/>
          </a:xfrm>
          <a:prstGeom prst="rect">
            <a:avLst/>
          </a:prstGeom>
          <a:noFill/>
        </p:spPr>
        <p:txBody>
          <a:bodyPr wrap="square" rtlCol="0">
            <a:spAutoFit/>
          </a:bodyPr>
          <a:lstStyle/>
          <a:p>
            <a:pPr defTabSz="1242304">
              <a:lnSpc>
                <a:spcPts val="3125"/>
              </a:lnSpc>
            </a:pPr>
            <a:r>
              <a:rPr lang="en-US" sz="3261" kern="0" dirty="0">
                <a:solidFill>
                  <a:schemeClr val="bg1"/>
                </a:solidFill>
                <a:effectLst>
                  <a:outerShdw blurRad="38100" dist="38100" dir="2700000" algn="tl">
                    <a:srgbClr val="000000">
                      <a:alpha val="43137"/>
                    </a:srgbClr>
                  </a:outerShdw>
                </a:effectLst>
                <a:latin typeface="Arial Narrow" panose="020B0606020202030204" pitchFamily="34" charset="0"/>
              </a:rPr>
              <a:t>Intro/background</a:t>
            </a:r>
          </a:p>
          <a:p>
            <a:pPr defTabSz="1242304">
              <a:lnSpc>
                <a:spcPts val="3125"/>
              </a:lnSpc>
            </a:pPr>
            <a:r>
              <a:rPr lang="en-US" sz="3261" kern="0" dirty="0">
                <a:solidFill>
                  <a:schemeClr val="bg1"/>
                </a:solidFill>
                <a:effectLst>
                  <a:outerShdw blurRad="38100" dist="38100" dir="2700000" algn="tl">
                    <a:srgbClr val="000000">
                      <a:alpha val="43137"/>
                    </a:srgbClr>
                  </a:outerShdw>
                </a:effectLst>
                <a:latin typeface="Arial Narrow" panose="020B0606020202030204" pitchFamily="34" charset="0"/>
              </a:rPr>
              <a:t>Overview of processes</a:t>
            </a:r>
          </a:p>
          <a:p>
            <a:pPr defTabSz="1242304">
              <a:lnSpc>
                <a:spcPts val="3125"/>
              </a:lnSpc>
            </a:pPr>
            <a:r>
              <a:rPr lang="en-US" sz="3261" kern="0" dirty="0">
                <a:solidFill>
                  <a:schemeClr val="bg1"/>
                </a:solidFill>
                <a:effectLst>
                  <a:outerShdw blurRad="38100" dist="38100" dir="2700000" algn="tl">
                    <a:srgbClr val="000000">
                      <a:alpha val="43137"/>
                    </a:srgbClr>
                  </a:outerShdw>
                </a:effectLst>
                <a:latin typeface="Arial Narrow" panose="020B0606020202030204" pitchFamily="34" charset="0"/>
              </a:rPr>
              <a:t>Project – move to CRM online</a:t>
            </a:r>
          </a:p>
          <a:p>
            <a:pPr marL="0" lvl="1" defTabSz="1242304">
              <a:lnSpc>
                <a:spcPts val="3125"/>
              </a:lnSpc>
            </a:pPr>
            <a:r>
              <a:rPr lang="en-US" sz="2717" kern="0" dirty="0">
                <a:solidFill>
                  <a:schemeClr val="bg1"/>
                </a:solidFill>
                <a:effectLst>
                  <a:outerShdw blurRad="38100" dist="38100" dir="2700000" algn="tl">
                    <a:srgbClr val="000000">
                      <a:alpha val="43137"/>
                    </a:srgbClr>
                  </a:outerShdw>
                </a:effectLst>
                <a:latin typeface="Arial Narrow" panose="020B0606020202030204" pitchFamily="34" charset="0"/>
              </a:rPr>
              <a:t>Commitment of Business </a:t>
            </a:r>
          </a:p>
          <a:p>
            <a:pPr marL="0" lvl="1" defTabSz="1242304">
              <a:lnSpc>
                <a:spcPts val="3125"/>
              </a:lnSpc>
            </a:pPr>
            <a:r>
              <a:rPr lang="en-US" sz="2717" kern="0" dirty="0">
                <a:solidFill>
                  <a:schemeClr val="bg1"/>
                </a:solidFill>
                <a:effectLst>
                  <a:outerShdw blurRad="38100" dist="38100" dir="2700000" algn="tl">
                    <a:srgbClr val="000000">
                      <a:alpha val="43137"/>
                    </a:srgbClr>
                  </a:outerShdw>
                </a:effectLst>
                <a:latin typeface="Arial Narrow" panose="020B0606020202030204" pitchFamily="34" charset="0"/>
              </a:rPr>
              <a:t>Define business support model </a:t>
            </a:r>
          </a:p>
          <a:p>
            <a:pPr marL="0" lvl="1" defTabSz="1242304">
              <a:lnSpc>
                <a:spcPts val="3125"/>
              </a:lnSpc>
            </a:pPr>
            <a:r>
              <a:rPr lang="en-US" sz="2717" kern="0" dirty="0">
                <a:solidFill>
                  <a:schemeClr val="bg1"/>
                </a:solidFill>
                <a:effectLst>
                  <a:outerShdw blurRad="38100" dist="38100" dir="2700000" algn="tl">
                    <a:srgbClr val="000000">
                      <a:alpha val="43137"/>
                    </a:srgbClr>
                  </a:outerShdw>
                </a:effectLst>
                <a:latin typeface="Arial Narrow" panose="020B0606020202030204" pitchFamily="34" charset="0"/>
              </a:rPr>
              <a:t>Development </a:t>
            </a:r>
          </a:p>
          <a:p>
            <a:pPr marL="0" lvl="1" defTabSz="1242304">
              <a:lnSpc>
                <a:spcPts val="3125"/>
              </a:lnSpc>
            </a:pPr>
            <a:r>
              <a:rPr lang="en-US" sz="2717" kern="0" dirty="0">
                <a:solidFill>
                  <a:schemeClr val="bg1"/>
                </a:solidFill>
                <a:effectLst>
                  <a:outerShdw blurRad="38100" dist="38100" dir="2700000" algn="tl">
                    <a:srgbClr val="000000">
                      <a:alpha val="43137"/>
                    </a:srgbClr>
                  </a:outerShdw>
                </a:effectLst>
                <a:latin typeface="Arial Narrow" panose="020B0606020202030204" pitchFamily="34" charset="0"/>
              </a:rPr>
              <a:t>Training  </a:t>
            </a:r>
          </a:p>
          <a:p>
            <a:pPr marL="0" lvl="1" defTabSz="1242304">
              <a:lnSpc>
                <a:spcPts val="3125"/>
              </a:lnSpc>
            </a:pPr>
            <a:r>
              <a:rPr lang="en-US" sz="2717" kern="0" dirty="0">
                <a:solidFill>
                  <a:schemeClr val="bg1"/>
                </a:solidFill>
                <a:effectLst>
                  <a:outerShdw blurRad="38100" dist="38100" dir="2700000" algn="tl">
                    <a:srgbClr val="000000">
                      <a:alpha val="43137"/>
                    </a:srgbClr>
                  </a:outerShdw>
                </a:effectLst>
                <a:latin typeface="Arial Narrow" panose="020B0606020202030204" pitchFamily="34" charset="0"/>
              </a:rPr>
              <a:t>Deployment</a:t>
            </a:r>
          </a:p>
          <a:p>
            <a:pPr defTabSz="1242304">
              <a:lnSpc>
                <a:spcPts val="3125"/>
              </a:lnSpc>
            </a:pPr>
            <a:r>
              <a:rPr lang="en-US" sz="3261" kern="0" dirty="0">
                <a:solidFill>
                  <a:schemeClr val="bg1"/>
                </a:solidFill>
                <a:effectLst>
                  <a:outerShdw blurRad="38100" dist="38100" dir="2700000" algn="tl">
                    <a:srgbClr val="000000">
                      <a:alpha val="43137"/>
                    </a:srgbClr>
                  </a:outerShdw>
                </a:effectLst>
                <a:latin typeface="Arial Narrow" panose="020B0606020202030204" pitchFamily="34" charset="0"/>
              </a:rPr>
              <a:t>Summary</a:t>
            </a:r>
          </a:p>
        </p:txBody>
      </p:sp>
      <p:sp>
        <p:nvSpPr>
          <p:cNvPr id="5" name="Rectangle 4"/>
          <p:cNvSpPr/>
          <p:nvPr/>
        </p:nvSpPr>
        <p:spPr>
          <a:xfrm>
            <a:off x="55034" y="707710"/>
            <a:ext cx="6008784" cy="1497205"/>
          </a:xfrm>
          <a:prstGeom prst="rect">
            <a:avLst/>
          </a:prstGeom>
        </p:spPr>
        <p:txBody>
          <a:bodyPr wrap="square">
            <a:spAutoFit/>
          </a:bodyPr>
          <a:lstStyle/>
          <a:p>
            <a:pPr defTabSz="1242304">
              <a:lnSpc>
                <a:spcPct val="70000"/>
              </a:lnSpc>
            </a:pPr>
            <a:r>
              <a:rPr lang="en-US" sz="6521" b="1" kern="0" dirty="0">
                <a:solidFill>
                  <a:schemeClr val="accent1"/>
                </a:solidFill>
                <a:latin typeface="+mj-lt"/>
                <a:cs typeface="Univers LT Std 67 Cn Bold"/>
              </a:rPr>
              <a:t>Agenda </a:t>
            </a:r>
            <a:br>
              <a:rPr lang="en-US" sz="6521" b="1" kern="0" dirty="0">
                <a:solidFill>
                  <a:schemeClr val="accent1"/>
                </a:solidFill>
                <a:latin typeface="+mj-lt"/>
                <a:cs typeface="Univers LT Std 67 Cn Bold"/>
              </a:rPr>
            </a:br>
            <a:endParaRPr lang="en-US" sz="6521" b="1" kern="0" dirty="0">
              <a:solidFill>
                <a:schemeClr val="bg1"/>
              </a:solidFill>
              <a:latin typeface="+mj-lt"/>
              <a:cs typeface="Univers LT Std 67 Cn Bold"/>
            </a:endParaRPr>
          </a:p>
        </p:txBody>
      </p:sp>
      <p:cxnSp>
        <p:nvCxnSpPr>
          <p:cNvPr id="7" name="Straight Connector 6"/>
          <p:cNvCxnSpPr/>
          <p:nvPr/>
        </p:nvCxnSpPr>
        <p:spPr>
          <a:xfrm>
            <a:off x="317213" y="1840834"/>
            <a:ext cx="0" cy="3830489"/>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050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0740" y="1944361"/>
            <a:ext cx="5643078" cy="489878"/>
          </a:xfrm>
          <a:prstGeom prst="rect">
            <a:avLst/>
          </a:prstGeom>
          <a:noFill/>
        </p:spPr>
        <p:txBody>
          <a:bodyPr wrap="square" rtlCol="0">
            <a:spAutoFit/>
          </a:bodyPr>
          <a:lstStyle/>
          <a:p>
            <a:pPr defTabSz="1242304">
              <a:lnSpc>
                <a:spcPts val="3125"/>
              </a:lnSpc>
            </a:pPr>
            <a:r>
              <a:rPr lang="en-US" sz="3261" kern="0" dirty="0">
                <a:solidFill>
                  <a:schemeClr val="bg1"/>
                </a:solidFill>
                <a:effectLst>
                  <a:outerShdw blurRad="38100" dist="38100" dir="2700000" algn="tl">
                    <a:srgbClr val="000000">
                      <a:alpha val="43137"/>
                    </a:srgbClr>
                  </a:outerShdw>
                </a:effectLst>
                <a:latin typeface="Arial Narrow" panose="020B0606020202030204" pitchFamily="34" charset="0"/>
              </a:rPr>
              <a:t>Todd Byrne</a:t>
            </a:r>
          </a:p>
        </p:txBody>
      </p:sp>
      <p:sp>
        <p:nvSpPr>
          <p:cNvPr id="5" name="Rectangle 4"/>
          <p:cNvSpPr/>
          <p:nvPr/>
        </p:nvSpPr>
        <p:spPr>
          <a:xfrm>
            <a:off x="55034" y="707710"/>
            <a:ext cx="6008784" cy="794769"/>
          </a:xfrm>
          <a:prstGeom prst="rect">
            <a:avLst/>
          </a:prstGeom>
        </p:spPr>
        <p:txBody>
          <a:bodyPr wrap="square">
            <a:spAutoFit/>
          </a:bodyPr>
          <a:lstStyle/>
          <a:p>
            <a:pPr defTabSz="1242304">
              <a:lnSpc>
                <a:spcPct val="70000"/>
              </a:lnSpc>
            </a:pPr>
            <a:r>
              <a:rPr lang="en-US" sz="6521" b="1" kern="0" dirty="0">
                <a:solidFill>
                  <a:schemeClr val="accent1"/>
                </a:solidFill>
                <a:latin typeface="+mj-lt"/>
                <a:cs typeface="Univers LT Std 67 Cn Bold"/>
              </a:rPr>
              <a:t>Introductions</a:t>
            </a:r>
            <a:endParaRPr lang="en-US" sz="6521" b="1" kern="0" dirty="0">
              <a:solidFill>
                <a:schemeClr val="bg1"/>
              </a:solidFill>
              <a:latin typeface="+mj-lt"/>
              <a:cs typeface="Univers LT Std 67 Cn Bold"/>
            </a:endParaRPr>
          </a:p>
        </p:txBody>
      </p:sp>
      <p:sp>
        <p:nvSpPr>
          <p:cNvPr id="6" name="TextBox 5"/>
          <p:cNvSpPr txBox="1"/>
          <p:nvPr/>
        </p:nvSpPr>
        <p:spPr>
          <a:xfrm>
            <a:off x="6251815" y="1956784"/>
            <a:ext cx="5808799" cy="489878"/>
          </a:xfrm>
          <a:prstGeom prst="rect">
            <a:avLst/>
          </a:prstGeom>
          <a:noFill/>
        </p:spPr>
        <p:txBody>
          <a:bodyPr wrap="square" rtlCol="0">
            <a:spAutoFit/>
          </a:bodyPr>
          <a:lstStyle/>
          <a:p>
            <a:pPr defTabSz="1242304">
              <a:lnSpc>
                <a:spcPts val="3125"/>
              </a:lnSpc>
            </a:pPr>
            <a:r>
              <a:rPr lang="en-US" sz="3261" kern="0" dirty="0">
                <a:solidFill>
                  <a:schemeClr val="bg1"/>
                </a:solidFill>
                <a:effectLst>
                  <a:outerShdw blurRad="38100" dist="38100" dir="2700000" algn="tl">
                    <a:srgbClr val="000000">
                      <a:alpha val="43137"/>
                    </a:srgbClr>
                  </a:outerShdw>
                </a:effectLst>
                <a:latin typeface="Arial Narrow" panose="020B0606020202030204" pitchFamily="34" charset="0"/>
              </a:rPr>
              <a:t>John Finney</a:t>
            </a:r>
          </a:p>
        </p:txBody>
      </p:sp>
      <p:cxnSp>
        <p:nvCxnSpPr>
          <p:cNvPr id="8" name="Straight Connector 7"/>
          <p:cNvCxnSpPr/>
          <p:nvPr/>
        </p:nvCxnSpPr>
        <p:spPr>
          <a:xfrm>
            <a:off x="6251814" y="2047888"/>
            <a:ext cx="0" cy="238111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71512" y="2467621"/>
            <a:ext cx="5782903" cy="1932324"/>
          </a:xfrm>
          <a:prstGeom prst="rect">
            <a:avLst/>
          </a:prstGeom>
          <a:noFill/>
        </p:spPr>
        <p:txBody>
          <a:bodyPr wrap="square" rtlCol="0">
            <a:spAutoFit/>
          </a:bodyPr>
          <a:lstStyle/>
          <a:p>
            <a:pPr marL="465864" indent="-465864" defTabSz="1242304">
              <a:buFont typeface="Arial" panose="020B0604020202020204" pitchFamily="34" charset="0"/>
              <a:buChar char="•"/>
            </a:pPr>
            <a:r>
              <a:rPr lang="en-US" sz="2989" kern="0" dirty="0">
                <a:solidFill>
                  <a:schemeClr val="bg1"/>
                </a:solidFill>
                <a:effectLst>
                  <a:outerShdw blurRad="38100" dist="38100" dir="2700000" algn="tl">
                    <a:srgbClr val="000000">
                      <a:alpha val="43137"/>
                    </a:srgbClr>
                  </a:outerShdw>
                </a:effectLst>
                <a:latin typeface="Arial Narrow" panose="020B0606020202030204" pitchFamily="34" charset="0"/>
              </a:rPr>
              <a:t>Business Process Owner </a:t>
            </a:r>
          </a:p>
          <a:p>
            <a:pPr marL="465864" indent="-465864" defTabSz="1242304">
              <a:buFont typeface="Arial" panose="020B0604020202020204" pitchFamily="34" charset="0"/>
              <a:buChar char="•"/>
            </a:pPr>
            <a:r>
              <a:rPr lang="en-US" sz="2989" kern="0" dirty="0">
                <a:solidFill>
                  <a:schemeClr val="bg1"/>
                </a:solidFill>
                <a:effectLst>
                  <a:outerShdw blurRad="38100" dist="38100" dir="2700000" algn="tl">
                    <a:srgbClr val="000000">
                      <a:alpha val="43137"/>
                    </a:srgbClr>
                  </a:outerShdw>
                </a:effectLst>
                <a:latin typeface="Arial Narrow" panose="020B0606020202030204" pitchFamily="34" charset="0"/>
              </a:rPr>
              <a:t>Manufacturing</a:t>
            </a:r>
          </a:p>
          <a:p>
            <a:pPr marL="465864" indent="-465864" defTabSz="1242304">
              <a:buFont typeface="Arial" panose="020B0604020202020204" pitchFamily="34" charset="0"/>
              <a:buChar char="•"/>
            </a:pPr>
            <a:r>
              <a:rPr lang="en-US" sz="2989" kern="0" dirty="0">
                <a:solidFill>
                  <a:schemeClr val="bg1"/>
                </a:solidFill>
                <a:effectLst>
                  <a:outerShdw blurRad="38100" dist="38100" dir="2700000" algn="tl">
                    <a:srgbClr val="000000">
                      <a:alpha val="43137"/>
                    </a:srgbClr>
                  </a:outerShdw>
                </a:effectLst>
                <a:latin typeface="Arial Narrow" panose="020B0606020202030204" pitchFamily="34" charset="0"/>
              </a:rPr>
              <a:t>Service Engineering Marketing</a:t>
            </a:r>
          </a:p>
          <a:p>
            <a:pPr marL="465864" indent="-465864" defTabSz="1242304">
              <a:buFont typeface="Arial" panose="020B0604020202020204" pitchFamily="34" charset="0"/>
              <a:buChar char="•"/>
            </a:pPr>
            <a:r>
              <a:rPr lang="en-US" sz="2989" kern="0" dirty="0">
                <a:solidFill>
                  <a:schemeClr val="bg1"/>
                </a:solidFill>
                <a:effectLst>
                  <a:outerShdw blurRad="38100" dist="38100" dir="2700000" algn="tl">
                    <a:srgbClr val="000000">
                      <a:alpha val="43137"/>
                    </a:srgbClr>
                  </a:outerShdw>
                </a:effectLst>
                <a:latin typeface="Arial Narrow" panose="020B0606020202030204" pitchFamily="34" charset="0"/>
              </a:rPr>
              <a:t>Service Op Rep</a:t>
            </a:r>
          </a:p>
        </p:txBody>
      </p:sp>
      <p:sp>
        <p:nvSpPr>
          <p:cNvPr id="9" name="TextBox 8"/>
          <p:cNvSpPr txBox="1"/>
          <p:nvPr/>
        </p:nvSpPr>
        <p:spPr>
          <a:xfrm>
            <a:off x="6349216" y="2470535"/>
            <a:ext cx="5899394" cy="1932324"/>
          </a:xfrm>
          <a:prstGeom prst="rect">
            <a:avLst/>
          </a:prstGeom>
          <a:noFill/>
        </p:spPr>
        <p:txBody>
          <a:bodyPr wrap="square" rtlCol="0">
            <a:spAutoFit/>
          </a:bodyPr>
          <a:lstStyle/>
          <a:p>
            <a:pPr marL="465864" indent="-465864" defTabSz="1242304">
              <a:buFont typeface="Arial" panose="020B0604020202020204" pitchFamily="34" charset="0"/>
              <a:buChar char="•"/>
            </a:pPr>
            <a:r>
              <a:rPr lang="en-US" sz="2989" kern="0" dirty="0">
                <a:solidFill>
                  <a:schemeClr val="bg1"/>
                </a:solidFill>
                <a:effectLst>
                  <a:outerShdw blurRad="38100" dist="38100" dir="2700000" algn="tl">
                    <a:srgbClr val="000000">
                      <a:alpha val="43137"/>
                    </a:srgbClr>
                  </a:outerShdw>
                </a:effectLst>
                <a:latin typeface="Arial Narrow" panose="020B0606020202030204" pitchFamily="34" charset="0"/>
              </a:rPr>
              <a:t>CRM IS Process Owner </a:t>
            </a:r>
          </a:p>
          <a:p>
            <a:pPr marL="465864" indent="-465864" defTabSz="1242304">
              <a:buFont typeface="Arial" panose="020B0604020202020204" pitchFamily="34" charset="0"/>
              <a:buChar char="•"/>
            </a:pPr>
            <a:r>
              <a:rPr lang="en-US" sz="2989" kern="0" dirty="0">
                <a:solidFill>
                  <a:schemeClr val="bg1"/>
                </a:solidFill>
                <a:effectLst>
                  <a:outerShdw blurRad="38100" dist="38100" dir="2700000" algn="tl">
                    <a:srgbClr val="000000">
                      <a:alpha val="43137"/>
                    </a:srgbClr>
                  </a:outerShdw>
                </a:effectLst>
                <a:latin typeface="Arial Narrow" panose="020B0606020202030204" pitchFamily="34" charset="0"/>
              </a:rPr>
              <a:t>Desktop/Server/Web Infrastructure</a:t>
            </a:r>
          </a:p>
          <a:p>
            <a:pPr marL="465864" indent="-465864" defTabSz="1242304">
              <a:buFont typeface="Arial" panose="020B0604020202020204" pitchFamily="34" charset="0"/>
              <a:buChar char="•"/>
            </a:pPr>
            <a:r>
              <a:rPr lang="en-US" sz="2989" kern="0" dirty="0">
                <a:solidFill>
                  <a:schemeClr val="bg1"/>
                </a:solidFill>
                <a:effectLst>
                  <a:outerShdw blurRad="38100" dist="38100" dir="2700000" algn="tl">
                    <a:srgbClr val="000000">
                      <a:alpha val="43137"/>
                    </a:srgbClr>
                  </a:outerShdw>
                </a:effectLst>
                <a:latin typeface="Arial Narrow" panose="020B0606020202030204" pitchFamily="34" charset="0"/>
              </a:rPr>
              <a:t>Dealer Systems</a:t>
            </a:r>
          </a:p>
          <a:p>
            <a:pPr marL="465864" indent="-465864" defTabSz="1242304">
              <a:buFont typeface="Arial" panose="020B0604020202020204" pitchFamily="34" charset="0"/>
              <a:buChar char="•"/>
            </a:pPr>
            <a:r>
              <a:rPr lang="en-US" sz="2989" kern="0" dirty="0">
                <a:solidFill>
                  <a:schemeClr val="bg1"/>
                </a:solidFill>
                <a:effectLst>
                  <a:outerShdw blurRad="38100" dist="38100" dir="2700000" algn="tl">
                    <a:srgbClr val="000000">
                      <a:alpha val="43137"/>
                    </a:srgbClr>
                  </a:outerShdw>
                </a:effectLst>
                <a:latin typeface="Arial Narrow" panose="020B0606020202030204" pitchFamily="34" charset="0"/>
              </a:rPr>
              <a:t>Program Management Office (PMO)</a:t>
            </a:r>
          </a:p>
        </p:txBody>
      </p:sp>
      <p:sp>
        <p:nvSpPr>
          <p:cNvPr id="14" name="Rectangle 13"/>
          <p:cNvSpPr/>
          <p:nvPr/>
        </p:nvSpPr>
        <p:spPr>
          <a:xfrm>
            <a:off x="971950" y="5257217"/>
            <a:ext cx="10559727" cy="594137"/>
          </a:xfrm>
          <a:prstGeom prst="rect">
            <a:avLst/>
          </a:prstGeom>
        </p:spPr>
        <p:txBody>
          <a:bodyPr wrap="square">
            <a:spAutoFit/>
          </a:bodyPr>
          <a:lstStyle/>
          <a:p>
            <a:pPr algn="ctr" defTabSz="1242304"/>
            <a:r>
              <a:rPr lang="en-US" sz="3261" kern="0" dirty="0">
                <a:solidFill>
                  <a:schemeClr val="bg1"/>
                </a:solidFill>
                <a:effectLst>
                  <a:outerShdw blurRad="38100" dist="38100" dir="2700000" algn="tl">
                    <a:srgbClr val="000000">
                      <a:alpha val="43137"/>
                    </a:srgbClr>
                  </a:outerShdw>
                </a:effectLst>
                <a:latin typeface="Arial Narrow" panose="020B0606020202030204" pitchFamily="34" charset="0"/>
              </a:rPr>
              <a:t>Continually improving Caterpillar/ Dealer communications</a:t>
            </a:r>
          </a:p>
        </p:txBody>
      </p:sp>
      <p:cxnSp>
        <p:nvCxnSpPr>
          <p:cNvPr id="15" name="Straight Connector 14"/>
          <p:cNvCxnSpPr/>
          <p:nvPr/>
        </p:nvCxnSpPr>
        <p:spPr>
          <a:xfrm>
            <a:off x="317213" y="2063614"/>
            <a:ext cx="0" cy="238111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633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4924" y="4457666"/>
            <a:ext cx="3013967" cy="1127232"/>
          </a:xfrm>
          <a:prstGeom prst="rect">
            <a:avLst/>
          </a:prstGeom>
          <a:noFill/>
        </p:spPr>
        <p:txBody>
          <a:bodyPr wrap="none">
            <a:spAutoFit/>
          </a:bodyPr>
          <a:lstStyle/>
          <a:p>
            <a:pPr defTabSz="1242304"/>
            <a:r>
              <a:rPr lang="en-US" sz="6725" b="1" kern="0" dirty="0">
                <a:solidFill>
                  <a:srgbClr val="FFCD11"/>
                </a:solidFill>
                <a:latin typeface="Arial Narrow"/>
                <a:cs typeface="Univers LT Std 67 Cn Bold"/>
              </a:rPr>
              <a:t>90 years</a:t>
            </a:r>
          </a:p>
        </p:txBody>
      </p:sp>
      <p:grpSp>
        <p:nvGrpSpPr>
          <p:cNvPr id="20" name="Group 19"/>
          <p:cNvGrpSpPr/>
          <p:nvPr/>
        </p:nvGrpSpPr>
        <p:grpSpPr>
          <a:xfrm>
            <a:off x="9385485" y="1281077"/>
            <a:ext cx="2610526" cy="2221745"/>
            <a:chOff x="6779508" y="2301725"/>
            <a:chExt cx="1921456" cy="1635297"/>
          </a:xfrm>
        </p:grpSpPr>
        <p:sp>
          <p:nvSpPr>
            <p:cNvPr id="12" name="TextBox 11"/>
            <p:cNvSpPr txBox="1"/>
            <p:nvPr/>
          </p:nvSpPr>
          <p:spPr>
            <a:xfrm>
              <a:off x="6786439" y="2545417"/>
              <a:ext cx="1914525" cy="1091386"/>
            </a:xfrm>
            <a:prstGeom prst="rect">
              <a:avLst/>
            </a:prstGeom>
            <a:noFill/>
          </p:spPr>
          <p:txBody>
            <a:bodyPr wrap="square" rtlCol="0">
              <a:spAutoFit/>
            </a:bodyPr>
            <a:lstStyle/>
            <a:p>
              <a:pPr algn="ctr" defTabSz="1242304"/>
              <a:r>
                <a:rPr lang="en-US" sz="3804" b="1" kern="0" dirty="0">
                  <a:solidFill>
                    <a:srgbClr val="FFC000"/>
                  </a:solidFill>
                  <a:latin typeface="Arial Narrow" panose="020B0606020202030204" pitchFamily="34" charset="0"/>
                </a:rPr>
                <a:t>100,000 employees</a:t>
              </a:r>
            </a:p>
            <a:p>
              <a:pPr algn="ctr" defTabSz="1242304"/>
              <a:r>
                <a:rPr lang="en-US" sz="1427" b="1" kern="0" dirty="0">
                  <a:solidFill>
                    <a:schemeClr val="bg1"/>
                  </a:solidFill>
                  <a:latin typeface="Arial Narrow" panose="020B0606020202030204" pitchFamily="34" charset="0"/>
                </a:rPr>
                <a:t>across 500 facilities</a:t>
              </a:r>
            </a:p>
          </p:txBody>
        </p:sp>
        <p:sp>
          <p:nvSpPr>
            <p:cNvPr id="13" name="Oval 12"/>
            <p:cNvSpPr/>
            <p:nvPr/>
          </p:nvSpPr>
          <p:spPr>
            <a:xfrm>
              <a:off x="6779508" y="2301725"/>
              <a:ext cx="1831092" cy="1635297"/>
            </a:xfrm>
            <a:prstGeom prst="ellipse">
              <a:avLst/>
            </a:prstGeom>
            <a:noFill/>
            <a:ln w="127000">
              <a:solidFill>
                <a:srgbClr val="FFC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2304"/>
              <a:endParaRPr lang="en-US" sz="2445" kern="0" dirty="0">
                <a:solidFill>
                  <a:srgbClr val="FFFFFF"/>
                </a:solidFill>
              </a:endParaRPr>
            </a:p>
          </p:txBody>
        </p:sp>
      </p:grpSp>
      <p:grpSp>
        <p:nvGrpSpPr>
          <p:cNvPr id="19" name="Group 18"/>
          <p:cNvGrpSpPr/>
          <p:nvPr/>
        </p:nvGrpSpPr>
        <p:grpSpPr>
          <a:xfrm>
            <a:off x="4870289" y="3807842"/>
            <a:ext cx="1623742" cy="1547073"/>
            <a:chOff x="3910802" y="2881689"/>
            <a:chExt cx="1195142" cy="1138710"/>
          </a:xfrm>
        </p:grpSpPr>
        <p:sp>
          <p:nvSpPr>
            <p:cNvPr id="14" name="TextBox 13"/>
            <p:cNvSpPr txBox="1"/>
            <p:nvPr/>
          </p:nvSpPr>
          <p:spPr>
            <a:xfrm>
              <a:off x="3971799" y="3186291"/>
              <a:ext cx="1134145" cy="64964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621152">
                <a:lnSpc>
                  <a:spcPct val="60000"/>
                </a:lnSpc>
              </a:pPr>
              <a:r>
                <a:rPr lang="en-US" sz="4483" b="1" baseline="30000" dirty="0">
                  <a:solidFill>
                    <a:srgbClr val="FFCD11"/>
                  </a:solidFill>
                  <a:latin typeface="Arial Narrow Bold"/>
                  <a:cs typeface="Arial Narrow Bold"/>
                </a:rPr>
                <a:t>$</a:t>
              </a:r>
              <a:r>
                <a:rPr lang="en-US" sz="5502" b="1" spc="-154" dirty="0">
                  <a:solidFill>
                    <a:srgbClr val="FFCD11"/>
                  </a:solidFill>
                  <a:latin typeface="Arial Narrow Bold"/>
                  <a:cs typeface="Arial Narrow Bold"/>
                </a:rPr>
                <a:t>40B</a:t>
              </a:r>
              <a:r>
                <a:rPr lang="en-US" sz="6114" b="1" dirty="0">
                  <a:solidFill>
                    <a:srgbClr val="FFCD11"/>
                  </a:solidFill>
                  <a:latin typeface="Arial Narrow Bold"/>
                  <a:cs typeface="Arial Narrow Bold"/>
                </a:rPr>
                <a:t> </a:t>
              </a:r>
            </a:p>
            <a:p>
              <a:pPr algn="ctr" defTabSz="621152">
                <a:lnSpc>
                  <a:spcPct val="60000"/>
                </a:lnSpc>
              </a:pPr>
              <a:r>
                <a:rPr lang="en-US" sz="2445" b="1" dirty="0">
                  <a:solidFill>
                    <a:srgbClr val="FFCD11"/>
                  </a:solidFill>
                  <a:latin typeface="Arial Narrow Bold"/>
                  <a:cs typeface="Arial Narrow Bold"/>
                </a:rPr>
                <a:t>Sales</a:t>
              </a:r>
            </a:p>
          </p:txBody>
        </p:sp>
        <p:sp>
          <p:nvSpPr>
            <p:cNvPr id="15" name="Oval 14"/>
            <p:cNvSpPr/>
            <p:nvPr/>
          </p:nvSpPr>
          <p:spPr>
            <a:xfrm>
              <a:off x="3910802" y="2881689"/>
              <a:ext cx="1138710" cy="1138710"/>
            </a:xfrm>
            <a:prstGeom prst="ellipse">
              <a:avLst/>
            </a:prstGeom>
            <a:noFill/>
            <a:ln w="149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2304"/>
              <a:endParaRPr lang="en-US" sz="2445" kern="0" dirty="0">
                <a:solidFill>
                  <a:srgbClr val="FFFFFF"/>
                </a:solidFill>
              </a:endParaRPr>
            </a:p>
          </p:txBody>
        </p:sp>
      </p:grpSp>
      <p:grpSp>
        <p:nvGrpSpPr>
          <p:cNvPr id="18" name="Group 17"/>
          <p:cNvGrpSpPr/>
          <p:nvPr/>
        </p:nvGrpSpPr>
        <p:grpSpPr>
          <a:xfrm>
            <a:off x="756795" y="1122200"/>
            <a:ext cx="2215872" cy="2215872"/>
            <a:chOff x="2431575" y="537073"/>
            <a:chExt cx="1630974" cy="1630974"/>
          </a:xfrm>
        </p:grpSpPr>
        <p:sp>
          <p:nvSpPr>
            <p:cNvPr id="4" name="TextBox 3"/>
            <p:cNvSpPr txBox="1"/>
            <p:nvPr/>
          </p:nvSpPr>
          <p:spPr>
            <a:xfrm>
              <a:off x="2625184" y="927070"/>
              <a:ext cx="711994" cy="437310"/>
            </a:xfrm>
            <a:prstGeom prst="rect">
              <a:avLst/>
            </a:prstGeom>
            <a:noFill/>
          </p:spPr>
          <p:txBody>
            <a:bodyPr wrap="square" rtlCol="0">
              <a:spAutoFit/>
            </a:bodyPr>
            <a:lstStyle/>
            <a:p>
              <a:pPr algn="ctr" defTabSz="1242304"/>
              <a:r>
                <a:rPr lang="en-US" sz="3261" b="1" kern="0" dirty="0">
                  <a:solidFill>
                    <a:schemeClr val="bg1"/>
                  </a:solidFill>
                  <a:latin typeface="Arial Narrow" panose="020B0606020202030204" pitchFamily="34" charset="0"/>
                </a:rPr>
                <a:t>175</a:t>
              </a:r>
              <a:endParaRPr lang="en-US" sz="2717" b="1" kern="0" dirty="0">
                <a:solidFill>
                  <a:schemeClr val="bg1"/>
                </a:solidFill>
                <a:latin typeface="Arial Narrow" panose="020B0606020202030204" pitchFamily="34" charset="0"/>
              </a:endParaRPr>
            </a:p>
          </p:txBody>
        </p:sp>
        <p:sp>
          <p:nvSpPr>
            <p:cNvPr id="5" name="TextBox 4"/>
            <p:cNvSpPr txBox="1"/>
            <p:nvPr/>
          </p:nvSpPr>
          <p:spPr>
            <a:xfrm>
              <a:off x="3192471" y="927070"/>
              <a:ext cx="711994" cy="498852"/>
            </a:xfrm>
            <a:prstGeom prst="rect">
              <a:avLst/>
            </a:prstGeom>
            <a:noFill/>
          </p:spPr>
          <p:txBody>
            <a:bodyPr wrap="square" rtlCol="0">
              <a:spAutoFit/>
            </a:bodyPr>
            <a:lstStyle/>
            <a:p>
              <a:pPr defTabSz="1242304"/>
              <a:r>
                <a:rPr lang="en-US" sz="1902" b="1" kern="0" dirty="0">
                  <a:solidFill>
                    <a:schemeClr val="bg1"/>
                  </a:solidFill>
                  <a:latin typeface="Arial Narrow" panose="020B0606020202030204" pitchFamily="34" charset="0"/>
                </a:rPr>
                <a:t>Cat</a:t>
              </a:r>
              <a:r>
                <a:rPr lang="en-US" sz="1223" b="1" kern="0" baseline="54000" dirty="0">
                  <a:solidFill>
                    <a:schemeClr val="bg1"/>
                  </a:solidFill>
                  <a:latin typeface="Arial Narrow" panose="020B0606020202030204" pitchFamily="34" charset="0"/>
                </a:rPr>
                <a:t>®</a:t>
              </a:r>
              <a:r>
                <a:rPr lang="en-US" sz="1902" b="1" kern="0" dirty="0">
                  <a:solidFill>
                    <a:schemeClr val="bg1"/>
                  </a:solidFill>
                  <a:latin typeface="Arial Narrow" panose="020B0606020202030204" pitchFamily="34" charset="0"/>
                </a:rPr>
                <a:t> </a:t>
              </a:r>
            </a:p>
            <a:p>
              <a:pPr defTabSz="1242304"/>
              <a:r>
                <a:rPr lang="en-US" sz="1902" b="1" kern="0" dirty="0">
                  <a:solidFill>
                    <a:schemeClr val="bg1"/>
                  </a:solidFill>
                  <a:latin typeface="Arial Narrow" panose="020B0606020202030204" pitchFamily="34" charset="0"/>
                </a:rPr>
                <a:t>Dealers</a:t>
              </a:r>
            </a:p>
          </p:txBody>
        </p:sp>
        <p:sp>
          <p:nvSpPr>
            <p:cNvPr id="6" name="TextBox 5"/>
            <p:cNvSpPr txBox="1"/>
            <p:nvPr/>
          </p:nvSpPr>
          <p:spPr>
            <a:xfrm>
              <a:off x="2743200" y="1422075"/>
              <a:ext cx="992241" cy="368122"/>
            </a:xfrm>
            <a:prstGeom prst="rect">
              <a:avLst/>
            </a:prstGeom>
            <a:noFill/>
          </p:spPr>
          <p:txBody>
            <a:bodyPr wrap="square" rtlCol="0">
              <a:spAutoFit/>
            </a:bodyPr>
            <a:lstStyle/>
            <a:p>
              <a:pPr algn="ctr" defTabSz="1242304"/>
              <a:r>
                <a:rPr lang="en-US" sz="1325" b="1" kern="0" dirty="0">
                  <a:solidFill>
                    <a:schemeClr val="bg1"/>
                  </a:solidFill>
                  <a:latin typeface="Arial Narrow" panose="020B0606020202030204" pitchFamily="34" charset="0"/>
                </a:rPr>
                <a:t>Located</a:t>
              </a:r>
              <a:br>
                <a:rPr lang="en-US" sz="1325" b="1" kern="0" dirty="0">
                  <a:solidFill>
                    <a:schemeClr val="bg1"/>
                  </a:solidFill>
                  <a:latin typeface="Arial Narrow" panose="020B0606020202030204" pitchFamily="34" charset="0"/>
                </a:rPr>
              </a:br>
              <a:r>
                <a:rPr lang="en-US" sz="1325" b="1" kern="0" dirty="0">
                  <a:solidFill>
                    <a:schemeClr val="bg1"/>
                  </a:solidFill>
                  <a:latin typeface="Arial Narrow" panose="020B0606020202030204" pitchFamily="34" charset="0"/>
                </a:rPr>
                <a:t>Around the World</a:t>
              </a:r>
            </a:p>
          </p:txBody>
        </p:sp>
        <p:sp>
          <p:nvSpPr>
            <p:cNvPr id="16" name="Oval 15"/>
            <p:cNvSpPr/>
            <p:nvPr/>
          </p:nvSpPr>
          <p:spPr>
            <a:xfrm>
              <a:off x="2604395" y="713573"/>
              <a:ext cx="1279281" cy="1279281"/>
            </a:xfrm>
            <a:prstGeom prst="ellipse">
              <a:avLst/>
            </a:prstGeom>
            <a:noFill/>
            <a:ln w="92075">
              <a:solidFill>
                <a:srgbClr val="FFC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2304"/>
              <a:endParaRPr lang="en-US" sz="2445" kern="0" dirty="0">
                <a:solidFill>
                  <a:srgbClr val="FFFFFF"/>
                </a:solidFill>
              </a:endParaRPr>
            </a:p>
          </p:txBody>
        </p:sp>
        <p:sp>
          <p:nvSpPr>
            <p:cNvPr id="17" name="Oval 16"/>
            <p:cNvSpPr/>
            <p:nvPr/>
          </p:nvSpPr>
          <p:spPr>
            <a:xfrm>
              <a:off x="2431575" y="537073"/>
              <a:ext cx="1630974" cy="1630974"/>
            </a:xfrm>
            <a:prstGeom prst="ellipse">
              <a:avLst/>
            </a:prstGeom>
            <a:noFill/>
            <a:ln w="127000">
              <a:solidFill>
                <a:srgbClr val="FFCD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2304"/>
              <a:endParaRPr lang="en-US" sz="2445" kern="0" dirty="0">
                <a:solidFill>
                  <a:srgbClr val="FFFFFF"/>
                </a:solidFill>
              </a:endParaRPr>
            </a:p>
          </p:txBody>
        </p:sp>
      </p:grpSp>
      <p:sp>
        <p:nvSpPr>
          <p:cNvPr id="21" name="Rectangle 20"/>
          <p:cNvSpPr/>
          <p:nvPr/>
        </p:nvSpPr>
        <p:spPr>
          <a:xfrm>
            <a:off x="8599352" y="4164960"/>
            <a:ext cx="3648756" cy="1545359"/>
          </a:xfrm>
          <a:prstGeom prst="rect">
            <a:avLst/>
          </a:prstGeom>
        </p:spPr>
        <p:txBody>
          <a:bodyPr wrap="none">
            <a:spAutoFit/>
          </a:bodyPr>
          <a:lstStyle/>
          <a:p>
            <a:pPr defTabSz="1242304"/>
            <a:r>
              <a:rPr lang="en-US" sz="6725" b="1" kern="0" dirty="0">
                <a:solidFill>
                  <a:schemeClr val="bg1"/>
                </a:solidFill>
                <a:latin typeface="Arial Narrow"/>
                <a:cs typeface="Univers LT Std 67 Cn Bold"/>
              </a:rPr>
              <a:t>Over 3M+ </a:t>
            </a:r>
          </a:p>
          <a:p>
            <a:pPr defTabSz="1242304"/>
            <a:r>
              <a:rPr lang="en-US" sz="2717" b="1" kern="0" dirty="0">
                <a:solidFill>
                  <a:schemeClr val="bg1"/>
                </a:solidFill>
                <a:latin typeface="Arial Narrow"/>
                <a:cs typeface="Univers LT Std 67 Cn Bold"/>
              </a:rPr>
              <a:t>products at work globally</a:t>
            </a:r>
          </a:p>
        </p:txBody>
      </p:sp>
      <p:sp>
        <p:nvSpPr>
          <p:cNvPr id="22" name="Rectangle 21"/>
          <p:cNvSpPr/>
          <p:nvPr/>
        </p:nvSpPr>
        <p:spPr>
          <a:xfrm>
            <a:off x="3722136" y="163889"/>
            <a:ext cx="5546711" cy="1221232"/>
          </a:xfrm>
          <a:prstGeom prst="rect">
            <a:avLst/>
          </a:prstGeom>
        </p:spPr>
        <p:txBody>
          <a:bodyPr wrap="none">
            <a:spAutoFit/>
          </a:bodyPr>
          <a:lstStyle/>
          <a:p>
            <a:pPr defTabSz="1242304"/>
            <a:r>
              <a:rPr lang="en-US" altLang="en-US" sz="7336" b="1" kern="0" dirty="0">
                <a:solidFill>
                  <a:srgbClr val="FFCD11"/>
                </a:solidFill>
                <a:latin typeface="Arial Narrow"/>
                <a:cs typeface="Univers LT Std 67 Cn Bold"/>
              </a:rPr>
              <a:t>Caterpillar Inc.</a:t>
            </a:r>
            <a:endParaRPr lang="en-US" sz="7336" b="1" kern="0" dirty="0">
              <a:solidFill>
                <a:srgbClr val="FFCD11"/>
              </a:solidFill>
              <a:latin typeface="Arial Narrow"/>
              <a:cs typeface="Univers LT Std 67 Cn Bold"/>
            </a:endParaRPr>
          </a:p>
        </p:txBody>
      </p:sp>
    </p:spTree>
    <p:extLst>
      <p:ext uri="{BB962C8B-B14F-4D97-AF65-F5344CB8AC3E}">
        <p14:creationId xmlns:p14="http://schemas.microsoft.com/office/powerpoint/2010/main" val="1722734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H="1">
            <a:off x="336255" y="2358468"/>
            <a:ext cx="10395" cy="331285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79842" y="421322"/>
            <a:ext cx="4813993" cy="2265620"/>
          </a:xfrm>
          <a:prstGeom prst="rect">
            <a:avLst/>
          </a:prstGeom>
        </p:spPr>
        <p:txBody>
          <a:bodyPr wrap="square">
            <a:spAutoFit/>
          </a:bodyPr>
          <a:lstStyle/>
          <a:p>
            <a:pPr defTabSz="1242304">
              <a:lnSpc>
                <a:spcPct val="70000"/>
              </a:lnSpc>
            </a:pPr>
            <a:r>
              <a:rPr lang="en-US" sz="6725" b="1" kern="0" dirty="0">
                <a:solidFill>
                  <a:srgbClr val="FFCD11"/>
                </a:solidFill>
                <a:latin typeface="Arial Narrow"/>
                <a:cs typeface="Univers LT Std 67 Cn Bold"/>
              </a:rPr>
              <a:t>Product Support CRM</a:t>
            </a:r>
            <a:br>
              <a:rPr lang="en-US" sz="6725" b="1" kern="0" dirty="0">
                <a:solidFill>
                  <a:srgbClr val="FFCD11"/>
                </a:solidFill>
                <a:latin typeface="Arial Narrow"/>
                <a:cs typeface="Univers LT Std 67 Cn Bold"/>
              </a:rPr>
            </a:br>
            <a:endParaRPr lang="en-US" sz="6725" b="1" kern="0" dirty="0">
              <a:solidFill>
                <a:srgbClr val="FFFFFF"/>
              </a:solidFill>
              <a:latin typeface="Arial Narrow"/>
              <a:cs typeface="Univers LT Std 67 Cn Bold"/>
            </a:endParaRPr>
          </a:p>
        </p:txBody>
      </p:sp>
      <p:sp>
        <p:nvSpPr>
          <p:cNvPr id="6" name="TextBox 5"/>
          <p:cNvSpPr txBox="1"/>
          <p:nvPr/>
        </p:nvSpPr>
        <p:spPr>
          <a:xfrm>
            <a:off x="444949" y="2427665"/>
            <a:ext cx="4865757" cy="3144451"/>
          </a:xfrm>
          <a:prstGeom prst="rect">
            <a:avLst/>
          </a:prstGeom>
          <a:noFill/>
        </p:spPr>
        <p:txBody>
          <a:bodyPr wrap="square" rtlCol="0">
            <a:spAutoFit/>
          </a:bodyPr>
          <a:lstStyle/>
          <a:p>
            <a:pPr defTabSz="1242304">
              <a:lnSpc>
                <a:spcPts val="3397"/>
              </a:lnSpc>
            </a:pPr>
            <a:r>
              <a:rPr lang="en-US" sz="2717" kern="0" dirty="0">
                <a:solidFill>
                  <a:srgbClr val="FFFFFF"/>
                </a:solidFill>
                <a:effectLst>
                  <a:outerShdw blurRad="38100" dist="38100" dir="2700000" algn="tl">
                    <a:srgbClr val="000000">
                      <a:alpha val="43137"/>
                    </a:srgbClr>
                  </a:outerShdw>
                </a:effectLst>
                <a:latin typeface="Arial Narrow" panose="020B0606020202030204" pitchFamily="34" charset="0"/>
              </a:rPr>
              <a:t>Service Technical</a:t>
            </a:r>
          </a:p>
          <a:p>
            <a:pPr defTabSz="1242304">
              <a:lnSpc>
                <a:spcPts val="3397"/>
              </a:lnSpc>
            </a:pPr>
            <a:r>
              <a:rPr lang="en-US" sz="2717" kern="0" dirty="0">
                <a:solidFill>
                  <a:srgbClr val="FFFFFF"/>
                </a:solidFill>
                <a:effectLst>
                  <a:outerShdw blurRad="38100" dist="38100" dir="2700000" algn="tl">
                    <a:srgbClr val="000000">
                      <a:alpha val="43137"/>
                    </a:srgbClr>
                  </a:outerShdw>
                </a:effectLst>
                <a:latin typeface="Arial Narrow" panose="020B0606020202030204" pitchFamily="34" charset="0"/>
              </a:rPr>
              <a:t>Parts Technical</a:t>
            </a:r>
          </a:p>
          <a:p>
            <a:pPr defTabSz="1242304">
              <a:lnSpc>
                <a:spcPts val="3397"/>
              </a:lnSpc>
            </a:pPr>
            <a:r>
              <a:rPr lang="en-US" sz="2717" kern="0" dirty="0">
                <a:solidFill>
                  <a:srgbClr val="FFFFFF"/>
                </a:solidFill>
                <a:effectLst>
                  <a:outerShdw blurRad="38100" dist="38100" dir="2700000" algn="tl">
                    <a:srgbClr val="000000">
                      <a:alpha val="43137"/>
                    </a:srgbClr>
                  </a:outerShdw>
                </a:effectLst>
                <a:latin typeface="Arial Narrow" panose="020B0606020202030204" pitchFamily="34" charset="0"/>
              </a:rPr>
              <a:t>Goodwill Communication</a:t>
            </a:r>
          </a:p>
          <a:p>
            <a:pPr defTabSz="1242304">
              <a:lnSpc>
                <a:spcPts val="3397"/>
              </a:lnSpc>
            </a:pPr>
            <a:r>
              <a:rPr lang="en-US" sz="2717" kern="0" dirty="0">
                <a:solidFill>
                  <a:srgbClr val="FFFFFF"/>
                </a:solidFill>
                <a:effectLst>
                  <a:outerShdw blurRad="38100" dist="38100" dir="2700000" algn="tl">
                    <a:srgbClr val="000000">
                      <a:alpha val="43137"/>
                    </a:srgbClr>
                  </a:outerShdw>
                </a:effectLst>
                <a:latin typeface="Arial Narrow" panose="020B0606020202030204" pitchFamily="34" charset="0"/>
              </a:rPr>
              <a:t>Global Warranty Support</a:t>
            </a:r>
          </a:p>
          <a:p>
            <a:pPr defTabSz="1242304">
              <a:lnSpc>
                <a:spcPts val="3397"/>
              </a:lnSpc>
            </a:pPr>
            <a:r>
              <a:rPr lang="en-US" sz="2717" kern="0" dirty="0">
                <a:solidFill>
                  <a:srgbClr val="FFFFFF"/>
                </a:solidFill>
                <a:effectLst>
                  <a:outerShdw blurRad="38100" dist="38100" dir="2700000" algn="tl">
                    <a:srgbClr val="000000">
                      <a:alpha val="43137"/>
                    </a:srgbClr>
                  </a:outerShdw>
                </a:effectLst>
                <a:latin typeface="Arial Narrow" panose="020B0606020202030204" pitchFamily="34" charset="0"/>
              </a:rPr>
              <a:t>Technical Literature</a:t>
            </a:r>
          </a:p>
          <a:p>
            <a:pPr defTabSz="1242304">
              <a:lnSpc>
                <a:spcPts val="3397"/>
              </a:lnSpc>
            </a:pPr>
            <a:r>
              <a:rPr lang="en-US" sz="2717" kern="0" dirty="0">
                <a:solidFill>
                  <a:srgbClr val="FFFFFF"/>
                </a:solidFill>
                <a:effectLst>
                  <a:outerShdw blurRad="38100" dist="38100" dir="2700000" algn="tl">
                    <a:srgbClr val="000000">
                      <a:alpha val="43137"/>
                    </a:srgbClr>
                  </a:outerShdw>
                </a:effectLst>
                <a:latin typeface="Arial Narrow" panose="020B0606020202030204" pitchFamily="34" charset="0"/>
              </a:rPr>
              <a:t>Partners In Quality</a:t>
            </a:r>
          </a:p>
          <a:p>
            <a:pPr defTabSz="1242304">
              <a:lnSpc>
                <a:spcPts val="3397"/>
              </a:lnSpc>
            </a:pPr>
            <a:r>
              <a:rPr lang="en-US" sz="2717" kern="0" dirty="0">
                <a:solidFill>
                  <a:srgbClr val="FFFFFF"/>
                </a:solidFill>
                <a:effectLst>
                  <a:outerShdw blurRad="38100" dist="38100" dir="2700000" algn="tl">
                    <a:srgbClr val="000000">
                      <a:alpha val="43137"/>
                    </a:srgbClr>
                  </a:outerShdw>
                </a:effectLst>
                <a:latin typeface="Arial Narrow" panose="020B0606020202030204" pitchFamily="34" charset="0"/>
              </a:rPr>
              <a:t>Incident Reporting…</a:t>
            </a:r>
          </a:p>
        </p:txBody>
      </p:sp>
      <p:grpSp>
        <p:nvGrpSpPr>
          <p:cNvPr id="33" name="Group 32"/>
          <p:cNvGrpSpPr/>
          <p:nvPr/>
        </p:nvGrpSpPr>
        <p:grpSpPr>
          <a:xfrm>
            <a:off x="6218237" y="287933"/>
            <a:ext cx="5797497" cy="5797497"/>
            <a:chOff x="3962400" y="135731"/>
            <a:chExt cx="4114800" cy="4375957"/>
          </a:xfrm>
        </p:grpSpPr>
        <p:grpSp>
          <p:nvGrpSpPr>
            <p:cNvPr id="24" name="Group 23"/>
            <p:cNvGrpSpPr/>
            <p:nvPr/>
          </p:nvGrpSpPr>
          <p:grpSpPr>
            <a:xfrm>
              <a:off x="4653776" y="135731"/>
              <a:ext cx="2639507" cy="1326790"/>
              <a:chOff x="2988002" y="1219200"/>
              <a:chExt cx="2955598" cy="1726587"/>
            </a:xfrm>
          </p:grpSpPr>
          <p:sp>
            <p:nvSpPr>
              <p:cNvPr id="25" name="TextBox 24"/>
              <p:cNvSpPr txBox="1"/>
              <p:nvPr/>
            </p:nvSpPr>
            <p:spPr>
              <a:xfrm>
                <a:off x="3742526" y="2362200"/>
                <a:ext cx="1130281" cy="583587"/>
              </a:xfrm>
              <a:prstGeom prst="rect">
                <a:avLst/>
              </a:prstGeom>
              <a:noFill/>
            </p:spPr>
            <p:txBody>
              <a:bodyPr wrap="none" rtlCol="0">
                <a:spAutoFit/>
              </a:bodyPr>
              <a:lstStyle/>
              <a:p>
                <a:pPr defTabSz="1242304"/>
                <a:r>
                  <a:rPr lang="en-US" sz="3261" b="1" kern="0" dirty="0">
                    <a:solidFill>
                      <a:schemeClr val="bg1"/>
                    </a:solidFill>
                  </a:rPr>
                  <a:t>Dealers</a:t>
                </a:r>
                <a:endParaRPr lang="en-US" sz="3464" b="1" kern="0" dirty="0">
                  <a:solidFill>
                    <a:schemeClr val="bg1"/>
                  </a:solidFill>
                </a:endParaRPr>
              </a:p>
            </p:txBody>
          </p:sp>
          <p:pic>
            <p:nvPicPr>
              <p:cNvPr id="26" name="Picture 25"/>
              <p:cNvPicPr>
                <a:picLocks noChangeAspect="1"/>
              </p:cNvPicPr>
              <p:nvPr/>
            </p:nvPicPr>
            <p:blipFill rotWithShape="1">
              <a:blip r:embed="rId3">
                <a:extLst>
                  <a:ext uri="{28A0092B-C50C-407E-A947-70E740481C1C}">
                    <a14:useLocalDpi xmlns:a14="http://schemas.microsoft.com/office/drawing/2010/main" val="0"/>
                  </a:ext>
                </a:extLst>
              </a:blip>
              <a:srcRect r="15710" b="9322"/>
              <a:stretch/>
            </p:blipFill>
            <p:spPr>
              <a:xfrm>
                <a:off x="4590421" y="1323142"/>
                <a:ext cx="1353179" cy="965029"/>
              </a:xfrm>
              <a:prstGeom prst="rect">
                <a:avLst/>
              </a:prstGeom>
              <a:ln w="25400">
                <a:solidFill>
                  <a:srgbClr val="FFC000"/>
                </a:solid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8002" y="1219200"/>
                <a:ext cx="1126798" cy="1140754"/>
              </a:xfrm>
              <a:prstGeom prst="rect">
                <a:avLst/>
              </a:prstGeom>
              <a:ln w="25400">
                <a:solidFill>
                  <a:srgbClr val="FFC000"/>
                </a:solidFill>
              </a:ln>
            </p:spPr>
          </p:pic>
        </p:grpSp>
        <p:grpSp>
          <p:nvGrpSpPr>
            <p:cNvPr id="32" name="Group 31"/>
            <p:cNvGrpSpPr/>
            <p:nvPr/>
          </p:nvGrpSpPr>
          <p:grpSpPr>
            <a:xfrm>
              <a:off x="3962400" y="1005569"/>
              <a:ext cx="4114800" cy="3506119"/>
              <a:chOff x="3962400" y="1005569"/>
              <a:chExt cx="4114800" cy="3506119"/>
            </a:xfrm>
          </p:grpSpPr>
          <p:grpSp>
            <p:nvGrpSpPr>
              <p:cNvPr id="20" name="Group 19"/>
              <p:cNvGrpSpPr/>
              <p:nvPr/>
            </p:nvGrpSpPr>
            <p:grpSpPr>
              <a:xfrm>
                <a:off x="3962400" y="1005569"/>
                <a:ext cx="4114800" cy="2708739"/>
                <a:chOff x="2402045" y="2613748"/>
                <a:chExt cx="4114800" cy="2708739"/>
              </a:xfrm>
              <a:solidFill>
                <a:srgbClr val="FFC000"/>
              </a:solidFill>
            </p:grpSpPr>
            <p:sp>
              <p:nvSpPr>
                <p:cNvPr id="21" name="Curved Left Arrow 20"/>
                <p:cNvSpPr/>
                <p:nvPr/>
              </p:nvSpPr>
              <p:spPr>
                <a:xfrm rot="10800000">
                  <a:off x="2619674" y="2613748"/>
                  <a:ext cx="885526" cy="2644052"/>
                </a:xfrm>
                <a:prstGeom prst="curvedLeftArrow">
                  <a:avLst>
                    <a:gd name="adj1" fmla="val 41005"/>
                    <a:gd name="adj2" fmla="val 50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2304"/>
                  <a:endParaRPr lang="en-US" sz="2445" kern="0">
                    <a:solidFill>
                      <a:schemeClr val="tx1"/>
                    </a:solidFill>
                  </a:endParaRPr>
                </a:p>
              </p:txBody>
            </p:sp>
            <p:sp>
              <p:nvSpPr>
                <p:cNvPr id="22" name="Curved Left Arrow 21"/>
                <p:cNvSpPr/>
                <p:nvPr/>
              </p:nvSpPr>
              <p:spPr>
                <a:xfrm>
                  <a:off x="5290165" y="2667000"/>
                  <a:ext cx="885526" cy="2655487"/>
                </a:xfrm>
                <a:prstGeom prst="curvedLeftArrow">
                  <a:avLst>
                    <a:gd name="adj1" fmla="val 39227"/>
                    <a:gd name="adj2" fmla="val 50000"/>
                    <a:gd name="adj3" fmla="val 25000"/>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2304"/>
                  <a:endParaRPr lang="en-US" sz="2445" kern="0">
                    <a:solidFill>
                      <a:schemeClr val="tx1"/>
                    </a:solidFill>
                  </a:endParaRPr>
                </a:p>
              </p:txBody>
            </p:sp>
            <p:sp>
              <p:nvSpPr>
                <p:cNvPr id="23" name="Cloud 22"/>
                <p:cNvSpPr/>
                <p:nvPr/>
              </p:nvSpPr>
              <p:spPr>
                <a:xfrm>
                  <a:off x="2402045" y="3138027"/>
                  <a:ext cx="4114800" cy="1714500"/>
                </a:xfrm>
                <a:prstGeom prst="cloud">
                  <a:avLst/>
                </a:prstGeom>
                <a:grp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2304"/>
                  <a:r>
                    <a:rPr lang="en-US" sz="4076" b="1" kern="0" dirty="0">
                      <a:solidFill>
                        <a:schemeClr val="tx1"/>
                      </a:solidFill>
                      <a:latin typeface="Arial Narrow" panose="020B0606020202030204" pitchFamily="34" charset="0"/>
                      <a:cs typeface="Arial" panose="020B0604020202020204" pitchFamily="34" charset="0"/>
                    </a:rPr>
                    <a:t>PSCRM</a:t>
                  </a:r>
                </a:p>
                <a:p>
                  <a:pPr algn="ctr" defTabSz="1242304"/>
                  <a:r>
                    <a:rPr lang="en-US" sz="2717" b="1" kern="0" dirty="0">
                      <a:solidFill>
                        <a:srgbClr val="002060"/>
                      </a:solidFill>
                      <a:latin typeface="Arial Narrow" panose="020B0606020202030204" pitchFamily="34" charset="0"/>
                      <a:cs typeface="Arial" panose="020B0604020202020204" pitchFamily="34" charset="0"/>
                    </a:rPr>
                    <a:t>13,000 Users</a:t>
                  </a:r>
                </a:p>
                <a:p>
                  <a:pPr algn="ctr" defTabSz="1242304"/>
                  <a:r>
                    <a:rPr lang="en-US" sz="2174" b="1" kern="0" dirty="0">
                      <a:solidFill>
                        <a:srgbClr val="002060"/>
                      </a:solidFill>
                      <a:latin typeface="Arial Narrow" panose="020B0606020202030204" pitchFamily="34" charset="0"/>
                      <a:cs typeface="Arial" panose="020B0604020202020204" pitchFamily="34" charset="0"/>
                    </a:rPr>
                    <a:t>(80% Dealers, 20% Caterpillar)</a:t>
                  </a:r>
                </a:p>
                <a:p>
                  <a:pPr algn="ctr" defTabSz="1242304"/>
                  <a:r>
                    <a:rPr lang="en-US" sz="2717" b="1" kern="0" dirty="0">
                      <a:solidFill>
                        <a:srgbClr val="002060"/>
                      </a:solidFill>
                      <a:latin typeface="Arial Narrow" panose="020B0606020202030204" pitchFamily="34" charset="0"/>
                      <a:cs typeface="Arial" panose="020B0604020202020204" pitchFamily="34" charset="0"/>
                    </a:rPr>
                    <a:t>300,000 questions/year</a:t>
                  </a:r>
                </a:p>
              </p:txBody>
            </p:sp>
          </p:grpSp>
          <p:pic>
            <p:nvPicPr>
              <p:cNvPr id="28" name="Picture 27"/>
              <p:cNvPicPr>
                <a:picLocks noChangeAspect="1"/>
              </p:cNvPicPr>
              <p:nvPr/>
            </p:nvPicPr>
            <p:blipFill rotWithShape="1">
              <a:blip r:embed="rId5" cstate="print">
                <a:extLst>
                  <a:ext uri="{28A0092B-C50C-407E-A947-70E740481C1C}">
                    <a14:useLocalDpi xmlns:a14="http://schemas.microsoft.com/office/drawing/2010/main" val="0"/>
                  </a:ext>
                </a:extLst>
              </a:blip>
              <a:srcRect t="14499" r="10093"/>
              <a:stretch/>
            </p:blipFill>
            <p:spPr>
              <a:xfrm>
                <a:off x="5437686" y="3701497"/>
                <a:ext cx="1135919" cy="810191"/>
              </a:xfrm>
              <a:prstGeom prst="rect">
                <a:avLst/>
              </a:prstGeom>
              <a:solidFill>
                <a:schemeClr val="bg1"/>
              </a:solidFill>
              <a:ln w="25400">
                <a:solidFill>
                  <a:srgbClr val="FFC000"/>
                </a:solidFill>
              </a:ln>
            </p:spPr>
          </p:pic>
        </p:grpSp>
      </p:grpSp>
      <p:sp>
        <p:nvSpPr>
          <p:cNvPr id="29" name="TextBox 28"/>
          <p:cNvSpPr txBox="1"/>
          <p:nvPr/>
        </p:nvSpPr>
        <p:spPr>
          <a:xfrm>
            <a:off x="7925748" y="4306071"/>
            <a:ext cx="2361670" cy="594137"/>
          </a:xfrm>
          <a:prstGeom prst="rect">
            <a:avLst/>
          </a:prstGeom>
          <a:noFill/>
        </p:spPr>
        <p:txBody>
          <a:bodyPr wrap="square" rtlCol="0">
            <a:spAutoFit/>
          </a:bodyPr>
          <a:lstStyle/>
          <a:p>
            <a:pPr defTabSz="1242304"/>
            <a:r>
              <a:rPr lang="en-US" sz="3261" b="1" kern="0" dirty="0">
                <a:solidFill>
                  <a:schemeClr val="bg1"/>
                </a:solidFill>
              </a:rPr>
              <a:t>Caterpillar</a:t>
            </a:r>
            <a:endParaRPr lang="en-US" sz="3464" b="1" kern="0" dirty="0">
              <a:solidFill>
                <a:schemeClr val="bg1"/>
              </a:solidFill>
            </a:endParaRPr>
          </a:p>
        </p:txBody>
      </p:sp>
    </p:spTree>
    <p:extLst>
      <p:ext uri="{BB962C8B-B14F-4D97-AF65-F5344CB8AC3E}">
        <p14:creationId xmlns:p14="http://schemas.microsoft.com/office/powerpoint/2010/main" val="2542580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5"/>
          <p:cNvGraphicFramePr>
            <a:graphicFrameLocks/>
          </p:cNvGraphicFramePr>
          <p:nvPr>
            <p:extLst/>
          </p:nvPr>
        </p:nvGraphicFramePr>
        <p:xfrm>
          <a:off x="313015" y="389811"/>
          <a:ext cx="6936291" cy="55275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 name="Group 1"/>
          <p:cNvGrpSpPr/>
          <p:nvPr/>
        </p:nvGrpSpPr>
        <p:grpSpPr>
          <a:xfrm>
            <a:off x="296350" y="3616922"/>
            <a:ext cx="230721" cy="2047688"/>
            <a:chOff x="213244" y="2719736"/>
            <a:chExt cx="169820" cy="1507184"/>
          </a:xfrm>
        </p:grpSpPr>
        <p:cxnSp>
          <p:nvCxnSpPr>
            <p:cNvPr id="4" name="Straight Connector 3"/>
            <p:cNvCxnSpPr/>
            <p:nvPr/>
          </p:nvCxnSpPr>
          <p:spPr>
            <a:xfrm>
              <a:off x="383064" y="2831027"/>
              <a:ext cx="0" cy="1268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13244" y="2719736"/>
              <a:ext cx="0" cy="1268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98154" y="2958889"/>
              <a:ext cx="0" cy="126803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4974310" y="636042"/>
            <a:ext cx="2547152" cy="212503"/>
            <a:chOff x="3656418" y="468153"/>
            <a:chExt cx="1874810" cy="156411"/>
          </a:xfrm>
        </p:grpSpPr>
        <p:cxnSp>
          <p:nvCxnSpPr>
            <p:cNvPr id="8" name="Straight Connector 7"/>
            <p:cNvCxnSpPr/>
            <p:nvPr/>
          </p:nvCxnSpPr>
          <p:spPr>
            <a:xfrm>
              <a:off x="4016754" y="546358"/>
              <a:ext cx="15144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16436" y="624564"/>
              <a:ext cx="15144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6418" y="468153"/>
              <a:ext cx="15144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Rectangle 15"/>
          <p:cNvSpPr/>
          <p:nvPr/>
        </p:nvSpPr>
        <p:spPr>
          <a:xfrm>
            <a:off x="7874665" y="412841"/>
            <a:ext cx="5590444" cy="2462982"/>
          </a:xfrm>
          <a:prstGeom prst="rect">
            <a:avLst/>
          </a:prstGeom>
        </p:spPr>
        <p:txBody>
          <a:bodyPr wrap="square">
            <a:spAutoFit/>
          </a:bodyPr>
          <a:lstStyle/>
          <a:p>
            <a:pPr defTabSz="1242304">
              <a:lnSpc>
                <a:spcPct val="70000"/>
              </a:lnSpc>
            </a:pPr>
            <a:r>
              <a:rPr lang="en-US" sz="7336" b="1" kern="0" dirty="0">
                <a:solidFill>
                  <a:schemeClr val="bg1"/>
                </a:solidFill>
                <a:latin typeface="+mj-lt"/>
                <a:cs typeface="Univers LT Std 67 Cn Bold"/>
              </a:rPr>
              <a:t>Establish a</a:t>
            </a:r>
          </a:p>
          <a:p>
            <a:pPr defTabSz="1242304">
              <a:lnSpc>
                <a:spcPct val="70000"/>
              </a:lnSpc>
            </a:pPr>
            <a:r>
              <a:rPr lang="en-US" sz="7336" b="1" kern="0" dirty="0">
                <a:solidFill>
                  <a:srgbClr val="FFCD11"/>
                </a:solidFill>
                <a:latin typeface="+mj-lt"/>
                <a:cs typeface="Univers LT Std 67 Cn Bold"/>
              </a:rPr>
              <a:t>SUPPORT MODEL</a:t>
            </a:r>
            <a:endParaRPr lang="en-US" sz="7336" b="1" kern="0" dirty="0">
              <a:solidFill>
                <a:sysClr val="windowText" lastClr="000000"/>
              </a:solidFill>
              <a:latin typeface="+mj-lt"/>
              <a:cs typeface="Univers LT Std 67 Cn Bold"/>
            </a:endParaRPr>
          </a:p>
        </p:txBody>
      </p:sp>
    </p:spTree>
    <p:extLst>
      <p:ext uri="{BB962C8B-B14F-4D97-AF65-F5344CB8AC3E}">
        <p14:creationId xmlns:p14="http://schemas.microsoft.com/office/powerpoint/2010/main" val="2923983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0740" y="3393736"/>
            <a:ext cx="4969283" cy="1400383"/>
          </a:xfrm>
          <a:prstGeom prst="rect">
            <a:avLst/>
          </a:prstGeom>
          <a:noFill/>
        </p:spPr>
        <p:txBody>
          <a:bodyPr wrap="square" rtlCol="0">
            <a:spAutoFit/>
          </a:bodyPr>
          <a:lstStyle/>
          <a:p>
            <a:pPr defTabSz="1242304">
              <a:lnSpc>
                <a:spcPts val="3397"/>
              </a:lnSpc>
            </a:pPr>
            <a:r>
              <a:rPr lang="en-US" sz="3261" kern="0" dirty="0">
                <a:solidFill>
                  <a:schemeClr val="bg1"/>
                </a:solidFill>
                <a:effectLst>
                  <a:outerShdw blurRad="38100" dist="38100" dir="2700000" algn="tl">
                    <a:srgbClr val="000000">
                      <a:alpha val="43137"/>
                    </a:srgbClr>
                  </a:outerShdw>
                </a:effectLst>
              </a:rPr>
              <a:t>Engagement in development</a:t>
            </a:r>
          </a:p>
          <a:p>
            <a:pPr defTabSz="1242304">
              <a:lnSpc>
                <a:spcPts val="3397"/>
              </a:lnSpc>
            </a:pPr>
            <a:r>
              <a:rPr lang="en-US" sz="3261" kern="0" dirty="0">
                <a:solidFill>
                  <a:schemeClr val="bg1"/>
                </a:solidFill>
                <a:effectLst>
                  <a:outerShdw blurRad="38100" dist="38100" dir="2700000" algn="tl">
                    <a:srgbClr val="000000">
                      <a:alpha val="43137"/>
                    </a:srgbClr>
                  </a:outerShdw>
                </a:effectLst>
              </a:rPr>
              <a:t>Perform testing</a:t>
            </a:r>
          </a:p>
          <a:p>
            <a:pPr defTabSz="1242304">
              <a:lnSpc>
                <a:spcPts val="3397"/>
              </a:lnSpc>
            </a:pPr>
            <a:r>
              <a:rPr lang="en-US" sz="3261" kern="0" dirty="0">
                <a:solidFill>
                  <a:schemeClr val="bg1"/>
                </a:solidFill>
                <a:effectLst>
                  <a:outerShdw blurRad="38100" dist="38100" dir="2700000" algn="tl">
                    <a:srgbClr val="000000">
                      <a:alpha val="43137"/>
                    </a:srgbClr>
                  </a:outerShdw>
                </a:effectLst>
              </a:rPr>
              <a:t>Own business process training</a:t>
            </a:r>
          </a:p>
        </p:txBody>
      </p:sp>
      <p:cxnSp>
        <p:nvCxnSpPr>
          <p:cNvPr id="5" name="Straight Connector 4"/>
          <p:cNvCxnSpPr/>
          <p:nvPr/>
        </p:nvCxnSpPr>
        <p:spPr>
          <a:xfrm>
            <a:off x="420740" y="3393735"/>
            <a:ext cx="0" cy="124232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30256" y="244896"/>
            <a:ext cx="6211604" cy="1733808"/>
          </a:xfrm>
          <a:prstGeom prst="rect">
            <a:avLst/>
          </a:prstGeom>
        </p:spPr>
        <p:txBody>
          <a:bodyPr>
            <a:spAutoFit/>
          </a:bodyPr>
          <a:lstStyle/>
          <a:p>
            <a:pPr defTabSz="1242304">
              <a:lnSpc>
                <a:spcPts val="6385"/>
              </a:lnSpc>
            </a:pPr>
            <a:r>
              <a:rPr lang="en-US" sz="7336" b="1" kern="0" dirty="0">
                <a:solidFill>
                  <a:srgbClr val="FFCD11"/>
                </a:solidFill>
                <a:latin typeface="+mj-lt"/>
                <a:cs typeface="Univers LT Std 67 Cn Bold"/>
              </a:rPr>
              <a:t>Commitment of </a:t>
            </a:r>
            <a:br>
              <a:rPr lang="en-US" sz="7336" b="1" kern="0" dirty="0">
                <a:solidFill>
                  <a:srgbClr val="FFCD11"/>
                </a:solidFill>
                <a:latin typeface="+mj-lt"/>
                <a:cs typeface="Univers LT Std 67 Cn Bold"/>
              </a:rPr>
            </a:br>
            <a:r>
              <a:rPr lang="en-US" sz="7336" b="1" kern="0" dirty="0">
                <a:solidFill>
                  <a:sysClr val="windowText" lastClr="000000"/>
                </a:solidFill>
                <a:latin typeface="+mj-lt"/>
                <a:cs typeface="Univers LT Std 67 Cn Bold"/>
              </a:rPr>
              <a:t>BUSINESS</a:t>
            </a:r>
            <a:endParaRPr lang="en-US" sz="7336" b="1" kern="0" dirty="0">
              <a:solidFill>
                <a:sysClr val="windowText" lastClr="000000"/>
              </a:solidFill>
              <a:latin typeface="+mj-lt"/>
            </a:endParaRPr>
          </a:p>
        </p:txBody>
      </p:sp>
    </p:spTree>
    <p:extLst>
      <p:ext uri="{BB962C8B-B14F-4D97-AF65-F5344CB8AC3E}">
        <p14:creationId xmlns:p14="http://schemas.microsoft.com/office/powerpoint/2010/main" val="3792552962"/>
      </p:ext>
    </p:extLst>
  </p:cSld>
  <p:clrMapOvr>
    <a:masterClrMapping/>
  </p:clrMapOvr>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63611EB3-9A97-4D4F-B762-41E80201E286}"/>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010D9A64-1D32-41D6-8220-BE29D3027D94}"/>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792B4888-C2F9-45FC-AD5D-E824DE8783D2}"/>
    </a:ext>
  </a:extLst>
</a:theme>
</file>

<file path=ppt/theme/theme4.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08B3FEDF-27CE-477E-A1F2-9805036CC047}" vid="{CD0BEC05-913A-4A4A-B174-12DECD18D25B}"/>
    </a:ext>
  </a:extLst>
</a:theme>
</file>

<file path=ppt/theme/theme5.xml><?xml version="1.0" encoding="utf-8"?>
<a:theme xmlns:a="http://schemas.openxmlformats.org/drawingml/2006/main" name="1_Custom Design">
  <a:themeElements>
    <a:clrScheme name="1_Custom Design 13">
      <a:dk1>
        <a:srgbClr val="000000"/>
      </a:dk1>
      <a:lt1>
        <a:srgbClr val="FFFFFF"/>
      </a:lt1>
      <a:dk2>
        <a:srgbClr val="000000"/>
      </a:dk2>
      <a:lt2>
        <a:srgbClr val="808080"/>
      </a:lt2>
      <a:accent1>
        <a:srgbClr val="FFCD11"/>
      </a:accent1>
      <a:accent2>
        <a:srgbClr val="B2B2B2"/>
      </a:accent2>
      <a:accent3>
        <a:srgbClr val="FFFFFF"/>
      </a:accent3>
      <a:accent4>
        <a:srgbClr val="000000"/>
      </a:accent4>
      <a:accent5>
        <a:srgbClr val="FFE3AA"/>
      </a:accent5>
      <a:accent6>
        <a:srgbClr val="A1A1A1"/>
      </a:accent6>
      <a:hlink>
        <a:srgbClr val="000000"/>
      </a:hlink>
      <a:folHlink>
        <a:srgbClr val="000000"/>
      </a:folHlink>
    </a:clrScheme>
    <a:fontScheme name="1_Custom Design">
      <a:majorFont>
        <a:latin typeface="Arial Narrow"/>
        <a:ea typeface="ＭＳ Ｐゴシック"/>
        <a:cs typeface="Arial"/>
      </a:majorFont>
      <a:minorFont>
        <a:latin typeface="Arial Narrow"/>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808080"/>
        </a:lt2>
        <a:accent1>
          <a:srgbClr val="FFCD11"/>
        </a:accent1>
        <a:accent2>
          <a:srgbClr val="B2B2B2"/>
        </a:accent2>
        <a:accent3>
          <a:srgbClr val="FFFFFF"/>
        </a:accent3>
        <a:accent4>
          <a:srgbClr val="000000"/>
        </a:accent4>
        <a:accent5>
          <a:srgbClr val="FFE3AA"/>
        </a:accent5>
        <a:accent6>
          <a:srgbClr val="A1A1A1"/>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Custom Design">
  <a:themeElements>
    <a:clrScheme name="1_Custom Design 13">
      <a:dk1>
        <a:srgbClr val="000000"/>
      </a:dk1>
      <a:lt1>
        <a:srgbClr val="FFFFFF"/>
      </a:lt1>
      <a:dk2>
        <a:srgbClr val="000000"/>
      </a:dk2>
      <a:lt2>
        <a:srgbClr val="808080"/>
      </a:lt2>
      <a:accent1>
        <a:srgbClr val="FFCD11"/>
      </a:accent1>
      <a:accent2>
        <a:srgbClr val="B2B2B2"/>
      </a:accent2>
      <a:accent3>
        <a:srgbClr val="FFFFFF"/>
      </a:accent3>
      <a:accent4>
        <a:srgbClr val="000000"/>
      </a:accent4>
      <a:accent5>
        <a:srgbClr val="FFE3AA"/>
      </a:accent5>
      <a:accent6>
        <a:srgbClr val="A1A1A1"/>
      </a:accent6>
      <a:hlink>
        <a:srgbClr val="000000"/>
      </a:hlink>
      <a:folHlink>
        <a:srgbClr val="000000"/>
      </a:folHlink>
    </a:clrScheme>
    <a:fontScheme name="1_Custom Design">
      <a:majorFont>
        <a:latin typeface="Arial Narrow"/>
        <a:ea typeface="ＭＳ Ｐゴシック"/>
        <a:cs typeface="Arial"/>
      </a:majorFont>
      <a:minorFont>
        <a:latin typeface="Arial Narrow"/>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808080"/>
        </a:lt2>
        <a:accent1>
          <a:srgbClr val="FFCD11"/>
        </a:accent1>
        <a:accent2>
          <a:srgbClr val="B2B2B2"/>
        </a:accent2>
        <a:accent3>
          <a:srgbClr val="FFFFFF"/>
        </a:accent3>
        <a:accent4>
          <a:srgbClr val="000000"/>
        </a:accent4>
        <a:accent5>
          <a:srgbClr val="FFE3AA"/>
        </a:accent5>
        <a:accent6>
          <a:srgbClr val="A1A1A1"/>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ustom Design">
  <a:themeElements>
    <a:clrScheme name="1_Custom Design 13">
      <a:dk1>
        <a:srgbClr val="000000"/>
      </a:dk1>
      <a:lt1>
        <a:srgbClr val="FFFFFF"/>
      </a:lt1>
      <a:dk2>
        <a:srgbClr val="000000"/>
      </a:dk2>
      <a:lt2>
        <a:srgbClr val="808080"/>
      </a:lt2>
      <a:accent1>
        <a:srgbClr val="FFCD11"/>
      </a:accent1>
      <a:accent2>
        <a:srgbClr val="B2B2B2"/>
      </a:accent2>
      <a:accent3>
        <a:srgbClr val="FFFFFF"/>
      </a:accent3>
      <a:accent4>
        <a:srgbClr val="000000"/>
      </a:accent4>
      <a:accent5>
        <a:srgbClr val="FFE3AA"/>
      </a:accent5>
      <a:accent6>
        <a:srgbClr val="A1A1A1"/>
      </a:accent6>
      <a:hlink>
        <a:srgbClr val="000000"/>
      </a:hlink>
      <a:folHlink>
        <a:srgbClr val="000000"/>
      </a:folHlink>
    </a:clrScheme>
    <a:fontScheme name="1_Custom Design">
      <a:majorFont>
        <a:latin typeface="Arial Narrow"/>
        <a:ea typeface="ＭＳ Ｐゴシック"/>
        <a:cs typeface="Arial"/>
      </a:majorFont>
      <a:minorFont>
        <a:latin typeface="Arial Narrow"/>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000000"/>
        </a:dk2>
        <a:lt2>
          <a:srgbClr val="808080"/>
        </a:lt2>
        <a:accent1>
          <a:srgbClr val="FFCD11"/>
        </a:accent1>
        <a:accent2>
          <a:srgbClr val="B2B2B2"/>
        </a:accent2>
        <a:accent3>
          <a:srgbClr val="FFFFFF"/>
        </a:accent3>
        <a:accent4>
          <a:srgbClr val="000000"/>
        </a:accent4>
        <a:accent5>
          <a:srgbClr val="FFE3AA"/>
        </a:accent5>
        <a:accent6>
          <a:srgbClr val="A1A1A1"/>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Todd Byrne</External_x0020_Speaker>
    <m6878b9dd7994da4ba144f95347d99c6 xmlns="01c77077-aee4-4b5f-bd4e-9cd40a6fff29">
      <Terms xmlns="http://schemas.microsoft.com/office/infopath/2007/PartnerControls"/>
    </m6878b9dd7994da4ba144f95347d99c6>
    <Presentation_x0020_Date xmlns="01c77077-aee4-4b5f-bd4e-9cd40a6fff29">2016-09-27T04:00:00+00:00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BRK2264</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Props1.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http://purl.org/dc/terms/"/>
    <ds:schemaRef ds:uri="http://purl.org/dc/elements/1.1/"/>
    <ds:schemaRef ds:uri="http://purl.org/dc/dcmitype/"/>
    <ds:schemaRef ds:uri="http://schemas.microsoft.com/sharepoint/v3"/>
    <ds:schemaRef ds:uri="http://schemas.microsoft.com/office/infopath/2007/PartnerControls"/>
    <ds:schemaRef ds:uri="230e9df3-be65-4c73-a93b-d1236ebd677e"/>
    <ds:schemaRef ds:uri="http://schemas.openxmlformats.org/package/2006/metadata/core-properties"/>
    <ds:schemaRef ds:uri="http://schemas.microsoft.com/office/2006/metadata/properties"/>
    <ds:schemaRef ds:uri="8ff673fc-3231-4e3a-893b-6d7f7cd32766"/>
    <ds:schemaRef ds:uri="01c77077-aee4-4b5f-bd4e-9cd40a6fff2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Microsoft_2016_16x9_Template_v02</Template>
  <TotalTime>6</TotalTime>
  <Words>517</Words>
  <Application>Microsoft Office PowerPoint</Application>
  <PresentationFormat>Custom</PresentationFormat>
  <Paragraphs>160</Paragraphs>
  <Slides>20</Slides>
  <Notes>17</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20</vt:i4>
      </vt:variant>
    </vt:vector>
  </HeadingPairs>
  <TitlesOfParts>
    <vt:vector size="41" baseType="lpstr">
      <vt:lpstr>ＭＳ Ｐゴシック</vt:lpstr>
      <vt:lpstr>ＭＳ Ｐゴシック</vt:lpstr>
      <vt:lpstr>Arial</vt:lpstr>
      <vt:lpstr>Arial Black</vt:lpstr>
      <vt:lpstr>Arial Narrow</vt:lpstr>
      <vt:lpstr>Arial Narrow Bold</vt:lpstr>
      <vt:lpstr>Calibri</vt:lpstr>
      <vt:lpstr>Consolas</vt:lpstr>
      <vt:lpstr>Segoe UI</vt:lpstr>
      <vt:lpstr>Segoe UI Light</vt:lpstr>
      <vt:lpstr>Times</vt:lpstr>
      <vt:lpstr>Times New Roman</vt:lpstr>
      <vt:lpstr>Univers LT Std 67 Cn Bold</vt:lpstr>
      <vt:lpstr>Wingdings</vt:lpstr>
      <vt:lpstr>5-50002_Ignite_Breakout_Template</vt:lpstr>
      <vt:lpstr>6-30537_Envision 2016 Concurrent Template_Dark</vt:lpstr>
      <vt:lpstr>1_5-50002_Ignite_Breakout_Template</vt:lpstr>
      <vt:lpstr>2_5-50002_Ignite_Breakout_Template</vt:lpstr>
      <vt:lpstr>1_Custom Design</vt:lpstr>
      <vt:lpstr>7_Custom Design</vt:lpstr>
      <vt:lpstr>6_Custom Design</vt:lpstr>
      <vt:lpstr>Move 13,000+ global Dynamics CRM users from on-premises to Online at Caterpillar Inc. </vt:lpstr>
      <vt:lpstr>Built for it Videos</vt:lpstr>
      <vt:lpstr>Caterpillar Inc. Journey to Product Support on-line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Development process</vt:lpstr>
      <vt:lpstr>PowerPoint Presentation</vt:lpstr>
      <vt:lpstr>PowerPoint Presentation</vt:lpstr>
      <vt:lpstr>PowerPoint Presentation</vt:lpstr>
      <vt:lpstr>PowerPoint Presentation</vt:lpstr>
      <vt:lpstr>PowerPoint Presentation</vt:lpstr>
      <vt:lpstr>Questions</vt:lpstr>
      <vt:lpstr>Free IT Pro resources To advance your career in cloud technology</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Move 13,000+ global Dynamics CRM users from on-premises to Online at Caterpillar Inc.</dc:title>
  <dc:subject>Move 13,000+ global Dynamics CRM users from on-premises to Online at Caterpillar Inc. </dc:subject>
  <dc:creator>MS Events 0074</dc:creator>
  <cp:keywords>Microsoft 2016</cp:keywords>
  <dc:description>Template: Mitchell Derrey, Silverfox Productions_x000d_
Formatting: _x000d_
Audience Type:</dc:description>
  <cp:lastModifiedBy>MS Events 0089</cp:lastModifiedBy>
  <cp:revision>4</cp:revision>
  <dcterms:created xsi:type="dcterms:W3CDTF">2016-09-27T15:18:16Z</dcterms:created>
  <dcterms:modified xsi:type="dcterms:W3CDTF">2016-09-27T15:33:30Z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