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4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5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29" r:id="rId4"/>
    <p:sldMasterId id="2147484310" r:id="rId5"/>
    <p:sldMasterId id="2147484341" r:id="rId6"/>
    <p:sldMasterId id="2147484366" r:id="rId7"/>
    <p:sldMasterId id="2147484389" r:id="rId8"/>
    <p:sldMasterId id="2147484412" r:id="rId9"/>
  </p:sldMasterIdLst>
  <p:notesMasterIdLst>
    <p:notesMasterId r:id="rId36"/>
  </p:notesMasterIdLst>
  <p:handoutMasterIdLst>
    <p:handoutMasterId r:id="rId37"/>
  </p:handout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crosoft 2016 Template Light" id="{A073DAE3-B461-442F-A3D3-6642BD875E45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>
      <p:ext uri="{19B8F6BF-5375-455C-9EA6-DF929625EA0E}">
        <p15:presenceInfo xmlns:p15="http://schemas.microsoft.com/office/powerpoint/2012/main" userId="S-1-5-21-2127521184-1604012920-1887927527-2598260" providerId="AD"/>
      </p:ext>
    </p:extLst>
  </p:cmAuthor>
  <p:cmAuthor id="3" name="Mary Feil-Jacobs" initials="MF" lastIdx="22" clrIdx="3">
    <p:extLst>
      <p:ext uri="{19B8F6BF-5375-455C-9EA6-DF929625EA0E}">
        <p15:presenceInfo xmlns:p15="http://schemas.microsoft.com/office/powerpoint/2012/main" userId="S-1-5-21-2127521184-1604012920-1887927527-650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9"/>
    <a:srgbClr val="FFFFFF"/>
    <a:srgbClr val="BAD80A"/>
    <a:srgbClr val="A80000"/>
    <a:srgbClr val="5C2D91"/>
    <a:srgbClr val="0078D7"/>
    <a:srgbClr val="107C10"/>
    <a:srgbClr val="000000"/>
    <a:srgbClr val="D83B01"/>
    <a:srgbClr val="002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215" autoAdjust="0"/>
  </p:normalViewPr>
  <p:slideViewPr>
    <p:cSldViewPr>
      <p:cViewPr varScale="1">
        <p:scale>
          <a:sx n="104" d="100"/>
          <a:sy n="104" d="100"/>
        </p:scale>
        <p:origin x="61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1122"/>
    </p:cViewPr>
  </p:sorterViewPr>
  <p:notesViewPr>
    <p:cSldViewPr showGuide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presProps" Target="presProps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>
                <a:latin typeface="Segoe UI" pitchFamily="34" charset="0"/>
              </a:rPr>
              <a:t>Microsoft 2016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9/30/2016 10:25 AM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/>
              <a:t>Microsoft 2016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9/30/2016 10:25 AM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Ignite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9/30/2016 10:25 AM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38233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Ignite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9/30/2016 10:25 AM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49915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Ignite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9/30/2016 10:25 AM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1646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Ignite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9/30/2016 10:25 AM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35661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Ignite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9/30/2016 10:25 AM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99610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Ignite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9/30/2016 10:25 AM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352531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Ignite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9/30/2016 10:25 AM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36824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Ignite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9/30/2016 10:25 AM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394356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Ignite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9/30/2016 10:25 AM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556248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Ignite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9/30/2016 10:25 AM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932354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Ignite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9/30/2016 10:25 AM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52478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Ignite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9/30/2016 10:25 AM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937704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C29EE-A8AD-4CE0-9C0B-116E0D4D7533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9/30/2016 10:25 AM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058218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17D118-1690-458F-B4D2-F9DA5D6F5033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9/30/2016 10:25 AM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7E0CF-87F6-4B58-B8B8-DCAB2DAAF3CA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812691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Ignite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9/30/2016 10:26 AM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9725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Ignite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9/30/2016 10:25 AM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04751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Ignite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9/30/2016 10:25 AM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52595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Ignite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9/30/2016 10:25 AM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41068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Ignite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9/30/2016 10:25 AM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93930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Ignite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9/30/2016 10:25 AM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83504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Ignite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9/30/2016 10:25 AM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84156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10333038" y="296863"/>
            <a:ext cx="1828800" cy="461665"/>
          </a:xfrm>
        </p:spPr>
        <p:txBody>
          <a:bodyPr/>
          <a:lstStyle>
            <a:lvl1pPr marL="0" indent="0" algn="r">
              <a:buNone/>
              <a:defRPr sz="2000">
                <a:latin typeface="+mn-lt"/>
              </a:defRPr>
            </a:lvl1pPr>
          </a:lstStyle>
          <a:p>
            <a:pPr lvl="0"/>
            <a:r>
              <a:rPr lang="en-US" dirty="0"/>
              <a:t>Session Code</a:t>
            </a:r>
          </a:p>
        </p:txBody>
      </p:sp>
    </p:spTree>
    <p:extLst>
      <p:ext uri="{BB962C8B-B14F-4D97-AF65-F5344CB8AC3E}">
        <p14:creationId xmlns:p14="http://schemas.microsoft.com/office/powerpoint/2010/main" val="1685010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938281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397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96176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6759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641618"/>
      </p:ext>
    </p:extLst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920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235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365317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4534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0130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80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8477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1531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5036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8409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3430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9471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7738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9306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984319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2895699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105851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3451791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98738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89385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935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162432"/>
      </p:ext>
    </p:extLst>
  </p:cSld>
  <p:clrMapOvr>
    <a:masterClrMapping/>
  </p:clrMapOvr>
  <p:transition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965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704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784147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08698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74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379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59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56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69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 bwMode="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74638" y="2119164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/>
          <a:srcRect r="40044"/>
          <a:stretch/>
        </p:blipFill>
        <p:spPr>
          <a:xfrm>
            <a:off x="-246501" y="1965643"/>
            <a:ext cx="4736205" cy="21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4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5897245"/>
            <a:ext cx="12435840" cy="109728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840" y="6294142"/>
            <a:ext cx="1456418" cy="31089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10333038" y="296863"/>
            <a:ext cx="1828800" cy="461665"/>
          </a:xfrm>
        </p:spPr>
        <p:txBody>
          <a:bodyPr/>
          <a:lstStyle>
            <a:lvl1pPr marL="0" indent="0" algn="r">
              <a:buNone/>
              <a:defRPr sz="2000">
                <a:latin typeface="+mn-lt"/>
              </a:defRPr>
            </a:lvl1pPr>
          </a:lstStyle>
          <a:p>
            <a:pPr lvl="0"/>
            <a:r>
              <a:rPr lang="en-US" dirty="0"/>
              <a:t>Session Code</a:t>
            </a:r>
          </a:p>
        </p:txBody>
      </p:sp>
    </p:spTree>
    <p:extLst>
      <p:ext uri="{BB962C8B-B14F-4D97-AF65-F5344CB8AC3E}">
        <p14:creationId xmlns:p14="http://schemas.microsoft.com/office/powerpoint/2010/main" val="17835652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6518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4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065595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3594543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2383446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7077705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62917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5331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292519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2235704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26104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53626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50853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4399769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029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5650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00129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2404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invGray">
          <a:xfrm>
            <a:off x="464013" y="479425"/>
            <a:ext cx="1436313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56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404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350837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6959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8100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6698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3401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7478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5276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3588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6755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9964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6698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088525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36749932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221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976505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95005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2860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538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77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353885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81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401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39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10333038" y="296863"/>
            <a:ext cx="1828800" cy="461665"/>
          </a:xfrm>
        </p:spPr>
        <p:txBody>
          <a:bodyPr/>
          <a:lstStyle>
            <a:lvl1pPr marL="0" indent="0" algn="r">
              <a:buNone/>
              <a:defRPr sz="2000">
                <a:latin typeface="+mn-lt"/>
              </a:defRPr>
            </a:lvl1pPr>
          </a:lstStyle>
          <a:p>
            <a:pPr lvl="0"/>
            <a:r>
              <a:rPr lang="en-US" dirty="0"/>
              <a:t>Session Code</a:t>
            </a:r>
          </a:p>
        </p:txBody>
      </p:sp>
    </p:spTree>
    <p:extLst>
      <p:ext uri="{BB962C8B-B14F-4D97-AF65-F5344CB8AC3E}">
        <p14:creationId xmlns:p14="http://schemas.microsoft.com/office/powerpoint/2010/main" val="14079257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039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796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5456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7462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4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670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9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443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525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770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7019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1020771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40138474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170375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322357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30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8553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568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01910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8960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143840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3229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83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0756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alkin">
    <p:bg bwMode="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74638" y="2119164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6501" y="1965643"/>
            <a:ext cx="7899548" cy="214884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3477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702629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577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73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7234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0804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930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877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004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105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9601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2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208555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2421169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102486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65.xml"/><Relationship Id="rId21" Type="http://schemas.openxmlformats.org/officeDocument/2006/relationships/slideLayout" Target="../slideLayouts/slideLayout83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Relationship Id="rId22" Type="http://schemas.openxmlformats.org/officeDocument/2006/relationships/slideLayout" Target="../slideLayouts/slideLayout8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87.xml"/><Relationship Id="rId21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94.xml"/><Relationship Id="rId19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Relationship Id="rId22" Type="http://schemas.openxmlformats.org/officeDocument/2006/relationships/slideLayout" Target="../slideLayouts/slideLayout10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9.xml"/><Relationship Id="rId18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09.xml"/><Relationship Id="rId21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17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08.xml"/><Relationship Id="rId16" Type="http://schemas.openxmlformats.org/officeDocument/2006/relationships/slideLayout" Target="../slideLayouts/slideLayout122.xml"/><Relationship Id="rId20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slideLayout" Target="../slideLayouts/slideLayout120.xml"/><Relationship Id="rId22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0" r:id="rId1"/>
    <p:sldLayoutId id="2147484295" r:id="rId2"/>
    <p:sldLayoutId id="2147484240" r:id="rId3"/>
    <p:sldLayoutId id="2147484296" r:id="rId4"/>
    <p:sldLayoutId id="2147484241" r:id="rId5"/>
    <p:sldLayoutId id="2147484297" r:id="rId6"/>
    <p:sldLayoutId id="2147484244" r:id="rId7"/>
    <p:sldLayoutId id="2147484298" r:id="rId8"/>
    <p:sldLayoutId id="2147484245" r:id="rId9"/>
    <p:sldLayoutId id="2147484247" r:id="rId10"/>
    <p:sldLayoutId id="2147484331" r:id="rId11"/>
    <p:sldLayoutId id="2147484249" r:id="rId12"/>
    <p:sldLayoutId id="2147484301" r:id="rId13"/>
    <p:sldLayoutId id="2147484251" r:id="rId14"/>
    <p:sldLayoutId id="2147484252" r:id="rId15"/>
    <p:sldLayoutId id="2147484254" r:id="rId16"/>
    <p:sldLayoutId id="2147484365" r:id="rId17"/>
    <p:sldLayoutId id="2147484257" r:id="rId18"/>
    <p:sldLayoutId id="2147484258" r:id="rId19"/>
    <p:sldLayoutId id="2147484260" r:id="rId20"/>
    <p:sldLayoutId id="2147484299" r:id="rId21"/>
    <p:sldLayoutId id="2147484263" r:id="rId22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 userDrawn="1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 userDrawn="1">
          <p15:clr>
            <a:srgbClr val="C35EA4"/>
          </p15:clr>
        </p15:guide>
        <p15:guide id="17" pos="7546" userDrawn="1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 userDrawn="1">
          <p15:clr>
            <a:srgbClr val="5ACBF0"/>
          </p15:clr>
        </p15:guide>
        <p15:guide id="25" orient="horz" pos="302" userDrawn="1">
          <p15:clr>
            <a:srgbClr val="C35EA4"/>
          </p15:clr>
        </p15:guide>
        <p15:guide id="26" orient="horz" pos="4104" userDrawn="1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marL="584200" marR="0" lvl="1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19" name="Group 18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25" name="Rectangle 24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6" name="Rectangle 25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27" name="Rectangle 26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0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R:210 G:210 B:210</a:t>
                </a:r>
              </a:p>
            </p:txBody>
          </p:sp>
          <p:sp>
            <p:nvSpPr>
              <p:cNvPr id="28" name="Rectangle 27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29" name="Rectangle 28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0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R:16 G:124 B:16</a:t>
                </a:r>
              </a:p>
            </p:txBody>
          </p:sp>
          <p:sp>
            <p:nvSpPr>
              <p:cNvPr id="30" name="Rectangle 29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0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</p:grpSp>
        <p:sp>
          <p:nvSpPr>
            <p:cNvPr id="20" name="TextBox 19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21" name="TextBox 20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BAD80A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Green </a:t>
              </a:r>
            </a:p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0" kern="1200" baseline="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R:168 G:216 B:10</a:t>
              </a:r>
            </a:p>
          </p:txBody>
        </p:sp>
        <p:sp>
          <p:nvSpPr>
            <p:cNvPr id="31" name="Rectangle 30"/>
            <p:cNvSpPr/>
            <p:nvPr userDrawn="1"/>
          </p:nvSpPr>
          <p:spPr bwMode="auto">
            <a:xfrm rot="5400000">
              <a:off x="12328888" y="4270558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2" name="Rectangle 31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90329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39" r:id="rId1"/>
    <p:sldLayoutId id="214748434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32" r:id="rId8"/>
    <p:sldLayoutId id="2147484333" r:id="rId9"/>
    <p:sldLayoutId id="2147484334" r:id="rId10"/>
    <p:sldLayoutId id="2147484335" r:id="rId11"/>
    <p:sldLayoutId id="2147484336" r:id="rId12"/>
    <p:sldLayoutId id="2147484323" r:id="rId13"/>
    <p:sldLayoutId id="2147484364" r:id="rId14"/>
    <p:sldLayoutId id="2147484324" r:id="rId15"/>
    <p:sldLayoutId id="2147484325" r:id="rId16"/>
    <p:sldLayoutId id="2147484326" r:id="rId17"/>
    <p:sldLayoutId id="2147484327" r:id="rId18"/>
    <p:sldLayoutId id="2147484328" r:id="rId19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40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24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 userDrawn="1">
          <p15:clr>
            <a:srgbClr val="C35EA4"/>
          </p15:clr>
        </p15:guide>
        <p15:guide id="17" pos="7546" userDrawn="1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 userDrawn="1">
          <p15:clr>
            <a:srgbClr val="C35EA4"/>
          </p15:clr>
        </p15:guide>
        <p15:guide id="26" orient="horz" pos="4104" userDrawn="1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255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3" r:id="rId1"/>
    <p:sldLayoutId id="2147484344" r:id="rId2"/>
    <p:sldLayoutId id="2147484345" r:id="rId3"/>
    <p:sldLayoutId id="2147484346" r:id="rId4"/>
    <p:sldLayoutId id="2147484347" r:id="rId5"/>
    <p:sldLayoutId id="2147484348" r:id="rId6"/>
    <p:sldLayoutId id="2147484349" r:id="rId7"/>
    <p:sldLayoutId id="2147484350" r:id="rId8"/>
    <p:sldLayoutId id="2147484351" r:id="rId9"/>
    <p:sldLayoutId id="2147484352" r:id="rId10"/>
    <p:sldLayoutId id="2147484353" r:id="rId11"/>
    <p:sldLayoutId id="2147484354" r:id="rId12"/>
    <p:sldLayoutId id="2147484355" r:id="rId13"/>
    <p:sldLayoutId id="2147484356" r:id="rId14"/>
    <p:sldLayoutId id="2147484357" r:id="rId15"/>
    <p:sldLayoutId id="2147484358" r:id="rId16"/>
    <p:sldLayoutId id="2147484359" r:id="rId17"/>
    <p:sldLayoutId id="2147484360" r:id="rId18"/>
    <p:sldLayoutId id="2147484361" r:id="rId19"/>
    <p:sldLayoutId id="2147484362" r:id="rId20"/>
    <p:sldLayoutId id="2147484363" r:id="rId21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1200" cap="none" spc="0" normalizeH="0" baseline="0" noProof="0" dirty="0" err="1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kumimoji="0" lang="en-US" sz="5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marL="0" marR="0" lvl="0" indent="0" algn="l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ea typeface="Segoe UI" pitchFamily="34" charset="0"/>
                    <a:cs typeface="Segoe UI" pitchFamily="34" charset="0"/>
                  </a:rPr>
                  <a:t>R:216 G:59 B:1</a:t>
                </a: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marR="0" lvl="0" indent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marR="0" lvl="0" indent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marR="0" lvl="0" indent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marR="0" lvl="0" indent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marL="0" marR="0" lvl="0" indent="0" algn="l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ea typeface="Segoe UI" pitchFamily="34" charset="0"/>
                    <a:cs typeface="Segoe UI" pitchFamily="34" charset="0"/>
                  </a:rPr>
                  <a:t>R:210 G:210 B:210</a:t>
                </a: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marL="0" marR="0" lvl="0" indent="0" algn="l" defTabSz="93247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  <a:ea typeface="Segoe UI" pitchFamily="34" charset="0"/>
                  <a:cs typeface="Segoe UI" pitchFamily="34" charset="0"/>
                </a:rPr>
                <a:t>R:168 G:0 B:0</a:t>
              </a: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marL="0" marR="0" lvl="0" indent="0" algn="l" defTabSz="93247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  <a:ea typeface="Segoe UI" pitchFamily="34" charset="0"/>
                  <a:cs typeface="Segoe UI" pitchFamily="34" charset="0"/>
                </a:rPr>
                <a:t>R:16 G:124 B:16</a:t>
              </a: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marL="0" marR="0" lvl="0" indent="0" algn="l" defTabSz="93247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4194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7" r:id="rId1"/>
    <p:sldLayoutId id="2147484368" r:id="rId2"/>
    <p:sldLayoutId id="2147484369" r:id="rId3"/>
    <p:sldLayoutId id="2147484370" r:id="rId4"/>
    <p:sldLayoutId id="2147484371" r:id="rId5"/>
    <p:sldLayoutId id="2147484372" r:id="rId6"/>
    <p:sldLayoutId id="2147484373" r:id="rId7"/>
    <p:sldLayoutId id="2147484374" r:id="rId8"/>
    <p:sldLayoutId id="2147484375" r:id="rId9"/>
    <p:sldLayoutId id="2147484376" r:id="rId10"/>
    <p:sldLayoutId id="2147484377" r:id="rId11"/>
    <p:sldLayoutId id="2147484378" r:id="rId12"/>
    <p:sldLayoutId id="2147484379" r:id="rId13"/>
    <p:sldLayoutId id="2147484380" r:id="rId14"/>
    <p:sldLayoutId id="2147484381" r:id="rId15"/>
    <p:sldLayoutId id="2147484382" r:id="rId16"/>
    <p:sldLayoutId id="2147484383" r:id="rId17"/>
    <p:sldLayoutId id="2147484384" r:id="rId18"/>
    <p:sldLayoutId id="2147484385" r:id="rId19"/>
    <p:sldLayoutId id="2147484386" r:id="rId20"/>
    <p:sldLayoutId id="2147484387" r:id="rId21"/>
    <p:sldLayoutId id="2147484388" r:id="rId22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436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0" r:id="rId1"/>
    <p:sldLayoutId id="2147484391" r:id="rId2"/>
    <p:sldLayoutId id="2147484392" r:id="rId3"/>
    <p:sldLayoutId id="2147484393" r:id="rId4"/>
    <p:sldLayoutId id="2147484394" r:id="rId5"/>
    <p:sldLayoutId id="2147484395" r:id="rId6"/>
    <p:sldLayoutId id="2147484396" r:id="rId7"/>
    <p:sldLayoutId id="2147484397" r:id="rId8"/>
    <p:sldLayoutId id="2147484398" r:id="rId9"/>
    <p:sldLayoutId id="2147484399" r:id="rId10"/>
    <p:sldLayoutId id="2147484400" r:id="rId11"/>
    <p:sldLayoutId id="2147484401" r:id="rId12"/>
    <p:sldLayoutId id="2147484402" r:id="rId13"/>
    <p:sldLayoutId id="2147484403" r:id="rId14"/>
    <p:sldLayoutId id="2147484404" r:id="rId15"/>
    <p:sldLayoutId id="2147484405" r:id="rId16"/>
    <p:sldLayoutId id="2147484406" r:id="rId17"/>
    <p:sldLayoutId id="2147484407" r:id="rId18"/>
    <p:sldLayoutId id="2147484408" r:id="rId19"/>
    <p:sldLayoutId id="2147484409" r:id="rId20"/>
    <p:sldLayoutId id="2147484410" r:id="rId21"/>
    <p:sldLayoutId id="2147484411" r:id="rId22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4998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3" r:id="rId1"/>
    <p:sldLayoutId id="2147484414" r:id="rId2"/>
    <p:sldLayoutId id="2147484415" r:id="rId3"/>
    <p:sldLayoutId id="2147484416" r:id="rId4"/>
    <p:sldLayoutId id="2147484417" r:id="rId5"/>
    <p:sldLayoutId id="2147484418" r:id="rId6"/>
    <p:sldLayoutId id="2147484419" r:id="rId7"/>
    <p:sldLayoutId id="2147484420" r:id="rId8"/>
    <p:sldLayoutId id="2147484421" r:id="rId9"/>
    <p:sldLayoutId id="2147484422" r:id="rId10"/>
    <p:sldLayoutId id="2147484423" r:id="rId11"/>
    <p:sldLayoutId id="2147484424" r:id="rId12"/>
    <p:sldLayoutId id="2147484425" r:id="rId13"/>
    <p:sldLayoutId id="2147484426" r:id="rId14"/>
    <p:sldLayoutId id="2147484427" r:id="rId15"/>
    <p:sldLayoutId id="2147484428" r:id="rId16"/>
    <p:sldLayoutId id="2147484429" r:id="rId17"/>
    <p:sldLayoutId id="2147484430" r:id="rId18"/>
    <p:sldLayoutId id="2147484431" r:id="rId19"/>
    <p:sldLayoutId id="2147484432" r:id="rId20"/>
    <p:sldLayoutId id="2147484433" r:id="rId21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Deploy%20and%20Publish%20Office%20Add-In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dev.office.com/docs/add-ins/design/ui-elements/layout-for-task-pane-add-ins.htm" TargetMode="External"/><Relationship Id="rId3" Type="http://schemas.openxmlformats.org/officeDocument/2006/relationships/hyperlink" Target="https://dev.office.com/docs/add-ins/design/ui-elements/ui-elements.htm#add-in-commands" TargetMode="External"/><Relationship Id="rId7" Type="http://schemas.openxmlformats.org/officeDocument/2006/relationships/hyperlink" Target="https://github.com/OfficeDev/Office-Add-in-UX-Design-Patterns-Code" TargetMode="External"/><Relationship Id="rId2" Type="http://schemas.openxmlformats.org/officeDocument/2006/relationships/hyperlink" Target="https://dev.office.com/fabric" TargetMode="External"/><Relationship Id="rId1" Type="http://schemas.openxmlformats.org/officeDocument/2006/relationships/slideLayout" Target="../slideLayouts/slideLayout87.xml"/><Relationship Id="rId6" Type="http://schemas.openxmlformats.org/officeDocument/2006/relationships/hyperlink" Target="https://github.com/OfficeDev/Office-Add-in-UX-Design-Patterns" TargetMode="External"/><Relationship Id="rId5" Type="http://schemas.openxmlformats.org/officeDocument/2006/relationships/hyperlink" Target="https://dev.office.com/docs/add-ins/overview/add-in-development-best-practices" TargetMode="External"/><Relationship Id="rId4" Type="http://schemas.openxmlformats.org/officeDocument/2006/relationships/hyperlink" Target="https://dev.office.com/docs/add-ins/design/ui-elements/ui-elements.htm#custom-html-based-ui" TargetMode="External"/><Relationship Id="rId9" Type="http://schemas.openxmlformats.org/officeDocument/2006/relationships/hyperlink" Target="https://dev.office.com/docs/add-ins/design/ui-elements/layout-for-content-add-ins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dev.office.com/" TargetMode="External"/><Relationship Id="rId3" Type="http://schemas.openxmlformats.org/officeDocument/2006/relationships/hyperlink" Target="http://dev.onenote.com/" TargetMode="External"/><Relationship Id="rId7" Type="http://schemas.openxmlformats.org/officeDocument/2006/relationships/hyperlink" Target="http://dev.office.com/docs/add-ins/onenote/onenote-add-ins-getting-started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8.xml"/><Relationship Id="rId6" Type="http://schemas.openxmlformats.org/officeDocument/2006/relationships/hyperlink" Target="http://dev.office.com/reference/add-ins/onenote/onenote-add-ins-javascript-reference" TargetMode="External"/><Relationship Id="rId11" Type="http://schemas.openxmlformats.org/officeDocument/2006/relationships/hyperlink" Target="https://officespdev.uservoice.com/" TargetMode="External"/><Relationship Id="rId5" Type="http://schemas.openxmlformats.org/officeDocument/2006/relationships/hyperlink" Target="http://dev.office.com/docs/add-ins/onenote/onenote-add-ins-programming-overview" TargetMode="External"/><Relationship Id="rId10" Type="http://schemas.openxmlformats.org/officeDocument/2006/relationships/hyperlink" Target="http://hackproductivity.devpost.com/" TargetMode="External"/><Relationship Id="rId4" Type="http://schemas.openxmlformats.org/officeDocument/2006/relationships/hyperlink" Target="https://dev.office.com/docs/add-ins/overview/office-add-ins" TargetMode="External"/><Relationship Id="rId9" Type="http://schemas.openxmlformats.org/officeDocument/2006/relationships/hyperlink" Target="https://twitter.com/OfficeDev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hyperlink" Target="http://fasttrack.microsoft.com/" TargetMode="External"/><Relationship Id="rId1" Type="http://schemas.openxmlformats.org/officeDocument/2006/relationships/slideLayout" Target="../slideLayouts/slideLayout1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hyperlink" Target="http://techcommunity.microsoft.com/" TargetMode="External"/><Relationship Id="rId1" Type="http://schemas.openxmlformats.org/officeDocument/2006/relationships/slideLayout" Target="../slideLayouts/slideLayout1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myignite.microsoft.com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51.png"/><Relationship Id="rId5" Type="http://schemas.openxmlformats.org/officeDocument/2006/relationships/image" Target="../media/image50.jpg"/><Relationship Id="rId4" Type="http://schemas.openxmlformats.org/officeDocument/2006/relationships/hyperlink" Target="https://aka.ms/ignite.mobileapp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7.xml"/><Relationship Id="rId1" Type="http://schemas.openxmlformats.org/officeDocument/2006/relationships/themeOverride" Target="../theme/themeOverride1.xml"/><Relationship Id="rId5" Type="http://schemas.openxmlformats.org/officeDocument/2006/relationships/hyperlink" Target="http://dev.onenote.com/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701" y="1679645"/>
            <a:ext cx="10820335" cy="1828786"/>
          </a:xfrm>
        </p:spPr>
        <p:txBody>
          <a:bodyPr/>
          <a:lstStyle/>
          <a:p>
            <a:r>
              <a:rPr lang="en-US" dirty="0"/>
              <a:t>Building Custom Application With Office Add-Ins for OneNote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74701" y="3509753"/>
            <a:ext cx="9372536" cy="1828007"/>
          </a:xfrm>
        </p:spPr>
        <p:txBody>
          <a:bodyPr/>
          <a:lstStyle/>
          <a:p>
            <a:r>
              <a:rPr lang="en-US" dirty="0"/>
              <a:t>Fanguang Kong - Senior Product Manager</a:t>
            </a:r>
          </a:p>
          <a:p>
            <a:r>
              <a:rPr lang="en-US" dirty="0"/>
              <a:t>Han Jung – Senior Engineer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BRK2259</a:t>
            </a:r>
          </a:p>
        </p:txBody>
      </p:sp>
    </p:spTree>
    <p:extLst>
      <p:ext uri="{BB962C8B-B14F-4D97-AF65-F5344CB8AC3E}">
        <p14:creationId xmlns:p14="http://schemas.microsoft.com/office/powerpoint/2010/main" val="301969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Add-Ins for OneNote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7003" y="1363662"/>
            <a:ext cx="12159472" cy="2646878"/>
          </a:xfrm>
        </p:spPr>
        <p:txBody>
          <a:bodyPr/>
          <a:lstStyle/>
          <a:p>
            <a:r>
              <a:rPr lang="en-US" dirty="0"/>
              <a:t>A new cross platform way to: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Extend OneNote client functionality.</a:t>
            </a:r>
            <a:endParaRPr lang="en-US" sz="1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Allow 3rd party embed rich, interactive objects into OneNote canvas.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195" y="4487862"/>
            <a:ext cx="10742083" cy="178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06242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2953998" cy="917575"/>
          </a:xfrm>
        </p:spPr>
        <p:txBody>
          <a:bodyPr/>
          <a:lstStyle/>
          <a:p>
            <a:r>
              <a:rPr lang="en-US" dirty="0"/>
              <a:t>What is Office Add-in?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98637" y="4100943"/>
            <a:ext cx="8191753" cy="2444319"/>
            <a:chOff x="1785882" y="3635490"/>
            <a:chExt cx="8191753" cy="244431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5882" y="3635490"/>
              <a:ext cx="5669342" cy="2444319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843759" y="4694274"/>
              <a:ext cx="1463923" cy="1172100"/>
            </a:xfrm>
            <a:prstGeom prst="rect">
              <a:avLst/>
            </a:prstGeom>
            <a:noFill/>
            <a:ln w="28575" cap="flat" cmpd="sng" algn="ctr">
              <a:noFill/>
              <a:prstDash val="solid"/>
            </a:ln>
            <a:effectLst/>
          </p:spPr>
          <p:txBody>
            <a:bodyPr lIns="48525" tIns="24262" rIns="48525" bIns="24262" rtlCol="0" anchor="ctr"/>
            <a:lstStyle/>
            <a:p>
              <a:pPr marL="0" marR="0" lvl="0" indent="0" algn="ctr" defTabSz="776331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Office Add-in</a:t>
              </a:r>
            </a:p>
            <a:p>
              <a:pPr marL="0" marR="0" lvl="0" indent="0" algn="ctr" defTabSz="776331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Segoe UI Semibold" panose="020B0702040204020203" pitchFamily="34" charset="0"/>
                  <a:cs typeface="Segoe UI Semibold" panose="020B0702040204020203" pitchFamily="34" charset="0"/>
                </a:rPr>
                <a:t>Manifest</a:t>
              </a:r>
            </a:p>
            <a:p>
              <a:pPr marL="0" marR="0" lvl="0" indent="0" algn="ctr" defTabSz="77633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Segoe UI"/>
              </a:endParaRPr>
            </a:p>
            <a:p>
              <a:pPr marL="0" marR="0" lvl="0" indent="0" algn="ctr" defTabSz="77633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1250">
                        <a:schemeClr val="accent1"/>
                      </a:gs>
                      <a:gs pos="100000">
                        <a:schemeClr val="tx2"/>
                      </a:gs>
                    </a:gsLst>
                  </a:gradFill>
                  <a:effectLst/>
                  <a:uLnTx/>
                  <a:uFillTx/>
                  <a:latin typeface="Segoe UI"/>
                </a:rPr>
                <a:t>&lt;XML&gt;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954909" y="4684092"/>
              <a:ext cx="1473490" cy="1172100"/>
            </a:xfrm>
            <a:prstGeom prst="rect">
              <a:avLst/>
            </a:prstGeom>
            <a:noFill/>
            <a:ln w="28575" cap="flat" cmpd="sng" algn="ctr">
              <a:noFill/>
              <a:prstDash val="solid"/>
            </a:ln>
            <a:effectLst/>
          </p:spPr>
          <p:txBody>
            <a:bodyPr lIns="48525" tIns="24262" rIns="48525" bIns="24262" rtlCol="0" anchor="ctr"/>
            <a:lstStyle/>
            <a:p>
              <a:pPr marL="0" marR="0" lvl="0" indent="0" algn="ctr" defTabSz="776331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Segoe UI Semibold" panose="020B0702040204020203" pitchFamily="34" charset="0"/>
                  <a:cs typeface="Segoe UI Semibold" panose="020B0702040204020203" pitchFamily="34" charset="0"/>
                </a:rPr>
                <a:t>Web</a:t>
              </a:r>
            </a:p>
            <a:p>
              <a:pPr marL="0" marR="0" lvl="0" indent="0" algn="ctr" defTabSz="776331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Page</a:t>
              </a:r>
            </a:p>
            <a:p>
              <a:pPr marL="0" marR="0" lvl="0" indent="0" algn="ctr" defTabSz="77633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FF7401"/>
                </a:solidFill>
                <a:effectLst/>
                <a:uLnTx/>
                <a:uFillTx/>
                <a:latin typeface="Segoe UI"/>
              </a:endParaRPr>
            </a:p>
            <a:p>
              <a:pPr marL="0" marR="0" lvl="0" indent="0" algn="ctr" defTabSz="77633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1250">
                        <a:schemeClr val="accent1"/>
                      </a:gs>
                      <a:gs pos="100000">
                        <a:schemeClr val="tx2"/>
                      </a:gs>
                    </a:gsLst>
                  </a:gradFill>
                  <a:effectLst/>
                  <a:uLnTx/>
                  <a:uFillTx/>
                  <a:latin typeface="Segoe UI"/>
                </a:rPr>
                <a:t>HTML+JS</a:t>
              </a:r>
            </a:p>
          </p:txBody>
        </p:sp>
        <p:sp>
          <p:nvSpPr>
            <p:cNvPr id="8" name="Cross 7"/>
            <p:cNvSpPr/>
            <p:nvPr/>
          </p:nvSpPr>
          <p:spPr>
            <a:xfrm>
              <a:off x="4434533" y="5065898"/>
              <a:ext cx="400240" cy="379394"/>
            </a:xfrm>
            <a:prstGeom prst="plus">
              <a:avLst>
                <a:gd name="adj" fmla="val 33488"/>
              </a:avLst>
            </a:prstGeom>
            <a:solidFill>
              <a:srgbClr val="595959"/>
            </a:solidFill>
            <a:ln w="28575" cap="flat" cmpd="sng" algn="ctr">
              <a:noFill/>
              <a:prstDash val="solid"/>
            </a:ln>
            <a:effectLst/>
          </p:spPr>
          <p:txBody>
            <a:bodyPr lIns="48525" tIns="24262" rIns="48525" bIns="24262" rtlCol="0" anchor="ctr"/>
            <a:lstStyle/>
            <a:p>
              <a:pPr marL="0" marR="0" lvl="0" indent="0" algn="ctr" defTabSz="77633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3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9" name="Equal 28"/>
            <p:cNvSpPr/>
            <p:nvPr/>
          </p:nvSpPr>
          <p:spPr>
            <a:xfrm>
              <a:off x="6581114" y="5019930"/>
              <a:ext cx="583948" cy="399363"/>
            </a:xfrm>
            <a:prstGeom prst="mathEqual">
              <a:avLst>
                <a:gd name="adj1" fmla="val 14949"/>
                <a:gd name="adj2" fmla="val 17475"/>
              </a:avLst>
            </a:prstGeom>
            <a:solidFill>
              <a:srgbClr val="595959"/>
            </a:solidFill>
            <a:ln w="28575" cap="flat" cmpd="sng" algn="ctr">
              <a:solidFill>
                <a:srgbClr val="595959"/>
              </a:solidFill>
              <a:prstDash val="solid"/>
            </a:ln>
            <a:effectLst/>
          </p:spPr>
          <p:txBody>
            <a:bodyPr lIns="48525" tIns="24262" rIns="48525" bIns="24262" rtlCol="0" anchor="ctr"/>
            <a:lstStyle/>
            <a:p>
              <a:pPr marL="0" marR="0" lvl="0" indent="0" algn="ctr" defTabSz="77633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30" b="0" i="0" u="none" strike="noStrike" kern="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459773" y="4896289"/>
              <a:ext cx="2443898" cy="727310"/>
            </a:xfrm>
            <a:prstGeom prst="rect">
              <a:avLst/>
            </a:prstGeom>
            <a:ln w="19050">
              <a:noFill/>
            </a:ln>
          </p:spPr>
          <p:txBody>
            <a:bodyPr vert="horz" lIns="0" tIns="0" rIns="0" bIns="0" rtlCol="0" anchor="ctr">
              <a:noAutofit/>
            </a:bodyPr>
            <a:lstStyle/>
            <a:p>
              <a:pPr marL="0" marR="0" lvl="0" indent="0" algn="ctr" defTabSz="776331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79" b="0" i="0" u="none" strike="noStrike" kern="0" cap="none" spc="-68" normalizeH="0" baseline="0" noProof="0" dirty="0">
                  <a:ln>
                    <a:noFill/>
                  </a:ln>
                  <a:gradFill>
                    <a:gsLst>
                      <a:gs pos="1250">
                        <a:schemeClr val="accent1"/>
                      </a:gs>
                      <a:gs pos="100000">
                        <a:schemeClr val="tx2"/>
                      </a:gs>
                    </a:gsLst>
                    <a:lin ang="0" scaled="0"/>
                  </a:gradFill>
                  <a:effectLst/>
                  <a:uLnTx/>
                  <a:uFillTx/>
                  <a:latin typeface="Segoe UI Semibold" panose="020B0702040204020203" pitchFamily="34" charset="0"/>
                  <a:ea typeface="Segoe UI" pitchFamily="34" charset="0"/>
                  <a:cs typeface="Segoe UI Semibold" panose="020B0702040204020203" pitchFamily="34" charset="0"/>
                </a:rPr>
                <a:t>Office Add-in</a:t>
              </a:r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7385809" y="4090513"/>
              <a:ext cx="2591826" cy="1976912"/>
            </a:xfrm>
            <a:custGeom>
              <a:avLst/>
              <a:gdLst>
                <a:gd name="T0" fmla="*/ 2310 w 2338"/>
                <a:gd name="T1" fmla="*/ 274 h 1783"/>
                <a:gd name="T2" fmla="*/ 28 w 2338"/>
                <a:gd name="T3" fmla="*/ 274 h 1783"/>
                <a:gd name="T4" fmla="*/ 0 w 2338"/>
                <a:gd name="T5" fmla="*/ 308 h 1783"/>
                <a:gd name="T6" fmla="*/ 0 w 2338"/>
                <a:gd name="T7" fmla="*/ 1749 h 1783"/>
                <a:gd name="T8" fmla="*/ 28 w 2338"/>
                <a:gd name="T9" fmla="*/ 1783 h 1783"/>
                <a:gd name="T10" fmla="*/ 2310 w 2338"/>
                <a:gd name="T11" fmla="*/ 1783 h 1783"/>
                <a:gd name="T12" fmla="*/ 2338 w 2338"/>
                <a:gd name="T13" fmla="*/ 1749 h 1783"/>
                <a:gd name="T14" fmla="*/ 2338 w 2338"/>
                <a:gd name="T15" fmla="*/ 308 h 1783"/>
                <a:gd name="T16" fmla="*/ 2310 w 2338"/>
                <a:gd name="T17" fmla="*/ 274 h 1783"/>
                <a:gd name="T18" fmla="*/ 2247 w 2338"/>
                <a:gd name="T19" fmla="*/ 1692 h 1783"/>
                <a:gd name="T20" fmla="*/ 91 w 2338"/>
                <a:gd name="T21" fmla="*/ 1692 h 1783"/>
                <a:gd name="T22" fmla="*/ 91 w 2338"/>
                <a:gd name="T23" fmla="*/ 366 h 1783"/>
                <a:gd name="T24" fmla="*/ 2247 w 2338"/>
                <a:gd name="T25" fmla="*/ 366 h 1783"/>
                <a:gd name="T26" fmla="*/ 2247 w 2338"/>
                <a:gd name="T27" fmla="*/ 1692 h 1783"/>
                <a:gd name="T28" fmla="*/ 2247 w 2338"/>
                <a:gd name="T29" fmla="*/ 1692 h 1783"/>
                <a:gd name="T30" fmla="*/ 1984 w 2338"/>
                <a:gd name="T31" fmla="*/ 143 h 1783"/>
                <a:gd name="T32" fmla="*/ 1938 w 2338"/>
                <a:gd name="T33" fmla="*/ 143 h 1783"/>
                <a:gd name="T34" fmla="*/ 1938 w 2338"/>
                <a:gd name="T35" fmla="*/ 97 h 1783"/>
                <a:gd name="T36" fmla="*/ 1984 w 2338"/>
                <a:gd name="T37" fmla="*/ 97 h 1783"/>
                <a:gd name="T38" fmla="*/ 1984 w 2338"/>
                <a:gd name="T39" fmla="*/ 143 h 1783"/>
                <a:gd name="T40" fmla="*/ 1984 w 2338"/>
                <a:gd name="T41" fmla="*/ 143 h 1783"/>
                <a:gd name="T42" fmla="*/ 2310 w 2338"/>
                <a:gd name="T43" fmla="*/ 0 h 1783"/>
                <a:gd name="T44" fmla="*/ 28 w 2338"/>
                <a:gd name="T45" fmla="*/ 0 h 1783"/>
                <a:gd name="T46" fmla="*/ 0 w 2338"/>
                <a:gd name="T47" fmla="*/ 34 h 1783"/>
                <a:gd name="T48" fmla="*/ 0 w 2338"/>
                <a:gd name="T49" fmla="*/ 200 h 1783"/>
                <a:gd name="T50" fmla="*/ 28 w 2338"/>
                <a:gd name="T51" fmla="*/ 228 h 1783"/>
                <a:gd name="T52" fmla="*/ 2310 w 2338"/>
                <a:gd name="T53" fmla="*/ 228 h 1783"/>
                <a:gd name="T54" fmla="*/ 2338 w 2338"/>
                <a:gd name="T55" fmla="*/ 200 h 1783"/>
                <a:gd name="T56" fmla="*/ 2338 w 2338"/>
                <a:gd name="T57" fmla="*/ 34 h 1783"/>
                <a:gd name="T58" fmla="*/ 2310 w 2338"/>
                <a:gd name="T59" fmla="*/ 0 h 1783"/>
                <a:gd name="T60" fmla="*/ 1858 w 2338"/>
                <a:gd name="T61" fmla="*/ 160 h 1783"/>
                <a:gd name="T62" fmla="*/ 1755 w 2338"/>
                <a:gd name="T63" fmla="*/ 160 h 1783"/>
                <a:gd name="T64" fmla="*/ 1755 w 2338"/>
                <a:gd name="T65" fmla="*/ 143 h 1783"/>
                <a:gd name="T66" fmla="*/ 1858 w 2338"/>
                <a:gd name="T67" fmla="*/ 143 h 1783"/>
                <a:gd name="T68" fmla="*/ 1858 w 2338"/>
                <a:gd name="T69" fmla="*/ 160 h 1783"/>
                <a:gd name="T70" fmla="*/ 1858 w 2338"/>
                <a:gd name="T71" fmla="*/ 160 h 1783"/>
                <a:gd name="T72" fmla="*/ 2001 w 2338"/>
                <a:gd name="T73" fmla="*/ 160 h 1783"/>
                <a:gd name="T74" fmla="*/ 1921 w 2338"/>
                <a:gd name="T75" fmla="*/ 160 h 1783"/>
                <a:gd name="T76" fmla="*/ 1921 w 2338"/>
                <a:gd name="T77" fmla="*/ 74 h 1783"/>
                <a:gd name="T78" fmla="*/ 2001 w 2338"/>
                <a:gd name="T79" fmla="*/ 74 h 1783"/>
                <a:gd name="T80" fmla="*/ 2001 w 2338"/>
                <a:gd name="T81" fmla="*/ 160 h 1783"/>
                <a:gd name="T82" fmla="*/ 2001 w 2338"/>
                <a:gd name="T83" fmla="*/ 160 h 1783"/>
                <a:gd name="T84" fmla="*/ 2190 w 2338"/>
                <a:gd name="T85" fmla="*/ 160 h 1783"/>
                <a:gd name="T86" fmla="*/ 2161 w 2338"/>
                <a:gd name="T87" fmla="*/ 160 h 1783"/>
                <a:gd name="T88" fmla="*/ 2144 w 2338"/>
                <a:gd name="T89" fmla="*/ 143 h 1783"/>
                <a:gd name="T90" fmla="*/ 2132 w 2338"/>
                <a:gd name="T91" fmla="*/ 131 h 1783"/>
                <a:gd name="T92" fmla="*/ 2104 w 2338"/>
                <a:gd name="T93" fmla="*/ 160 h 1783"/>
                <a:gd name="T94" fmla="*/ 2104 w 2338"/>
                <a:gd name="T95" fmla="*/ 160 h 1783"/>
                <a:gd name="T96" fmla="*/ 2075 w 2338"/>
                <a:gd name="T97" fmla="*/ 160 h 1783"/>
                <a:gd name="T98" fmla="*/ 2115 w 2338"/>
                <a:gd name="T99" fmla="*/ 114 h 1783"/>
                <a:gd name="T100" fmla="*/ 2075 w 2338"/>
                <a:gd name="T101" fmla="*/ 74 h 1783"/>
                <a:gd name="T102" fmla="*/ 2104 w 2338"/>
                <a:gd name="T103" fmla="*/ 74 h 1783"/>
                <a:gd name="T104" fmla="*/ 2132 w 2338"/>
                <a:gd name="T105" fmla="*/ 103 h 1783"/>
                <a:gd name="T106" fmla="*/ 2161 w 2338"/>
                <a:gd name="T107" fmla="*/ 74 h 1783"/>
                <a:gd name="T108" fmla="*/ 2190 w 2338"/>
                <a:gd name="T109" fmla="*/ 74 h 1783"/>
                <a:gd name="T110" fmla="*/ 2144 w 2338"/>
                <a:gd name="T111" fmla="*/ 114 h 1783"/>
                <a:gd name="T112" fmla="*/ 2190 w 2338"/>
                <a:gd name="T113" fmla="*/ 160 h 1783"/>
                <a:gd name="T114" fmla="*/ 2190 w 2338"/>
                <a:gd name="T115" fmla="*/ 160 h 1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38" h="1783">
                  <a:moveTo>
                    <a:pt x="2310" y="274"/>
                  </a:moveTo>
                  <a:cubicBezTo>
                    <a:pt x="28" y="274"/>
                    <a:pt x="28" y="274"/>
                    <a:pt x="28" y="274"/>
                  </a:cubicBezTo>
                  <a:cubicBezTo>
                    <a:pt x="11" y="274"/>
                    <a:pt x="0" y="291"/>
                    <a:pt x="0" y="308"/>
                  </a:cubicBezTo>
                  <a:cubicBezTo>
                    <a:pt x="0" y="1749"/>
                    <a:pt x="0" y="1749"/>
                    <a:pt x="0" y="1749"/>
                  </a:cubicBezTo>
                  <a:cubicBezTo>
                    <a:pt x="0" y="1766"/>
                    <a:pt x="11" y="1783"/>
                    <a:pt x="28" y="1783"/>
                  </a:cubicBezTo>
                  <a:cubicBezTo>
                    <a:pt x="2310" y="1783"/>
                    <a:pt x="2310" y="1783"/>
                    <a:pt x="2310" y="1783"/>
                  </a:cubicBezTo>
                  <a:cubicBezTo>
                    <a:pt x="2327" y="1783"/>
                    <a:pt x="2338" y="1766"/>
                    <a:pt x="2338" y="1749"/>
                  </a:cubicBezTo>
                  <a:cubicBezTo>
                    <a:pt x="2338" y="308"/>
                    <a:pt x="2338" y="308"/>
                    <a:pt x="2338" y="308"/>
                  </a:cubicBezTo>
                  <a:cubicBezTo>
                    <a:pt x="2338" y="291"/>
                    <a:pt x="2327" y="274"/>
                    <a:pt x="2310" y="274"/>
                  </a:cubicBezTo>
                  <a:close/>
                  <a:moveTo>
                    <a:pt x="2247" y="1692"/>
                  </a:moveTo>
                  <a:cubicBezTo>
                    <a:pt x="91" y="1692"/>
                    <a:pt x="91" y="1692"/>
                    <a:pt x="91" y="1692"/>
                  </a:cubicBezTo>
                  <a:cubicBezTo>
                    <a:pt x="91" y="366"/>
                    <a:pt x="91" y="366"/>
                    <a:pt x="91" y="366"/>
                  </a:cubicBezTo>
                  <a:cubicBezTo>
                    <a:pt x="2247" y="366"/>
                    <a:pt x="2247" y="366"/>
                    <a:pt x="2247" y="366"/>
                  </a:cubicBezTo>
                  <a:cubicBezTo>
                    <a:pt x="2247" y="1692"/>
                    <a:pt x="2247" y="1692"/>
                    <a:pt x="2247" y="1692"/>
                  </a:cubicBezTo>
                  <a:cubicBezTo>
                    <a:pt x="2247" y="1692"/>
                    <a:pt x="2247" y="1692"/>
                    <a:pt x="2247" y="1692"/>
                  </a:cubicBezTo>
                  <a:close/>
                  <a:moveTo>
                    <a:pt x="1984" y="143"/>
                  </a:moveTo>
                  <a:cubicBezTo>
                    <a:pt x="1938" y="143"/>
                    <a:pt x="1938" y="143"/>
                    <a:pt x="1938" y="143"/>
                  </a:cubicBezTo>
                  <a:cubicBezTo>
                    <a:pt x="1938" y="97"/>
                    <a:pt x="1938" y="97"/>
                    <a:pt x="1938" y="97"/>
                  </a:cubicBezTo>
                  <a:cubicBezTo>
                    <a:pt x="1984" y="97"/>
                    <a:pt x="1984" y="97"/>
                    <a:pt x="1984" y="97"/>
                  </a:cubicBezTo>
                  <a:cubicBezTo>
                    <a:pt x="1984" y="143"/>
                    <a:pt x="1984" y="143"/>
                    <a:pt x="1984" y="143"/>
                  </a:cubicBezTo>
                  <a:cubicBezTo>
                    <a:pt x="1984" y="143"/>
                    <a:pt x="1984" y="143"/>
                    <a:pt x="1984" y="143"/>
                  </a:cubicBezTo>
                  <a:close/>
                  <a:moveTo>
                    <a:pt x="2310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1" y="0"/>
                    <a:pt x="0" y="11"/>
                    <a:pt x="0" y="34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217"/>
                    <a:pt x="11" y="228"/>
                    <a:pt x="28" y="228"/>
                  </a:cubicBezTo>
                  <a:cubicBezTo>
                    <a:pt x="2310" y="228"/>
                    <a:pt x="2310" y="228"/>
                    <a:pt x="2310" y="228"/>
                  </a:cubicBezTo>
                  <a:cubicBezTo>
                    <a:pt x="2327" y="228"/>
                    <a:pt x="2338" y="217"/>
                    <a:pt x="2338" y="200"/>
                  </a:cubicBezTo>
                  <a:cubicBezTo>
                    <a:pt x="2338" y="34"/>
                    <a:pt x="2338" y="34"/>
                    <a:pt x="2338" y="34"/>
                  </a:cubicBezTo>
                  <a:cubicBezTo>
                    <a:pt x="2338" y="11"/>
                    <a:pt x="2327" y="0"/>
                    <a:pt x="2310" y="0"/>
                  </a:cubicBezTo>
                  <a:close/>
                  <a:moveTo>
                    <a:pt x="1858" y="160"/>
                  </a:moveTo>
                  <a:cubicBezTo>
                    <a:pt x="1755" y="160"/>
                    <a:pt x="1755" y="160"/>
                    <a:pt x="1755" y="160"/>
                  </a:cubicBezTo>
                  <a:cubicBezTo>
                    <a:pt x="1755" y="143"/>
                    <a:pt x="1755" y="143"/>
                    <a:pt x="1755" y="143"/>
                  </a:cubicBezTo>
                  <a:cubicBezTo>
                    <a:pt x="1858" y="143"/>
                    <a:pt x="1858" y="143"/>
                    <a:pt x="1858" y="143"/>
                  </a:cubicBezTo>
                  <a:cubicBezTo>
                    <a:pt x="1858" y="160"/>
                    <a:pt x="1858" y="160"/>
                    <a:pt x="1858" y="160"/>
                  </a:cubicBezTo>
                  <a:cubicBezTo>
                    <a:pt x="1858" y="160"/>
                    <a:pt x="1858" y="160"/>
                    <a:pt x="1858" y="160"/>
                  </a:cubicBezTo>
                  <a:close/>
                  <a:moveTo>
                    <a:pt x="2001" y="160"/>
                  </a:moveTo>
                  <a:cubicBezTo>
                    <a:pt x="1921" y="160"/>
                    <a:pt x="1921" y="160"/>
                    <a:pt x="1921" y="160"/>
                  </a:cubicBezTo>
                  <a:cubicBezTo>
                    <a:pt x="1921" y="74"/>
                    <a:pt x="1921" y="74"/>
                    <a:pt x="1921" y="74"/>
                  </a:cubicBezTo>
                  <a:cubicBezTo>
                    <a:pt x="2001" y="74"/>
                    <a:pt x="2001" y="74"/>
                    <a:pt x="2001" y="74"/>
                  </a:cubicBezTo>
                  <a:cubicBezTo>
                    <a:pt x="2001" y="160"/>
                    <a:pt x="2001" y="160"/>
                    <a:pt x="2001" y="160"/>
                  </a:cubicBezTo>
                  <a:cubicBezTo>
                    <a:pt x="2001" y="160"/>
                    <a:pt x="2001" y="160"/>
                    <a:pt x="2001" y="160"/>
                  </a:cubicBezTo>
                  <a:close/>
                  <a:moveTo>
                    <a:pt x="2190" y="160"/>
                  </a:moveTo>
                  <a:cubicBezTo>
                    <a:pt x="2161" y="160"/>
                    <a:pt x="2161" y="160"/>
                    <a:pt x="2161" y="160"/>
                  </a:cubicBezTo>
                  <a:cubicBezTo>
                    <a:pt x="2144" y="143"/>
                    <a:pt x="2144" y="143"/>
                    <a:pt x="2144" y="143"/>
                  </a:cubicBezTo>
                  <a:cubicBezTo>
                    <a:pt x="2132" y="131"/>
                    <a:pt x="2132" y="131"/>
                    <a:pt x="2132" y="131"/>
                  </a:cubicBezTo>
                  <a:cubicBezTo>
                    <a:pt x="2104" y="160"/>
                    <a:pt x="2104" y="160"/>
                    <a:pt x="2104" y="160"/>
                  </a:cubicBezTo>
                  <a:cubicBezTo>
                    <a:pt x="2104" y="160"/>
                    <a:pt x="2104" y="160"/>
                    <a:pt x="2104" y="160"/>
                  </a:cubicBezTo>
                  <a:cubicBezTo>
                    <a:pt x="2075" y="160"/>
                    <a:pt x="2075" y="160"/>
                    <a:pt x="2075" y="160"/>
                  </a:cubicBezTo>
                  <a:cubicBezTo>
                    <a:pt x="2115" y="114"/>
                    <a:pt x="2115" y="114"/>
                    <a:pt x="2115" y="114"/>
                  </a:cubicBezTo>
                  <a:cubicBezTo>
                    <a:pt x="2075" y="74"/>
                    <a:pt x="2075" y="74"/>
                    <a:pt x="2075" y="74"/>
                  </a:cubicBezTo>
                  <a:cubicBezTo>
                    <a:pt x="2104" y="74"/>
                    <a:pt x="2104" y="74"/>
                    <a:pt x="2104" y="74"/>
                  </a:cubicBezTo>
                  <a:cubicBezTo>
                    <a:pt x="2132" y="103"/>
                    <a:pt x="2132" y="103"/>
                    <a:pt x="2132" y="103"/>
                  </a:cubicBezTo>
                  <a:cubicBezTo>
                    <a:pt x="2161" y="74"/>
                    <a:pt x="2161" y="74"/>
                    <a:pt x="2161" y="74"/>
                  </a:cubicBezTo>
                  <a:cubicBezTo>
                    <a:pt x="2190" y="74"/>
                    <a:pt x="2190" y="74"/>
                    <a:pt x="2190" y="74"/>
                  </a:cubicBezTo>
                  <a:cubicBezTo>
                    <a:pt x="2144" y="114"/>
                    <a:pt x="2144" y="114"/>
                    <a:pt x="2144" y="114"/>
                  </a:cubicBezTo>
                  <a:cubicBezTo>
                    <a:pt x="2190" y="160"/>
                    <a:pt x="2190" y="160"/>
                    <a:pt x="2190" y="160"/>
                  </a:cubicBezTo>
                  <a:cubicBezTo>
                    <a:pt x="2190" y="160"/>
                    <a:pt x="2190" y="160"/>
                    <a:pt x="2190" y="160"/>
                  </a:cubicBezTo>
                  <a:close/>
                </a:path>
              </a:pathLst>
            </a:custGeom>
            <a:solidFill>
              <a:srgbClr val="81828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-106363" y="1287462"/>
            <a:ext cx="1219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Extends Office 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clients functionalities.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gradFill>
                <a:gsLst>
                  <a:gs pos="1250">
                    <a:schemeClr val="tx2"/>
                  </a:gs>
                  <a:gs pos="99000">
                    <a:schemeClr val="tx2"/>
                  </a:gs>
                </a:gsLst>
                <a:lin ang="5400000" scaled="0"/>
              </a:gradFill>
              <a:effectLst/>
              <a:uLnTx/>
              <a:uFillTx/>
              <a:latin typeface="+mj-lt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It is cross-platform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Composed of Manifest file and Web page.</a:t>
            </a:r>
          </a:p>
        </p:txBody>
      </p:sp>
    </p:spTree>
    <p:extLst>
      <p:ext uri="{BB962C8B-B14F-4D97-AF65-F5344CB8AC3E}">
        <p14:creationId xmlns:p14="http://schemas.microsoft.com/office/powerpoint/2010/main" val="349041451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6877" y="220662"/>
            <a:ext cx="12039598" cy="738664"/>
          </a:xfrm>
        </p:spPr>
        <p:txBody>
          <a:bodyPr/>
          <a:lstStyle/>
          <a:p>
            <a:r>
              <a:rPr lang="en-US" dirty="0"/>
              <a:t>	     Commands	      Content 		   Task pane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837" y="1287462"/>
            <a:ext cx="10287000" cy="5594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2837" y="249535"/>
            <a:ext cx="985417" cy="67575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837" y="249535"/>
            <a:ext cx="985417" cy="68091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7964" y="252114"/>
            <a:ext cx="990600" cy="675758"/>
          </a:xfrm>
          <a:prstGeom prst="rect">
            <a:avLst/>
          </a:prstGeom>
        </p:spPr>
      </p:pic>
      <p:sp>
        <p:nvSpPr>
          <p:cNvPr id="26" name="Arrow: Down 25"/>
          <p:cNvSpPr/>
          <p:nvPr/>
        </p:nvSpPr>
        <p:spPr bwMode="auto">
          <a:xfrm>
            <a:off x="6675437" y="978684"/>
            <a:ext cx="228600" cy="2442378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27" name="Arrow: Down 26"/>
          <p:cNvSpPr/>
          <p:nvPr/>
        </p:nvSpPr>
        <p:spPr bwMode="auto">
          <a:xfrm>
            <a:off x="10104437" y="978684"/>
            <a:ext cx="228600" cy="1620077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28" name="Arrow: Down 27"/>
          <p:cNvSpPr/>
          <p:nvPr/>
        </p:nvSpPr>
        <p:spPr bwMode="auto">
          <a:xfrm>
            <a:off x="3246437" y="978684"/>
            <a:ext cx="228600" cy="994578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8662723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8" y="1209973"/>
            <a:ext cx="11734799" cy="1181862"/>
          </a:xfrm>
        </p:spPr>
        <p:txBody>
          <a:bodyPr/>
          <a:lstStyle/>
          <a:p>
            <a:r>
              <a:rPr lang="en-US" dirty="0"/>
              <a:t>Demo </a:t>
            </a:r>
            <a:r>
              <a:rPr lang="en-US"/>
              <a:t>– Add-Ins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12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OneNote JavaScript APIs Overview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1880" y="1287462"/>
            <a:ext cx="4208994" cy="4857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238" y="1287462"/>
            <a:ext cx="7129642" cy="486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9064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Shared APIs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503237" y="3268662"/>
          <a:ext cx="11125200" cy="328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2600">
                  <a:extLst>
                    <a:ext uri="{9D8B030D-6E8A-4147-A177-3AD203B41FA5}">
                      <a16:colId xmlns:a16="http://schemas.microsoft.com/office/drawing/2014/main" val="1435706931"/>
                    </a:ext>
                  </a:extLst>
                </a:gridCol>
                <a:gridCol w="5562600">
                  <a:extLst>
                    <a:ext uri="{9D8B030D-6E8A-4147-A177-3AD203B41FA5}">
                      <a16:colId xmlns:a16="http://schemas.microsoft.com/office/drawing/2014/main" val="677178498"/>
                    </a:ext>
                  </a:extLst>
                </a:gridCol>
              </a:tblGrid>
              <a:tr h="121779">
                <a:tc>
                  <a:txBody>
                    <a:bodyPr/>
                    <a:lstStyle/>
                    <a:p>
                      <a:r>
                        <a:rPr lang="en-US" dirty="0"/>
                        <a:t>APIs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79314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2000" b="1" dirty="0"/>
                        <a:t>Selections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6434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Office.context.document.getSelectedDataAsync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Office.CoercionType.Text</a:t>
                      </a:r>
                      <a:r>
                        <a:rPr lang="en-US" baseline="0" dirty="0"/>
                        <a:t> only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13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Office.context.document.setSelectedDataAsync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Office.CoercionType.Text</a:t>
                      </a:r>
                      <a:r>
                        <a:rPr lang="en-US" dirty="0"/>
                        <a:t>,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Office.CoercionType.Image</a:t>
                      </a:r>
                      <a:r>
                        <a:rPr lang="en-US" baseline="0" dirty="0"/>
                        <a:t>, and </a:t>
                      </a:r>
                      <a:r>
                        <a:rPr lang="en-US" baseline="0" dirty="0" err="1"/>
                        <a:t>Office.CoercionType.Html</a:t>
                      </a:r>
                      <a:r>
                        <a:rPr lang="en-US" baseline="0" dirty="0"/>
                        <a:t> only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7979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Office.EventyType.DocumentSelectionChanged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08237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2000" b="1" dirty="0"/>
                        <a:t>Settings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887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Office.context.document.settings.get</a:t>
                      </a:r>
                      <a:r>
                        <a:rPr lang="en-US" dirty="0"/>
                        <a:t>(name)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Settings are supported by Content Add-ins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7611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Office.context.document.settings.set</a:t>
                      </a:r>
                      <a:r>
                        <a:rPr lang="en-US" dirty="0"/>
                        <a:t>(name, 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Settings are supported by Content Add-ins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91013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-106363" y="1287462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APIs that work across Office Applications.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OneNote exposes below APIs.</a:t>
            </a:r>
          </a:p>
        </p:txBody>
      </p:sp>
    </p:spTree>
    <p:extLst>
      <p:ext uri="{BB962C8B-B14F-4D97-AF65-F5344CB8AC3E}">
        <p14:creationId xmlns:p14="http://schemas.microsoft.com/office/powerpoint/2010/main" val="97563006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8" y="1209973"/>
            <a:ext cx="9143999" cy="1181862"/>
          </a:xfrm>
        </p:spPr>
        <p:txBody>
          <a:bodyPr/>
          <a:lstStyle/>
          <a:p>
            <a:r>
              <a:rPr lang="en-US" dirty="0"/>
              <a:t>Demo – JavaScript APIs</a:t>
            </a:r>
          </a:p>
        </p:txBody>
      </p:sp>
    </p:spTree>
    <p:extLst>
      <p:ext uri="{BB962C8B-B14F-4D97-AF65-F5344CB8AC3E}">
        <p14:creationId xmlns:p14="http://schemas.microsoft.com/office/powerpoint/2010/main" val="145944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- Yeoman Generator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44476" y="1439862"/>
            <a:ext cx="5764990" cy="3754874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Creates the scaffolding of files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Prepares a self-hosted HTTPS site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Optionally can install Typescript </a:t>
            </a:r>
            <a:r>
              <a:rPr lang="en-US" dirty="0" err="1"/>
              <a:t>intellisence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5837" y="1666873"/>
            <a:ext cx="6124575" cy="4248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628557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7165" y="6397091"/>
            <a:ext cx="4114800" cy="501685"/>
          </a:xfrm>
        </p:spPr>
        <p:txBody>
          <a:bodyPr/>
          <a:lstStyle/>
          <a:p>
            <a:r>
              <a:rPr lang="en-US" sz="2000" dirty="0">
                <a:hlinkClick r:id="rId3"/>
              </a:rPr>
              <a:t>Deploy and Publish Office Add-In</a:t>
            </a:r>
            <a:endParaRPr lang="en-US" sz="2000" dirty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27036" y="4254229"/>
          <a:ext cx="11658601" cy="176616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043305">
                  <a:extLst>
                    <a:ext uri="{9D8B030D-6E8A-4147-A177-3AD203B41FA5}">
                      <a16:colId xmlns:a16="http://schemas.microsoft.com/office/drawing/2014/main" val="2305412504"/>
                    </a:ext>
                  </a:extLst>
                </a:gridCol>
                <a:gridCol w="2000149">
                  <a:extLst>
                    <a:ext uri="{9D8B030D-6E8A-4147-A177-3AD203B41FA5}">
                      <a16:colId xmlns:a16="http://schemas.microsoft.com/office/drawing/2014/main" val="1740985735"/>
                    </a:ext>
                  </a:extLst>
                </a:gridCol>
                <a:gridCol w="2643053">
                  <a:extLst>
                    <a:ext uri="{9D8B030D-6E8A-4147-A177-3AD203B41FA5}">
                      <a16:colId xmlns:a16="http://schemas.microsoft.com/office/drawing/2014/main" val="1228453391"/>
                    </a:ext>
                  </a:extLst>
                </a:gridCol>
                <a:gridCol w="2857353">
                  <a:extLst>
                    <a:ext uri="{9D8B030D-6E8A-4147-A177-3AD203B41FA5}">
                      <a16:colId xmlns:a16="http://schemas.microsoft.com/office/drawing/2014/main" val="1945311038"/>
                    </a:ext>
                  </a:extLst>
                </a:gridCol>
                <a:gridCol w="2114741">
                  <a:extLst>
                    <a:ext uri="{9D8B030D-6E8A-4147-A177-3AD203B41FA5}">
                      <a16:colId xmlns:a16="http://schemas.microsoft.com/office/drawing/2014/main" val="3843809689"/>
                    </a:ext>
                  </a:extLst>
                </a:gridCol>
              </a:tblGrid>
              <a:tr h="365242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+mj-lt"/>
                        </a:rPr>
                        <a:t>Extension 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latin typeface="+mj-lt"/>
                        </a:rPr>
                        <a:t>Sideloading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+mj-lt"/>
                        </a:rPr>
                        <a:t>SharePoint catalog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+mj-lt"/>
                        </a:rPr>
                        <a:t>Office 365 admin center preview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+mj-lt"/>
                        </a:rPr>
                        <a:t>Office Store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6543947"/>
                  </a:ext>
                </a:extLst>
              </a:tr>
              <a:tr h="466974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Content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328314"/>
                  </a:ext>
                </a:extLst>
              </a:tr>
              <a:tr h="466974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Task pane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109180"/>
                  </a:ext>
                </a:extLst>
              </a:tr>
              <a:tr h="466974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Command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482416"/>
                  </a:ext>
                </a:extLst>
              </a:tr>
            </a:tbl>
          </a:graphicData>
        </a:graphic>
      </p:graphicFrame>
      <p:sp>
        <p:nvSpPr>
          <p:cNvPr id="7" name="Text Placeholder 5"/>
          <p:cNvSpPr txBox="1">
            <a:spLocks/>
          </p:cNvSpPr>
          <p:nvPr/>
        </p:nvSpPr>
        <p:spPr>
          <a:xfrm>
            <a:off x="307165" y="1107543"/>
            <a:ext cx="11778472" cy="276998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4000" kern="1200" spc="0" baseline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6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72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58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Office Store</a:t>
            </a:r>
          </a:p>
          <a:p>
            <a:pPr marL="342900" marR="0" lvl="1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Use to distribute your add-in publicly to users.</a:t>
            </a: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Sideloading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gradFill>
                <a:gsLst>
                  <a:gs pos="1250">
                    <a:schemeClr val="tx2"/>
                  </a:gs>
                  <a:gs pos="99000">
                    <a:schemeClr val="tx2"/>
                  </a:gs>
                </a:gsLst>
                <a:lin ang="5400000" scaled="0"/>
              </a:gra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1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Use as part of your development process to test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your add-in.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gradFill>
                <a:gsLst>
                  <a:gs pos="125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Office 365 admin center preview (coming…)</a:t>
            </a:r>
          </a:p>
        </p:txBody>
      </p:sp>
    </p:spTree>
    <p:extLst>
      <p:ext uri="{BB962C8B-B14F-4D97-AF65-F5344CB8AC3E}">
        <p14:creationId xmlns:p14="http://schemas.microsoft.com/office/powerpoint/2010/main" val="424033904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Guidelines for Office Add-ins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9" y="1270057"/>
            <a:ext cx="5486399" cy="2431435"/>
          </a:xfrm>
        </p:spPr>
        <p:txBody>
          <a:bodyPr/>
          <a:lstStyle/>
          <a:p>
            <a:r>
              <a:rPr lang="en-US" dirty="0"/>
              <a:t>Core Design Principles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Design explicitly for Office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Make users more efficient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Favor content over chrome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Keep user in control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Design for all platform and input methods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508201" y="1270057"/>
            <a:ext cx="5486399" cy="5478423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4000" kern="1200" spc="0" baseline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6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72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58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Design language</a:t>
            </a:r>
          </a:p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  <a:hlinkClick r:id="rId2"/>
              </a:rPr>
              <a:t>Office UI Fabric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 </a:t>
            </a: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Building blocks</a:t>
            </a:r>
          </a:p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  <a:hlinkClick r:id="rId3"/>
              </a:rPr>
              <a:t>Add-in commands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gradFill>
                <a:gsLst>
                  <a:gs pos="125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  <a:hlinkClick r:id="rId4"/>
              </a:rPr>
              <a:t>Custom HTML-based UI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 </a:t>
            </a: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UX design patterns</a:t>
            </a:r>
          </a:p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  <a:hlinkClick r:id="rId5"/>
              </a:rPr>
              <a:t>Best practices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gradFill>
                <a:gsLst>
                  <a:gs pos="125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  <a:hlinkClick r:id="rId6"/>
              </a:rPr>
              <a:t>Office Add-in UX Design Patterns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gradFill>
                <a:gsLst>
                  <a:gs pos="125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  <a:hlinkClick r:id="rId7"/>
              </a:rPr>
              <a:t>Office Add-in UX design patterns code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gradFill>
                <a:gsLst>
                  <a:gs pos="125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  <a:hlinkClick r:id="rId8"/>
              </a:rPr>
              <a:t>Layout for task pane containers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gradFill>
                <a:gsLst>
                  <a:gs pos="125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  <a:hlinkClick r:id="rId9"/>
              </a:rPr>
              <a:t>Layout for content add-ins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gradFill>
                <a:gsLst>
                  <a:gs pos="125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gradFill>
                <a:gsLst>
                  <a:gs pos="1250">
                    <a:schemeClr val="tx2"/>
                  </a:gs>
                  <a:gs pos="99000">
                    <a:schemeClr val="tx2"/>
                  </a:gs>
                </a:gsLst>
                <a:lin ang="5400000" scaled="0"/>
              </a:gra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 flipH="1">
            <a:off x="915282" y="3995056"/>
            <a:ext cx="3484477" cy="2696213"/>
            <a:chOff x="6527800" y="2483620"/>
            <a:chExt cx="5473571" cy="4377553"/>
          </a:xfrm>
        </p:grpSpPr>
        <p:grpSp>
          <p:nvGrpSpPr>
            <p:cNvPr id="6" name="Group 5"/>
            <p:cNvGrpSpPr/>
            <p:nvPr/>
          </p:nvGrpSpPr>
          <p:grpSpPr>
            <a:xfrm flipH="1">
              <a:off x="8613773" y="2483620"/>
              <a:ext cx="1958976" cy="4377553"/>
              <a:chOff x="8956675" y="449263"/>
              <a:chExt cx="2063751" cy="4611687"/>
            </a:xfrm>
          </p:grpSpPr>
          <p:sp>
            <p:nvSpPr>
              <p:cNvPr id="44" name="Freeform 36"/>
              <p:cNvSpPr>
                <a:spLocks/>
              </p:cNvSpPr>
              <p:nvPr/>
            </p:nvSpPr>
            <p:spPr bwMode="auto">
              <a:xfrm>
                <a:off x="9283700" y="3189288"/>
                <a:ext cx="895350" cy="1662112"/>
              </a:xfrm>
              <a:custGeom>
                <a:avLst/>
                <a:gdLst>
                  <a:gd name="T0" fmla="*/ 0 w 564"/>
                  <a:gd name="T1" fmla="*/ 0 h 1047"/>
                  <a:gd name="T2" fmla="*/ 0 w 564"/>
                  <a:gd name="T3" fmla="*/ 0 h 1047"/>
                  <a:gd name="T4" fmla="*/ 146 w 564"/>
                  <a:gd name="T5" fmla="*/ 0 h 1047"/>
                  <a:gd name="T6" fmla="*/ 418 w 564"/>
                  <a:gd name="T7" fmla="*/ 0 h 1047"/>
                  <a:gd name="T8" fmla="*/ 564 w 564"/>
                  <a:gd name="T9" fmla="*/ 0 h 1047"/>
                  <a:gd name="T10" fmla="*/ 564 w 564"/>
                  <a:gd name="T11" fmla="*/ 158 h 1047"/>
                  <a:gd name="T12" fmla="*/ 564 w 564"/>
                  <a:gd name="T13" fmla="*/ 1047 h 1047"/>
                  <a:gd name="T14" fmla="*/ 418 w 564"/>
                  <a:gd name="T15" fmla="*/ 1047 h 1047"/>
                  <a:gd name="T16" fmla="*/ 418 w 564"/>
                  <a:gd name="T17" fmla="*/ 158 h 1047"/>
                  <a:gd name="T18" fmla="*/ 146 w 564"/>
                  <a:gd name="T19" fmla="*/ 158 h 1047"/>
                  <a:gd name="T20" fmla="*/ 146 w 564"/>
                  <a:gd name="T21" fmla="*/ 1047 h 1047"/>
                  <a:gd name="T22" fmla="*/ 0 w 564"/>
                  <a:gd name="T23" fmla="*/ 1047 h 1047"/>
                  <a:gd name="T24" fmla="*/ 0 w 564"/>
                  <a:gd name="T25" fmla="*/ 158 h 1047"/>
                  <a:gd name="T26" fmla="*/ 0 w 564"/>
                  <a:gd name="T27" fmla="*/ 158 h 1047"/>
                  <a:gd name="T28" fmla="*/ 0 w 564"/>
                  <a:gd name="T29" fmla="*/ 0 h 10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4" h="1047">
                    <a:moveTo>
                      <a:pt x="0" y="0"/>
                    </a:moveTo>
                    <a:lnTo>
                      <a:pt x="0" y="0"/>
                    </a:lnTo>
                    <a:lnTo>
                      <a:pt x="146" y="0"/>
                    </a:lnTo>
                    <a:lnTo>
                      <a:pt x="418" y="0"/>
                    </a:lnTo>
                    <a:lnTo>
                      <a:pt x="564" y="0"/>
                    </a:lnTo>
                    <a:lnTo>
                      <a:pt x="564" y="158"/>
                    </a:lnTo>
                    <a:lnTo>
                      <a:pt x="564" y="1047"/>
                    </a:lnTo>
                    <a:lnTo>
                      <a:pt x="418" y="1047"/>
                    </a:lnTo>
                    <a:lnTo>
                      <a:pt x="418" y="158"/>
                    </a:lnTo>
                    <a:lnTo>
                      <a:pt x="146" y="158"/>
                    </a:lnTo>
                    <a:lnTo>
                      <a:pt x="146" y="1047"/>
                    </a:lnTo>
                    <a:lnTo>
                      <a:pt x="0" y="1047"/>
                    </a:lnTo>
                    <a:lnTo>
                      <a:pt x="0" y="158"/>
                    </a:lnTo>
                    <a:lnTo>
                      <a:pt x="0" y="1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25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Freeform 37"/>
              <p:cNvSpPr>
                <a:spLocks/>
              </p:cNvSpPr>
              <p:nvPr/>
            </p:nvSpPr>
            <p:spPr bwMode="auto">
              <a:xfrm>
                <a:off x="9283700" y="4819650"/>
                <a:ext cx="536575" cy="241300"/>
              </a:xfrm>
              <a:custGeom>
                <a:avLst/>
                <a:gdLst>
                  <a:gd name="T0" fmla="*/ 22 w 51"/>
                  <a:gd name="T1" fmla="*/ 0 h 23"/>
                  <a:gd name="T2" fmla="*/ 51 w 51"/>
                  <a:gd name="T3" fmla="*/ 23 h 23"/>
                  <a:gd name="T4" fmla="*/ 22 w 51"/>
                  <a:gd name="T5" fmla="*/ 23 h 23"/>
                  <a:gd name="T6" fmla="*/ 0 w 51"/>
                  <a:gd name="T7" fmla="*/ 23 h 23"/>
                  <a:gd name="T8" fmla="*/ 0 w 51"/>
                  <a:gd name="T9" fmla="*/ 0 h 23"/>
                  <a:gd name="T10" fmla="*/ 22 w 51"/>
                  <a:gd name="T1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23">
                    <a:moveTo>
                      <a:pt x="22" y="0"/>
                    </a:moveTo>
                    <a:cubicBezTo>
                      <a:pt x="37" y="0"/>
                      <a:pt x="50" y="10"/>
                      <a:pt x="51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574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Freeform 38"/>
              <p:cNvSpPr>
                <a:spLocks/>
              </p:cNvSpPr>
              <p:nvPr/>
            </p:nvSpPr>
            <p:spPr bwMode="auto">
              <a:xfrm>
                <a:off x="8956675" y="1819275"/>
                <a:ext cx="1558925" cy="1370012"/>
              </a:xfrm>
              <a:custGeom>
                <a:avLst/>
                <a:gdLst>
                  <a:gd name="T0" fmla="*/ 31 w 148"/>
                  <a:gd name="T1" fmla="*/ 0 h 131"/>
                  <a:gd name="T2" fmla="*/ 116 w 148"/>
                  <a:gd name="T3" fmla="*/ 0 h 131"/>
                  <a:gd name="T4" fmla="*/ 148 w 148"/>
                  <a:gd name="T5" fmla="*/ 27 h 131"/>
                  <a:gd name="T6" fmla="*/ 148 w 148"/>
                  <a:gd name="T7" fmla="*/ 49 h 131"/>
                  <a:gd name="T8" fmla="*/ 116 w 148"/>
                  <a:gd name="T9" fmla="*/ 49 h 131"/>
                  <a:gd name="T10" fmla="*/ 116 w 148"/>
                  <a:gd name="T11" fmla="*/ 131 h 131"/>
                  <a:gd name="T12" fmla="*/ 31 w 148"/>
                  <a:gd name="T13" fmla="*/ 131 h 131"/>
                  <a:gd name="T14" fmla="*/ 31 w 148"/>
                  <a:gd name="T15" fmla="*/ 49 h 131"/>
                  <a:gd name="T16" fmla="*/ 0 w 148"/>
                  <a:gd name="T17" fmla="*/ 49 h 131"/>
                  <a:gd name="T18" fmla="*/ 0 w 148"/>
                  <a:gd name="T19" fmla="*/ 27 h 131"/>
                  <a:gd name="T20" fmla="*/ 31 w 148"/>
                  <a:gd name="T21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8" h="131">
                    <a:moveTo>
                      <a:pt x="31" y="0"/>
                    </a:moveTo>
                    <a:cubicBezTo>
                      <a:pt x="116" y="0"/>
                      <a:pt x="116" y="0"/>
                      <a:pt x="116" y="0"/>
                    </a:cubicBezTo>
                    <a:cubicBezTo>
                      <a:pt x="134" y="0"/>
                      <a:pt x="148" y="12"/>
                      <a:pt x="148" y="27"/>
                    </a:cubicBezTo>
                    <a:cubicBezTo>
                      <a:pt x="148" y="49"/>
                      <a:pt x="148" y="49"/>
                      <a:pt x="148" y="49"/>
                    </a:cubicBezTo>
                    <a:cubicBezTo>
                      <a:pt x="116" y="49"/>
                      <a:pt x="116" y="49"/>
                      <a:pt x="116" y="49"/>
                    </a:cubicBezTo>
                    <a:cubicBezTo>
                      <a:pt x="116" y="131"/>
                      <a:pt x="116" y="131"/>
                      <a:pt x="116" y="131"/>
                    </a:cubicBezTo>
                    <a:cubicBezTo>
                      <a:pt x="31" y="131"/>
                      <a:pt x="31" y="131"/>
                      <a:pt x="31" y="131"/>
                    </a:cubicBezTo>
                    <a:cubicBezTo>
                      <a:pt x="31" y="49"/>
                      <a:pt x="31" y="49"/>
                      <a:pt x="31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12"/>
                      <a:pt x="14" y="0"/>
                      <a:pt x="3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Freeform 39"/>
              <p:cNvSpPr>
                <a:spLocks/>
              </p:cNvSpPr>
              <p:nvPr/>
            </p:nvSpPr>
            <p:spPr bwMode="auto">
              <a:xfrm>
                <a:off x="10231438" y="2332038"/>
                <a:ext cx="547688" cy="709612"/>
              </a:xfrm>
              <a:custGeom>
                <a:avLst/>
                <a:gdLst>
                  <a:gd name="T0" fmla="*/ 19 w 52"/>
                  <a:gd name="T1" fmla="*/ 68 h 68"/>
                  <a:gd name="T2" fmla="*/ 52 w 52"/>
                  <a:gd name="T3" fmla="*/ 68 h 68"/>
                  <a:gd name="T4" fmla="*/ 52 w 52"/>
                  <a:gd name="T5" fmla="*/ 48 h 68"/>
                  <a:gd name="T6" fmla="*/ 22 w 52"/>
                  <a:gd name="T7" fmla="*/ 48 h 68"/>
                  <a:gd name="T8" fmla="*/ 22 w 52"/>
                  <a:gd name="T9" fmla="*/ 0 h 68"/>
                  <a:gd name="T10" fmla="*/ 0 w 52"/>
                  <a:gd name="T11" fmla="*/ 0 h 68"/>
                  <a:gd name="T12" fmla="*/ 0 w 52"/>
                  <a:gd name="T13" fmla="*/ 51 h 68"/>
                  <a:gd name="T14" fmla="*/ 19 w 52"/>
                  <a:gd name="T15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" h="68">
                    <a:moveTo>
                      <a:pt x="19" y="68"/>
                    </a:moveTo>
                    <a:cubicBezTo>
                      <a:pt x="52" y="68"/>
                      <a:pt x="52" y="68"/>
                      <a:pt x="52" y="68"/>
                    </a:cubicBezTo>
                    <a:cubicBezTo>
                      <a:pt x="52" y="48"/>
                      <a:pt x="52" y="48"/>
                      <a:pt x="52" y="48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60"/>
                      <a:pt x="8" y="68"/>
                      <a:pt x="19" y="68"/>
                    </a:cubicBezTo>
                  </a:path>
                </a:pathLst>
              </a:custGeom>
              <a:solidFill>
                <a:srgbClr val="6E58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Rectangle 40"/>
              <p:cNvSpPr>
                <a:spLocks noChangeArrowheads="1"/>
              </p:cNvSpPr>
              <p:nvPr/>
            </p:nvSpPr>
            <p:spPr bwMode="auto">
              <a:xfrm>
                <a:off x="8999538" y="2332038"/>
                <a:ext cx="241300" cy="1222375"/>
              </a:xfrm>
              <a:prstGeom prst="rect">
                <a:avLst/>
              </a:prstGeom>
              <a:solidFill>
                <a:srgbClr val="6E58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Freeform 41"/>
              <p:cNvSpPr>
                <a:spLocks/>
              </p:cNvSpPr>
              <p:nvPr/>
            </p:nvSpPr>
            <p:spPr bwMode="auto">
              <a:xfrm>
                <a:off x="8999538" y="3355975"/>
                <a:ext cx="241300" cy="407987"/>
              </a:xfrm>
              <a:custGeom>
                <a:avLst/>
                <a:gdLst>
                  <a:gd name="T0" fmla="*/ 23 w 23"/>
                  <a:gd name="T1" fmla="*/ 0 h 39"/>
                  <a:gd name="T2" fmla="*/ 23 w 23"/>
                  <a:gd name="T3" fmla="*/ 39 h 39"/>
                  <a:gd name="T4" fmla="*/ 0 w 23"/>
                  <a:gd name="T5" fmla="*/ 19 h 39"/>
                  <a:gd name="T6" fmla="*/ 23 w 23"/>
                  <a:gd name="T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39">
                    <a:moveTo>
                      <a:pt x="23" y="0"/>
                    </a:moveTo>
                    <a:cubicBezTo>
                      <a:pt x="23" y="39"/>
                      <a:pt x="23" y="39"/>
                      <a:pt x="23" y="39"/>
                    </a:cubicBezTo>
                    <a:cubicBezTo>
                      <a:pt x="10" y="39"/>
                      <a:pt x="0" y="30"/>
                      <a:pt x="0" y="19"/>
                    </a:cubicBezTo>
                    <a:cubicBezTo>
                      <a:pt x="0" y="8"/>
                      <a:pt x="10" y="0"/>
                      <a:pt x="23" y="0"/>
                    </a:cubicBezTo>
                  </a:path>
                </a:pathLst>
              </a:custGeom>
              <a:solidFill>
                <a:srgbClr val="6E58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Freeform 42"/>
              <p:cNvSpPr>
                <a:spLocks/>
              </p:cNvSpPr>
              <p:nvPr/>
            </p:nvSpPr>
            <p:spPr bwMode="auto">
              <a:xfrm>
                <a:off x="10536238" y="2833688"/>
                <a:ext cx="484188" cy="207962"/>
              </a:xfrm>
              <a:custGeom>
                <a:avLst/>
                <a:gdLst>
                  <a:gd name="T0" fmla="*/ 0 w 46"/>
                  <a:gd name="T1" fmla="*/ 0 h 20"/>
                  <a:gd name="T2" fmla="*/ 46 w 46"/>
                  <a:gd name="T3" fmla="*/ 0 h 20"/>
                  <a:gd name="T4" fmla="*/ 23 w 46"/>
                  <a:gd name="T5" fmla="*/ 20 h 20"/>
                  <a:gd name="T6" fmla="*/ 0 w 46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20">
                    <a:moveTo>
                      <a:pt x="0" y="0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46" y="11"/>
                      <a:pt x="36" y="20"/>
                      <a:pt x="23" y="20"/>
                    </a:cubicBezTo>
                    <a:cubicBezTo>
                      <a:pt x="10" y="20"/>
                      <a:pt x="0" y="11"/>
                      <a:pt x="0" y="0"/>
                    </a:cubicBezTo>
                  </a:path>
                </a:pathLst>
              </a:custGeom>
              <a:solidFill>
                <a:srgbClr val="6E58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Rectangle 44"/>
              <p:cNvSpPr>
                <a:spLocks noChangeArrowheads="1"/>
              </p:cNvSpPr>
              <p:nvPr/>
            </p:nvSpPr>
            <p:spPr bwMode="auto">
              <a:xfrm>
                <a:off x="8999538" y="2332038"/>
                <a:ext cx="241300" cy="61912"/>
              </a:xfrm>
              <a:prstGeom prst="rect">
                <a:avLst/>
              </a:prstGeom>
              <a:solidFill>
                <a:srgbClr val="4B3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Rectangle 45"/>
              <p:cNvSpPr>
                <a:spLocks noChangeArrowheads="1"/>
              </p:cNvSpPr>
              <p:nvPr/>
            </p:nvSpPr>
            <p:spPr bwMode="auto">
              <a:xfrm>
                <a:off x="10231438" y="2332038"/>
                <a:ext cx="231775" cy="61912"/>
              </a:xfrm>
              <a:prstGeom prst="rect">
                <a:avLst/>
              </a:prstGeom>
              <a:solidFill>
                <a:srgbClr val="4B3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Freeform 46"/>
              <p:cNvSpPr>
                <a:spLocks/>
              </p:cNvSpPr>
              <p:nvPr/>
            </p:nvSpPr>
            <p:spPr bwMode="auto">
              <a:xfrm>
                <a:off x="9947275" y="4819650"/>
                <a:ext cx="536575" cy="241300"/>
              </a:xfrm>
              <a:custGeom>
                <a:avLst/>
                <a:gdLst>
                  <a:gd name="T0" fmla="*/ 22 w 51"/>
                  <a:gd name="T1" fmla="*/ 0 h 23"/>
                  <a:gd name="T2" fmla="*/ 51 w 51"/>
                  <a:gd name="T3" fmla="*/ 23 h 23"/>
                  <a:gd name="T4" fmla="*/ 22 w 51"/>
                  <a:gd name="T5" fmla="*/ 23 h 23"/>
                  <a:gd name="T6" fmla="*/ 0 w 51"/>
                  <a:gd name="T7" fmla="*/ 23 h 23"/>
                  <a:gd name="T8" fmla="*/ 0 w 51"/>
                  <a:gd name="T9" fmla="*/ 0 h 23"/>
                  <a:gd name="T10" fmla="*/ 22 w 51"/>
                  <a:gd name="T1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23">
                    <a:moveTo>
                      <a:pt x="22" y="0"/>
                    </a:moveTo>
                    <a:cubicBezTo>
                      <a:pt x="37" y="0"/>
                      <a:pt x="50" y="10"/>
                      <a:pt x="51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574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Freeform 47"/>
              <p:cNvSpPr>
                <a:spLocks/>
              </p:cNvSpPr>
              <p:nvPr/>
            </p:nvSpPr>
            <p:spPr bwMode="auto">
              <a:xfrm>
                <a:off x="9483725" y="1609725"/>
                <a:ext cx="515938" cy="366712"/>
              </a:xfrm>
              <a:custGeom>
                <a:avLst/>
                <a:gdLst>
                  <a:gd name="T0" fmla="*/ 0 w 49"/>
                  <a:gd name="T1" fmla="*/ 27 h 35"/>
                  <a:gd name="T2" fmla="*/ 26 w 49"/>
                  <a:gd name="T3" fmla="*/ 35 h 35"/>
                  <a:gd name="T4" fmla="*/ 49 w 49"/>
                  <a:gd name="T5" fmla="*/ 27 h 35"/>
                  <a:gd name="T6" fmla="*/ 49 w 49"/>
                  <a:gd name="T7" fmla="*/ 0 h 35"/>
                  <a:gd name="T8" fmla="*/ 0 w 49"/>
                  <a:gd name="T9" fmla="*/ 0 h 35"/>
                  <a:gd name="T10" fmla="*/ 0 w 49"/>
                  <a:gd name="T11" fmla="*/ 2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35">
                    <a:moveTo>
                      <a:pt x="0" y="27"/>
                    </a:moveTo>
                    <a:cubicBezTo>
                      <a:pt x="0" y="33"/>
                      <a:pt x="26" y="35"/>
                      <a:pt x="26" y="35"/>
                    </a:cubicBezTo>
                    <a:cubicBezTo>
                      <a:pt x="26" y="35"/>
                      <a:pt x="49" y="32"/>
                      <a:pt x="49" y="27"/>
                    </a:cubicBezTo>
                    <a:cubicBezTo>
                      <a:pt x="49" y="22"/>
                      <a:pt x="49" y="0"/>
                      <a:pt x="4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22"/>
                      <a:pt x="0" y="27"/>
                    </a:cubicBezTo>
                    <a:close/>
                  </a:path>
                </a:pathLst>
              </a:custGeom>
              <a:solidFill>
                <a:srgbClr val="6E58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Freeform 48"/>
              <p:cNvSpPr>
                <a:spLocks/>
              </p:cNvSpPr>
              <p:nvPr/>
            </p:nvSpPr>
            <p:spPr bwMode="auto">
              <a:xfrm>
                <a:off x="9483725" y="1609725"/>
                <a:ext cx="515938" cy="188912"/>
              </a:xfrm>
              <a:custGeom>
                <a:avLst/>
                <a:gdLst>
                  <a:gd name="T0" fmla="*/ 0 w 49"/>
                  <a:gd name="T1" fmla="*/ 14 h 18"/>
                  <a:gd name="T2" fmla="*/ 26 w 49"/>
                  <a:gd name="T3" fmla="*/ 18 h 18"/>
                  <a:gd name="T4" fmla="*/ 49 w 49"/>
                  <a:gd name="T5" fmla="*/ 14 h 18"/>
                  <a:gd name="T6" fmla="*/ 49 w 49"/>
                  <a:gd name="T7" fmla="*/ 0 h 18"/>
                  <a:gd name="T8" fmla="*/ 0 w 49"/>
                  <a:gd name="T9" fmla="*/ 0 h 18"/>
                  <a:gd name="T10" fmla="*/ 0 w 49"/>
                  <a:gd name="T11" fmla="*/ 1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18">
                    <a:moveTo>
                      <a:pt x="0" y="14"/>
                    </a:moveTo>
                    <a:cubicBezTo>
                      <a:pt x="0" y="16"/>
                      <a:pt x="26" y="18"/>
                      <a:pt x="26" y="18"/>
                    </a:cubicBezTo>
                    <a:cubicBezTo>
                      <a:pt x="26" y="18"/>
                      <a:pt x="49" y="16"/>
                      <a:pt x="49" y="14"/>
                    </a:cubicBezTo>
                    <a:cubicBezTo>
                      <a:pt x="49" y="11"/>
                      <a:pt x="49" y="0"/>
                      <a:pt x="4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1"/>
                      <a:pt x="0" y="14"/>
                    </a:cubicBezTo>
                    <a:close/>
                  </a:path>
                </a:pathLst>
              </a:custGeom>
              <a:solidFill>
                <a:srgbClr val="4B3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Freeform 49"/>
              <p:cNvSpPr>
                <a:spLocks/>
              </p:cNvSpPr>
              <p:nvPr/>
            </p:nvSpPr>
            <p:spPr bwMode="auto">
              <a:xfrm>
                <a:off x="9315450" y="554038"/>
                <a:ext cx="831850" cy="1139825"/>
              </a:xfrm>
              <a:custGeom>
                <a:avLst/>
                <a:gdLst>
                  <a:gd name="T0" fmla="*/ 77 w 79"/>
                  <a:gd name="T1" fmla="*/ 27 h 109"/>
                  <a:gd name="T2" fmla="*/ 62 w 79"/>
                  <a:gd name="T3" fmla="*/ 0 h 109"/>
                  <a:gd name="T4" fmla="*/ 20 w 79"/>
                  <a:gd name="T5" fmla="*/ 0 h 109"/>
                  <a:gd name="T6" fmla="*/ 7 w 79"/>
                  <a:gd name="T7" fmla="*/ 25 h 109"/>
                  <a:gd name="T8" fmla="*/ 7 w 79"/>
                  <a:gd name="T9" fmla="*/ 39 h 109"/>
                  <a:gd name="T10" fmla="*/ 0 w 79"/>
                  <a:gd name="T11" fmla="*/ 41 h 109"/>
                  <a:gd name="T12" fmla="*/ 0 w 79"/>
                  <a:gd name="T13" fmla="*/ 43 h 109"/>
                  <a:gd name="T14" fmla="*/ 0 w 79"/>
                  <a:gd name="T15" fmla="*/ 55 h 109"/>
                  <a:gd name="T16" fmla="*/ 1 w 79"/>
                  <a:gd name="T17" fmla="*/ 62 h 109"/>
                  <a:gd name="T18" fmla="*/ 1 w 79"/>
                  <a:gd name="T19" fmla="*/ 90 h 109"/>
                  <a:gd name="T20" fmla="*/ 45 w 79"/>
                  <a:gd name="T21" fmla="*/ 109 h 109"/>
                  <a:gd name="T22" fmla="*/ 79 w 79"/>
                  <a:gd name="T23" fmla="*/ 90 h 109"/>
                  <a:gd name="T24" fmla="*/ 79 w 79"/>
                  <a:gd name="T25" fmla="*/ 74 h 109"/>
                  <a:gd name="T26" fmla="*/ 77 w 79"/>
                  <a:gd name="T27" fmla="*/ 27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9" h="109">
                    <a:moveTo>
                      <a:pt x="77" y="27"/>
                    </a:moveTo>
                    <a:cubicBezTo>
                      <a:pt x="77" y="24"/>
                      <a:pt x="71" y="0"/>
                      <a:pt x="62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2" y="0"/>
                      <a:pt x="7" y="17"/>
                      <a:pt x="7" y="25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42"/>
                      <a:pt x="0" y="43"/>
                      <a:pt x="0" y="43"/>
                    </a:cubicBezTo>
                    <a:cubicBezTo>
                      <a:pt x="0" y="47"/>
                      <a:pt x="0" y="51"/>
                      <a:pt x="0" y="55"/>
                    </a:cubicBezTo>
                    <a:cubicBezTo>
                      <a:pt x="0" y="57"/>
                      <a:pt x="0" y="60"/>
                      <a:pt x="1" y="62"/>
                    </a:cubicBezTo>
                    <a:cubicBezTo>
                      <a:pt x="1" y="61"/>
                      <a:pt x="1" y="90"/>
                      <a:pt x="1" y="90"/>
                    </a:cubicBezTo>
                    <a:cubicBezTo>
                      <a:pt x="6" y="109"/>
                      <a:pt x="32" y="109"/>
                      <a:pt x="45" y="109"/>
                    </a:cubicBezTo>
                    <a:cubicBezTo>
                      <a:pt x="58" y="109"/>
                      <a:pt x="76" y="103"/>
                      <a:pt x="79" y="90"/>
                    </a:cubicBezTo>
                    <a:cubicBezTo>
                      <a:pt x="79" y="74"/>
                      <a:pt x="79" y="74"/>
                      <a:pt x="79" y="74"/>
                    </a:cubicBezTo>
                    <a:cubicBezTo>
                      <a:pt x="79" y="74"/>
                      <a:pt x="79" y="34"/>
                      <a:pt x="77" y="27"/>
                    </a:cubicBezTo>
                  </a:path>
                </a:pathLst>
              </a:custGeom>
              <a:solidFill>
                <a:srgbClr val="6E58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Freeform 50"/>
              <p:cNvSpPr>
                <a:spLocks/>
              </p:cNvSpPr>
              <p:nvPr/>
            </p:nvSpPr>
            <p:spPr bwMode="auto">
              <a:xfrm>
                <a:off x="9663113" y="1411288"/>
                <a:ext cx="157163" cy="41275"/>
              </a:xfrm>
              <a:custGeom>
                <a:avLst/>
                <a:gdLst>
                  <a:gd name="T0" fmla="*/ 15 w 15"/>
                  <a:gd name="T1" fmla="*/ 0 h 4"/>
                  <a:gd name="T2" fmla="*/ 8 w 15"/>
                  <a:gd name="T3" fmla="*/ 4 h 4"/>
                  <a:gd name="T4" fmla="*/ 0 w 15"/>
                  <a:gd name="T5" fmla="*/ 0 h 4"/>
                  <a:gd name="T6" fmla="*/ 15 w 1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">
                    <a:moveTo>
                      <a:pt x="15" y="0"/>
                    </a:moveTo>
                    <a:cubicBezTo>
                      <a:pt x="15" y="2"/>
                      <a:pt x="12" y="4"/>
                      <a:pt x="8" y="4"/>
                    </a:cubicBezTo>
                    <a:cubicBezTo>
                      <a:pt x="3" y="4"/>
                      <a:pt x="0" y="2"/>
                      <a:pt x="0" y="0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Freeform 51"/>
              <p:cNvSpPr>
                <a:spLocks/>
              </p:cNvSpPr>
              <p:nvPr/>
            </p:nvSpPr>
            <p:spPr bwMode="auto">
              <a:xfrm>
                <a:off x="9324975" y="1192213"/>
                <a:ext cx="74613" cy="125412"/>
              </a:xfrm>
              <a:custGeom>
                <a:avLst/>
                <a:gdLst>
                  <a:gd name="T0" fmla="*/ 7 w 7"/>
                  <a:gd name="T1" fmla="*/ 0 h 12"/>
                  <a:gd name="T2" fmla="*/ 4 w 7"/>
                  <a:gd name="T3" fmla="*/ 4 h 12"/>
                  <a:gd name="T4" fmla="*/ 0 w 7"/>
                  <a:gd name="T5" fmla="*/ 8 h 12"/>
                  <a:gd name="T6" fmla="*/ 0 w 7"/>
                  <a:gd name="T7" fmla="*/ 12 h 12"/>
                  <a:gd name="T8" fmla="*/ 0 w 7"/>
                  <a:gd name="T9" fmla="*/ 12 h 12"/>
                  <a:gd name="T10" fmla="*/ 3 w 7"/>
                  <a:gd name="T11" fmla="*/ 11 h 12"/>
                  <a:gd name="T12" fmla="*/ 3 w 7"/>
                  <a:gd name="T13" fmla="*/ 11 h 12"/>
                  <a:gd name="T14" fmla="*/ 4 w 7"/>
                  <a:gd name="T15" fmla="*/ 10 h 12"/>
                  <a:gd name="T16" fmla="*/ 7 w 7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2">
                    <a:moveTo>
                      <a:pt x="7" y="0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3" y="6"/>
                      <a:pt x="2" y="7"/>
                      <a:pt x="0" y="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2"/>
                      <a:pt x="2" y="12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1"/>
                      <a:pt x="4" y="10"/>
                      <a:pt x="4" y="10"/>
                    </a:cubicBezTo>
                    <a:cubicBezTo>
                      <a:pt x="7" y="5"/>
                      <a:pt x="7" y="0"/>
                      <a:pt x="7" y="0"/>
                    </a:cubicBezTo>
                  </a:path>
                </a:pathLst>
              </a:custGeom>
              <a:solidFill>
                <a:srgbClr val="4B3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Freeform 52"/>
              <p:cNvSpPr>
                <a:spLocks/>
              </p:cNvSpPr>
              <p:nvPr/>
            </p:nvSpPr>
            <p:spPr bwMode="auto">
              <a:xfrm>
                <a:off x="9263063" y="449263"/>
                <a:ext cx="936625" cy="679450"/>
              </a:xfrm>
              <a:custGeom>
                <a:avLst/>
                <a:gdLst>
                  <a:gd name="T0" fmla="*/ 88 w 89"/>
                  <a:gd name="T1" fmla="*/ 29 h 65"/>
                  <a:gd name="T2" fmla="*/ 46 w 89"/>
                  <a:gd name="T3" fmla="*/ 0 h 65"/>
                  <a:gd name="T4" fmla="*/ 46 w 89"/>
                  <a:gd name="T5" fmla="*/ 0 h 65"/>
                  <a:gd name="T6" fmla="*/ 46 w 89"/>
                  <a:gd name="T7" fmla="*/ 0 h 65"/>
                  <a:gd name="T8" fmla="*/ 45 w 89"/>
                  <a:gd name="T9" fmla="*/ 0 h 65"/>
                  <a:gd name="T10" fmla="*/ 44 w 89"/>
                  <a:gd name="T11" fmla="*/ 0 h 65"/>
                  <a:gd name="T12" fmla="*/ 43 w 89"/>
                  <a:gd name="T13" fmla="*/ 0 h 65"/>
                  <a:gd name="T14" fmla="*/ 43 w 89"/>
                  <a:gd name="T15" fmla="*/ 0 h 65"/>
                  <a:gd name="T16" fmla="*/ 2 w 89"/>
                  <a:gd name="T17" fmla="*/ 29 h 65"/>
                  <a:gd name="T18" fmla="*/ 2 w 89"/>
                  <a:gd name="T19" fmla="*/ 52 h 65"/>
                  <a:gd name="T20" fmla="*/ 5 w 89"/>
                  <a:gd name="T21" fmla="*/ 54 h 65"/>
                  <a:gd name="T22" fmla="*/ 5 w 89"/>
                  <a:gd name="T23" fmla="*/ 54 h 65"/>
                  <a:gd name="T24" fmla="*/ 11 w 89"/>
                  <a:gd name="T25" fmla="*/ 65 h 65"/>
                  <a:gd name="T26" fmla="*/ 12 w 89"/>
                  <a:gd name="T27" fmla="*/ 34 h 65"/>
                  <a:gd name="T28" fmla="*/ 45 w 89"/>
                  <a:gd name="T29" fmla="*/ 16 h 65"/>
                  <a:gd name="T30" fmla="*/ 78 w 89"/>
                  <a:gd name="T31" fmla="*/ 34 h 65"/>
                  <a:gd name="T32" fmla="*/ 79 w 89"/>
                  <a:gd name="T33" fmla="*/ 65 h 65"/>
                  <a:gd name="T34" fmla="*/ 84 w 89"/>
                  <a:gd name="T35" fmla="*/ 54 h 65"/>
                  <a:gd name="T36" fmla="*/ 84 w 89"/>
                  <a:gd name="T37" fmla="*/ 54 h 65"/>
                  <a:gd name="T38" fmla="*/ 88 w 89"/>
                  <a:gd name="T39" fmla="*/ 52 h 65"/>
                  <a:gd name="T40" fmla="*/ 88 w 89"/>
                  <a:gd name="T41" fmla="*/ 29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9" h="65">
                    <a:moveTo>
                      <a:pt x="88" y="29"/>
                    </a:moveTo>
                    <a:cubicBezTo>
                      <a:pt x="86" y="11"/>
                      <a:pt x="71" y="1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19" y="1"/>
                      <a:pt x="4" y="11"/>
                      <a:pt x="2" y="29"/>
                    </a:cubicBezTo>
                    <a:cubicBezTo>
                      <a:pt x="1" y="33"/>
                      <a:pt x="0" y="52"/>
                      <a:pt x="2" y="52"/>
                    </a:cubicBezTo>
                    <a:cubicBezTo>
                      <a:pt x="3" y="53"/>
                      <a:pt x="5" y="54"/>
                      <a:pt x="5" y="54"/>
                    </a:cubicBezTo>
                    <a:cubicBezTo>
                      <a:pt x="5" y="54"/>
                      <a:pt x="5" y="54"/>
                      <a:pt x="5" y="54"/>
                    </a:cubicBezTo>
                    <a:cubicBezTo>
                      <a:pt x="9" y="56"/>
                      <a:pt x="11" y="60"/>
                      <a:pt x="11" y="65"/>
                    </a:cubicBezTo>
                    <a:cubicBezTo>
                      <a:pt x="11" y="65"/>
                      <a:pt x="12" y="51"/>
                      <a:pt x="12" y="34"/>
                    </a:cubicBezTo>
                    <a:cubicBezTo>
                      <a:pt x="12" y="24"/>
                      <a:pt x="25" y="16"/>
                      <a:pt x="45" y="16"/>
                    </a:cubicBezTo>
                    <a:cubicBezTo>
                      <a:pt x="65" y="16"/>
                      <a:pt x="78" y="24"/>
                      <a:pt x="78" y="34"/>
                    </a:cubicBezTo>
                    <a:cubicBezTo>
                      <a:pt x="78" y="51"/>
                      <a:pt x="79" y="65"/>
                      <a:pt x="79" y="65"/>
                    </a:cubicBezTo>
                    <a:cubicBezTo>
                      <a:pt x="79" y="60"/>
                      <a:pt x="81" y="56"/>
                      <a:pt x="84" y="54"/>
                    </a:cubicBezTo>
                    <a:cubicBezTo>
                      <a:pt x="84" y="54"/>
                      <a:pt x="84" y="54"/>
                      <a:pt x="84" y="54"/>
                    </a:cubicBezTo>
                    <a:cubicBezTo>
                      <a:pt x="84" y="54"/>
                      <a:pt x="87" y="53"/>
                      <a:pt x="88" y="52"/>
                    </a:cubicBezTo>
                    <a:cubicBezTo>
                      <a:pt x="89" y="52"/>
                      <a:pt x="89" y="33"/>
                      <a:pt x="88" y="2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Freeform 53"/>
              <p:cNvSpPr>
                <a:spLocks/>
              </p:cNvSpPr>
              <p:nvPr/>
            </p:nvSpPr>
            <p:spPr bwMode="auto">
              <a:xfrm>
                <a:off x="10072688" y="1192213"/>
                <a:ext cx="74613" cy="125412"/>
              </a:xfrm>
              <a:custGeom>
                <a:avLst/>
                <a:gdLst>
                  <a:gd name="T0" fmla="*/ 0 w 7"/>
                  <a:gd name="T1" fmla="*/ 0 h 12"/>
                  <a:gd name="T2" fmla="*/ 2 w 7"/>
                  <a:gd name="T3" fmla="*/ 4 h 12"/>
                  <a:gd name="T4" fmla="*/ 7 w 7"/>
                  <a:gd name="T5" fmla="*/ 8 h 12"/>
                  <a:gd name="T6" fmla="*/ 7 w 7"/>
                  <a:gd name="T7" fmla="*/ 12 h 12"/>
                  <a:gd name="T8" fmla="*/ 6 w 7"/>
                  <a:gd name="T9" fmla="*/ 12 h 12"/>
                  <a:gd name="T10" fmla="*/ 4 w 7"/>
                  <a:gd name="T11" fmla="*/ 11 h 12"/>
                  <a:gd name="T12" fmla="*/ 4 w 7"/>
                  <a:gd name="T13" fmla="*/ 11 h 12"/>
                  <a:gd name="T14" fmla="*/ 2 w 7"/>
                  <a:gd name="T15" fmla="*/ 10 h 12"/>
                  <a:gd name="T16" fmla="*/ 0 w 7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2">
                    <a:moveTo>
                      <a:pt x="0" y="0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4" y="6"/>
                      <a:pt x="5" y="7"/>
                      <a:pt x="7" y="8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5" y="12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3" y="10"/>
                      <a:pt x="2" y="10"/>
                    </a:cubicBezTo>
                    <a:cubicBezTo>
                      <a:pt x="0" y="5"/>
                      <a:pt x="0" y="0"/>
                      <a:pt x="0" y="0"/>
                    </a:cubicBezTo>
                  </a:path>
                </a:pathLst>
              </a:custGeom>
              <a:solidFill>
                <a:srgbClr val="4B3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Freeform 54"/>
              <p:cNvSpPr>
                <a:spLocks/>
              </p:cNvSpPr>
              <p:nvPr/>
            </p:nvSpPr>
            <p:spPr bwMode="auto">
              <a:xfrm>
                <a:off x="9220200" y="962025"/>
                <a:ext cx="188913" cy="323850"/>
              </a:xfrm>
              <a:custGeom>
                <a:avLst/>
                <a:gdLst>
                  <a:gd name="T0" fmla="*/ 16 w 18"/>
                  <a:gd name="T1" fmla="*/ 14 h 31"/>
                  <a:gd name="T2" fmla="*/ 12 w 18"/>
                  <a:gd name="T3" fmla="*/ 30 h 31"/>
                  <a:gd name="T4" fmla="*/ 2 w 18"/>
                  <a:gd name="T5" fmla="*/ 17 h 31"/>
                  <a:gd name="T6" fmla="*/ 5 w 18"/>
                  <a:gd name="T7" fmla="*/ 1 h 31"/>
                  <a:gd name="T8" fmla="*/ 16 w 18"/>
                  <a:gd name="T9" fmla="*/ 1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1">
                    <a:moveTo>
                      <a:pt x="16" y="14"/>
                    </a:moveTo>
                    <a:cubicBezTo>
                      <a:pt x="18" y="22"/>
                      <a:pt x="16" y="29"/>
                      <a:pt x="12" y="30"/>
                    </a:cubicBezTo>
                    <a:cubicBezTo>
                      <a:pt x="8" y="31"/>
                      <a:pt x="4" y="25"/>
                      <a:pt x="2" y="17"/>
                    </a:cubicBezTo>
                    <a:cubicBezTo>
                      <a:pt x="0" y="10"/>
                      <a:pt x="1" y="2"/>
                      <a:pt x="5" y="1"/>
                    </a:cubicBezTo>
                    <a:cubicBezTo>
                      <a:pt x="9" y="0"/>
                      <a:pt x="14" y="6"/>
                      <a:pt x="16" y="14"/>
                    </a:cubicBezTo>
                  </a:path>
                </a:pathLst>
              </a:custGeom>
              <a:solidFill>
                <a:srgbClr val="6E58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Freeform 55"/>
              <p:cNvSpPr>
                <a:spLocks/>
              </p:cNvSpPr>
              <p:nvPr/>
            </p:nvSpPr>
            <p:spPr bwMode="auto">
              <a:xfrm>
                <a:off x="10063163" y="962025"/>
                <a:ext cx="188913" cy="323850"/>
              </a:xfrm>
              <a:custGeom>
                <a:avLst/>
                <a:gdLst>
                  <a:gd name="T0" fmla="*/ 2 w 18"/>
                  <a:gd name="T1" fmla="*/ 14 h 31"/>
                  <a:gd name="T2" fmla="*/ 5 w 18"/>
                  <a:gd name="T3" fmla="*/ 30 h 31"/>
                  <a:gd name="T4" fmla="*/ 16 w 18"/>
                  <a:gd name="T5" fmla="*/ 17 h 31"/>
                  <a:gd name="T6" fmla="*/ 12 w 18"/>
                  <a:gd name="T7" fmla="*/ 1 h 31"/>
                  <a:gd name="T8" fmla="*/ 2 w 18"/>
                  <a:gd name="T9" fmla="*/ 1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1">
                    <a:moveTo>
                      <a:pt x="2" y="14"/>
                    </a:moveTo>
                    <a:cubicBezTo>
                      <a:pt x="0" y="22"/>
                      <a:pt x="1" y="29"/>
                      <a:pt x="5" y="30"/>
                    </a:cubicBezTo>
                    <a:cubicBezTo>
                      <a:pt x="9" y="31"/>
                      <a:pt x="14" y="25"/>
                      <a:pt x="16" y="17"/>
                    </a:cubicBezTo>
                    <a:cubicBezTo>
                      <a:pt x="18" y="10"/>
                      <a:pt x="16" y="2"/>
                      <a:pt x="12" y="1"/>
                    </a:cubicBezTo>
                    <a:cubicBezTo>
                      <a:pt x="9" y="0"/>
                      <a:pt x="4" y="6"/>
                      <a:pt x="2" y="14"/>
                    </a:cubicBezTo>
                  </a:path>
                </a:pathLst>
              </a:custGeom>
              <a:solidFill>
                <a:srgbClr val="6E58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Rectangle 56"/>
              <p:cNvSpPr>
                <a:spLocks noChangeArrowheads="1"/>
              </p:cNvSpPr>
              <p:nvPr/>
            </p:nvSpPr>
            <p:spPr bwMode="auto">
              <a:xfrm>
                <a:off x="9388475" y="919163"/>
                <a:ext cx="1588" cy="42862"/>
              </a:xfrm>
              <a:prstGeom prst="rect">
                <a:avLst/>
              </a:pr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Freeform 57"/>
              <p:cNvSpPr>
                <a:spLocks/>
              </p:cNvSpPr>
              <p:nvPr/>
            </p:nvSpPr>
            <p:spPr bwMode="auto">
              <a:xfrm>
                <a:off x="9378950" y="857250"/>
                <a:ext cx="704850" cy="428625"/>
              </a:xfrm>
              <a:custGeom>
                <a:avLst/>
                <a:gdLst>
                  <a:gd name="T0" fmla="*/ 34 w 67"/>
                  <a:gd name="T1" fmla="*/ 0 h 41"/>
                  <a:gd name="T2" fmla="*/ 34 w 67"/>
                  <a:gd name="T3" fmla="*/ 0 h 41"/>
                  <a:gd name="T4" fmla="*/ 1 w 67"/>
                  <a:gd name="T5" fmla="*/ 5 h 41"/>
                  <a:gd name="T6" fmla="*/ 1 w 67"/>
                  <a:gd name="T7" fmla="*/ 6 h 41"/>
                  <a:gd name="T8" fmla="*/ 1 w 67"/>
                  <a:gd name="T9" fmla="*/ 10 h 41"/>
                  <a:gd name="T10" fmla="*/ 1 w 67"/>
                  <a:gd name="T11" fmla="*/ 10 h 41"/>
                  <a:gd name="T12" fmla="*/ 0 w 67"/>
                  <a:gd name="T13" fmla="*/ 22 h 41"/>
                  <a:gd name="T14" fmla="*/ 1 w 67"/>
                  <a:gd name="T15" fmla="*/ 24 h 41"/>
                  <a:gd name="T16" fmla="*/ 2 w 67"/>
                  <a:gd name="T17" fmla="*/ 33 h 41"/>
                  <a:gd name="T18" fmla="*/ 2 w 67"/>
                  <a:gd name="T19" fmla="*/ 32 h 41"/>
                  <a:gd name="T20" fmla="*/ 1 w 67"/>
                  <a:gd name="T21" fmla="*/ 36 h 41"/>
                  <a:gd name="T22" fmla="*/ 5 w 67"/>
                  <a:gd name="T23" fmla="*/ 38 h 41"/>
                  <a:gd name="T24" fmla="*/ 24 w 67"/>
                  <a:gd name="T25" fmla="*/ 41 h 41"/>
                  <a:gd name="T26" fmla="*/ 26 w 67"/>
                  <a:gd name="T27" fmla="*/ 41 h 41"/>
                  <a:gd name="T28" fmla="*/ 30 w 67"/>
                  <a:gd name="T29" fmla="*/ 36 h 41"/>
                  <a:gd name="T30" fmla="*/ 32 w 67"/>
                  <a:gd name="T31" fmla="*/ 30 h 41"/>
                  <a:gd name="T32" fmla="*/ 32 w 67"/>
                  <a:gd name="T33" fmla="*/ 30 h 41"/>
                  <a:gd name="T34" fmla="*/ 32 w 67"/>
                  <a:gd name="T35" fmla="*/ 30 h 41"/>
                  <a:gd name="T36" fmla="*/ 34 w 67"/>
                  <a:gd name="T37" fmla="*/ 30 h 41"/>
                  <a:gd name="T38" fmla="*/ 35 w 67"/>
                  <a:gd name="T39" fmla="*/ 30 h 41"/>
                  <a:gd name="T40" fmla="*/ 35 w 67"/>
                  <a:gd name="T41" fmla="*/ 30 h 41"/>
                  <a:gd name="T42" fmla="*/ 35 w 67"/>
                  <a:gd name="T43" fmla="*/ 30 h 41"/>
                  <a:gd name="T44" fmla="*/ 37 w 67"/>
                  <a:gd name="T45" fmla="*/ 36 h 41"/>
                  <a:gd name="T46" fmla="*/ 41 w 67"/>
                  <a:gd name="T47" fmla="*/ 41 h 41"/>
                  <a:gd name="T48" fmla="*/ 43 w 67"/>
                  <a:gd name="T49" fmla="*/ 41 h 41"/>
                  <a:gd name="T50" fmla="*/ 62 w 67"/>
                  <a:gd name="T51" fmla="*/ 38 h 41"/>
                  <a:gd name="T52" fmla="*/ 66 w 67"/>
                  <a:gd name="T53" fmla="*/ 36 h 41"/>
                  <a:gd name="T54" fmla="*/ 66 w 67"/>
                  <a:gd name="T55" fmla="*/ 32 h 41"/>
                  <a:gd name="T56" fmla="*/ 66 w 67"/>
                  <a:gd name="T57" fmla="*/ 33 h 41"/>
                  <a:gd name="T58" fmla="*/ 67 w 67"/>
                  <a:gd name="T59" fmla="*/ 24 h 41"/>
                  <a:gd name="T60" fmla="*/ 67 w 67"/>
                  <a:gd name="T61" fmla="*/ 22 h 41"/>
                  <a:gd name="T62" fmla="*/ 67 w 67"/>
                  <a:gd name="T63" fmla="*/ 5 h 41"/>
                  <a:gd name="T64" fmla="*/ 34 w 67"/>
                  <a:gd name="T65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7" h="41">
                    <a:moveTo>
                      <a:pt x="34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29" y="0"/>
                      <a:pt x="11" y="0"/>
                      <a:pt x="1" y="5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5"/>
                      <a:pt x="0" y="19"/>
                      <a:pt x="0" y="22"/>
                    </a:cubicBezTo>
                    <a:cubicBezTo>
                      <a:pt x="0" y="23"/>
                      <a:pt x="1" y="23"/>
                      <a:pt x="1" y="24"/>
                    </a:cubicBezTo>
                    <a:cubicBezTo>
                      <a:pt x="2" y="27"/>
                      <a:pt x="2" y="30"/>
                      <a:pt x="2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2"/>
                      <a:pt x="2" y="34"/>
                      <a:pt x="1" y="36"/>
                    </a:cubicBezTo>
                    <a:cubicBezTo>
                      <a:pt x="2" y="37"/>
                      <a:pt x="3" y="38"/>
                      <a:pt x="5" y="38"/>
                    </a:cubicBezTo>
                    <a:cubicBezTo>
                      <a:pt x="13" y="40"/>
                      <a:pt x="21" y="41"/>
                      <a:pt x="24" y="41"/>
                    </a:cubicBezTo>
                    <a:cubicBezTo>
                      <a:pt x="25" y="41"/>
                      <a:pt x="26" y="41"/>
                      <a:pt x="26" y="41"/>
                    </a:cubicBezTo>
                    <a:cubicBezTo>
                      <a:pt x="29" y="40"/>
                      <a:pt x="30" y="38"/>
                      <a:pt x="30" y="36"/>
                    </a:cubicBezTo>
                    <a:cubicBezTo>
                      <a:pt x="30" y="34"/>
                      <a:pt x="32" y="30"/>
                      <a:pt x="32" y="30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2" y="30"/>
                      <a:pt x="33" y="30"/>
                      <a:pt x="34" y="30"/>
                    </a:cubicBezTo>
                    <a:cubicBezTo>
                      <a:pt x="34" y="30"/>
                      <a:pt x="35" y="30"/>
                      <a:pt x="35" y="30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5" y="30"/>
                      <a:pt x="37" y="34"/>
                      <a:pt x="37" y="36"/>
                    </a:cubicBezTo>
                    <a:cubicBezTo>
                      <a:pt x="37" y="38"/>
                      <a:pt x="38" y="40"/>
                      <a:pt x="41" y="41"/>
                    </a:cubicBezTo>
                    <a:cubicBezTo>
                      <a:pt x="41" y="41"/>
                      <a:pt x="42" y="41"/>
                      <a:pt x="43" y="41"/>
                    </a:cubicBezTo>
                    <a:cubicBezTo>
                      <a:pt x="46" y="41"/>
                      <a:pt x="54" y="40"/>
                      <a:pt x="62" y="38"/>
                    </a:cubicBezTo>
                    <a:cubicBezTo>
                      <a:pt x="64" y="38"/>
                      <a:pt x="65" y="37"/>
                      <a:pt x="66" y="36"/>
                    </a:cubicBezTo>
                    <a:cubicBezTo>
                      <a:pt x="66" y="34"/>
                      <a:pt x="66" y="32"/>
                      <a:pt x="66" y="32"/>
                    </a:cubicBezTo>
                    <a:cubicBezTo>
                      <a:pt x="66" y="33"/>
                      <a:pt x="66" y="33"/>
                      <a:pt x="66" y="33"/>
                    </a:cubicBezTo>
                    <a:cubicBezTo>
                      <a:pt x="66" y="30"/>
                      <a:pt x="66" y="27"/>
                      <a:pt x="67" y="24"/>
                    </a:cubicBezTo>
                    <a:cubicBezTo>
                      <a:pt x="67" y="23"/>
                      <a:pt x="67" y="23"/>
                      <a:pt x="67" y="22"/>
                    </a:cubicBezTo>
                    <a:cubicBezTo>
                      <a:pt x="67" y="18"/>
                      <a:pt x="67" y="12"/>
                      <a:pt x="67" y="5"/>
                    </a:cubicBezTo>
                    <a:cubicBezTo>
                      <a:pt x="57" y="0"/>
                      <a:pt x="38" y="0"/>
                      <a:pt x="34" y="0"/>
                    </a:cubicBezTo>
                  </a:path>
                </a:pathLst>
              </a:custGeom>
              <a:solidFill>
                <a:srgbClr val="2E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Freeform 58"/>
              <p:cNvSpPr>
                <a:spLocks/>
              </p:cNvSpPr>
              <p:nvPr/>
            </p:nvSpPr>
            <p:spPr bwMode="auto">
              <a:xfrm>
                <a:off x="9388475" y="1192213"/>
                <a:ext cx="11113" cy="41275"/>
              </a:xfrm>
              <a:custGeom>
                <a:avLst/>
                <a:gdLst>
                  <a:gd name="T0" fmla="*/ 1 w 1"/>
                  <a:gd name="T1" fmla="*/ 0 h 4"/>
                  <a:gd name="T2" fmla="*/ 1 w 1"/>
                  <a:gd name="T3" fmla="*/ 1 h 4"/>
                  <a:gd name="T4" fmla="*/ 0 w 1"/>
                  <a:gd name="T5" fmla="*/ 4 h 4"/>
                  <a:gd name="T6" fmla="*/ 0 w 1"/>
                  <a:gd name="T7" fmla="*/ 4 h 4"/>
                  <a:gd name="T8" fmla="*/ 1 w 1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2"/>
                      <a:pt x="1" y="0"/>
                      <a:pt x="1" y="0"/>
                    </a:cubicBezTo>
                  </a:path>
                </a:pathLst>
              </a:custGeom>
              <a:solidFill>
                <a:srgbClr val="212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Freeform 59"/>
              <p:cNvSpPr>
                <a:spLocks noEditPoints="1"/>
              </p:cNvSpPr>
              <p:nvPr/>
            </p:nvSpPr>
            <p:spPr bwMode="auto">
              <a:xfrm>
                <a:off x="9324975" y="909638"/>
                <a:ext cx="811213" cy="177800"/>
              </a:xfrm>
              <a:custGeom>
                <a:avLst/>
                <a:gdLst>
                  <a:gd name="T0" fmla="*/ 72 w 77"/>
                  <a:gd name="T1" fmla="*/ 0 h 17"/>
                  <a:gd name="T2" fmla="*/ 72 w 77"/>
                  <a:gd name="T3" fmla="*/ 17 h 17"/>
                  <a:gd name="T4" fmla="*/ 77 w 77"/>
                  <a:gd name="T5" fmla="*/ 9 h 17"/>
                  <a:gd name="T6" fmla="*/ 77 w 77"/>
                  <a:gd name="T7" fmla="*/ 3 h 17"/>
                  <a:gd name="T8" fmla="*/ 72 w 77"/>
                  <a:gd name="T9" fmla="*/ 0 h 17"/>
                  <a:gd name="T10" fmla="*/ 6 w 77"/>
                  <a:gd name="T11" fmla="*/ 0 h 17"/>
                  <a:gd name="T12" fmla="*/ 0 w 77"/>
                  <a:gd name="T13" fmla="*/ 3 h 17"/>
                  <a:gd name="T14" fmla="*/ 0 w 77"/>
                  <a:gd name="T15" fmla="*/ 8 h 17"/>
                  <a:gd name="T16" fmla="*/ 5 w 77"/>
                  <a:gd name="T17" fmla="*/ 17 h 17"/>
                  <a:gd name="T18" fmla="*/ 6 w 77"/>
                  <a:gd name="T19" fmla="*/ 5 h 17"/>
                  <a:gd name="T20" fmla="*/ 6 w 77"/>
                  <a:gd name="T21" fmla="*/ 1 h 17"/>
                  <a:gd name="T22" fmla="*/ 6 w 77"/>
                  <a:gd name="T2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" h="17">
                    <a:moveTo>
                      <a:pt x="72" y="0"/>
                    </a:moveTo>
                    <a:cubicBezTo>
                      <a:pt x="72" y="7"/>
                      <a:pt x="72" y="13"/>
                      <a:pt x="72" y="17"/>
                    </a:cubicBezTo>
                    <a:cubicBezTo>
                      <a:pt x="73" y="14"/>
                      <a:pt x="75" y="11"/>
                      <a:pt x="77" y="9"/>
                    </a:cubicBezTo>
                    <a:cubicBezTo>
                      <a:pt x="77" y="5"/>
                      <a:pt x="77" y="3"/>
                      <a:pt x="77" y="3"/>
                    </a:cubicBezTo>
                    <a:cubicBezTo>
                      <a:pt x="76" y="2"/>
                      <a:pt x="74" y="1"/>
                      <a:pt x="72" y="0"/>
                    </a:cubicBezTo>
                    <a:moveTo>
                      <a:pt x="6" y="0"/>
                    </a:moveTo>
                    <a:cubicBezTo>
                      <a:pt x="3" y="0"/>
                      <a:pt x="2" y="1"/>
                      <a:pt x="0" y="3"/>
                    </a:cubicBezTo>
                    <a:cubicBezTo>
                      <a:pt x="0" y="3"/>
                      <a:pt x="0" y="5"/>
                      <a:pt x="0" y="8"/>
                    </a:cubicBezTo>
                    <a:cubicBezTo>
                      <a:pt x="2" y="10"/>
                      <a:pt x="4" y="13"/>
                      <a:pt x="5" y="17"/>
                    </a:cubicBezTo>
                    <a:cubicBezTo>
                      <a:pt x="5" y="14"/>
                      <a:pt x="5" y="10"/>
                      <a:pt x="6" y="5"/>
                    </a:cubicBezTo>
                    <a:cubicBezTo>
                      <a:pt x="6" y="4"/>
                      <a:pt x="6" y="2"/>
                      <a:pt x="6" y="1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Freeform 60"/>
              <p:cNvSpPr>
                <a:spLocks/>
              </p:cNvSpPr>
              <p:nvPr/>
            </p:nvSpPr>
            <p:spPr bwMode="auto">
              <a:xfrm>
                <a:off x="10072688" y="1192213"/>
                <a:ext cx="11113" cy="41275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1 w 1"/>
                  <a:gd name="T5" fmla="*/ 4 h 4"/>
                  <a:gd name="T6" fmla="*/ 0 w 1"/>
                  <a:gd name="T7" fmla="*/ 1 h 4"/>
                  <a:gd name="T8" fmla="*/ 0 w 1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cubicBezTo>
                      <a:pt x="0" y="0"/>
                      <a:pt x="0" y="2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212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Freeform 61"/>
              <p:cNvSpPr>
                <a:spLocks/>
              </p:cNvSpPr>
              <p:nvPr/>
            </p:nvSpPr>
            <p:spPr bwMode="auto">
              <a:xfrm>
                <a:off x="9324975" y="992188"/>
                <a:ext cx="74613" cy="241300"/>
              </a:xfrm>
              <a:custGeom>
                <a:avLst/>
                <a:gdLst>
                  <a:gd name="T0" fmla="*/ 0 w 7"/>
                  <a:gd name="T1" fmla="*/ 0 h 23"/>
                  <a:gd name="T2" fmla="*/ 6 w 7"/>
                  <a:gd name="T3" fmla="*/ 23 h 23"/>
                  <a:gd name="T4" fmla="*/ 7 w 7"/>
                  <a:gd name="T5" fmla="*/ 20 h 23"/>
                  <a:gd name="T6" fmla="*/ 6 w 7"/>
                  <a:gd name="T7" fmla="*/ 11 h 23"/>
                  <a:gd name="T8" fmla="*/ 5 w 7"/>
                  <a:gd name="T9" fmla="*/ 9 h 23"/>
                  <a:gd name="T10" fmla="*/ 0 w 7"/>
                  <a:gd name="T1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3">
                    <a:moveTo>
                      <a:pt x="0" y="0"/>
                    </a:moveTo>
                    <a:cubicBezTo>
                      <a:pt x="0" y="7"/>
                      <a:pt x="1" y="18"/>
                      <a:pt x="6" y="23"/>
                    </a:cubicBezTo>
                    <a:cubicBezTo>
                      <a:pt x="6" y="22"/>
                      <a:pt x="6" y="21"/>
                      <a:pt x="7" y="20"/>
                    </a:cubicBezTo>
                    <a:cubicBezTo>
                      <a:pt x="7" y="17"/>
                      <a:pt x="7" y="14"/>
                      <a:pt x="6" y="11"/>
                    </a:cubicBezTo>
                    <a:cubicBezTo>
                      <a:pt x="6" y="10"/>
                      <a:pt x="5" y="10"/>
                      <a:pt x="5" y="9"/>
                    </a:cubicBezTo>
                    <a:cubicBezTo>
                      <a:pt x="4" y="5"/>
                      <a:pt x="2" y="2"/>
                      <a:pt x="0" y="0"/>
                    </a:cubicBezTo>
                  </a:path>
                </a:pathLst>
              </a:custGeom>
              <a:solidFill>
                <a:srgbClr val="2E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Freeform 62"/>
              <p:cNvSpPr>
                <a:spLocks/>
              </p:cNvSpPr>
              <p:nvPr/>
            </p:nvSpPr>
            <p:spPr bwMode="auto">
              <a:xfrm>
                <a:off x="10072688" y="1003300"/>
                <a:ext cx="63500" cy="230187"/>
              </a:xfrm>
              <a:custGeom>
                <a:avLst/>
                <a:gdLst>
                  <a:gd name="T0" fmla="*/ 6 w 6"/>
                  <a:gd name="T1" fmla="*/ 0 h 22"/>
                  <a:gd name="T2" fmla="*/ 1 w 6"/>
                  <a:gd name="T3" fmla="*/ 8 h 22"/>
                  <a:gd name="T4" fmla="*/ 1 w 6"/>
                  <a:gd name="T5" fmla="*/ 10 h 22"/>
                  <a:gd name="T6" fmla="*/ 0 w 6"/>
                  <a:gd name="T7" fmla="*/ 19 h 22"/>
                  <a:gd name="T8" fmla="*/ 1 w 6"/>
                  <a:gd name="T9" fmla="*/ 22 h 22"/>
                  <a:gd name="T10" fmla="*/ 6 w 6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2">
                    <a:moveTo>
                      <a:pt x="6" y="0"/>
                    </a:moveTo>
                    <a:cubicBezTo>
                      <a:pt x="4" y="2"/>
                      <a:pt x="2" y="5"/>
                      <a:pt x="1" y="8"/>
                    </a:cubicBezTo>
                    <a:cubicBezTo>
                      <a:pt x="1" y="9"/>
                      <a:pt x="1" y="9"/>
                      <a:pt x="1" y="10"/>
                    </a:cubicBezTo>
                    <a:cubicBezTo>
                      <a:pt x="0" y="13"/>
                      <a:pt x="0" y="16"/>
                      <a:pt x="0" y="19"/>
                    </a:cubicBezTo>
                    <a:cubicBezTo>
                      <a:pt x="0" y="20"/>
                      <a:pt x="0" y="21"/>
                      <a:pt x="1" y="22"/>
                    </a:cubicBezTo>
                    <a:cubicBezTo>
                      <a:pt x="5" y="17"/>
                      <a:pt x="6" y="6"/>
                      <a:pt x="6" y="0"/>
                    </a:cubicBezTo>
                  </a:path>
                </a:pathLst>
              </a:custGeom>
              <a:solidFill>
                <a:srgbClr val="2E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Freeform 63"/>
              <p:cNvSpPr>
                <a:spLocks/>
              </p:cNvSpPr>
              <p:nvPr/>
            </p:nvSpPr>
            <p:spPr bwMode="auto">
              <a:xfrm>
                <a:off x="9304338" y="857250"/>
                <a:ext cx="852488" cy="134937"/>
              </a:xfrm>
              <a:custGeom>
                <a:avLst/>
                <a:gdLst>
                  <a:gd name="T0" fmla="*/ 0 w 81"/>
                  <a:gd name="T1" fmla="*/ 13 h 13"/>
                  <a:gd name="T2" fmla="*/ 41 w 81"/>
                  <a:gd name="T3" fmla="*/ 5 h 13"/>
                  <a:gd name="T4" fmla="*/ 81 w 81"/>
                  <a:gd name="T5" fmla="*/ 13 h 13"/>
                  <a:gd name="T6" fmla="*/ 81 w 81"/>
                  <a:gd name="T7" fmla="*/ 8 h 13"/>
                  <a:gd name="T8" fmla="*/ 40 w 81"/>
                  <a:gd name="T9" fmla="*/ 0 h 13"/>
                  <a:gd name="T10" fmla="*/ 0 w 81"/>
                  <a:gd name="T11" fmla="*/ 8 h 13"/>
                  <a:gd name="T12" fmla="*/ 0 w 81"/>
                  <a:gd name="T1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13">
                    <a:moveTo>
                      <a:pt x="0" y="13"/>
                    </a:moveTo>
                    <a:cubicBezTo>
                      <a:pt x="8" y="5"/>
                      <a:pt x="35" y="5"/>
                      <a:pt x="41" y="5"/>
                    </a:cubicBezTo>
                    <a:cubicBezTo>
                      <a:pt x="47" y="5"/>
                      <a:pt x="73" y="5"/>
                      <a:pt x="81" y="13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72" y="1"/>
                      <a:pt x="46" y="0"/>
                      <a:pt x="40" y="0"/>
                    </a:cubicBezTo>
                    <a:cubicBezTo>
                      <a:pt x="34" y="0"/>
                      <a:pt x="8" y="1"/>
                      <a:pt x="0" y="8"/>
                    </a:cubicBez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9091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6527800" y="3994762"/>
              <a:ext cx="3240121" cy="2863252"/>
              <a:chOff x="7045326" y="4452083"/>
              <a:chExt cx="2722595" cy="2405917"/>
            </a:xfrm>
          </p:grpSpPr>
          <p:sp>
            <p:nvSpPr>
              <p:cNvPr id="33" name="Rectangle 21"/>
              <p:cNvSpPr>
                <a:spLocks noChangeArrowheads="1"/>
              </p:cNvSpPr>
              <p:nvPr/>
            </p:nvSpPr>
            <p:spPr bwMode="auto">
              <a:xfrm>
                <a:off x="7045326" y="5357845"/>
                <a:ext cx="2124953" cy="148747"/>
              </a:xfrm>
              <a:prstGeom prst="rect">
                <a:avLst/>
              </a:prstGeom>
              <a:solidFill>
                <a:srgbClr val="985F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Rectangle 22"/>
              <p:cNvSpPr>
                <a:spLocks noChangeArrowheads="1"/>
              </p:cNvSpPr>
              <p:nvPr/>
            </p:nvSpPr>
            <p:spPr bwMode="auto">
              <a:xfrm>
                <a:off x="8431858" y="5498622"/>
                <a:ext cx="140777" cy="1359378"/>
              </a:xfrm>
              <a:prstGeom prst="rect">
                <a:avLst/>
              </a:prstGeom>
              <a:solidFill>
                <a:srgbClr val="5230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Freeform 23"/>
              <p:cNvSpPr>
                <a:spLocks/>
              </p:cNvSpPr>
              <p:nvPr/>
            </p:nvSpPr>
            <p:spPr bwMode="auto">
              <a:xfrm>
                <a:off x="7045326" y="5498622"/>
                <a:ext cx="2124953" cy="1359378"/>
              </a:xfrm>
              <a:custGeom>
                <a:avLst/>
                <a:gdLst>
                  <a:gd name="T0" fmla="*/ 0 w 800"/>
                  <a:gd name="T1" fmla="*/ 477 h 477"/>
                  <a:gd name="T2" fmla="*/ 50 w 800"/>
                  <a:gd name="T3" fmla="*/ 477 h 477"/>
                  <a:gd name="T4" fmla="*/ 50 w 800"/>
                  <a:gd name="T5" fmla="*/ 50 h 477"/>
                  <a:gd name="T6" fmla="*/ 800 w 800"/>
                  <a:gd name="T7" fmla="*/ 50 h 477"/>
                  <a:gd name="T8" fmla="*/ 800 w 800"/>
                  <a:gd name="T9" fmla="*/ 0 h 477"/>
                  <a:gd name="T10" fmla="*/ 0 w 800"/>
                  <a:gd name="T11" fmla="*/ 0 h 477"/>
                  <a:gd name="T12" fmla="*/ 0 w 800"/>
                  <a:gd name="T13" fmla="*/ 477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477">
                    <a:moveTo>
                      <a:pt x="0" y="477"/>
                    </a:moveTo>
                    <a:lnTo>
                      <a:pt x="50" y="477"/>
                    </a:lnTo>
                    <a:lnTo>
                      <a:pt x="50" y="50"/>
                    </a:lnTo>
                    <a:lnTo>
                      <a:pt x="800" y="50"/>
                    </a:lnTo>
                    <a:lnTo>
                      <a:pt x="800" y="0"/>
                    </a:lnTo>
                    <a:lnTo>
                      <a:pt x="0" y="0"/>
                    </a:lnTo>
                    <a:lnTo>
                      <a:pt x="0" y="477"/>
                    </a:lnTo>
                    <a:close/>
                  </a:path>
                </a:pathLst>
              </a:custGeom>
              <a:solidFill>
                <a:srgbClr val="6E45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Rectangle 24"/>
              <p:cNvSpPr>
                <a:spLocks noChangeArrowheads="1"/>
              </p:cNvSpPr>
              <p:nvPr/>
            </p:nvSpPr>
            <p:spPr bwMode="auto">
              <a:xfrm>
                <a:off x="8822317" y="5357845"/>
                <a:ext cx="945604" cy="148747"/>
              </a:xfrm>
              <a:prstGeom prst="rect">
                <a:avLst/>
              </a:prstGeom>
              <a:solidFill>
                <a:srgbClr val="6E45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Freeform 25"/>
              <p:cNvSpPr>
                <a:spLocks/>
              </p:cNvSpPr>
              <p:nvPr/>
            </p:nvSpPr>
            <p:spPr bwMode="auto">
              <a:xfrm>
                <a:off x="8822317" y="5498622"/>
                <a:ext cx="945604" cy="1359378"/>
              </a:xfrm>
              <a:custGeom>
                <a:avLst/>
                <a:gdLst>
                  <a:gd name="T0" fmla="*/ 0 w 356"/>
                  <a:gd name="T1" fmla="*/ 477 h 477"/>
                  <a:gd name="T2" fmla="*/ 50 w 356"/>
                  <a:gd name="T3" fmla="*/ 477 h 477"/>
                  <a:gd name="T4" fmla="*/ 50 w 356"/>
                  <a:gd name="T5" fmla="*/ 50 h 477"/>
                  <a:gd name="T6" fmla="*/ 303 w 356"/>
                  <a:gd name="T7" fmla="*/ 50 h 477"/>
                  <a:gd name="T8" fmla="*/ 303 w 356"/>
                  <a:gd name="T9" fmla="*/ 477 h 477"/>
                  <a:gd name="T10" fmla="*/ 356 w 356"/>
                  <a:gd name="T11" fmla="*/ 477 h 477"/>
                  <a:gd name="T12" fmla="*/ 356 w 356"/>
                  <a:gd name="T13" fmla="*/ 0 h 477"/>
                  <a:gd name="T14" fmla="*/ 0 w 356"/>
                  <a:gd name="T15" fmla="*/ 0 h 477"/>
                  <a:gd name="T16" fmla="*/ 0 w 356"/>
                  <a:gd name="T17" fmla="*/ 477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6" h="477">
                    <a:moveTo>
                      <a:pt x="0" y="477"/>
                    </a:moveTo>
                    <a:lnTo>
                      <a:pt x="50" y="477"/>
                    </a:lnTo>
                    <a:lnTo>
                      <a:pt x="50" y="50"/>
                    </a:lnTo>
                    <a:lnTo>
                      <a:pt x="303" y="50"/>
                    </a:lnTo>
                    <a:lnTo>
                      <a:pt x="303" y="477"/>
                    </a:lnTo>
                    <a:lnTo>
                      <a:pt x="356" y="477"/>
                    </a:lnTo>
                    <a:lnTo>
                      <a:pt x="356" y="0"/>
                    </a:lnTo>
                    <a:lnTo>
                      <a:pt x="0" y="0"/>
                    </a:lnTo>
                    <a:lnTo>
                      <a:pt x="0" y="477"/>
                    </a:lnTo>
                    <a:close/>
                  </a:path>
                </a:pathLst>
              </a:custGeom>
              <a:solidFill>
                <a:srgbClr val="5230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Freeform 26"/>
              <p:cNvSpPr>
                <a:spLocks/>
              </p:cNvSpPr>
              <p:nvPr/>
            </p:nvSpPr>
            <p:spPr bwMode="auto">
              <a:xfrm>
                <a:off x="8697477" y="5233003"/>
                <a:ext cx="783576" cy="132810"/>
              </a:xfrm>
              <a:custGeom>
                <a:avLst/>
                <a:gdLst>
                  <a:gd name="T0" fmla="*/ 9 w 106"/>
                  <a:gd name="T1" fmla="*/ 0 h 18"/>
                  <a:gd name="T2" fmla="*/ 61 w 106"/>
                  <a:gd name="T3" fmla="*/ 0 h 18"/>
                  <a:gd name="T4" fmla="*/ 98 w 106"/>
                  <a:gd name="T5" fmla="*/ 7 h 18"/>
                  <a:gd name="T6" fmla="*/ 105 w 106"/>
                  <a:gd name="T7" fmla="*/ 17 h 18"/>
                  <a:gd name="T8" fmla="*/ 69 w 106"/>
                  <a:gd name="T9" fmla="*/ 11 h 18"/>
                  <a:gd name="T10" fmla="*/ 59 w 106"/>
                  <a:gd name="T11" fmla="*/ 17 h 18"/>
                  <a:gd name="T12" fmla="*/ 7 w 106"/>
                  <a:gd name="T13" fmla="*/ 17 h 18"/>
                  <a:gd name="T14" fmla="*/ 0 w 106"/>
                  <a:gd name="T15" fmla="*/ 8 h 18"/>
                  <a:gd name="T16" fmla="*/ 0 w 106"/>
                  <a:gd name="T17" fmla="*/ 8 h 18"/>
                  <a:gd name="T18" fmla="*/ 9 w 106"/>
                  <a:gd name="T1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18">
                    <a:moveTo>
                      <a:pt x="9" y="0"/>
                    </a:moveTo>
                    <a:cubicBezTo>
                      <a:pt x="18" y="0"/>
                      <a:pt x="61" y="0"/>
                      <a:pt x="61" y="0"/>
                    </a:cubicBezTo>
                    <a:cubicBezTo>
                      <a:pt x="98" y="7"/>
                      <a:pt x="98" y="7"/>
                      <a:pt x="98" y="7"/>
                    </a:cubicBezTo>
                    <a:cubicBezTo>
                      <a:pt x="103" y="8"/>
                      <a:pt x="106" y="12"/>
                      <a:pt x="105" y="17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68" y="15"/>
                      <a:pt x="63" y="18"/>
                      <a:pt x="59" y="17"/>
                    </a:cubicBezTo>
                    <a:cubicBezTo>
                      <a:pt x="59" y="17"/>
                      <a:pt x="13" y="17"/>
                      <a:pt x="7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0"/>
                      <a:pt x="9" y="0"/>
                    </a:cubicBezTo>
                    <a:close/>
                  </a:path>
                </a:pathLst>
              </a:custGeom>
              <a:solidFill>
                <a:srgbClr val="BCC7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Freeform 27"/>
              <p:cNvSpPr>
                <a:spLocks/>
              </p:cNvSpPr>
              <p:nvPr/>
            </p:nvSpPr>
            <p:spPr bwMode="auto">
              <a:xfrm>
                <a:off x="9082624" y="5217066"/>
                <a:ext cx="390459" cy="148747"/>
              </a:xfrm>
              <a:custGeom>
                <a:avLst/>
                <a:gdLst>
                  <a:gd name="T0" fmla="*/ 0 w 53"/>
                  <a:gd name="T1" fmla="*/ 10 h 20"/>
                  <a:gd name="T2" fmla="*/ 10 w 53"/>
                  <a:gd name="T3" fmla="*/ 2 h 20"/>
                  <a:gd name="T4" fmla="*/ 46 w 53"/>
                  <a:gd name="T5" fmla="*/ 9 h 20"/>
                  <a:gd name="T6" fmla="*/ 51 w 53"/>
                  <a:gd name="T7" fmla="*/ 13 h 20"/>
                  <a:gd name="T8" fmla="*/ 53 w 53"/>
                  <a:gd name="T9" fmla="*/ 19 h 20"/>
                  <a:gd name="T10" fmla="*/ 17 w 53"/>
                  <a:gd name="T11" fmla="*/ 13 h 20"/>
                  <a:gd name="T12" fmla="*/ 7 w 53"/>
                  <a:gd name="T13" fmla="*/ 19 h 20"/>
                  <a:gd name="T14" fmla="*/ 0 w 53"/>
                  <a:gd name="T15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" h="20">
                    <a:moveTo>
                      <a:pt x="0" y="10"/>
                    </a:moveTo>
                    <a:cubicBezTo>
                      <a:pt x="0" y="10"/>
                      <a:pt x="0" y="0"/>
                      <a:pt x="10" y="2"/>
                    </a:cubicBezTo>
                    <a:cubicBezTo>
                      <a:pt x="16" y="3"/>
                      <a:pt x="35" y="7"/>
                      <a:pt x="46" y="9"/>
                    </a:cubicBezTo>
                    <a:cubicBezTo>
                      <a:pt x="48" y="9"/>
                      <a:pt x="50" y="11"/>
                      <a:pt x="51" y="13"/>
                    </a:cubicBezTo>
                    <a:cubicBezTo>
                      <a:pt x="53" y="15"/>
                      <a:pt x="53" y="17"/>
                      <a:pt x="53" y="19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6" y="17"/>
                      <a:pt x="11" y="20"/>
                      <a:pt x="7" y="19"/>
                    </a:cubicBezTo>
                    <a:cubicBezTo>
                      <a:pt x="3" y="19"/>
                      <a:pt x="0" y="15"/>
                      <a:pt x="0" y="10"/>
                    </a:cubicBezTo>
                    <a:close/>
                  </a:path>
                </a:pathLst>
              </a:custGeom>
              <a:solidFill>
                <a:srgbClr val="F3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Oval 28"/>
              <p:cNvSpPr>
                <a:spLocks noChangeArrowheads="1"/>
              </p:cNvSpPr>
              <p:nvPr/>
            </p:nvSpPr>
            <p:spPr bwMode="auto">
              <a:xfrm>
                <a:off x="9103873" y="5254252"/>
                <a:ext cx="82341" cy="87655"/>
              </a:xfrm>
              <a:prstGeom prst="ellipse">
                <a:avLst/>
              </a:prstGeom>
              <a:solidFill>
                <a:srgbClr val="BCC7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Freeform 29"/>
              <p:cNvSpPr>
                <a:spLocks/>
              </p:cNvSpPr>
              <p:nvPr/>
            </p:nvSpPr>
            <p:spPr bwMode="auto">
              <a:xfrm>
                <a:off x="8801067" y="4452083"/>
                <a:ext cx="244370" cy="913730"/>
              </a:xfrm>
              <a:custGeom>
                <a:avLst/>
                <a:gdLst>
                  <a:gd name="T0" fmla="*/ 12 w 33"/>
                  <a:gd name="T1" fmla="*/ 1 h 124"/>
                  <a:gd name="T2" fmla="*/ 20 w 33"/>
                  <a:gd name="T3" fmla="*/ 11 h 124"/>
                  <a:gd name="T4" fmla="*/ 31 w 33"/>
                  <a:gd name="T5" fmla="*/ 111 h 124"/>
                  <a:gd name="T6" fmla="*/ 24 w 33"/>
                  <a:gd name="T7" fmla="*/ 123 h 124"/>
                  <a:gd name="T8" fmla="*/ 14 w 33"/>
                  <a:gd name="T9" fmla="*/ 123 h 124"/>
                  <a:gd name="T10" fmla="*/ 0 w 33"/>
                  <a:gd name="T11" fmla="*/ 0 h 124"/>
                  <a:gd name="T12" fmla="*/ 12 w 33"/>
                  <a:gd name="T13" fmla="*/ 1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124">
                    <a:moveTo>
                      <a:pt x="12" y="1"/>
                    </a:moveTo>
                    <a:cubicBezTo>
                      <a:pt x="16" y="1"/>
                      <a:pt x="20" y="4"/>
                      <a:pt x="20" y="11"/>
                    </a:cubicBezTo>
                    <a:cubicBezTo>
                      <a:pt x="31" y="111"/>
                      <a:pt x="31" y="111"/>
                      <a:pt x="31" y="111"/>
                    </a:cubicBezTo>
                    <a:cubicBezTo>
                      <a:pt x="33" y="119"/>
                      <a:pt x="29" y="124"/>
                      <a:pt x="24" y="123"/>
                    </a:cubicBezTo>
                    <a:cubicBezTo>
                      <a:pt x="14" y="123"/>
                      <a:pt x="14" y="123"/>
                      <a:pt x="14" y="12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F3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Freeform 30"/>
              <p:cNvSpPr>
                <a:spLocks/>
              </p:cNvSpPr>
              <p:nvPr/>
            </p:nvSpPr>
            <p:spPr bwMode="auto">
              <a:xfrm>
                <a:off x="7820934" y="4452083"/>
                <a:ext cx="1142162" cy="905762"/>
              </a:xfrm>
              <a:custGeom>
                <a:avLst/>
                <a:gdLst>
                  <a:gd name="T0" fmla="*/ 9 w 155"/>
                  <a:gd name="T1" fmla="*/ 0 h 123"/>
                  <a:gd name="T2" fmla="*/ 132 w 155"/>
                  <a:gd name="T3" fmla="*/ 0 h 123"/>
                  <a:gd name="T4" fmla="*/ 142 w 155"/>
                  <a:gd name="T5" fmla="*/ 9 h 123"/>
                  <a:gd name="T6" fmla="*/ 154 w 155"/>
                  <a:gd name="T7" fmla="*/ 112 h 123"/>
                  <a:gd name="T8" fmla="*/ 144 w 155"/>
                  <a:gd name="T9" fmla="*/ 123 h 123"/>
                  <a:gd name="T10" fmla="*/ 21 w 155"/>
                  <a:gd name="T11" fmla="*/ 123 h 123"/>
                  <a:gd name="T12" fmla="*/ 13 w 155"/>
                  <a:gd name="T13" fmla="*/ 116 h 123"/>
                  <a:gd name="T14" fmla="*/ 1 w 155"/>
                  <a:gd name="T15" fmla="*/ 10 h 123"/>
                  <a:gd name="T16" fmla="*/ 9 w 155"/>
                  <a:gd name="T17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5" h="123">
                    <a:moveTo>
                      <a:pt x="9" y="0"/>
                    </a:moveTo>
                    <a:cubicBezTo>
                      <a:pt x="132" y="0"/>
                      <a:pt x="132" y="0"/>
                      <a:pt x="132" y="0"/>
                    </a:cubicBezTo>
                    <a:cubicBezTo>
                      <a:pt x="137" y="0"/>
                      <a:pt x="142" y="4"/>
                      <a:pt x="142" y="9"/>
                    </a:cubicBezTo>
                    <a:cubicBezTo>
                      <a:pt x="154" y="112"/>
                      <a:pt x="154" y="112"/>
                      <a:pt x="154" y="112"/>
                    </a:cubicBezTo>
                    <a:cubicBezTo>
                      <a:pt x="155" y="118"/>
                      <a:pt x="150" y="123"/>
                      <a:pt x="144" y="123"/>
                    </a:cubicBezTo>
                    <a:cubicBezTo>
                      <a:pt x="21" y="123"/>
                      <a:pt x="21" y="123"/>
                      <a:pt x="21" y="123"/>
                    </a:cubicBezTo>
                    <a:cubicBezTo>
                      <a:pt x="17" y="123"/>
                      <a:pt x="13" y="120"/>
                      <a:pt x="13" y="116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5"/>
                      <a:pt x="4" y="0"/>
                      <a:pt x="9" y="0"/>
                    </a:cubicBezTo>
                    <a:close/>
                  </a:path>
                </a:pathLst>
              </a:custGeom>
              <a:solidFill>
                <a:srgbClr val="BCC7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Freeform 31"/>
              <p:cNvSpPr>
                <a:spLocks/>
              </p:cNvSpPr>
              <p:nvPr/>
            </p:nvSpPr>
            <p:spPr bwMode="auto">
              <a:xfrm>
                <a:off x="8174206" y="4871761"/>
                <a:ext cx="435615" cy="74373"/>
              </a:xfrm>
              <a:custGeom>
                <a:avLst/>
                <a:gdLst>
                  <a:gd name="T0" fmla="*/ 59 w 59"/>
                  <a:gd name="T1" fmla="*/ 5 h 10"/>
                  <a:gd name="T2" fmla="*/ 54 w 59"/>
                  <a:gd name="T3" fmla="*/ 10 h 10"/>
                  <a:gd name="T4" fmla="*/ 5 w 59"/>
                  <a:gd name="T5" fmla="*/ 10 h 10"/>
                  <a:gd name="T6" fmla="*/ 0 w 59"/>
                  <a:gd name="T7" fmla="*/ 5 h 10"/>
                  <a:gd name="T8" fmla="*/ 0 w 59"/>
                  <a:gd name="T9" fmla="*/ 5 h 10"/>
                  <a:gd name="T10" fmla="*/ 5 w 59"/>
                  <a:gd name="T11" fmla="*/ 0 h 10"/>
                  <a:gd name="T12" fmla="*/ 54 w 59"/>
                  <a:gd name="T13" fmla="*/ 0 h 10"/>
                  <a:gd name="T14" fmla="*/ 59 w 59"/>
                  <a:gd name="T15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10">
                    <a:moveTo>
                      <a:pt x="59" y="5"/>
                    </a:moveTo>
                    <a:cubicBezTo>
                      <a:pt x="59" y="8"/>
                      <a:pt x="56" y="10"/>
                      <a:pt x="54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3" y="10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5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6" y="0"/>
                      <a:pt x="59" y="2"/>
                      <a:pt x="59" y="5"/>
                    </a:cubicBezTo>
                    <a:close/>
                  </a:path>
                </a:pathLst>
              </a:custGeom>
              <a:solidFill>
                <a:srgbClr val="99AD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10091863" y="4361893"/>
              <a:ext cx="1909508" cy="2419676"/>
              <a:chOff x="10091976" y="4967384"/>
              <a:chExt cx="1431688" cy="1814179"/>
            </a:xfrm>
          </p:grpSpPr>
          <p:sp>
            <p:nvSpPr>
              <p:cNvPr id="9" name="Rectangle 32"/>
              <p:cNvSpPr>
                <a:spLocks noChangeArrowheads="1"/>
              </p:cNvSpPr>
              <p:nvPr/>
            </p:nvSpPr>
            <p:spPr bwMode="auto">
              <a:xfrm>
                <a:off x="11066799" y="6595630"/>
                <a:ext cx="37187" cy="124842"/>
              </a:xfrm>
              <a:prstGeom prst="rect">
                <a:avLst/>
              </a:pr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" name="Rectangle 33"/>
              <p:cNvSpPr>
                <a:spLocks noChangeArrowheads="1"/>
              </p:cNvSpPr>
              <p:nvPr/>
            </p:nvSpPr>
            <p:spPr bwMode="auto">
              <a:xfrm>
                <a:off x="10431969" y="6595630"/>
                <a:ext cx="37187" cy="124842"/>
              </a:xfrm>
              <a:prstGeom prst="rect">
                <a:avLst/>
              </a:pr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Freeform 34"/>
              <p:cNvSpPr>
                <a:spLocks/>
              </p:cNvSpPr>
              <p:nvPr/>
            </p:nvSpPr>
            <p:spPr bwMode="auto">
              <a:xfrm>
                <a:off x="10771961" y="6500007"/>
                <a:ext cx="377179" cy="140779"/>
              </a:xfrm>
              <a:custGeom>
                <a:avLst/>
                <a:gdLst>
                  <a:gd name="T0" fmla="*/ 0 w 142"/>
                  <a:gd name="T1" fmla="*/ 11 h 53"/>
                  <a:gd name="T2" fmla="*/ 3 w 142"/>
                  <a:gd name="T3" fmla="*/ 0 h 53"/>
                  <a:gd name="T4" fmla="*/ 142 w 142"/>
                  <a:gd name="T5" fmla="*/ 28 h 53"/>
                  <a:gd name="T6" fmla="*/ 142 w 142"/>
                  <a:gd name="T7" fmla="*/ 53 h 53"/>
                  <a:gd name="T8" fmla="*/ 0 w 142"/>
                  <a:gd name="T9" fmla="*/ 22 h 53"/>
                  <a:gd name="T10" fmla="*/ 3 w 142"/>
                  <a:gd name="T11" fmla="*/ 22 h 53"/>
                  <a:gd name="T12" fmla="*/ 0 w 142"/>
                  <a:gd name="T13" fmla="*/ 1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2" h="53">
                    <a:moveTo>
                      <a:pt x="0" y="11"/>
                    </a:moveTo>
                    <a:lnTo>
                      <a:pt x="3" y="0"/>
                    </a:lnTo>
                    <a:lnTo>
                      <a:pt x="142" y="28"/>
                    </a:lnTo>
                    <a:lnTo>
                      <a:pt x="142" y="53"/>
                    </a:lnTo>
                    <a:lnTo>
                      <a:pt x="0" y="22"/>
                    </a:lnTo>
                    <a:lnTo>
                      <a:pt x="3" y="22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53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Freeform 35"/>
              <p:cNvSpPr>
                <a:spLocks/>
              </p:cNvSpPr>
              <p:nvPr/>
            </p:nvSpPr>
            <p:spPr bwMode="auto">
              <a:xfrm>
                <a:off x="10386814" y="6500007"/>
                <a:ext cx="385147" cy="140779"/>
              </a:xfrm>
              <a:custGeom>
                <a:avLst/>
                <a:gdLst>
                  <a:gd name="T0" fmla="*/ 142 w 145"/>
                  <a:gd name="T1" fmla="*/ 0 h 53"/>
                  <a:gd name="T2" fmla="*/ 145 w 145"/>
                  <a:gd name="T3" fmla="*/ 11 h 53"/>
                  <a:gd name="T4" fmla="*/ 142 w 145"/>
                  <a:gd name="T5" fmla="*/ 22 h 53"/>
                  <a:gd name="T6" fmla="*/ 145 w 145"/>
                  <a:gd name="T7" fmla="*/ 22 h 53"/>
                  <a:gd name="T8" fmla="*/ 0 w 145"/>
                  <a:gd name="T9" fmla="*/ 53 h 53"/>
                  <a:gd name="T10" fmla="*/ 0 w 145"/>
                  <a:gd name="T11" fmla="*/ 28 h 53"/>
                  <a:gd name="T12" fmla="*/ 142 w 145"/>
                  <a:gd name="T13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53">
                    <a:moveTo>
                      <a:pt x="142" y="0"/>
                    </a:moveTo>
                    <a:lnTo>
                      <a:pt x="145" y="11"/>
                    </a:lnTo>
                    <a:lnTo>
                      <a:pt x="142" y="22"/>
                    </a:lnTo>
                    <a:lnTo>
                      <a:pt x="145" y="22"/>
                    </a:lnTo>
                    <a:lnTo>
                      <a:pt x="0" y="53"/>
                    </a:lnTo>
                    <a:lnTo>
                      <a:pt x="0" y="28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353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Freeform 36"/>
              <p:cNvSpPr>
                <a:spLocks/>
              </p:cNvSpPr>
              <p:nvPr/>
            </p:nvSpPr>
            <p:spPr bwMode="auto">
              <a:xfrm>
                <a:off x="10763993" y="6529224"/>
                <a:ext cx="15937" cy="29219"/>
              </a:xfrm>
              <a:custGeom>
                <a:avLst/>
                <a:gdLst>
                  <a:gd name="T0" fmla="*/ 3 w 6"/>
                  <a:gd name="T1" fmla="*/ 0 h 11"/>
                  <a:gd name="T2" fmla="*/ 6 w 6"/>
                  <a:gd name="T3" fmla="*/ 11 h 11"/>
                  <a:gd name="T4" fmla="*/ 3 w 6"/>
                  <a:gd name="T5" fmla="*/ 11 h 11"/>
                  <a:gd name="T6" fmla="*/ 0 w 6"/>
                  <a:gd name="T7" fmla="*/ 11 h 11"/>
                  <a:gd name="T8" fmla="*/ 3 w 6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1">
                    <a:moveTo>
                      <a:pt x="3" y="0"/>
                    </a:moveTo>
                    <a:lnTo>
                      <a:pt x="6" y="11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2020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Rectangle 37"/>
              <p:cNvSpPr>
                <a:spLocks noChangeArrowheads="1"/>
              </p:cNvSpPr>
              <p:nvPr/>
            </p:nvSpPr>
            <p:spPr bwMode="auto">
              <a:xfrm>
                <a:off x="10734774" y="6242355"/>
                <a:ext cx="66404" cy="398429"/>
              </a:xfrm>
              <a:prstGeom prst="rect">
                <a:avLst/>
              </a:pr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Rectangle 38"/>
              <p:cNvSpPr>
                <a:spLocks noChangeArrowheads="1"/>
              </p:cNvSpPr>
              <p:nvPr/>
            </p:nvSpPr>
            <p:spPr bwMode="auto">
              <a:xfrm>
                <a:off x="10750712" y="6529224"/>
                <a:ext cx="34530" cy="191246"/>
              </a:xfrm>
              <a:prstGeom prst="rect">
                <a:avLst/>
              </a:pr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Freeform 39"/>
              <p:cNvSpPr>
                <a:spLocks/>
              </p:cNvSpPr>
              <p:nvPr/>
            </p:nvSpPr>
            <p:spPr bwMode="auto">
              <a:xfrm>
                <a:off x="10277910" y="6160014"/>
                <a:ext cx="672015" cy="98280"/>
              </a:xfrm>
              <a:custGeom>
                <a:avLst/>
                <a:gdLst>
                  <a:gd name="T0" fmla="*/ 0 w 253"/>
                  <a:gd name="T1" fmla="*/ 0 h 37"/>
                  <a:gd name="T2" fmla="*/ 253 w 253"/>
                  <a:gd name="T3" fmla="*/ 0 h 37"/>
                  <a:gd name="T4" fmla="*/ 253 w 253"/>
                  <a:gd name="T5" fmla="*/ 37 h 37"/>
                  <a:gd name="T6" fmla="*/ 39 w 253"/>
                  <a:gd name="T7" fmla="*/ 37 h 37"/>
                  <a:gd name="T8" fmla="*/ 0 w 253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3" h="37">
                    <a:moveTo>
                      <a:pt x="0" y="0"/>
                    </a:moveTo>
                    <a:lnTo>
                      <a:pt x="253" y="0"/>
                    </a:lnTo>
                    <a:lnTo>
                      <a:pt x="253" y="37"/>
                    </a:lnTo>
                    <a:lnTo>
                      <a:pt x="39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020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Freeform 40"/>
              <p:cNvSpPr>
                <a:spLocks/>
              </p:cNvSpPr>
              <p:nvPr/>
            </p:nvSpPr>
            <p:spPr bwMode="auto">
              <a:xfrm>
                <a:off x="10564778" y="6160014"/>
                <a:ext cx="672015" cy="98280"/>
              </a:xfrm>
              <a:custGeom>
                <a:avLst/>
                <a:gdLst>
                  <a:gd name="T0" fmla="*/ 0 w 253"/>
                  <a:gd name="T1" fmla="*/ 0 h 37"/>
                  <a:gd name="T2" fmla="*/ 253 w 253"/>
                  <a:gd name="T3" fmla="*/ 0 h 37"/>
                  <a:gd name="T4" fmla="*/ 253 w 253"/>
                  <a:gd name="T5" fmla="*/ 37 h 37"/>
                  <a:gd name="T6" fmla="*/ 36 w 253"/>
                  <a:gd name="T7" fmla="*/ 37 h 37"/>
                  <a:gd name="T8" fmla="*/ 0 w 253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3" h="37">
                    <a:moveTo>
                      <a:pt x="0" y="0"/>
                    </a:moveTo>
                    <a:lnTo>
                      <a:pt x="253" y="0"/>
                    </a:lnTo>
                    <a:lnTo>
                      <a:pt x="253" y="37"/>
                    </a:lnTo>
                    <a:lnTo>
                      <a:pt x="36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53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Oval 41"/>
              <p:cNvSpPr>
                <a:spLocks noChangeArrowheads="1"/>
              </p:cNvSpPr>
              <p:nvPr/>
            </p:nvSpPr>
            <p:spPr bwMode="auto">
              <a:xfrm>
                <a:off x="10713525" y="6662034"/>
                <a:ext cx="116872" cy="119529"/>
              </a:xfrm>
              <a:prstGeom prst="ellipse">
                <a:avLst/>
              </a:prstGeom>
              <a:solidFill>
                <a:srgbClr val="353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Oval 42"/>
              <p:cNvSpPr>
                <a:spLocks noChangeArrowheads="1"/>
              </p:cNvSpPr>
              <p:nvPr/>
            </p:nvSpPr>
            <p:spPr bwMode="auto">
              <a:xfrm>
                <a:off x="10394782" y="6662034"/>
                <a:ext cx="119528" cy="119529"/>
              </a:xfrm>
              <a:prstGeom prst="ellipse">
                <a:avLst/>
              </a:prstGeom>
              <a:solidFill>
                <a:srgbClr val="353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Oval 43"/>
              <p:cNvSpPr>
                <a:spLocks noChangeArrowheads="1"/>
              </p:cNvSpPr>
              <p:nvPr/>
            </p:nvSpPr>
            <p:spPr bwMode="auto">
              <a:xfrm>
                <a:off x="11029612" y="6662034"/>
                <a:ext cx="119528" cy="119529"/>
              </a:xfrm>
              <a:prstGeom prst="ellipse">
                <a:avLst/>
              </a:prstGeom>
              <a:solidFill>
                <a:srgbClr val="353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>
                <a:off x="10285879" y="5660650"/>
                <a:ext cx="685297" cy="403741"/>
              </a:xfrm>
              <a:custGeom>
                <a:avLst/>
                <a:gdLst>
                  <a:gd name="T0" fmla="*/ 29 w 93"/>
                  <a:gd name="T1" fmla="*/ 0 h 55"/>
                  <a:gd name="T2" fmla="*/ 93 w 93"/>
                  <a:gd name="T3" fmla="*/ 0 h 55"/>
                  <a:gd name="T4" fmla="*/ 93 w 93"/>
                  <a:gd name="T5" fmla="*/ 6 h 55"/>
                  <a:gd name="T6" fmla="*/ 29 w 93"/>
                  <a:gd name="T7" fmla="*/ 6 h 55"/>
                  <a:gd name="T8" fmla="*/ 7 w 93"/>
                  <a:gd name="T9" fmla="*/ 29 h 55"/>
                  <a:gd name="T10" fmla="*/ 7 w 93"/>
                  <a:gd name="T11" fmla="*/ 55 h 55"/>
                  <a:gd name="T12" fmla="*/ 0 w 93"/>
                  <a:gd name="T13" fmla="*/ 55 h 55"/>
                  <a:gd name="T14" fmla="*/ 0 w 93"/>
                  <a:gd name="T15" fmla="*/ 29 h 55"/>
                  <a:gd name="T16" fmla="*/ 29 w 93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" h="55">
                    <a:moveTo>
                      <a:pt x="29" y="0"/>
                    </a:moveTo>
                    <a:cubicBezTo>
                      <a:pt x="93" y="0"/>
                      <a:pt x="93" y="0"/>
                      <a:pt x="93" y="0"/>
                    </a:cubicBezTo>
                    <a:cubicBezTo>
                      <a:pt x="93" y="6"/>
                      <a:pt x="93" y="6"/>
                      <a:pt x="93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17" y="6"/>
                      <a:pt x="7" y="17"/>
                      <a:pt x="7" y="29"/>
                    </a:cubicBezTo>
                    <a:cubicBezTo>
                      <a:pt x="7" y="55"/>
                      <a:pt x="7" y="55"/>
                      <a:pt x="7" y="55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13"/>
                      <a:pt x="13" y="0"/>
                      <a:pt x="29" y="0"/>
                    </a:cubicBezTo>
                    <a:close/>
                  </a:path>
                </a:pathLst>
              </a:custGeom>
              <a:solidFill>
                <a:srgbClr val="2020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Oval 46"/>
              <p:cNvSpPr>
                <a:spLocks noChangeArrowheads="1"/>
              </p:cNvSpPr>
              <p:nvPr/>
            </p:nvSpPr>
            <p:spPr bwMode="auto">
              <a:xfrm>
                <a:off x="10091976" y="6013923"/>
                <a:ext cx="193901" cy="191246"/>
              </a:xfrm>
              <a:prstGeom prst="ellipse">
                <a:avLst/>
              </a:prstGeom>
              <a:solidFill>
                <a:srgbClr val="444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Rectangle 47"/>
              <p:cNvSpPr>
                <a:spLocks noChangeArrowheads="1"/>
              </p:cNvSpPr>
              <p:nvPr/>
            </p:nvSpPr>
            <p:spPr bwMode="auto">
              <a:xfrm>
                <a:off x="10187599" y="6013923"/>
                <a:ext cx="377179" cy="191246"/>
              </a:xfrm>
              <a:prstGeom prst="rect">
                <a:avLst/>
              </a:prstGeom>
              <a:solidFill>
                <a:srgbClr val="444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Rectangle 48"/>
              <p:cNvSpPr>
                <a:spLocks noChangeArrowheads="1"/>
              </p:cNvSpPr>
              <p:nvPr/>
            </p:nvSpPr>
            <p:spPr bwMode="auto">
              <a:xfrm>
                <a:off x="10564778" y="6013923"/>
                <a:ext cx="767638" cy="191246"/>
              </a:xfrm>
              <a:prstGeom prst="rect">
                <a:avLst/>
              </a:prstGeom>
              <a:solidFill>
                <a:srgbClr val="2020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Oval 49"/>
              <p:cNvSpPr>
                <a:spLocks noChangeArrowheads="1"/>
              </p:cNvSpPr>
              <p:nvPr/>
            </p:nvSpPr>
            <p:spPr bwMode="auto">
              <a:xfrm>
                <a:off x="10477125" y="6013923"/>
                <a:ext cx="183276" cy="191246"/>
              </a:xfrm>
              <a:prstGeom prst="ellipse">
                <a:avLst/>
              </a:prstGeom>
              <a:solidFill>
                <a:srgbClr val="2020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Oval 50"/>
              <p:cNvSpPr>
                <a:spLocks noChangeArrowheads="1"/>
              </p:cNvSpPr>
              <p:nvPr/>
            </p:nvSpPr>
            <p:spPr bwMode="auto">
              <a:xfrm>
                <a:off x="11332418" y="4967384"/>
                <a:ext cx="191246" cy="191246"/>
              </a:xfrm>
              <a:prstGeom prst="ellipse">
                <a:avLst/>
              </a:prstGeom>
              <a:solidFill>
                <a:srgbClr val="2020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Freeform 51"/>
              <p:cNvSpPr>
                <a:spLocks/>
              </p:cNvSpPr>
              <p:nvPr/>
            </p:nvSpPr>
            <p:spPr bwMode="auto">
              <a:xfrm>
                <a:off x="11236795" y="4967384"/>
                <a:ext cx="191246" cy="1237785"/>
              </a:xfrm>
              <a:custGeom>
                <a:avLst/>
                <a:gdLst>
                  <a:gd name="T0" fmla="*/ 72 w 72"/>
                  <a:gd name="T1" fmla="*/ 0 h 466"/>
                  <a:gd name="T2" fmla="*/ 36 w 72"/>
                  <a:gd name="T3" fmla="*/ 466 h 466"/>
                  <a:gd name="T4" fmla="*/ 0 w 72"/>
                  <a:gd name="T5" fmla="*/ 466 h 466"/>
                  <a:gd name="T6" fmla="*/ 36 w 72"/>
                  <a:gd name="T7" fmla="*/ 0 h 466"/>
                  <a:gd name="T8" fmla="*/ 72 w 72"/>
                  <a:gd name="T9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466">
                    <a:moveTo>
                      <a:pt x="72" y="0"/>
                    </a:moveTo>
                    <a:lnTo>
                      <a:pt x="36" y="466"/>
                    </a:lnTo>
                    <a:lnTo>
                      <a:pt x="0" y="466"/>
                    </a:lnTo>
                    <a:lnTo>
                      <a:pt x="36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2020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Oval 52"/>
              <p:cNvSpPr>
                <a:spLocks noChangeArrowheads="1"/>
              </p:cNvSpPr>
              <p:nvPr/>
            </p:nvSpPr>
            <p:spPr bwMode="auto">
              <a:xfrm>
                <a:off x="10742744" y="6691253"/>
                <a:ext cx="58436" cy="58436"/>
              </a:xfrm>
              <a:prstGeom prst="ellipse">
                <a:avLst/>
              </a:prstGeom>
              <a:solidFill>
                <a:srgbClr val="2020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Oval 53"/>
              <p:cNvSpPr>
                <a:spLocks noChangeArrowheads="1"/>
              </p:cNvSpPr>
              <p:nvPr/>
            </p:nvSpPr>
            <p:spPr bwMode="auto">
              <a:xfrm>
                <a:off x="10424001" y="6691253"/>
                <a:ext cx="61092" cy="58436"/>
              </a:xfrm>
              <a:prstGeom prst="ellipse">
                <a:avLst/>
              </a:prstGeom>
              <a:solidFill>
                <a:srgbClr val="2020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Oval 54"/>
              <p:cNvSpPr>
                <a:spLocks noChangeArrowheads="1"/>
              </p:cNvSpPr>
              <p:nvPr/>
            </p:nvSpPr>
            <p:spPr bwMode="auto">
              <a:xfrm>
                <a:off x="11058830" y="6691253"/>
                <a:ext cx="58436" cy="58436"/>
              </a:xfrm>
              <a:prstGeom prst="ellipse">
                <a:avLst/>
              </a:prstGeom>
              <a:solidFill>
                <a:srgbClr val="2020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Freeform 83"/>
              <p:cNvSpPr>
                <a:spLocks/>
              </p:cNvSpPr>
              <p:nvPr/>
            </p:nvSpPr>
            <p:spPr bwMode="auto">
              <a:xfrm>
                <a:off x="10431969" y="5262222"/>
                <a:ext cx="509989" cy="0"/>
              </a:xfrm>
              <a:custGeom>
                <a:avLst/>
                <a:gdLst>
                  <a:gd name="T0" fmla="*/ 0 w 192"/>
                  <a:gd name="T1" fmla="*/ 192 w 192"/>
                  <a:gd name="T2" fmla="*/ 0 w 19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92">
                    <a:moveTo>
                      <a:pt x="0" y="0"/>
                    </a:moveTo>
                    <a:lnTo>
                      <a:pt x="1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Freeform 112"/>
              <p:cNvSpPr>
                <a:spLocks/>
              </p:cNvSpPr>
              <p:nvPr/>
            </p:nvSpPr>
            <p:spPr bwMode="auto">
              <a:xfrm>
                <a:off x="10543529" y="5594245"/>
                <a:ext cx="672015" cy="448897"/>
              </a:xfrm>
              <a:custGeom>
                <a:avLst/>
                <a:gdLst>
                  <a:gd name="T0" fmla="*/ 29 w 91"/>
                  <a:gd name="T1" fmla="*/ 0 h 61"/>
                  <a:gd name="T2" fmla="*/ 91 w 91"/>
                  <a:gd name="T3" fmla="*/ 0 h 61"/>
                  <a:gd name="T4" fmla="*/ 91 w 91"/>
                  <a:gd name="T5" fmla="*/ 7 h 61"/>
                  <a:gd name="T6" fmla="*/ 29 w 91"/>
                  <a:gd name="T7" fmla="*/ 7 h 61"/>
                  <a:gd name="T8" fmla="*/ 7 w 91"/>
                  <a:gd name="T9" fmla="*/ 29 h 61"/>
                  <a:gd name="T10" fmla="*/ 7 w 91"/>
                  <a:gd name="T11" fmla="*/ 61 h 61"/>
                  <a:gd name="T12" fmla="*/ 0 w 91"/>
                  <a:gd name="T13" fmla="*/ 61 h 61"/>
                  <a:gd name="T14" fmla="*/ 0 w 91"/>
                  <a:gd name="T15" fmla="*/ 29 h 61"/>
                  <a:gd name="T16" fmla="*/ 29 w 91"/>
                  <a:gd name="T1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" h="61">
                    <a:moveTo>
                      <a:pt x="29" y="0"/>
                    </a:moveTo>
                    <a:cubicBezTo>
                      <a:pt x="91" y="0"/>
                      <a:pt x="91" y="0"/>
                      <a:pt x="91" y="0"/>
                    </a:cubicBezTo>
                    <a:cubicBezTo>
                      <a:pt x="91" y="7"/>
                      <a:pt x="91" y="7"/>
                      <a:pt x="91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17" y="7"/>
                      <a:pt x="7" y="17"/>
                      <a:pt x="7" y="29"/>
                    </a:cubicBezTo>
                    <a:cubicBezTo>
                      <a:pt x="7" y="61"/>
                      <a:pt x="7" y="61"/>
                      <a:pt x="7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13"/>
                      <a:pt x="13" y="0"/>
                      <a:pt x="29" y="0"/>
                    </a:cubicBezTo>
                    <a:close/>
                  </a:path>
                </a:pathLst>
              </a:custGeom>
              <a:solidFill>
                <a:srgbClr val="2020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702595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1626" y="1212849"/>
            <a:ext cx="11862577" cy="4801314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OneNote Extensibility Scenario Overview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OneNote REST APIs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OneNote Add-In Framework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OneNote JavaScript API Deep Dive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OneNote Add-In Deployment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Roadmap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201533803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8" y="1209973"/>
            <a:ext cx="11887199" cy="2179058"/>
          </a:xfrm>
        </p:spPr>
        <p:txBody>
          <a:bodyPr/>
          <a:lstStyle/>
          <a:p>
            <a:r>
              <a:rPr lang="en-US" dirty="0"/>
              <a:t>Demo – Outlook Meeting Details Add-In</a:t>
            </a:r>
          </a:p>
        </p:txBody>
      </p:sp>
    </p:spTree>
    <p:extLst>
      <p:ext uri="{BB962C8B-B14F-4D97-AF65-F5344CB8AC3E}">
        <p14:creationId xmlns:p14="http://schemas.microsoft.com/office/powerpoint/2010/main" val="297191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0439398" cy="917575"/>
          </a:xfrm>
        </p:spPr>
        <p:txBody>
          <a:bodyPr/>
          <a:lstStyle/>
          <a:p>
            <a:r>
              <a:rPr lang="en-US" dirty="0"/>
              <a:t>OneNote Add-In Framework Roadmap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808037" y="1820862"/>
          <a:ext cx="10933518" cy="4212366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525106">
                  <a:extLst>
                    <a:ext uri="{9D8B030D-6E8A-4147-A177-3AD203B41FA5}">
                      <a16:colId xmlns:a16="http://schemas.microsoft.com/office/drawing/2014/main" val="2305412504"/>
                    </a:ext>
                  </a:extLst>
                </a:gridCol>
                <a:gridCol w="5408412">
                  <a:extLst>
                    <a:ext uri="{9D8B030D-6E8A-4147-A177-3AD203B41FA5}">
                      <a16:colId xmlns:a16="http://schemas.microsoft.com/office/drawing/2014/main" val="1740985735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+mj-lt"/>
                        </a:rPr>
                        <a:t>Client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+mj-lt"/>
                        </a:rPr>
                        <a:t>ETA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6543947"/>
                  </a:ext>
                </a:extLst>
              </a:tr>
              <a:tr h="61316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j-lt"/>
                        </a:rPr>
                        <a:t>OneNote Online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j-lt"/>
                        </a:rPr>
                        <a:t>RTW August 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877440"/>
                  </a:ext>
                </a:extLst>
              </a:tr>
              <a:tr h="613161"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OneNote Win10 Store App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j-lt"/>
                        </a:rPr>
                        <a:t>End of CY16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109180"/>
                  </a:ext>
                </a:extLst>
              </a:tr>
              <a:tr h="613161"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OneNote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j-lt"/>
                        </a:rPr>
                        <a:t>Early CY17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482416"/>
                  </a:ext>
                </a:extLst>
              </a:tr>
              <a:tr h="61316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j-lt"/>
                        </a:rPr>
                        <a:t>OneNote for Mac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j-lt"/>
                        </a:rPr>
                        <a:t>Backlog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877914"/>
                  </a:ext>
                </a:extLst>
              </a:tr>
              <a:tr h="61316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j-lt"/>
                        </a:rPr>
                        <a:t>OneNote for 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j-lt"/>
                        </a:rPr>
                        <a:t>Backlog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497801"/>
                  </a:ext>
                </a:extLst>
              </a:tr>
              <a:tr h="61316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j-lt"/>
                        </a:rPr>
                        <a:t>OneNote for Android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j-lt"/>
                        </a:rPr>
                        <a:t>Backlog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522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3846641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49962" y="1028276"/>
            <a:ext cx="9972429" cy="596624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hlinkClick r:id="rId3"/>
              </a:rPr>
              <a:t>OneNote REST API</a:t>
            </a:r>
            <a:endParaRPr lang="en-US" sz="2400" dirty="0">
              <a:gradFill>
                <a:gsLst>
                  <a:gs pos="125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hlinkClick r:id="rId4"/>
              </a:rPr>
              <a:t>Office Add-ins platform overview</a:t>
            </a:r>
            <a:endParaRPr lang="en-US" sz="2400" dirty="0">
              <a:gradFill>
                <a:gsLst>
                  <a:gs pos="125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hlinkClick r:id="rId5"/>
              </a:rPr>
              <a:t>OneNote Add-Ins Programming Overview</a:t>
            </a:r>
            <a:endParaRPr lang="en-US" sz="2400" dirty="0">
              <a:gradFill>
                <a:gsLst>
                  <a:gs pos="125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hlinkClick r:id="rId6"/>
              </a:rPr>
              <a:t>OneNote JavaScript API</a:t>
            </a:r>
            <a:endParaRPr lang="en-US" sz="2400" dirty="0">
              <a:gradFill>
                <a:gsLst>
                  <a:gs pos="125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hlinkClick r:id="rId7"/>
              </a:rPr>
              <a:t>Building Your First OneNote Add-in</a:t>
            </a:r>
            <a:endParaRPr lang="en-US" sz="2400" dirty="0">
              <a:gradFill>
                <a:gsLst>
                  <a:gs pos="125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</a:endParaRPr>
          </a:p>
          <a:p>
            <a:pPr>
              <a:spcAft>
                <a:spcPts val="600"/>
              </a:spcAft>
            </a:pPr>
            <a:endParaRPr lang="en-US" sz="1100" spc="-102" dirty="0">
              <a:ln w="3175">
                <a:noFill/>
              </a:ln>
              <a:gradFill>
                <a:gsLst>
                  <a:gs pos="125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cs typeface="Segoe UI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4800" spc="-102" dirty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Office Platform - Engage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Join the Office 365 Developer Program - </a:t>
            </a:r>
            <a:r>
              <a:rPr lang="en-US" sz="2400" dirty="0">
                <a:hlinkClick r:id="rId8"/>
              </a:rPr>
              <a:t>http://dev.office.com</a:t>
            </a:r>
            <a:endParaRPr lang="en-US" sz="2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Follow us on Twitter - </a:t>
            </a:r>
            <a:r>
              <a:rPr lang="en-US" sz="2400" dirty="0">
                <a:hlinkClick r:id="rId9"/>
              </a:rPr>
              <a:t>@</a:t>
            </a:r>
            <a:r>
              <a:rPr lang="en-US" sz="2400" dirty="0" err="1">
                <a:hlinkClick r:id="rId9"/>
              </a:rPr>
              <a:t>OfficeDev</a:t>
            </a:r>
            <a:r>
              <a:rPr lang="en-US" sz="2400" dirty="0"/>
              <a:t>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Code in our upcoming hackathon  -  </a:t>
            </a:r>
            <a:r>
              <a:rPr lang="en-US" sz="2400" dirty="0">
                <a:hlinkClick r:id="rId10"/>
              </a:rPr>
              <a:t>http://hackproductivity.devpost.com</a:t>
            </a:r>
            <a:endParaRPr lang="en-US" sz="2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Provide feedback at User Voice - </a:t>
            </a:r>
            <a:r>
              <a:rPr lang="en-US" sz="2400" dirty="0">
                <a:hlinkClick r:id="rId11"/>
              </a:rPr>
              <a:t>https://officespdev.uservoice.com</a:t>
            </a:r>
            <a:endParaRPr lang="en-US" sz="2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Interact on Stack Overflow  - office-</a:t>
            </a:r>
            <a:r>
              <a:rPr lang="en-US" sz="2400" dirty="0" err="1"/>
              <a:t>js</a:t>
            </a:r>
            <a:r>
              <a:rPr lang="en-US" sz="2400" dirty="0"/>
              <a:t>, </a:t>
            </a:r>
            <a:r>
              <a:rPr lang="en-US" sz="2400" dirty="0" err="1"/>
              <a:t>microsoftgraph</a:t>
            </a:r>
            <a:r>
              <a:rPr lang="en-US" sz="2400" dirty="0"/>
              <a:t>, office365api, office365connectors, excel-</a:t>
            </a:r>
            <a:r>
              <a:rPr lang="en-US" sz="2400" dirty="0" err="1"/>
              <a:t>addins</a:t>
            </a:r>
            <a:r>
              <a:rPr lang="en-US" sz="2400" dirty="0"/>
              <a:t>, outlook-web-</a:t>
            </a:r>
            <a:r>
              <a:rPr lang="en-US" sz="2400" dirty="0" err="1"/>
              <a:t>addins</a:t>
            </a:r>
            <a:r>
              <a:rPr lang="en-US" sz="2400" dirty="0"/>
              <a:t>, </a:t>
            </a:r>
            <a:r>
              <a:rPr lang="en-US" sz="2400" dirty="0" err="1"/>
              <a:t>sharepoint-api</a:t>
            </a:r>
            <a:endParaRPr lang="en-US" sz="2400" dirty="0">
              <a:gradFill>
                <a:gsLst>
                  <a:gs pos="125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9723437" y="3497262"/>
            <a:ext cx="1715471" cy="112528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723437" y="3344862"/>
            <a:ext cx="2956586" cy="3971961"/>
            <a:chOff x="7841294" y="1339954"/>
            <a:chExt cx="4004533" cy="537980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8880534" y="3979625"/>
              <a:ext cx="1732066" cy="1738997"/>
            </a:xfrm>
            <a:custGeom>
              <a:avLst/>
              <a:gdLst>
                <a:gd name="T0" fmla="*/ 22 w 179"/>
                <a:gd name="T1" fmla="*/ 79 h 179"/>
                <a:gd name="T2" fmla="*/ 101 w 179"/>
                <a:gd name="T3" fmla="*/ 157 h 179"/>
                <a:gd name="T4" fmla="*/ 179 w 179"/>
                <a:gd name="T5" fmla="*/ 157 h 179"/>
                <a:gd name="T6" fmla="*/ 22 w 179"/>
                <a:gd name="T7" fmla="*/ 0 h 179"/>
                <a:gd name="T8" fmla="*/ 22 w 179"/>
                <a:gd name="T9" fmla="*/ 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79">
                  <a:moveTo>
                    <a:pt x="22" y="79"/>
                  </a:moveTo>
                  <a:cubicBezTo>
                    <a:pt x="101" y="157"/>
                    <a:pt x="101" y="157"/>
                    <a:pt x="101" y="157"/>
                  </a:cubicBezTo>
                  <a:cubicBezTo>
                    <a:pt x="122" y="179"/>
                    <a:pt x="158" y="179"/>
                    <a:pt x="179" y="157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22"/>
                    <a:pt x="0" y="57"/>
                    <a:pt x="22" y="7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3259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9095308" y="3764847"/>
              <a:ext cx="1732066" cy="1738997"/>
            </a:xfrm>
            <a:custGeom>
              <a:avLst/>
              <a:gdLst>
                <a:gd name="T0" fmla="*/ 157 w 179"/>
                <a:gd name="T1" fmla="*/ 100 h 179"/>
                <a:gd name="T2" fmla="*/ 79 w 179"/>
                <a:gd name="T3" fmla="*/ 22 h 179"/>
                <a:gd name="T4" fmla="*/ 0 w 179"/>
                <a:gd name="T5" fmla="*/ 22 h 179"/>
                <a:gd name="T6" fmla="*/ 157 w 179"/>
                <a:gd name="T7" fmla="*/ 179 h 179"/>
                <a:gd name="T8" fmla="*/ 157 w 179"/>
                <a:gd name="T9" fmla="*/ 10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79">
                  <a:moveTo>
                    <a:pt x="157" y="100"/>
                  </a:moveTo>
                  <a:cubicBezTo>
                    <a:pt x="79" y="22"/>
                    <a:pt x="79" y="22"/>
                    <a:pt x="79" y="22"/>
                  </a:cubicBezTo>
                  <a:cubicBezTo>
                    <a:pt x="57" y="0"/>
                    <a:pt x="22" y="0"/>
                    <a:pt x="0" y="22"/>
                  </a:cubicBezTo>
                  <a:cubicBezTo>
                    <a:pt x="157" y="179"/>
                    <a:pt x="157" y="179"/>
                    <a:pt x="157" y="179"/>
                  </a:cubicBezTo>
                  <a:cubicBezTo>
                    <a:pt x="179" y="157"/>
                    <a:pt x="179" y="122"/>
                    <a:pt x="157" y="10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3259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8" name="Freeform 9"/>
            <p:cNvSpPr>
              <a:spLocks noEditPoints="1"/>
            </p:cNvSpPr>
            <p:nvPr/>
          </p:nvSpPr>
          <p:spPr bwMode="auto">
            <a:xfrm>
              <a:off x="10432465" y="1901146"/>
              <a:ext cx="651257" cy="1316370"/>
            </a:xfrm>
            <a:custGeom>
              <a:avLst/>
              <a:gdLst>
                <a:gd name="T0" fmla="*/ 65 w 67"/>
                <a:gd name="T1" fmla="*/ 0 h 135"/>
                <a:gd name="T2" fmla="*/ 1 w 67"/>
                <a:gd name="T3" fmla="*/ 0 h 135"/>
                <a:gd name="T4" fmla="*/ 0 w 67"/>
                <a:gd name="T5" fmla="*/ 2 h 135"/>
                <a:gd name="T6" fmla="*/ 0 w 67"/>
                <a:gd name="T7" fmla="*/ 28 h 135"/>
                <a:gd name="T8" fmla="*/ 0 w 67"/>
                <a:gd name="T9" fmla="*/ 30 h 135"/>
                <a:gd name="T10" fmla="*/ 0 w 67"/>
                <a:gd name="T11" fmla="*/ 134 h 135"/>
                <a:gd name="T12" fmla="*/ 1 w 67"/>
                <a:gd name="T13" fmla="*/ 135 h 135"/>
                <a:gd name="T14" fmla="*/ 65 w 67"/>
                <a:gd name="T15" fmla="*/ 135 h 135"/>
                <a:gd name="T16" fmla="*/ 67 w 67"/>
                <a:gd name="T17" fmla="*/ 134 h 135"/>
                <a:gd name="T18" fmla="*/ 67 w 67"/>
                <a:gd name="T19" fmla="*/ 30 h 135"/>
                <a:gd name="T20" fmla="*/ 67 w 67"/>
                <a:gd name="T21" fmla="*/ 28 h 135"/>
                <a:gd name="T22" fmla="*/ 67 w 67"/>
                <a:gd name="T23" fmla="*/ 2 h 135"/>
                <a:gd name="T24" fmla="*/ 65 w 67"/>
                <a:gd name="T25" fmla="*/ 0 h 135"/>
                <a:gd name="T26" fmla="*/ 8 w 67"/>
                <a:gd name="T27" fmla="*/ 21 h 135"/>
                <a:gd name="T28" fmla="*/ 8 w 67"/>
                <a:gd name="T29" fmla="*/ 14 h 135"/>
                <a:gd name="T30" fmla="*/ 9 w 67"/>
                <a:gd name="T31" fmla="*/ 13 h 135"/>
                <a:gd name="T32" fmla="*/ 57 w 67"/>
                <a:gd name="T33" fmla="*/ 13 h 135"/>
                <a:gd name="T34" fmla="*/ 59 w 67"/>
                <a:gd name="T35" fmla="*/ 14 h 135"/>
                <a:gd name="T36" fmla="*/ 59 w 67"/>
                <a:gd name="T37" fmla="*/ 21 h 135"/>
                <a:gd name="T38" fmla="*/ 57 w 67"/>
                <a:gd name="T39" fmla="*/ 23 h 135"/>
                <a:gd name="T40" fmla="*/ 9 w 67"/>
                <a:gd name="T41" fmla="*/ 23 h 135"/>
                <a:gd name="T42" fmla="*/ 8 w 67"/>
                <a:gd name="T43" fmla="*/ 21 h 135"/>
                <a:gd name="T44" fmla="*/ 53 w 67"/>
                <a:gd name="T45" fmla="*/ 64 h 135"/>
                <a:gd name="T46" fmla="*/ 49 w 67"/>
                <a:gd name="T47" fmla="*/ 59 h 135"/>
                <a:gd name="T48" fmla="*/ 53 w 67"/>
                <a:gd name="T49" fmla="*/ 55 h 135"/>
                <a:gd name="T50" fmla="*/ 58 w 67"/>
                <a:gd name="T51" fmla="*/ 59 h 135"/>
                <a:gd name="T52" fmla="*/ 53 w 67"/>
                <a:gd name="T53" fmla="*/ 64 h 135"/>
                <a:gd name="T54" fmla="*/ 53 w 67"/>
                <a:gd name="T55" fmla="*/ 49 h 135"/>
                <a:gd name="T56" fmla="*/ 47 w 67"/>
                <a:gd name="T57" fmla="*/ 43 h 135"/>
                <a:gd name="T58" fmla="*/ 53 w 67"/>
                <a:gd name="T59" fmla="*/ 37 h 135"/>
                <a:gd name="T60" fmla="*/ 60 w 67"/>
                <a:gd name="T61" fmla="*/ 43 h 135"/>
                <a:gd name="T62" fmla="*/ 53 w 67"/>
                <a:gd name="T63" fmla="*/ 4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7" h="135">
                  <a:moveTo>
                    <a:pt x="65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5"/>
                    <a:pt x="0" y="135"/>
                    <a:pt x="1" y="135"/>
                  </a:cubicBezTo>
                  <a:cubicBezTo>
                    <a:pt x="65" y="135"/>
                    <a:pt x="65" y="135"/>
                    <a:pt x="65" y="135"/>
                  </a:cubicBezTo>
                  <a:cubicBezTo>
                    <a:pt x="66" y="135"/>
                    <a:pt x="67" y="135"/>
                    <a:pt x="67" y="134"/>
                  </a:cubicBezTo>
                  <a:cubicBezTo>
                    <a:pt x="67" y="30"/>
                    <a:pt x="67" y="30"/>
                    <a:pt x="67" y="30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7" y="2"/>
                    <a:pt x="67" y="2"/>
                    <a:pt x="67" y="2"/>
                  </a:cubicBezTo>
                  <a:cubicBezTo>
                    <a:pt x="67" y="1"/>
                    <a:pt x="66" y="0"/>
                    <a:pt x="65" y="0"/>
                  </a:cubicBezTo>
                  <a:close/>
                  <a:moveTo>
                    <a:pt x="8" y="21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8" y="13"/>
                    <a:pt x="59" y="13"/>
                    <a:pt x="59" y="14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9" y="22"/>
                    <a:pt x="58" y="23"/>
                    <a:pt x="57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3"/>
                    <a:pt x="8" y="22"/>
                    <a:pt x="8" y="21"/>
                  </a:cubicBezTo>
                  <a:close/>
                  <a:moveTo>
                    <a:pt x="53" y="64"/>
                  </a:moveTo>
                  <a:cubicBezTo>
                    <a:pt x="51" y="64"/>
                    <a:pt x="49" y="62"/>
                    <a:pt x="49" y="59"/>
                  </a:cubicBezTo>
                  <a:cubicBezTo>
                    <a:pt x="49" y="57"/>
                    <a:pt x="51" y="55"/>
                    <a:pt x="53" y="55"/>
                  </a:cubicBezTo>
                  <a:cubicBezTo>
                    <a:pt x="56" y="55"/>
                    <a:pt x="58" y="57"/>
                    <a:pt x="58" y="59"/>
                  </a:cubicBezTo>
                  <a:cubicBezTo>
                    <a:pt x="58" y="62"/>
                    <a:pt x="56" y="64"/>
                    <a:pt x="53" y="64"/>
                  </a:cubicBezTo>
                  <a:close/>
                  <a:moveTo>
                    <a:pt x="53" y="49"/>
                  </a:moveTo>
                  <a:cubicBezTo>
                    <a:pt x="50" y="49"/>
                    <a:pt x="47" y="46"/>
                    <a:pt x="47" y="43"/>
                  </a:cubicBezTo>
                  <a:cubicBezTo>
                    <a:pt x="47" y="39"/>
                    <a:pt x="50" y="37"/>
                    <a:pt x="53" y="37"/>
                  </a:cubicBezTo>
                  <a:cubicBezTo>
                    <a:pt x="57" y="37"/>
                    <a:pt x="60" y="39"/>
                    <a:pt x="60" y="43"/>
                  </a:cubicBezTo>
                  <a:cubicBezTo>
                    <a:pt x="60" y="46"/>
                    <a:pt x="57" y="49"/>
                    <a:pt x="53" y="49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3259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9" name="Freeform 10"/>
            <p:cNvSpPr>
              <a:spLocks noEditPoints="1"/>
            </p:cNvSpPr>
            <p:nvPr/>
          </p:nvSpPr>
          <p:spPr bwMode="auto">
            <a:xfrm>
              <a:off x="7841294" y="1339954"/>
              <a:ext cx="2445675" cy="1877562"/>
            </a:xfrm>
            <a:custGeom>
              <a:avLst/>
              <a:gdLst>
                <a:gd name="T0" fmla="*/ 244 w 252"/>
                <a:gd name="T1" fmla="*/ 0 h 193"/>
                <a:gd name="T2" fmla="*/ 8 w 252"/>
                <a:gd name="T3" fmla="*/ 0 h 193"/>
                <a:gd name="T4" fmla="*/ 0 w 252"/>
                <a:gd name="T5" fmla="*/ 7 h 193"/>
                <a:gd name="T6" fmla="*/ 0 w 252"/>
                <a:gd name="T7" fmla="*/ 161 h 193"/>
                <a:gd name="T8" fmla="*/ 8 w 252"/>
                <a:gd name="T9" fmla="*/ 168 h 193"/>
                <a:gd name="T10" fmla="*/ 86 w 252"/>
                <a:gd name="T11" fmla="*/ 168 h 193"/>
                <a:gd name="T12" fmla="*/ 86 w 252"/>
                <a:gd name="T13" fmla="*/ 179 h 193"/>
                <a:gd name="T14" fmla="*/ 69 w 252"/>
                <a:gd name="T15" fmla="*/ 193 h 193"/>
                <a:gd name="T16" fmla="*/ 188 w 252"/>
                <a:gd name="T17" fmla="*/ 193 h 193"/>
                <a:gd name="T18" fmla="*/ 171 w 252"/>
                <a:gd name="T19" fmla="*/ 179 h 193"/>
                <a:gd name="T20" fmla="*/ 171 w 252"/>
                <a:gd name="T21" fmla="*/ 168 h 193"/>
                <a:gd name="T22" fmla="*/ 244 w 252"/>
                <a:gd name="T23" fmla="*/ 168 h 193"/>
                <a:gd name="T24" fmla="*/ 252 w 252"/>
                <a:gd name="T25" fmla="*/ 161 h 193"/>
                <a:gd name="T26" fmla="*/ 252 w 252"/>
                <a:gd name="T27" fmla="*/ 7 h 193"/>
                <a:gd name="T28" fmla="*/ 244 w 252"/>
                <a:gd name="T29" fmla="*/ 0 h 193"/>
                <a:gd name="T30" fmla="*/ 238 w 252"/>
                <a:gd name="T31" fmla="*/ 149 h 193"/>
                <a:gd name="T32" fmla="*/ 231 w 252"/>
                <a:gd name="T33" fmla="*/ 155 h 193"/>
                <a:gd name="T34" fmla="*/ 22 w 252"/>
                <a:gd name="T35" fmla="*/ 155 h 193"/>
                <a:gd name="T36" fmla="*/ 15 w 252"/>
                <a:gd name="T37" fmla="*/ 149 h 193"/>
                <a:gd name="T38" fmla="*/ 15 w 252"/>
                <a:gd name="T39" fmla="*/ 19 h 193"/>
                <a:gd name="T40" fmla="*/ 22 w 252"/>
                <a:gd name="T41" fmla="*/ 13 h 193"/>
                <a:gd name="T42" fmla="*/ 231 w 252"/>
                <a:gd name="T43" fmla="*/ 13 h 193"/>
                <a:gd name="T44" fmla="*/ 238 w 252"/>
                <a:gd name="T45" fmla="*/ 19 h 193"/>
                <a:gd name="T46" fmla="*/ 238 w 252"/>
                <a:gd name="T47" fmla="*/ 149 h 193"/>
                <a:gd name="T48" fmla="*/ 238 w 252"/>
                <a:gd name="T49" fmla="*/ 149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2" h="193">
                  <a:moveTo>
                    <a:pt x="24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5"/>
                    <a:pt x="4" y="168"/>
                    <a:pt x="8" y="168"/>
                  </a:cubicBezTo>
                  <a:cubicBezTo>
                    <a:pt x="86" y="168"/>
                    <a:pt x="86" y="168"/>
                    <a:pt x="86" y="168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69" y="193"/>
                    <a:pt x="69" y="193"/>
                    <a:pt x="69" y="193"/>
                  </a:cubicBezTo>
                  <a:cubicBezTo>
                    <a:pt x="188" y="193"/>
                    <a:pt x="188" y="193"/>
                    <a:pt x="188" y="193"/>
                  </a:cubicBezTo>
                  <a:cubicBezTo>
                    <a:pt x="171" y="179"/>
                    <a:pt x="171" y="179"/>
                    <a:pt x="171" y="179"/>
                  </a:cubicBezTo>
                  <a:cubicBezTo>
                    <a:pt x="171" y="168"/>
                    <a:pt x="171" y="168"/>
                    <a:pt x="171" y="168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49" y="168"/>
                    <a:pt x="252" y="165"/>
                    <a:pt x="252" y="161"/>
                  </a:cubicBezTo>
                  <a:cubicBezTo>
                    <a:pt x="252" y="7"/>
                    <a:pt x="252" y="7"/>
                    <a:pt x="252" y="7"/>
                  </a:cubicBezTo>
                  <a:cubicBezTo>
                    <a:pt x="252" y="3"/>
                    <a:pt x="249" y="0"/>
                    <a:pt x="244" y="0"/>
                  </a:cubicBezTo>
                  <a:close/>
                  <a:moveTo>
                    <a:pt x="238" y="149"/>
                  </a:moveTo>
                  <a:cubicBezTo>
                    <a:pt x="238" y="153"/>
                    <a:pt x="235" y="155"/>
                    <a:pt x="231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18" y="155"/>
                    <a:pt x="15" y="153"/>
                    <a:pt x="15" y="14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5"/>
                    <a:pt x="18" y="13"/>
                    <a:pt x="22" y="13"/>
                  </a:cubicBezTo>
                  <a:cubicBezTo>
                    <a:pt x="231" y="13"/>
                    <a:pt x="231" y="13"/>
                    <a:pt x="231" y="13"/>
                  </a:cubicBezTo>
                  <a:cubicBezTo>
                    <a:pt x="235" y="13"/>
                    <a:pt x="238" y="15"/>
                    <a:pt x="238" y="19"/>
                  </a:cubicBezTo>
                  <a:cubicBezTo>
                    <a:pt x="238" y="149"/>
                    <a:pt x="238" y="149"/>
                    <a:pt x="238" y="149"/>
                  </a:cubicBezTo>
                  <a:cubicBezTo>
                    <a:pt x="238" y="149"/>
                    <a:pt x="238" y="149"/>
                    <a:pt x="238" y="149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3259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10404748" y="5285603"/>
              <a:ext cx="1441079" cy="1434153"/>
            </a:xfrm>
            <a:custGeom>
              <a:avLst/>
              <a:gdLst>
                <a:gd name="T0" fmla="*/ 208 w 208"/>
                <a:gd name="T1" fmla="*/ 97 h 207"/>
                <a:gd name="T2" fmla="*/ 96 w 208"/>
                <a:gd name="T3" fmla="*/ 207 h 207"/>
                <a:gd name="T4" fmla="*/ 0 w 208"/>
                <a:gd name="T5" fmla="*/ 112 h 207"/>
                <a:gd name="T6" fmla="*/ 112 w 208"/>
                <a:gd name="T7" fmla="*/ 0 h 207"/>
                <a:gd name="T8" fmla="*/ 208 w 208"/>
                <a:gd name="T9" fmla="*/ 9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207">
                  <a:moveTo>
                    <a:pt x="208" y="97"/>
                  </a:moveTo>
                  <a:lnTo>
                    <a:pt x="96" y="207"/>
                  </a:lnTo>
                  <a:lnTo>
                    <a:pt x="0" y="112"/>
                  </a:lnTo>
                  <a:lnTo>
                    <a:pt x="112" y="0"/>
                  </a:lnTo>
                  <a:lnTo>
                    <a:pt x="208" y="97"/>
                  </a:lnTo>
                  <a:close/>
                </a:path>
              </a:pathLst>
            </a:custGeom>
            <a:solidFill>
              <a:srgbClr val="C1E00A"/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3259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9150734" y="4291395"/>
              <a:ext cx="1919127" cy="1669714"/>
            </a:xfrm>
            <a:custGeom>
              <a:avLst/>
              <a:gdLst>
                <a:gd name="T0" fmla="*/ 111 w 198"/>
                <a:gd name="T1" fmla="*/ 5 h 172"/>
                <a:gd name="T2" fmla="*/ 95 w 198"/>
                <a:gd name="T3" fmla="*/ 5 h 172"/>
                <a:gd name="T4" fmla="*/ 93 w 198"/>
                <a:gd name="T5" fmla="*/ 17 h 172"/>
                <a:gd name="T6" fmla="*/ 82 w 198"/>
                <a:gd name="T7" fmla="*/ 5 h 172"/>
                <a:gd name="T8" fmla="*/ 66 w 198"/>
                <a:gd name="T9" fmla="*/ 5 h 172"/>
                <a:gd name="T10" fmla="*/ 66 w 198"/>
                <a:gd name="T11" fmla="*/ 21 h 172"/>
                <a:gd name="T12" fmla="*/ 66 w 198"/>
                <a:gd name="T13" fmla="*/ 21 h 172"/>
                <a:gd name="T14" fmla="*/ 66 w 198"/>
                <a:gd name="T15" fmla="*/ 21 h 172"/>
                <a:gd name="T16" fmla="*/ 66 w 198"/>
                <a:gd name="T17" fmla="*/ 21 h 172"/>
                <a:gd name="T18" fmla="*/ 51 w 198"/>
                <a:gd name="T19" fmla="*/ 5 h 172"/>
                <a:gd name="T20" fmla="*/ 35 w 198"/>
                <a:gd name="T21" fmla="*/ 5 h 172"/>
                <a:gd name="T22" fmla="*/ 36 w 198"/>
                <a:gd name="T23" fmla="*/ 21 h 172"/>
                <a:gd name="T24" fmla="*/ 35 w 198"/>
                <a:gd name="T25" fmla="*/ 20 h 172"/>
                <a:gd name="T26" fmla="*/ 35 w 198"/>
                <a:gd name="T27" fmla="*/ 20 h 172"/>
                <a:gd name="T28" fmla="*/ 23 w 198"/>
                <a:gd name="T29" fmla="*/ 8 h 172"/>
                <a:gd name="T30" fmla="*/ 5 w 198"/>
                <a:gd name="T31" fmla="*/ 7 h 172"/>
                <a:gd name="T32" fmla="*/ 6 w 198"/>
                <a:gd name="T33" fmla="*/ 25 h 172"/>
                <a:gd name="T34" fmla="*/ 63 w 198"/>
                <a:gd name="T35" fmla="*/ 82 h 172"/>
                <a:gd name="T36" fmla="*/ 48 w 198"/>
                <a:gd name="T37" fmla="*/ 84 h 172"/>
                <a:gd name="T38" fmla="*/ 49 w 198"/>
                <a:gd name="T39" fmla="*/ 102 h 172"/>
                <a:gd name="T40" fmla="*/ 75 w 198"/>
                <a:gd name="T41" fmla="*/ 127 h 172"/>
                <a:gd name="T42" fmla="*/ 101 w 198"/>
                <a:gd name="T43" fmla="*/ 154 h 172"/>
                <a:gd name="T44" fmla="*/ 126 w 198"/>
                <a:gd name="T45" fmla="*/ 154 h 172"/>
                <a:gd name="T46" fmla="*/ 144 w 198"/>
                <a:gd name="T47" fmla="*/ 172 h 172"/>
                <a:gd name="T48" fmla="*/ 198 w 198"/>
                <a:gd name="T49" fmla="*/ 117 h 172"/>
                <a:gd name="T50" fmla="*/ 180 w 198"/>
                <a:gd name="T51" fmla="*/ 99 h 172"/>
                <a:gd name="T52" fmla="*/ 180 w 198"/>
                <a:gd name="T53" fmla="*/ 75 h 172"/>
                <a:gd name="T54" fmla="*/ 144 w 198"/>
                <a:gd name="T55" fmla="*/ 38 h 172"/>
                <a:gd name="T56" fmla="*/ 144 w 198"/>
                <a:gd name="T57" fmla="*/ 38 h 172"/>
                <a:gd name="T58" fmla="*/ 111 w 198"/>
                <a:gd name="T59" fmla="*/ 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8" h="172">
                  <a:moveTo>
                    <a:pt x="111" y="5"/>
                  </a:moveTo>
                  <a:cubicBezTo>
                    <a:pt x="106" y="1"/>
                    <a:pt x="99" y="0"/>
                    <a:pt x="95" y="5"/>
                  </a:cubicBezTo>
                  <a:cubicBezTo>
                    <a:pt x="92" y="8"/>
                    <a:pt x="91" y="13"/>
                    <a:pt x="93" y="17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77" y="1"/>
                    <a:pt x="70" y="0"/>
                    <a:pt x="66" y="5"/>
                  </a:cubicBezTo>
                  <a:cubicBezTo>
                    <a:pt x="61" y="9"/>
                    <a:pt x="62" y="16"/>
                    <a:pt x="66" y="21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46" y="1"/>
                    <a:pt x="39" y="0"/>
                    <a:pt x="35" y="5"/>
                  </a:cubicBezTo>
                  <a:cubicBezTo>
                    <a:pt x="31" y="9"/>
                    <a:pt x="31" y="16"/>
                    <a:pt x="36" y="21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18" y="3"/>
                    <a:pt x="10" y="3"/>
                    <a:pt x="5" y="7"/>
                  </a:cubicBezTo>
                  <a:cubicBezTo>
                    <a:pt x="0" y="12"/>
                    <a:pt x="1" y="20"/>
                    <a:pt x="6" y="25"/>
                  </a:cubicBezTo>
                  <a:cubicBezTo>
                    <a:pt x="63" y="82"/>
                    <a:pt x="63" y="82"/>
                    <a:pt x="63" y="82"/>
                  </a:cubicBezTo>
                  <a:cubicBezTo>
                    <a:pt x="58" y="80"/>
                    <a:pt x="52" y="80"/>
                    <a:pt x="48" y="84"/>
                  </a:cubicBezTo>
                  <a:cubicBezTo>
                    <a:pt x="43" y="89"/>
                    <a:pt x="44" y="97"/>
                    <a:pt x="49" y="102"/>
                  </a:cubicBezTo>
                  <a:cubicBezTo>
                    <a:pt x="75" y="127"/>
                    <a:pt x="75" y="127"/>
                    <a:pt x="75" y="127"/>
                  </a:cubicBezTo>
                  <a:cubicBezTo>
                    <a:pt x="101" y="154"/>
                    <a:pt x="101" y="154"/>
                    <a:pt x="101" y="154"/>
                  </a:cubicBezTo>
                  <a:cubicBezTo>
                    <a:pt x="108" y="161"/>
                    <a:pt x="119" y="161"/>
                    <a:pt x="126" y="154"/>
                  </a:cubicBezTo>
                  <a:cubicBezTo>
                    <a:pt x="144" y="172"/>
                    <a:pt x="144" y="172"/>
                    <a:pt x="144" y="172"/>
                  </a:cubicBezTo>
                  <a:cubicBezTo>
                    <a:pt x="198" y="117"/>
                    <a:pt x="198" y="117"/>
                    <a:pt x="198" y="117"/>
                  </a:cubicBezTo>
                  <a:cubicBezTo>
                    <a:pt x="180" y="99"/>
                    <a:pt x="180" y="99"/>
                    <a:pt x="180" y="99"/>
                  </a:cubicBezTo>
                  <a:cubicBezTo>
                    <a:pt x="187" y="92"/>
                    <a:pt x="187" y="81"/>
                    <a:pt x="180" y="75"/>
                  </a:cubicBezTo>
                  <a:cubicBezTo>
                    <a:pt x="144" y="38"/>
                    <a:pt x="144" y="38"/>
                    <a:pt x="144" y="38"/>
                  </a:cubicBezTo>
                  <a:cubicBezTo>
                    <a:pt x="144" y="38"/>
                    <a:pt x="144" y="38"/>
                    <a:pt x="144" y="38"/>
                  </a:cubicBezTo>
                  <a:lnTo>
                    <a:pt x="111" y="5"/>
                  </a:lnTo>
                  <a:close/>
                </a:path>
              </a:pathLst>
            </a:custGeom>
            <a:solidFill>
              <a:srgbClr val="F5BF92"/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3259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auto">
            <a:xfrm>
              <a:off x="8672686" y="2954242"/>
              <a:ext cx="2854445" cy="1053096"/>
            </a:xfrm>
            <a:custGeom>
              <a:avLst/>
              <a:gdLst>
                <a:gd name="T0" fmla="*/ 40 w 294"/>
                <a:gd name="T1" fmla="*/ 109 h 109"/>
                <a:gd name="T2" fmla="*/ 7 w 294"/>
                <a:gd name="T3" fmla="*/ 77 h 109"/>
                <a:gd name="T4" fmla="*/ 0 w 294"/>
                <a:gd name="T5" fmla="*/ 60 h 109"/>
                <a:gd name="T6" fmla="*/ 7 w 294"/>
                <a:gd name="T7" fmla="*/ 43 h 109"/>
                <a:gd name="T8" fmla="*/ 24 w 294"/>
                <a:gd name="T9" fmla="*/ 36 h 109"/>
                <a:gd name="T10" fmla="*/ 271 w 294"/>
                <a:gd name="T11" fmla="*/ 36 h 109"/>
                <a:gd name="T12" fmla="*/ 284 w 294"/>
                <a:gd name="T13" fmla="*/ 23 h 109"/>
                <a:gd name="T14" fmla="*/ 271 w 294"/>
                <a:gd name="T15" fmla="*/ 10 h 109"/>
                <a:gd name="T16" fmla="*/ 248 w 294"/>
                <a:gd name="T17" fmla="*/ 10 h 109"/>
                <a:gd name="T18" fmla="*/ 248 w 294"/>
                <a:gd name="T19" fmla="*/ 0 h 109"/>
                <a:gd name="T20" fmla="*/ 271 w 294"/>
                <a:gd name="T21" fmla="*/ 0 h 109"/>
                <a:gd name="T22" fmla="*/ 294 w 294"/>
                <a:gd name="T23" fmla="*/ 23 h 109"/>
                <a:gd name="T24" fmla="*/ 271 w 294"/>
                <a:gd name="T25" fmla="*/ 45 h 109"/>
                <a:gd name="T26" fmla="*/ 24 w 294"/>
                <a:gd name="T27" fmla="*/ 45 h 109"/>
                <a:gd name="T28" fmla="*/ 14 w 294"/>
                <a:gd name="T29" fmla="*/ 50 h 109"/>
                <a:gd name="T30" fmla="*/ 10 w 294"/>
                <a:gd name="T31" fmla="*/ 60 h 109"/>
                <a:gd name="T32" fmla="*/ 14 w 294"/>
                <a:gd name="T33" fmla="*/ 70 h 109"/>
                <a:gd name="T34" fmla="*/ 14 w 294"/>
                <a:gd name="T35" fmla="*/ 70 h 109"/>
                <a:gd name="T36" fmla="*/ 47 w 294"/>
                <a:gd name="T37" fmla="*/ 102 h 109"/>
                <a:gd name="T38" fmla="*/ 40 w 294"/>
                <a:gd name="T39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4" h="109">
                  <a:moveTo>
                    <a:pt x="40" y="109"/>
                  </a:moveTo>
                  <a:cubicBezTo>
                    <a:pt x="7" y="77"/>
                    <a:pt x="7" y="77"/>
                    <a:pt x="7" y="77"/>
                  </a:cubicBezTo>
                  <a:cubicBezTo>
                    <a:pt x="3" y="72"/>
                    <a:pt x="0" y="66"/>
                    <a:pt x="0" y="60"/>
                  </a:cubicBezTo>
                  <a:cubicBezTo>
                    <a:pt x="0" y="54"/>
                    <a:pt x="3" y="48"/>
                    <a:pt x="7" y="43"/>
                  </a:cubicBezTo>
                  <a:cubicBezTo>
                    <a:pt x="12" y="39"/>
                    <a:pt x="18" y="36"/>
                    <a:pt x="24" y="36"/>
                  </a:cubicBezTo>
                  <a:cubicBezTo>
                    <a:pt x="271" y="36"/>
                    <a:pt x="271" y="36"/>
                    <a:pt x="271" y="36"/>
                  </a:cubicBezTo>
                  <a:cubicBezTo>
                    <a:pt x="279" y="36"/>
                    <a:pt x="284" y="30"/>
                    <a:pt x="284" y="23"/>
                  </a:cubicBezTo>
                  <a:cubicBezTo>
                    <a:pt x="284" y="16"/>
                    <a:pt x="279" y="10"/>
                    <a:pt x="271" y="10"/>
                  </a:cubicBezTo>
                  <a:cubicBezTo>
                    <a:pt x="248" y="10"/>
                    <a:pt x="248" y="10"/>
                    <a:pt x="248" y="10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84" y="0"/>
                    <a:pt x="294" y="11"/>
                    <a:pt x="294" y="23"/>
                  </a:cubicBezTo>
                  <a:cubicBezTo>
                    <a:pt x="294" y="35"/>
                    <a:pt x="284" y="45"/>
                    <a:pt x="271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0" y="46"/>
                    <a:pt x="17" y="47"/>
                    <a:pt x="14" y="50"/>
                  </a:cubicBezTo>
                  <a:cubicBezTo>
                    <a:pt x="11" y="52"/>
                    <a:pt x="10" y="56"/>
                    <a:pt x="10" y="60"/>
                  </a:cubicBezTo>
                  <a:cubicBezTo>
                    <a:pt x="10" y="64"/>
                    <a:pt x="11" y="67"/>
                    <a:pt x="14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47" y="102"/>
                    <a:pt x="47" y="102"/>
                    <a:pt x="47" y="102"/>
                  </a:cubicBezTo>
                  <a:lnTo>
                    <a:pt x="40" y="109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3259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9365513" y="2192133"/>
              <a:ext cx="374126" cy="374126"/>
            </a:xfrm>
            <a:custGeom>
              <a:avLst/>
              <a:gdLst>
                <a:gd name="T0" fmla="*/ 82 w 82"/>
                <a:gd name="T1" fmla="*/ 65 h 82"/>
                <a:gd name="T2" fmla="*/ 57 w 82"/>
                <a:gd name="T3" fmla="*/ 41 h 82"/>
                <a:gd name="T4" fmla="*/ 74 w 82"/>
                <a:gd name="T5" fmla="*/ 24 h 82"/>
                <a:gd name="T6" fmla="*/ 0 w 82"/>
                <a:gd name="T7" fmla="*/ 0 h 82"/>
                <a:gd name="T8" fmla="*/ 25 w 82"/>
                <a:gd name="T9" fmla="*/ 73 h 82"/>
                <a:gd name="T10" fmla="*/ 42 w 82"/>
                <a:gd name="T11" fmla="*/ 56 h 82"/>
                <a:gd name="T12" fmla="*/ 66 w 82"/>
                <a:gd name="T13" fmla="*/ 82 h 82"/>
                <a:gd name="T14" fmla="*/ 82 w 82"/>
                <a:gd name="T15" fmla="*/ 6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82">
                  <a:moveTo>
                    <a:pt x="82" y="65"/>
                  </a:moveTo>
                  <a:lnTo>
                    <a:pt x="57" y="41"/>
                  </a:lnTo>
                  <a:lnTo>
                    <a:pt x="74" y="24"/>
                  </a:lnTo>
                  <a:lnTo>
                    <a:pt x="0" y="0"/>
                  </a:lnTo>
                  <a:lnTo>
                    <a:pt x="25" y="73"/>
                  </a:lnTo>
                  <a:lnTo>
                    <a:pt x="42" y="56"/>
                  </a:lnTo>
                  <a:lnTo>
                    <a:pt x="66" y="82"/>
                  </a:lnTo>
                  <a:lnTo>
                    <a:pt x="82" y="65"/>
                  </a:lnTo>
                  <a:close/>
                </a:path>
              </a:pathLst>
            </a:cu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3259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3629009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Deploy, ramp-up on new services and onboard new </a:t>
            </a:r>
            <a:br>
              <a:rPr lang="en-US" sz="3200" dirty="0"/>
            </a:br>
            <a:r>
              <a:rPr lang="en-US" sz="3200" dirty="0"/>
              <a:t>users with Microsoft FastTrack:</a:t>
            </a:r>
            <a:br>
              <a:rPr lang="en-US" sz="3200" dirty="0"/>
            </a:br>
            <a:br>
              <a:rPr lang="en-US" sz="3200" dirty="0"/>
            </a:br>
            <a:r>
              <a:rPr lang="en-US" sz="3200" u="sng" dirty="0">
                <a:hlinkClick r:id="rId2"/>
              </a:rPr>
              <a:t>http://fasttrack.microsoft.com/</a:t>
            </a:r>
            <a:r>
              <a:rPr lang="en-US" sz="3200" dirty="0"/>
              <a:t> </a:t>
            </a: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4372" r="36376"/>
          <a:stretch/>
        </p:blipFill>
        <p:spPr/>
      </p:pic>
    </p:spTree>
    <p:extLst>
      <p:ext uri="{BB962C8B-B14F-4D97-AF65-F5344CB8AC3E}">
        <p14:creationId xmlns:p14="http://schemas.microsoft.com/office/powerpoint/2010/main" val="3259739292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1241426"/>
            <a:ext cx="5486399" cy="2123658"/>
          </a:xfrm>
        </p:spPr>
        <p:txBody>
          <a:bodyPr/>
          <a:lstStyle/>
          <a:p>
            <a:r>
              <a:rPr lang="en-US" sz="2800" dirty="0"/>
              <a:t>Join the Microsoft Tech Community </a:t>
            </a:r>
            <a:br>
              <a:rPr lang="en-US" sz="2800" dirty="0"/>
            </a:br>
            <a:r>
              <a:rPr lang="en-US" sz="2800" dirty="0"/>
              <a:t>to collaborate, share, and learn </a:t>
            </a:r>
            <a:br>
              <a:rPr lang="en-US" sz="2800" dirty="0"/>
            </a:br>
            <a:r>
              <a:rPr lang="en-US" sz="2800" dirty="0"/>
              <a:t>from the experts:</a:t>
            </a:r>
            <a:br>
              <a:rPr lang="en-US" sz="2800" dirty="0"/>
            </a:br>
            <a:br>
              <a:rPr lang="en-US" sz="2800" dirty="0"/>
            </a:br>
            <a:r>
              <a:rPr lang="en-US" sz="2800" u="sng" dirty="0">
                <a:hlinkClick r:id="rId2"/>
              </a:rPr>
              <a:t>http://techcommunity.microsoft.com</a:t>
            </a:r>
            <a:r>
              <a:rPr lang="en-US" sz="2800" dirty="0"/>
              <a:t> 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40748"/>
          <a:stretch/>
        </p:blipFill>
        <p:spPr/>
      </p:pic>
    </p:spTree>
    <p:extLst>
      <p:ext uri="{BB962C8B-B14F-4D97-AF65-F5344CB8AC3E}">
        <p14:creationId xmlns:p14="http://schemas.microsoft.com/office/powerpoint/2010/main" val="1467363642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 txBox="1">
            <a:spLocks/>
          </p:cNvSpPr>
          <p:nvPr/>
        </p:nvSpPr>
        <p:spPr>
          <a:xfrm>
            <a:off x="5380037" y="4640262"/>
            <a:ext cx="6858000" cy="2179058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4000" kern="1200" spc="0" baseline="0"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Tx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582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7163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5745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834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170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503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838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From your PC or Tablet visit MyIgnite at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http://myignite.microsoft.com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gradFill>
                <a:gsLst>
                  <a:gs pos="24779">
                    <a:srgbClr val="292929"/>
                  </a:gs>
                  <a:gs pos="52000">
                    <a:srgbClr val="292929"/>
                  </a:gs>
                </a:gsLst>
                <a:lin ang="5400000" scaled="1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gradFill>
                <a:gsLst>
                  <a:gs pos="24779">
                    <a:srgbClr val="292929"/>
                  </a:gs>
                  <a:gs pos="52000">
                    <a:srgbClr val="292929"/>
                  </a:gs>
                </a:gsLst>
                <a:lin ang="5400000" scaled="1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From your phone download and use the Ignite Mobile App by scanning  the QR code above or visiting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https://aka.ms/ignite.mobileapp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80037" y="295274"/>
            <a:ext cx="6784166" cy="915989"/>
          </a:xfrm>
          <a:prstGeom prst="rect">
            <a:avLst/>
          </a:prstGeom>
        </p:spPr>
        <p:txBody>
          <a:bodyPr lIns="182880" tIns="146304" rIns="182880" bIns="146304"/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2" normalizeH="0" baseline="0" noProof="0" dirty="0">
                <a:ln w="3175">
                  <a:noFill/>
                </a:ln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n-ea"/>
                <a:cs typeface="Segoe UI" pitchFamily="34" charset="0"/>
              </a:rPr>
              <a:t>Please evaluate this session</a:t>
            </a:r>
          </a:p>
          <a:p>
            <a:pPr marL="0" marR="0" lvl="0" indent="0" algn="l" defTabSz="932742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02" normalizeH="0" baseline="0" noProof="0" dirty="0">
                <a:ln w="3175">
                  <a:noFill/>
                </a:ln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n-ea"/>
                <a:cs typeface="Segoe UI" pitchFamily="34" charset="0"/>
              </a:rPr>
              <a:t>Your feedback is important to us!</a:t>
            </a:r>
            <a:endParaRPr kumimoji="0" lang="en-US" sz="3600" b="0" i="0" u="none" strike="noStrike" kern="1200" cap="none" spc="-102" normalizeH="0" baseline="0" noProof="0" dirty="0">
              <a:ln w="3175">
                <a:noFill/>
              </a:ln>
              <a:gradFill>
                <a:gsLst>
                  <a:gs pos="24779">
                    <a:srgbClr val="292929"/>
                  </a:gs>
                  <a:gs pos="52000">
                    <a:srgbClr val="292929"/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n-ea"/>
              <a:cs typeface="Segoe UI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17119" r="5881"/>
          <a:stretch/>
        </p:blipFill>
        <p:spPr>
          <a:xfrm>
            <a:off x="0" y="-1"/>
            <a:ext cx="4925696" cy="69951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8985" y="1478816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7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045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OneNote Extensibility Scenarios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1626" y="1555592"/>
            <a:ext cx="12344398" cy="2092881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Capture and Retrieve Content.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Embed interactive web objects into canvas.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Extend OneNote Client Functionality.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16" y="4411662"/>
            <a:ext cx="10992041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57192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Capture and Retrieve Content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237" y="1577857"/>
            <a:ext cx="8634935" cy="472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6174764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OneNote HTTP REST APIs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9913" y="1439862"/>
            <a:ext cx="9219016" cy="4620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4860234" y="6309144"/>
            <a:ext cx="27183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hlinkClick r:id="rId5"/>
              </a:rPr>
              <a:t>http://dev.onenote.com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72261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OneNote REST API Partners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547747" y="1577857"/>
            <a:ext cx="11343348" cy="4680595"/>
            <a:chOff x="513689" y="1407467"/>
            <a:chExt cx="11343348" cy="5104284"/>
          </a:xfrm>
        </p:grpSpPr>
        <p:pic>
          <p:nvPicPr>
            <p:cNvPr id="10" name="Picture 9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51437" y="4556740"/>
              <a:ext cx="2011680" cy="90525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84791" y="5606495"/>
              <a:ext cx="2011680" cy="90525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75947" y="4559232"/>
              <a:ext cx="2011680" cy="90525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51437" y="5606495"/>
              <a:ext cx="2011680" cy="905256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3689" y="5606495"/>
              <a:ext cx="2011680" cy="905256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775947" y="3511969"/>
              <a:ext cx="2011680" cy="905256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775947" y="2464707"/>
              <a:ext cx="2011680" cy="905256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809035" y="1417444"/>
              <a:ext cx="2011680" cy="905256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13689" y="1407467"/>
              <a:ext cx="2011680" cy="905256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13689" y="2457225"/>
              <a:ext cx="2011680" cy="905256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13689" y="3506982"/>
              <a:ext cx="2011680" cy="905256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13689" y="4556740"/>
              <a:ext cx="2011680" cy="905256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151437" y="3506982"/>
              <a:ext cx="2011680" cy="905256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151437" y="2457225"/>
              <a:ext cx="2011680" cy="905256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151437" y="1407467"/>
              <a:ext cx="2011680" cy="905256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513637" y="1424085"/>
              <a:ext cx="2011680" cy="905256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513637" y="2469688"/>
              <a:ext cx="2011680" cy="905256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7513637" y="3515290"/>
              <a:ext cx="2011680" cy="905256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7513637" y="4560893"/>
              <a:ext cx="2011680" cy="905256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7513637" y="5606495"/>
              <a:ext cx="2011680" cy="905256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9845357" y="1417444"/>
              <a:ext cx="2011680" cy="905256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9845357" y="2457225"/>
              <a:ext cx="2011680" cy="905256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9845357" y="3515290"/>
              <a:ext cx="2011680" cy="905256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9834878" y="5606495"/>
              <a:ext cx="2011680" cy="905256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9834878" y="4573356"/>
              <a:ext cx="2011680" cy="9052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120047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8" y="1209973"/>
            <a:ext cx="10896599" cy="2179058"/>
          </a:xfrm>
        </p:spPr>
        <p:txBody>
          <a:bodyPr/>
          <a:lstStyle/>
          <a:p>
            <a:r>
              <a:rPr lang="en-US" dirty="0"/>
              <a:t>Demo - OneNote Clipper - REST APIs Empowered Apps</a:t>
            </a:r>
          </a:p>
        </p:txBody>
      </p:sp>
    </p:spTree>
    <p:extLst>
      <p:ext uri="{BB962C8B-B14F-4D97-AF65-F5344CB8AC3E}">
        <p14:creationId xmlns:p14="http://schemas.microsoft.com/office/powerpoint/2010/main" val="129731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6862"/>
            <a:ext cx="12161836" cy="917575"/>
          </a:xfrm>
        </p:spPr>
        <p:txBody>
          <a:bodyPr/>
          <a:lstStyle/>
          <a:p>
            <a:r>
              <a:rPr lang="en-US" dirty="0"/>
              <a:t>Embed Interactive Web Objects into Canvas 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27037" y="1214437"/>
            <a:ext cx="5943600" cy="4128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973" y="2735262"/>
            <a:ext cx="7162800" cy="3875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230010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Extend Client Functionality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921" y="1212849"/>
            <a:ext cx="8763000" cy="5571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886518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2016_16x9_Template_v02.potx" id="{870308F8-E0CB-4103-848C-306E67E28446}" vid="{7645BF26-5E45-428D-8A8C-D391F4476141}"/>
    </a:ext>
  </a:extLst>
</a:theme>
</file>

<file path=ppt/theme/theme2.xml><?xml version="1.0" encoding="utf-8"?>
<a:theme xmlns:a="http://schemas.openxmlformats.org/drawingml/2006/main" name="6-30537_Envision 2016 Concurrent Template_Dark">
  <a:themeElements>
    <a:clrScheme name="Ignite Dark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D2D2D2"/>
      </a:accent3>
      <a:accent4>
        <a:srgbClr val="FFB900"/>
      </a:accent4>
      <a:accent5>
        <a:srgbClr val="FF8C00"/>
      </a:accent5>
      <a:accent6>
        <a:srgbClr val="00BCF2"/>
      </a:accent6>
      <a:hlink>
        <a:srgbClr val="0078D7"/>
      </a:hlink>
      <a:folHlink>
        <a:srgbClr val="0078D7"/>
      </a:folHlink>
    </a:clrScheme>
    <a:fontScheme name="Custom 2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2016_16x9_Template_v02.potx" id="{870308F8-E0CB-4103-848C-306E67E28446}" vid="{94F43A21-9696-48F3-B9B7-2EDC14895D10}"/>
    </a:ext>
  </a:extLst>
</a:theme>
</file>

<file path=ppt/theme/theme3.xml><?xml version="1.0" encoding="utf-8"?>
<a:theme xmlns:a="http://schemas.openxmlformats.org/drawingml/2006/main" name="1_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2016_16x9_Template_v02.potx" id="{870308F8-E0CB-4103-848C-306E67E28446}" vid="{91E44DB9-F8DD-48AE-8162-26CDF62A116D}"/>
    </a:ext>
  </a:extLst>
</a:theme>
</file>

<file path=ppt/theme/theme4.xml><?xml version="1.0" encoding="utf-8"?>
<a:theme xmlns:a="http://schemas.openxmlformats.org/drawingml/2006/main" name="2_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2016_16x9_Template_v02.potx" id="{6D265718-F71C-45FC-85DF-CBD805DB0B02}" vid="{63611EB3-9A97-4D4F-B762-41E80201E286}"/>
    </a:ext>
  </a:extLst>
</a:theme>
</file>

<file path=ppt/theme/theme5.xml><?xml version="1.0" encoding="utf-8"?>
<a:theme xmlns:a="http://schemas.openxmlformats.org/drawingml/2006/main" name="3_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6_16x9_Template.potx" id="{61D5EBA6-A23E-492C-8A07-E4BCB14E768B}" vid="{2C5385DD-25CC-4B4A-8E83-9D91F0EF820F}"/>
    </a:ext>
  </a:extLst>
</a:theme>
</file>

<file path=ppt/theme/theme6.xml><?xml version="1.0" encoding="utf-8"?>
<a:theme xmlns:a="http://schemas.openxmlformats.org/drawingml/2006/main" name="4_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2016_16x9_Template.potx" id="{CBE293B4-E8CE-4773-8118-C9AFF2860326}" vid="{4A547913-FDF7-4DFF-9D24-2FF6685A0CA8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gnite 2016">
    <a:dk1>
      <a:srgbClr val="505050"/>
    </a:dk1>
    <a:lt1>
      <a:srgbClr val="FFFFFF"/>
    </a:lt1>
    <a:dk2>
      <a:srgbClr val="D83B01"/>
    </a:dk2>
    <a:lt2>
      <a:srgbClr val="F8F8F8"/>
    </a:lt2>
    <a:accent1>
      <a:srgbClr val="D83B01"/>
    </a:accent1>
    <a:accent2>
      <a:srgbClr val="0078D7"/>
    </a:accent2>
    <a:accent3>
      <a:srgbClr val="505050"/>
    </a:accent3>
    <a:accent4>
      <a:srgbClr val="D2D2D2"/>
    </a:accent4>
    <a:accent5>
      <a:srgbClr val="FFB900"/>
    </a:accent5>
    <a:accent6>
      <a:srgbClr val="FF8C00"/>
    </a:accent6>
    <a:hlink>
      <a:srgbClr val="0078D7"/>
    </a:hlink>
    <a:folHlink>
      <a:srgbClr val="0078D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resentationsDoc" ma:contentTypeID="0x01010031DCF4CA090F824DB1E4CCBB6B9D64EA00101E8AAD132F8F4D96340D6376C8BB3E" ma:contentTypeVersion="22" ma:contentTypeDescription="" ma:contentTypeScope="" ma:versionID="8add498658ef06bbcf3bc1f2c97d938c">
  <xsd:schema xmlns:xsd="http://www.w3.org/2001/XMLSchema" xmlns:xs="http://www.w3.org/2001/XMLSchema" xmlns:p="http://schemas.microsoft.com/office/2006/metadata/properties" xmlns:ns1="http://schemas.microsoft.com/sharepoint/v3" xmlns:ns2="01c77077-aee4-4b5f-bd4e-9cd40a6fff29" xmlns:ns3="230e9df3-be65-4c73-a93b-d1236ebd677e" xmlns:ns5="8ff673fc-3231-4e3a-893b-6d7f7cd32766" targetNamespace="http://schemas.microsoft.com/office/2006/metadata/properties" ma:root="true" ma:fieldsID="a14070d067e341e7ddc7e27ecc4a2d88" ns1:_="" ns2:_="" ns3:_="" ns5:_="">
    <xsd:import namespace="http://schemas.microsoft.com/sharepoint/v3"/>
    <xsd:import namespace="01c77077-aee4-4b5f-bd4e-9cd40a6fff29"/>
    <xsd:import namespace="230e9df3-be65-4c73-a93b-d1236ebd677e"/>
    <xsd:import namespace="8ff673fc-3231-4e3a-893b-6d7f7cd32766"/>
    <xsd:element name="properties">
      <xsd:complexType>
        <xsd:sequence>
          <xsd:element name="documentManagement">
            <xsd:complexType>
              <xsd:all>
                <xsd:element ref="ns2:mb2e01f7e2d8413988e28e59aa226eec" minOccurs="0"/>
                <xsd:element ref="ns3:TaxCatchAll" minOccurs="0"/>
                <xsd:element ref="ns3:TaxCatchAllLabel" minOccurs="0"/>
                <xsd:element ref="ns2:iaa5f83406f94009a0f6a3e890699ff7" minOccurs="0"/>
                <xsd:element ref="ns2:d12e2661e9634d9aa98bbb375f31aced" minOccurs="0"/>
                <xsd:element ref="ns2:Event_x0020_Start_x0020_Date" minOccurs="0"/>
                <xsd:element ref="ns2:Event_x0020_End_x0020_Date" minOccurs="0"/>
                <xsd:element ref="ns2:Presentation_x0020_Date" minOccurs="0"/>
                <xsd:element ref="ns2:MS_x0020_Speaker" minOccurs="0"/>
                <xsd:element ref="ns2:External_x0020_Speaker" minOccurs="0"/>
                <xsd:element ref="ns2:o1010385baed4da9b5076a6aa651d1e5" minOccurs="0"/>
                <xsd:element ref="ns2:kc6d1bd9a46e4e5fbbbf99ca3de7a092" minOccurs="0"/>
                <xsd:element ref="ns2:Session_x0020_Code" minOccurs="0"/>
                <xsd:element ref="ns2:MS_x0020_Content_x0020_Owner" minOccurs="0"/>
                <xsd:element ref="ns2:m6878b9dd7994da4ba144f95347d99c6" minOccurs="0"/>
                <xsd:element ref="ns2:fc15c16204564de583b4c942b10d19ec" minOccurs="0"/>
                <xsd:element ref="ns1:AverageRating" minOccurs="0"/>
                <xsd:element ref="ns1:RatingCount" minOccurs="0"/>
                <xsd:element ref="ns1:LikesCount" minOccurs="0"/>
                <xsd:element ref="ns3:TaxKeywordTaxHTField" minOccurs="0"/>
                <xsd:element ref="ns5:Target_x0020_Audiences" minOccurs="0"/>
                <xsd:element ref="ns2:SharedWithUsers" minOccurs="0"/>
                <xsd:element ref="ns2:SharedWithDetails" minOccurs="0"/>
                <xsd:element ref="ns3:NumberofDownloa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31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32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LikesCount" ma:index="33" nillable="true" ma:displayName="Number of Likes" ma:internalName="LikesCount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c77077-aee4-4b5f-bd4e-9cd40a6fff29" elementFormDefault="qualified">
    <xsd:import namespace="http://schemas.microsoft.com/office/2006/documentManagement/types"/>
    <xsd:import namespace="http://schemas.microsoft.com/office/infopath/2007/PartnerControls"/>
    <xsd:element name="mb2e01f7e2d8413988e28e59aa226eec" ma:index="8" nillable="true" ma:taxonomy="true" ma:internalName="mb2e01f7e2d8413988e28e59aa226eec" ma:taxonomyFieldName="Event_x0020_Name" ma:displayName="Event Name" ma:default="" ma:fieldId="{6b2e01f7-e2d8-4139-88e2-8e59aa226eec}" ma:sspId="e385fb40-52d4-4fae-9c5b-3e8ff8a5878e" ma:termSetId="32cfb7b5-aebe-4989-95ed-0d5619f5d6c0" ma:anchorId="eaa4d92a-3824-4a49-92be-7ef169e4e325" ma:open="false" ma:isKeyword="false">
      <xsd:complexType>
        <xsd:sequence>
          <xsd:element ref="pc:Terms" minOccurs="0" maxOccurs="1"/>
        </xsd:sequence>
      </xsd:complexType>
    </xsd:element>
    <xsd:element name="iaa5f83406f94009a0f6a3e890699ff7" ma:index="12" nillable="true" ma:taxonomy="true" ma:internalName="iaa5f83406f94009a0f6a3e890699ff7" ma:taxonomyFieldName="Event_x0020_Location" ma:displayName="Event Location" ma:default="" ma:fieldId="{2aa5f834-06f9-4009-a0f6-a3e890699ff7}" ma:sspId="e385fb40-52d4-4fae-9c5b-3e8ff8a5878e" ma:termSetId="ff02addd-433e-4baa-a831-22be402789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12e2661e9634d9aa98bbb375f31aced" ma:index="14" nillable="true" ma:taxonomy="true" ma:internalName="d12e2661e9634d9aa98bbb375f31aced" ma:taxonomyFieldName="Event_x0020_Venue" ma:displayName="Event Venue" ma:default="" ma:fieldId="{d12e2661-e963-4d9a-a98b-bb375f31aced}" ma:sspId="e385fb40-52d4-4fae-9c5b-3e8ff8a5878e" ma:termSetId="ff02addd-433e-4baa-a831-22be402789db" ma:anchorId="d989be80-0593-11e1-be50-0800200c9a66" ma:open="false" ma:isKeyword="false">
      <xsd:complexType>
        <xsd:sequence>
          <xsd:element ref="pc:Terms" minOccurs="0" maxOccurs="1"/>
        </xsd:sequence>
      </xsd:complexType>
    </xsd:element>
    <xsd:element name="Event_x0020_Start_x0020_Date" ma:index="16" nillable="true" ma:displayName="Event Start Date" ma:format="DateOnly" ma:internalName="Event_x0020_Start_x0020_Date">
      <xsd:simpleType>
        <xsd:restriction base="dms:DateTime"/>
      </xsd:simpleType>
    </xsd:element>
    <xsd:element name="Event_x0020_End_x0020_Date" ma:index="17" nillable="true" ma:displayName="Event End Date" ma:format="DateOnly" ma:internalName="Event_x0020_End_x0020_Date">
      <xsd:simpleType>
        <xsd:restriction base="dms:DateTime"/>
      </xsd:simpleType>
    </xsd:element>
    <xsd:element name="Presentation_x0020_Date" ma:index="18" nillable="true" ma:displayName="Presentation Date" ma:format="DateOnly" ma:internalName="Presentation_x0020_Date">
      <xsd:simpleType>
        <xsd:restriction base="dms:DateTime"/>
      </xsd:simpleType>
    </xsd:element>
    <xsd:element name="MS_x0020_Speaker" ma:index="19" nillable="true" ma:displayName="MS Speaker" ma:list="UserInfo" ma:SharePointGroup="0" ma:internalName="MS_x0020_Speak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Speaker" ma:index="20" nillable="true" ma:displayName="External Speaker" ma:internalName="External_x0020_Speaker">
      <xsd:simpleType>
        <xsd:restriction base="dms:Text">
          <xsd:maxLength value="255"/>
        </xsd:restriction>
      </xsd:simpleType>
    </xsd:element>
    <xsd:element name="o1010385baed4da9b5076a6aa651d1e5" ma:index="21" nillable="true" ma:taxonomy="true" ma:internalName="o1010385baed4da9b5076a6aa651d1e5" ma:taxonomyFieldName="Product" ma:displayName="Product" ma:default="" ma:fieldId="{81010385-baed-4da9-b507-6a6aa651d1e5}" ma:taxonomyMulti="true" ma:sspId="e385fb40-52d4-4fae-9c5b-3e8ff8a5878e" ma:termSetId="e8298524-23d5-441d-8e61-21bed1c2c4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c6d1bd9a46e4e5fbbbf99ca3de7a092" ma:index="23" nillable="true" ma:taxonomy="true" ma:internalName="kc6d1bd9a46e4e5fbbbf99ca3de7a092" ma:taxonomyFieldName="Campaign" ma:displayName="Campaign" ma:default="" ma:fieldId="{4c6d1bd9-a46e-4e5f-bbbf-99ca3de7a092}" ma:taxonomyMulti="true" ma:sspId="e385fb40-52d4-4fae-9c5b-3e8ff8a5878e" ma:termSetId="eb6054b1-3a98-4c79-97b4-d20150dd266e" ma:anchorId="a7bf803d-fc4f-4bb4-903c-88e76437cc17" ma:open="false" ma:isKeyword="false">
      <xsd:complexType>
        <xsd:sequence>
          <xsd:element ref="pc:Terms" minOccurs="0" maxOccurs="1"/>
        </xsd:sequence>
      </xsd:complexType>
    </xsd:element>
    <xsd:element name="Session_x0020_Code" ma:index="25" nillable="true" ma:displayName="Session Code" ma:internalName="Session_x0020_Code">
      <xsd:simpleType>
        <xsd:restriction base="dms:Text">
          <xsd:maxLength value="255"/>
        </xsd:restriction>
      </xsd:simpleType>
    </xsd:element>
    <xsd:element name="MS_x0020_Content_x0020_Owner" ma:index="26" nillable="true" ma:displayName="MS Content Owner" ma:list="UserInfo" ma:SharePointGroup="0" ma:internalName="MS_x0020_Content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6878b9dd7994da4ba144f95347d99c6" ma:index="27" nillable="true" ma:taxonomy="true" ma:internalName="m6878b9dd7994da4ba144f95347d99c6" ma:taxonomyFieldName="Track" ma:displayName="Track" ma:readOnly="false" ma:default="" ma:fieldId="{66878b9d-d799-4da4-ba14-4f95347d99c6}" ma:sspId="e385fb40-52d4-4fae-9c5b-3e8ff8a5878e" ma:termSetId="8113a965-58e2-4a85-99b9-55376be5482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fc15c16204564de583b4c942b10d19ec" ma:index="29" nillable="true" ma:taxonomy="true" ma:internalName="fc15c16204564de583b4c942b10d19ec" ma:taxonomyFieldName="Audience1" ma:displayName="Audience" ma:default="" ma:fieldId="{fc15c162-0456-4de5-83b4-c942b10d19ec}" ma:taxonomyMulti="true" ma:sspId="e385fb40-52d4-4fae-9c5b-3e8ff8a5878e" ma:termSetId="02c0b350-7782-44ed-b079-a5ef0c1b9fe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3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0d8ba32e-6f24-4e39-985b-e3fd5ec6bdb7}" ma:internalName="TaxCatchAll" ma:showField="CatchAllData" ma:web="01c77077-aee4-4b5f-bd4e-9cd40a6fff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0d8ba32e-6f24-4e39-985b-e3fd5ec6bdb7}" ma:internalName="TaxCatchAllLabel" ma:readOnly="true" ma:showField="CatchAllDataLabel" ma:web="01c77077-aee4-4b5f-bd4e-9cd40a6fff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35" nillable="true" ma:taxonomy="true" ma:internalName="TaxKeywordTaxHTField" ma:taxonomyFieldName="TaxKeyword" ma:displayName="Enterprise Keywords" ma:fieldId="{23f27201-bee3-471e-b2e7-b64fd8b7ca38}" ma:taxonomyMulti="true" ma:sspId="e385fb40-52d4-4fae-9c5b-3e8ff8a5878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NumberofDownloads" ma:index="40" nillable="true" ma:displayName="NumberofDownloads" ma:internalName="NumberofDownload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f673fc-3231-4e3a-893b-6d7f7cd32766" elementFormDefault="qualified">
    <xsd:import namespace="http://schemas.microsoft.com/office/2006/documentManagement/types"/>
    <xsd:import namespace="http://schemas.microsoft.com/office/infopath/2007/PartnerControls"/>
    <xsd:element name="Target_x0020_Audiences" ma:index="37" nillable="true" ma:displayName="Target Audiences" ma:internalName="Target_x0020_Audiences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3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d12e2661e9634d9aa98bbb375f31aced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Georgia World Congress Center</TermName>
          <TermId xmlns="http://schemas.microsoft.com/office/infopath/2007/PartnerControls">ea0ece34-59a6-4d43-8d9e-d0f9e2a2f1ce</TermId>
        </TermInfo>
      </Terms>
    </d12e2661e9634d9aa98bbb375f31aced>
    <Event_x0020_Start_x0020_Date xmlns="01c77077-aee4-4b5f-bd4e-9cd40a6fff29">2016-09-25T07:00:00+00:00</Event_x0020_Start_x0020_Date>
    <Target_x0020_Audiences xmlns="8ff673fc-3231-4e3a-893b-6d7f7cd32766" xsi:nil="true"/>
    <iaa5f83406f94009a0f6a3e890699ff7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Atlanta</TermName>
          <TermId xmlns="http://schemas.microsoft.com/office/infopath/2007/PartnerControls">01fb9831-5840-48a0-a576-3e48f42baa53</TermId>
        </TermInfo>
      </Terms>
    </iaa5f83406f94009a0f6a3e890699ff7>
    <External_x0020_Speaker xmlns="01c77077-aee4-4b5f-bd4e-9cd40a6fff29">Fanguang Kong</External_x0020_Speaker>
    <m6878b9dd7994da4ba144f95347d99c6 xmlns="01c77077-aee4-4b5f-bd4e-9cd40a6fff29">
      <Terms xmlns="http://schemas.microsoft.com/office/infopath/2007/PartnerControls"/>
    </m6878b9dd7994da4ba144f95347d99c6>
    <Presentation_x0020_Date xmlns="01c77077-aee4-4b5f-bd4e-9cd40a6fff29">2016-09-30T04:00:00+00:00</Presentation_x0020_Date>
    <fc15c16204564de583b4c942b10d19ec xmlns="01c77077-aee4-4b5f-bd4e-9cd40a6fff29">
      <Terms xmlns="http://schemas.microsoft.com/office/infopath/2007/PartnerControls"/>
    </fc15c16204564de583b4c942b10d19ec>
    <mb2e01f7e2d8413988e28e59aa226eec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</TermName>
          <TermId xmlns="http://schemas.microsoft.com/office/infopath/2007/PartnerControls">9323c522-fe4b-4922-816b-10a1920d7afb</TermId>
        </TermInfo>
      </Terms>
    </mb2e01f7e2d8413988e28e59aa226eec>
    <MS_x0020_Content_x0020_Owner xmlns="01c77077-aee4-4b5f-bd4e-9cd40a6fff29">
      <UserInfo>
        <DisplayName/>
        <AccountId xsi:nil="true"/>
        <AccountType/>
      </UserInfo>
    </MS_x0020_Content_x0020_Owner>
    <Session_x0020_Code xmlns="01c77077-aee4-4b5f-bd4e-9cd40a6fff29">BRK2259</Session_x0020_Code>
    <Event_x0020_End_x0020_Date xmlns="01c77077-aee4-4b5f-bd4e-9cd40a6fff29">2016-09-30T07:00:00+00:00</Event_x0020_End_x0020_Date>
    <o1010385baed4da9b5076a6aa651d1e5 xmlns="01c77077-aee4-4b5f-bd4e-9cd40a6fff29">
      <Terms xmlns="http://schemas.microsoft.com/office/infopath/2007/PartnerControls"/>
    </o1010385baed4da9b5076a6aa651d1e5>
    <kc6d1bd9a46e4e5fbbbf99ca3de7a092 xmlns="01c77077-aee4-4b5f-bd4e-9cd40a6fff29">
      <Terms xmlns="http://schemas.microsoft.com/office/infopath/2007/PartnerControls"/>
    </kc6d1bd9a46e4e5fbbbf99ca3de7a092>
    <MS_x0020_Speaker xmlns="01c77077-aee4-4b5f-bd4e-9cd40a6fff29">
      <UserInfo>
        <DisplayName/>
        <AccountId xsi:nil="true"/>
        <AccountType/>
      </UserInfo>
    </MS_x0020_Speaker>
    <TaxKeywordTaxHTField xmlns="230e9df3-be65-4c73-a93b-d1236ebd67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 2016</TermName>
          <TermId xmlns="http://schemas.microsoft.com/office/infopath/2007/PartnerControls">e2f6a88c-86f9-4b25-a2af-b5c3afa8c82a</TermId>
        </TermInfo>
      </Terms>
    </TaxKeywordTaxHTField>
    <TaxCatchAll xmlns="230e9df3-be65-4c73-a93b-d1236ebd677e">
      <Value>174</Value>
      <Value>177</Value>
      <Value>176</Value>
      <Value>175</Value>
    </TaxCatchAll>
    <NumberofDownloads xmlns="230e9df3-be65-4c73-a93b-d1236ebd677e" xsi:nil="true"/>
  </documentManagement>
</p:properties>
</file>

<file path=customXml/itemProps1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8F288A-5131-4E80-AB86-F10FC03738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1c77077-aee4-4b5f-bd4e-9cd40a6fff29"/>
    <ds:schemaRef ds:uri="230e9df3-be65-4c73-a93b-d1236ebd677e"/>
    <ds:schemaRef ds:uri="8ff673fc-3231-4e3a-893b-6d7f7cd327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990F116-B58F-4255-B05B-DA3808E0E5C6}">
  <ds:schemaRefs>
    <ds:schemaRef ds:uri="http://purl.org/dc/elements/1.1/"/>
    <ds:schemaRef ds:uri="http://schemas.microsoft.com/sharepoint/v3"/>
    <ds:schemaRef ds:uri="http://purl.org/dc/terms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230e9df3-be65-4c73-a93b-d1236ebd677e"/>
    <ds:schemaRef ds:uri="http://schemas.microsoft.com/office/infopath/2007/PartnerControls"/>
    <ds:schemaRef ds:uri="http://schemas.openxmlformats.org/package/2006/metadata/core-properties"/>
    <ds:schemaRef ds:uri="8ff673fc-3231-4e3a-893b-6d7f7cd32766"/>
    <ds:schemaRef ds:uri="01c77077-aee4-4b5f-bd4e-9cd40a6fff2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Microsoft_2016_16x9_Template_v02</Template>
  <TotalTime>3</TotalTime>
  <Words>1199</Words>
  <Application>Microsoft Office PowerPoint</Application>
  <PresentationFormat>Custom</PresentationFormat>
  <Paragraphs>227</Paragraphs>
  <Slides>26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Arial</vt:lpstr>
      <vt:lpstr>Consolas</vt:lpstr>
      <vt:lpstr>Segoe UI</vt:lpstr>
      <vt:lpstr>Segoe UI Light</vt:lpstr>
      <vt:lpstr>Segoe UI Semibold</vt:lpstr>
      <vt:lpstr>Wingdings</vt:lpstr>
      <vt:lpstr>5-50002_Ignite_Breakout_Template</vt:lpstr>
      <vt:lpstr>6-30537_Envision 2016 Concurrent Template_Dark</vt:lpstr>
      <vt:lpstr>1_5-50002_Ignite_Breakout_Template</vt:lpstr>
      <vt:lpstr>2_5-50002_Ignite_Breakout_Template</vt:lpstr>
      <vt:lpstr>3_5-50002_Ignite_Breakout_Template</vt:lpstr>
      <vt:lpstr>4_5-50002_Ignite_Breakout_Template</vt:lpstr>
      <vt:lpstr>Building Custom Application With Office Add-Ins for OneNote</vt:lpstr>
      <vt:lpstr>Agenda</vt:lpstr>
      <vt:lpstr>OneNote Extensibility Scenarios</vt:lpstr>
      <vt:lpstr>Capture and Retrieve Content</vt:lpstr>
      <vt:lpstr>OneNote HTTP REST APIs</vt:lpstr>
      <vt:lpstr>OneNote REST API Partners</vt:lpstr>
      <vt:lpstr>Demo - OneNote Clipper - REST APIs Empowered Apps</vt:lpstr>
      <vt:lpstr>Embed Interactive Web Objects into Canvas </vt:lpstr>
      <vt:lpstr>Extend Client Functionality</vt:lpstr>
      <vt:lpstr>Office Add-Ins for OneNote</vt:lpstr>
      <vt:lpstr>What is Office Add-in?</vt:lpstr>
      <vt:lpstr>PowerPoint Presentation</vt:lpstr>
      <vt:lpstr>Demo – Add-Ins</vt:lpstr>
      <vt:lpstr>OneNote JavaScript APIs Overview</vt:lpstr>
      <vt:lpstr>Office Shared APIs </vt:lpstr>
      <vt:lpstr>Demo – JavaScript APIs</vt:lpstr>
      <vt:lpstr>Development - Yeoman Generator </vt:lpstr>
      <vt:lpstr>Deployment</vt:lpstr>
      <vt:lpstr>Design Guidelines for Office Add-ins</vt:lpstr>
      <vt:lpstr>Demo – Outlook Meeting Details Add-In</vt:lpstr>
      <vt:lpstr>OneNote Add-In Framework Roadmap</vt:lpstr>
      <vt:lpstr>Further Reading</vt:lpstr>
      <vt:lpstr>Deploy, ramp-up on new services and onboard new  users with Microsoft FastTrack:  http://fasttrack.microsoft.com/ </vt:lpstr>
      <vt:lpstr>Join the Microsoft Tech Community  to collaborate, share, and learn  from the experts:  http://techcommunity.microsoft.com </vt:lpstr>
      <vt:lpstr>PowerPoint Presentation</vt:lpstr>
      <vt:lpstr>PowerPoint Presentation</vt:lpstr>
    </vt:vector>
  </TitlesOfParts>
  <Manager/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 custom applications with Microsoft OneNote</dc:title>
  <dc:subject>&lt;Speech title here&gt;</dc:subject>
  <dc:creator>MS Events 0093</dc:creator>
  <cp:keywords>Microsoft 2016</cp:keywords>
  <dc:description>Template: Mitchell Derrey, Silverfox Productions_x000d_
Formatting: _x000d_
Audience Type:</dc:description>
  <cp:lastModifiedBy>MS Events 0093</cp:lastModifiedBy>
  <cp:revision>1</cp:revision>
  <dcterms:created xsi:type="dcterms:W3CDTF">2016-09-30T14:25:00Z</dcterms:created>
  <dcterms:modified xsi:type="dcterms:W3CDTF">2016-09-30T14:28:34Z</dcterms:modified>
  <cp:category>Microsoft 2016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0x01010031DCF4CA090F824DB1E4CCBB6B9D64EA00101E8AAD132F8F4D96340D6376C8BB3E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>177;#Georgia World Congress Center|ea0ece34-59a6-4d43-8d9e-d0f9e2a2f1ce</vt:lpwstr>
  </property>
  <property fmtid="{D5CDD505-2E9C-101B-9397-08002B2CF9AE}" pid="7" name="Track">
    <vt:lpwstr/>
  </property>
  <property fmtid="{D5CDD505-2E9C-101B-9397-08002B2CF9AE}" pid="8" name="Event Location">
    <vt:lpwstr>176;#Atlanta|01fb9831-5840-48a0-a576-3e48f42baa53</vt:lpwstr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TaxKeyword">
    <vt:lpwstr>174;#Microsoft Ignite 2016|e2f6a88c-86f9-4b25-a2af-b5c3afa8c82a</vt:lpwstr>
  </property>
  <property fmtid="{D5CDD505-2E9C-101B-9397-08002B2CF9AE}" pid="12" name="Audience1">
    <vt:lpwstr/>
  </property>
  <property fmtid="{D5CDD505-2E9C-101B-9397-08002B2CF9AE}" pid="13" name="Event Name">
    <vt:lpwstr>175;#Microsoft Ignite|9323c522-fe4b-4922-816b-10a1920d7afb</vt:lpwstr>
  </property>
</Properties>
</file>