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3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4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  <p:sldMasterId id="2147484310" r:id="rId5"/>
    <p:sldMasterId id="2147484341" r:id="rId6"/>
    <p:sldMasterId id="2147484366" r:id="rId7"/>
    <p:sldMasterId id="2147484388" r:id="rId8"/>
  </p:sldMasterIdLst>
  <p:notesMasterIdLst>
    <p:notesMasterId r:id="rId17"/>
  </p:notesMasterIdLst>
  <p:handoutMasterIdLst>
    <p:handoutMasterId r:id="rId18"/>
  </p:handoutMasterIdLst>
  <p:sldIdLst>
    <p:sldId id="1408" r:id="rId9"/>
    <p:sldId id="1409" r:id="rId10"/>
    <p:sldId id="1410" r:id="rId11"/>
    <p:sldId id="1411" r:id="rId12"/>
    <p:sldId id="1412" r:id="rId13"/>
    <p:sldId id="1413" r:id="rId14"/>
    <p:sldId id="1407" r:id="rId15"/>
    <p:sldId id="1392" r:id="rId16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crosoft 2016 Template Light" id="{A073DAE3-B461-442F-A3D3-6642BD875E45}">
          <p14:sldIdLst>
            <p14:sldId id="1408"/>
            <p14:sldId id="1409"/>
            <p14:sldId id="1410"/>
            <p14:sldId id="1411"/>
            <p14:sldId id="1412"/>
            <p14:sldId id="1413"/>
          </p14:sldIdLst>
        </p14:section>
        <p14:section name="Microsoft 2016 Template Dark" id="{361DECE0-D7F3-4586-A791-C8E5092BB79E}">
          <p14:sldIdLst>
            <p14:sldId id="1407"/>
            <p14:sldId id="139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FFFFFF"/>
    <a:srgbClr val="BAD80A"/>
    <a:srgbClr val="A80000"/>
    <a:srgbClr val="5C2D91"/>
    <a:srgbClr val="0078D7"/>
    <a:srgbClr val="107C10"/>
    <a:srgbClr val="000000"/>
    <a:srgbClr val="D83B01"/>
    <a:srgbClr val="00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8" autoAdjust="0"/>
    <p:restoredTop sz="96215" autoAdjust="0"/>
  </p:normalViewPr>
  <p:slideViewPr>
    <p:cSldViewPr>
      <p:cViewPr varScale="1">
        <p:scale>
          <a:sx n="100" d="100"/>
          <a:sy n="100" d="100"/>
        </p:scale>
        <p:origin x="83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9/29/2016 4:16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2016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9/29/2016 4:15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Microsoft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9/29/2016 4:15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77880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10C09F-FCA1-48C8-B40D-42E1045D109E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9/29/2016 4:16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64403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10C09F-FCA1-48C8-B40D-42E1045D109E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9/29/2016 4:16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98262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9/29/2016 4:16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520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17D118-1690-458F-B4D2-F9DA5D6F5033}" type="datetime8">
              <a:rPr lang="en-US" smtClean="0">
                <a:solidFill>
                  <a:prstClr val="black"/>
                </a:solidFill>
              </a:rPr>
              <a:t>9/29/2016 4:16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637986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0333038" y="296863"/>
            <a:ext cx="1828800" cy="461665"/>
          </a:xfrm>
        </p:spPr>
        <p:txBody>
          <a:bodyPr/>
          <a:lstStyle>
            <a:lvl1pPr marL="0" indent="0" algn="r">
              <a:buNone/>
              <a:defRPr sz="2000">
                <a:latin typeface="+mn-lt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</p:spTree>
    <p:extLst>
      <p:ext uri="{BB962C8B-B14F-4D97-AF65-F5344CB8AC3E}">
        <p14:creationId xmlns:p14="http://schemas.microsoft.com/office/powerpoint/2010/main" val="168501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019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6922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09490"/>
      </p:ext>
    </p:extLst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0154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469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80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8414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90869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23796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5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r="40044"/>
          <a:stretch/>
        </p:blipFill>
        <p:spPr>
          <a:xfrm>
            <a:off x="-246501" y="1965643"/>
            <a:ext cx="4736205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6" name="Rectangle 5"/>
          <p:cNvSpPr/>
          <p:nvPr userDrawn="1"/>
        </p:nvSpPr>
        <p:spPr bwMode="gray">
          <a:xfrm>
            <a:off x="0" y="5897245"/>
            <a:ext cx="12435840" cy="109728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840" y="6294142"/>
            <a:ext cx="1456418" cy="31089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0333038" y="296863"/>
            <a:ext cx="1828800" cy="461665"/>
          </a:xfrm>
        </p:spPr>
        <p:txBody>
          <a:bodyPr/>
          <a:lstStyle>
            <a:lvl1pPr marL="0" indent="0" algn="r">
              <a:buNone/>
              <a:defRPr sz="2000">
                <a:latin typeface="+mn-lt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</p:spTree>
    <p:extLst>
      <p:ext uri="{BB962C8B-B14F-4D97-AF65-F5344CB8AC3E}">
        <p14:creationId xmlns:p14="http://schemas.microsoft.com/office/powerpoint/2010/main" val="1783565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6559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359454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2383446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7077705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662917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3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292519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357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26104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53626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0853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399769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2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650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0129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404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04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350837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6959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8100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69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401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7478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527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588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6755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9964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698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088525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674993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221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76505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5005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86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538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53885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8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01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4470233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240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50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7514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64710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581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84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718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181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3261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6910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218747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609413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8541732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45934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382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5144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4419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297719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492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9001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797218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69527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0860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1807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94926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766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9705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31963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6198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34760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19550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014820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555728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453758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265302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37244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62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65.xml"/><Relationship Id="rId21" Type="http://schemas.openxmlformats.org/officeDocument/2006/relationships/slideLayout" Target="../slideLayouts/slideLayout83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2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2.xml"/><Relationship Id="rId19" Type="http://schemas.openxmlformats.org/officeDocument/2006/relationships/slideLayout" Target="../slideLayouts/slideLayout81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Relationship Id="rId2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21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20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Relationship Id="rId2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295" r:id="rId2"/>
    <p:sldLayoutId id="2147484240" r:id="rId3"/>
    <p:sldLayoutId id="2147484296" r:id="rId4"/>
    <p:sldLayoutId id="2147484241" r:id="rId5"/>
    <p:sldLayoutId id="2147484297" r:id="rId6"/>
    <p:sldLayoutId id="2147484244" r:id="rId7"/>
    <p:sldLayoutId id="2147484298" r:id="rId8"/>
    <p:sldLayoutId id="2147484245" r:id="rId9"/>
    <p:sldLayoutId id="2147484247" r:id="rId10"/>
    <p:sldLayoutId id="2147484331" r:id="rId11"/>
    <p:sldLayoutId id="2147484249" r:id="rId12"/>
    <p:sldLayoutId id="2147484301" r:id="rId13"/>
    <p:sldLayoutId id="2147484251" r:id="rId14"/>
    <p:sldLayoutId id="2147484252" r:id="rId15"/>
    <p:sldLayoutId id="2147484254" r:id="rId16"/>
    <p:sldLayoutId id="2147484365" r:id="rId17"/>
    <p:sldLayoutId id="2147484257" r:id="rId18"/>
    <p:sldLayoutId id="2147484258" r:id="rId19"/>
    <p:sldLayoutId id="2147484260" r:id="rId20"/>
    <p:sldLayoutId id="2147484299" r:id="rId21"/>
    <p:sldLayoutId id="2147484263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19" name="Group 18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25" name="Rectangle 24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7" name="Rectangle 26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8" name="Rectangle 27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9" name="Rectangle 28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  <p:sp>
            <p:nvSpPr>
              <p:cNvPr id="30" name="Rectangle 29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</p:grpSp>
        <p:sp>
          <p:nvSpPr>
            <p:cNvPr id="20" name="TextBox 19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21" name="TextBox 20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BAD80A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Green </a:t>
              </a:r>
            </a:p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0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R:168 G:216 B:10</a:t>
              </a:r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 rot="5400000">
              <a:off x="12328888" y="4270558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032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32" r:id="rId8"/>
    <p:sldLayoutId id="2147484333" r:id="rId9"/>
    <p:sldLayoutId id="2147484334" r:id="rId10"/>
    <p:sldLayoutId id="2147484335" r:id="rId11"/>
    <p:sldLayoutId id="2147484336" r:id="rId12"/>
    <p:sldLayoutId id="2147484323" r:id="rId13"/>
    <p:sldLayoutId id="2147484364" r:id="rId14"/>
    <p:sldLayoutId id="2147484324" r:id="rId15"/>
    <p:sldLayoutId id="2147484325" r:id="rId16"/>
    <p:sldLayoutId id="2147484326" r:id="rId17"/>
    <p:sldLayoutId id="2147484327" r:id="rId18"/>
    <p:sldLayoutId id="2147484328" r:id="rId19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55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  <p:sldLayoutId id="2147484354" r:id="rId12"/>
    <p:sldLayoutId id="2147484355" r:id="rId13"/>
    <p:sldLayoutId id="2147484356" r:id="rId14"/>
    <p:sldLayoutId id="2147484357" r:id="rId15"/>
    <p:sldLayoutId id="2147484358" r:id="rId16"/>
    <p:sldLayoutId id="2147484359" r:id="rId17"/>
    <p:sldLayoutId id="2147484360" r:id="rId18"/>
    <p:sldLayoutId id="2147484361" r:id="rId19"/>
    <p:sldLayoutId id="2147484362" r:id="rId20"/>
    <p:sldLayoutId id="2147484363" r:id="rId21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285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73" r:id="rId7"/>
    <p:sldLayoutId id="2147484374" r:id="rId8"/>
    <p:sldLayoutId id="2147484375" r:id="rId9"/>
    <p:sldLayoutId id="2147484376" r:id="rId10"/>
    <p:sldLayoutId id="2147484377" r:id="rId11"/>
    <p:sldLayoutId id="2147484378" r:id="rId12"/>
    <p:sldLayoutId id="2147484379" r:id="rId13"/>
    <p:sldLayoutId id="2147484380" r:id="rId14"/>
    <p:sldLayoutId id="2147484381" r:id="rId15"/>
    <p:sldLayoutId id="2147484382" r:id="rId16"/>
    <p:sldLayoutId id="2147484383" r:id="rId17"/>
    <p:sldLayoutId id="2147484384" r:id="rId18"/>
    <p:sldLayoutId id="2147484385" r:id="rId19"/>
    <p:sldLayoutId id="2147484386" r:id="rId20"/>
    <p:sldLayoutId id="2147484387" r:id="rId21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366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9" r:id="rId1"/>
    <p:sldLayoutId id="2147484390" r:id="rId2"/>
    <p:sldLayoutId id="2147484391" r:id="rId3"/>
    <p:sldLayoutId id="2147484392" r:id="rId4"/>
    <p:sldLayoutId id="2147484393" r:id="rId5"/>
    <p:sldLayoutId id="2147484394" r:id="rId6"/>
    <p:sldLayoutId id="2147484395" r:id="rId7"/>
    <p:sldLayoutId id="2147484396" r:id="rId8"/>
    <p:sldLayoutId id="2147484397" r:id="rId9"/>
    <p:sldLayoutId id="2147484398" r:id="rId10"/>
    <p:sldLayoutId id="2147484399" r:id="rId11"/>
    <p:sldLayoutId id="2147484400" r:id="rId12"/>
    <p:sldLayoutId id="2147484401" r:id="rId13"/>
    <p:sldLayoutId id="2147484402" r:id="rId14"/>
    <p:sldLayoutId id="2147484403" r:id="rId15"/>
    <p:sldLayoutId id="2147484404" r:id="rId16"/>
    <p:sldLayoutId id="2147484405" r:id="rId17"/>
    <p:sldLayoutId id="2147484406" r:id="rId18"/>
    <p:sldLayoutId id="2147484407" r:id="rId19"/>
    <p:sldLayoutId id="2147484408" r:id="rId20"/>
    <p:sldLayoutId id="2147484409" r:id="rId21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://fasttrack.microsoft.com/" TargetMode="External"/><Relationship Id="rId1" Type="http://schemas.openxmlformats.org/officeDocument/2006/relationships/slideLayout" Target="../slideLayouts/slideLayout9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http://techcommunity.microsoft.com/" TargetMode="External"/><Relationship Id="rId1" Type="http://schemas.openxmlformats.org/officeDocument/2006/relationships/slideLayout" Target="../slideLayouts/slideLayout9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yignite.microsoft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hyperlink" Target="https://aka.ms/ignite.mobileapp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702" y="1516062"/>
            <a:ext cx="9143936" cy="1828786"/>
          </a:xfrm>
        </p:spPr>
        <p:txBody>
          <a:bodyPr/>
          <a:lstStyle/>
          <a:p>
            <a:r>
              <a:rPr lang="en-US" dirty="0"/>
              <a:t>Learn from MVPs: </a:t>
            </a:r>
            <a:br>
              <a:rPr lang="en-US" dirty="0"/>
            </a:br>
            <a:r>
              <a:rPr lang="en-US" dirty="0"/>
              <a:t>Panel Discussion on </a:t>
            </a:r>
            <a:br>
              <a:rPr lang="en-US" dirty="0"/>
            </a:br>
            <a:r>
              <a:rPr lang="en-US" dirty="0"/>
              <a:t>all Things SharePoint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4701" y="4031455"/>
            <a:ext cx="7315137" cy="1828007"/>
          </a:xfrm>
        </p:spPr>
        <p:txBody>
          <a:bodyPr/>
          <a:lstStyle/>
          <a:p>
            <a:r>
              <a:rPr lang="en-US" dirty="0"/>
              <a:t>Benjamin Niaulin, Jennifer Mason, </a:t>
            </a:r>
            <a:br>
              <a:rPr lang="en-US" dirty="0"/>
            </a:br>
            <a:r>
              <a:rPr lang="en-US" dirty="0"/>
              <a:t>Susan Hanley, Christian Buckley, </a:t>
            </a:r>
            <a:br>
              <a:rPr lang="en-US" dirty="0"/>
            </a:br>
            <a:r>
              <a:rPr lang="en-US" dirty="0"/>
              <a:t>Fabian Williams &amp; Jason Himmelstein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BRK2255</a:t>
            </a:r>
          </a:p>
        </p:txBody>
      </p:sp>
    </p:spTree>
    <p:extLst>
      <p:ext uri="{BB962C8B-B14F-4D97-AF65-F5344CB8AC3E}">
        <p14:creationId xmlns:p14="http://schemas.microsoft.com/office/powerpoint/2010/main" val="418553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37" y="830262"/>
            <a:ext cx="11887200" cy="3508653"/>
          </a:xfrm>
        </p:spPr>
        <p:txBody>
          <a:bodyPr/>
          <a:lstStyle/>
          <a:p>
            <a:r>
              <a:rPr lang="en-US" sz="6600" dirty="0"/>
              <a:t>Meet the Panel:</a:t>
            </a:r>
            <a:br>
              <a:rPr lang="en-US" sz="6600" dirty="0"/>
            </a:br>
            <a:br>
              <a:rPr lang="en-US" sz="6600" dirty="0"/>
            </a:br>
            <a:r>
              <a:rPr lang="en-US" sz="5400" dirty="0"/>
              <a:t>- Who are you?</a:t>
            </a:r>
            <a:br>
              <a:rPr lang="en-US" sz="5400" dirty="0"/>
            </a:br>
            <a:r>
              <a:rPr lang="en-US" sz="5400" dirty="0"/>
              <a:t>- What is your SharePoint Specialty?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28648013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Panelist</a:t>
            </a:r>
          </a:p>
        </p:txBody>
      </p:sp>
      <p:pic>
        <p:nvPicPr>
          <p:cNvPr id="9" name="Picture Placeholder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32301" y="1238558"/>
            <a:ext cx="2350008" cy="2350008"/>
          </a:xfrm>
          <a:prstGeom prst="rect">
            <a:avLst/>
          </a:prstGeom>
        </p:spPr>
      </p:pic>
      <p:pic>
        <p:nvPicPr>
          <p:cNvPr id="10" name="Picture Placeholder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153" y="1238558"/>
            <a:ext cx="2350008" cy="2350008"/>
          </a:xfrm>
          <a:prstGeom prst="rect">
            <a:avLst/>
          </a:prstGeom>
        </p:spPr>
      </p:pic>
      <p:pic>
        <p:nvPicPr>
          <p:cNvPr id="11" name="Picture Placeholder 2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519727" y="1238558"/>
            <a:ext cx="2350008" cy="2350008"/>
          </a:xfrm>
          <a:prstGeom prst="rect">
            <a:avLst/>
          </a:prstGeom>
        </p:spPr>
      </p:pic>
      <p:sp>
        <p:nvSpPr>
          <p:cNvPr id="13" name="Text Placeholder 8"/>
          <p:cNvSpPr txBox="1">
            <a:spLocks/>
          </p:cNvSpPr>
          <p:nvPr/>
        </p:nvSpPr>
        <p:spPr>
          <a:xfrm>
            <a:off x="1473213" y="2923563"/>
            <a:ext cx="1828800" cy="1143000"/>
          </a:xfrm>
          <a:prstGeom prst="rect">
            <a:avLst/>
          </a:prstGeom>
          <a:solidFill>
            <a:schemeClr val="accent5"/>
          </a:solidFill>
        </p:spPr>
        <p:txBody>
          <a:bodyPr vert="horz" wrap="square" lIns="146304" tIns="91440" rIns="146304" bIns="91440" rtlCol="0">
            <a:no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b="0" kern="1200" spc="0" baseline="0">
                <a:gradFill>
                  <a:gsLst>
                    <a:gs pos="17699">
                      <a:srgbClr val="FEFEFE"/>
                    </a:gs>
                    <a:gs pos="43000">
                      <a:srgbClr val="FEFEFE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3429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5715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01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0287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887">
                      <a:schemeClr val="tx1"/>
                    </a:gs>
                    <a:gs pos="17699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Benjamin Niaulin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887">
                    <a:schemeClr val="tx1"/>
                  </a:gs>
                  <a:gs pos="17699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887">
                      <a:schemeClr val="tx1"/>
                    </a:gs>
                    <a:gs pos="17699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887">
                      <a:schemeClr val="tx1"/>
                    </a:gs>
                    <a:gs pos="17699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@bniaulin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gradFill>
                <a:gsLst>
                  <a:gs pos="1887">
                    <a:schemeClr val="tx1"/>
                  </a:gs>
                  <a:gs pos="17699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4580" y="1238558"/>
            <a:ext cx="2350008" cy="23500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9727" y="4066563"/>
            <a:ext cx="2350008" cy="2350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3502" y="4066563"/>
            <a:ext cx="2350008" cy="2350008"/>
          </a:xfrm>
          <a:prstGeom prst="rect">
            <a:avLst/>
          </a:prstGeom>
        </p:spPr>
      </p:pic>
      <p:sp>
        <p:nvSpPr>
          <p:cNvPr id="15" name="Text Placeholder 8"/>
          <p:cNvSpPr txBox="1">
            <a:spLocks/>
          </p:cNvSpPr>
          <p:nvPr/>
        </p:nvSpPr>
        <p:spPr>
          <a:xfrm>
            <a:off x="4510123" y="2923563"/>
            <a:ext cx="1828800" cy="1143000"/>
          </a:xfrm>
          <a:prstGeom prst="rect">
            <a:avLst/>
          </a:prstGeom>
          <a:solidFill>
            <a:srgbClr val="D83B01"/>
          </a:solidFill>
        </p:spPr>
        <p:txBody>
          <a:bodyPr vert="horz" wrap="square" lIns="146304" tIns="91440" rIns="146304" bIns="91440" rtlCol="0">
            <a:no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b="0" kern="1200" spc="0" baseline="0">
                <a:gradFill>
                  <a:gsLst>
                    <a:gs pos="17699">
                      <a:srgbClr val="FEFEFE"/>
                    </a:gs>
                    <a:gs pos="43000">
                      <a:srgbClr val="FEFEFE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3429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5715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01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0287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Jennifer Mason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@jennifermason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6" name="Text Placeholder 8"/>
          <p:cNvSpPr txBox="1">
            <a:spLocks/>
          </p:cNvSpPr>
          <p:nvPr/>
        </p:nvSpPr>
        <p:spPr>
          <a:xfrm>
            <a:off x="7547033" y="2923563"/>
            <a:ext cx="1828800" cy="1143000"/>
          </a:xfrm>
          <a:prstGeom prst="rect">
            <a:avLst/>
          </a:prstGeom>
          <a:solidFill>
            <a:srgbClr val="0078D7"/>
          </a:solidFill>
        </p:spPr>
        <p:txBody>
          <a:bodyPr vert="horz" wrap="square" lIns="146304" tIns="91440" rIns="146304" bIns="91440" rtlCol="0">
            <a:no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b="0" kern="1200" spc="0" baseline="0">
                <a:gradFill>
                  <a:gsLst>
                    <a:gs pos="17699">
                      <a:srgbClr val="FEFEFE"/>
                    </a:gs>
                    <a:gs pos="43000">
                      <a:srgbClr val="FEFEFE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3429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5715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01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0287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Susan   Hanley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@susanhanley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Text Placeholder 8"/>
          <p:cNvSpPr txBox="1">
            <a:spLocks/>
          </p:cNvSpPr>
          <p:nvPr/>
        </p:nvSpPr>
        <p:spPr>
          <a:xfrm>
            <a:off x="10583942" y="2923563"/>
            <a:ext cx="1828800" cy="1143000"/>
          </a:xfrm>
          <a:prstGeom prst="rect">
            <a:avLst/>
          </a:prstGeom>
          <a:solidFill>
            <a:srgbClr val="D2D2D2"/>
          </a:solidFill>
        </p:spPr>
        <p:txBody>
          <a:bodyPr vert="horz" wrap="square" lIns="146304" tIns="91440" rIns="146304" bIns="91440" rtlCol="0">
            <a:no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b="0" kern="1200" spc="0" baseline="0">
                <a:gradFill>
                  <a:gsLst>
                    <a:gs pos="17699">
                      <a:srgbClr val="FEFEFE"/>
                    </a:gs>
                    <a:gs pos="43000">
                      <a:srgbClr val="FEFEFE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3429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5715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01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0287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887">
                      <a:schemeClr val="tx1"/>
                    </a:gs>
                    <a:gs pos="17699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Christian Buckley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887">
                    <a:schemeClr val="tx1"/>
                  </a:gs>
                  <a:gs pos="17699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887">
                      <a:schemeClr val="tx1"/>
                    </a:gs>
                    <a:gs pos="17699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887">
                      <a:schemeClr val="tx1"/>
                    </a:gs>
                    <a:gs pos="17699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@buckleyplanet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gradFill>
                <a:gsLst>
                  <a:gs pos="1887">
                    <a:schemeClr val="tx1"/>
                  </a:gs>
                  <a:gs pos="17699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9" name="Text Placeholder 8"/>
          <p:cNvSpPr txBox="1">
            <a:spLocks/>
          </p:cNvSpPr>
          <p:nvPr/>
        </p:nvSpPr>
        <p:spPr>
          <a:xfrm>
            <a:off x="4510123" y="5721859"/>
            <a:ext cx="1828800" cy="1143000"/>
          </a:xfrm>
          <a:prstGeom prst="rect">
            <a:avLst/>
          </a:prstGeom>
          <a:solidFill>
            <a:srgbClr val="FF8C00"/>
          </a:solidFill>
        </p:spPr>
        <p:txBody>
          <a:bodyPr vert="horz" wrap="square" lIns="146304" tIns="91440" rIns="146304" bIns="91440" rtlCol="0">
            <a:no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b="0" kern="1200" spc="0" baseline="0">
                <a:gradFill>
                  <a:gsLst>
                    <a:gs pos="17699">
                      <a:srgbClr val="FEFEFE"/>
                    </a:gs>
                    <a:gs pos="43000">
                      <a:srgbClr val="FEFEFE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3429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5715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01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0287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887">
                      <a:schemeClr val="tx1"/>
                    </a:gs>
                    <a:gs pos="17699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Fabian Williams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887">
                    <a:schemeClr val="tx1"/>
                  </a:gs>
                  <a:gs pos="17699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887">
                      <a:schemeClr val="tx1"/>
                    </a:gs>
                    <a:gs pos="17699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887">
                      <a:schemeClr val="tx1"/>
                    </a:gs>
                    <a:gs pos="17699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@fabianwilliams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gradFill>
                <a:gsLst>
                  <a:gs pos="1887">
                    <a:schemeClr val="tx1"/>
                  </a:gs>
                  <a:gs pos="17699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0" name="Text Placeholder 8"/>
          <p:cNvSpPr txBox="1">
            <a:spLocks/>
          </p:cNvSpPr>
          <p:nvPr/>
        </p:nvSpPr>
        <p:spPr>
          <a:xfrm>
            <a:off x="7547033" y="5721859"/>
            <a:ext cx="1828800" cy="1143000"/>
          </a:xfrm>
          <a:prstGeom prst="rect">
            <a:avLst/>
          </a:prstGeom>
          <a:solidFill>
            <a:srgbClr val="505050"/>
          </a:solidFill>
        </p:spPr>
        <p:txBody>
          <a:bodyPr vert="horz" wrap="square" lIns="146304" tIns="91440" rIns="146304" bIns="91440" rtlCol="0">
            <a:no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b="0" kern="1200" spc="0" baseline="0">
                <a:gradFill>
                  <a:gsLst>
                    <a:gs pos="17699">
                      <a:srgbClr val="FEFEFE"/>
                    </a:gs>
                    <a:gs pos="43000">
                      <a:srgbClr val="FEFEFE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3429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5715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01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0287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Jason Himmelstein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@sharepointlhorn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89952" y="5721859"/>
            <a:ext cx="2773457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89270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Audience Questions</a:t>
            </a:r>
          </a:p>
        </p:txBody>
      </p:sp>
    </p:spTree>
    <p:extLst>
      <p:ext uri="{BB962C8B-B14F-4D97-AF65-F5344CB8AC3E}">
        <p14:creationId xmlns:p14="http://schemas.microsoft.com/office/powerpoint/2010/main" val="86001355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Deploy, ramp-up on new services and onboard new </a:t>
            </a:r>
            <a:br>
              <a:rPr lang="en-US" sz="3200" dirty="0"/>
            </a:br>
            <a:r>
              <a:rPr lang="en-US" sz="3200" dirty="0"/>
              <a:t>users with Microsoft FastTrack:</a:t>
            </a:r>
            <a:br>
              <a:rPr lang="en-US" sz="3200" dirty="0"/>
            </a:br>
            <a:br>
              <a:rPr lang="en-US" sz="3200" dirty="0"/>
            </a:br>
            <a:r>
              <a:rPr lang="en-US" sz="3200" u="sng" dirty="0">
                <a:hlinkClick r:id="rId2"/>
              </a:rPr>
              <a:t>http://fasttrack.microsoft.com/</a:t>
            </a:r>
            <a:r>
              <a:rPr lang="en-US" sz="3200" dirty="0"/>
              <a:t> 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4372" r="36376"/>
          <a:stretch/>
        </p:blipFill>
        <p:spPr/>
      </p:pic>
    </p:spTree>
    <p:extLst>
      <p:ext uri="{BB962C8B-B14F-4D97-AF65-F5344CB8AC3E}">
        <p14:creationId xmlns:p14="http://schemas.microsoft.com/office/powerpoint/2010/main" val="301271592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9" y="1241426"/>
            <a:ext cx="5486399" cy="2123658"/>
          </a:xfrm>
        </p:spPr>
        <p:txBody>
          <a:bodyPr/>
          <a:lstStyle/>
          <a:p>
            <a:r>
              <a:rPr lang="en-US" sz="2800" dirty="0"/>
              <a:t>Join the Microsoft Tech Community </a:t>
            </a:r>
            <a:br>
              <a:rPr lang="en-US" sz="2800" dirty="0"/>
            </a:br>
            <a:r>
              <a:rPr lang="en-US" sz="2800" dirty="0"/>
              <a:t>to collaborate, share, and learn </a:t>
            </a:r>
            <a:br>
              <a:rPr lang="en-US" sz="2800" dirty="0"/>
            </a:br>
            <a:r>
              <a:rPr lang="en-US" sz="2800" dirty="0"/>
              <a:t>from the experts:</a:t>
            </a:r>
            <a:br>
              <a:rPr lang="en-US" sz="2800" dirty="0"/>
            </a:br>
            <a:br>
              <a:rPr lang="en-US" sz="2800" dirty="0"/>
            </a:br>
            <a:r>
              <a:rPr lang="en-US" sz="2800" u="sng" dirty="0">
                <a:hlinkClick r:id="rId2"/>
              </a:rPr>
              <a:t>http://techcommunity.microsoft.com</a:t>
            </a:r>
            <a:r>
              <a:rPr lang="en-US" sz="2800" dirty="0"/>
              <a:t> 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40748"/>
          <a:stretch/>
        </p:blipFill>
        <p:spPr/>
      </p:pic>
    </p:spTree>
    <p:extLst>
      <p:ext uri="{BB962C8B-B14F-4D97-AF65-F5344CB8AC3E}">
        <p14:creationId xmlns:p14="http://schemas.microsoft.com/office/powerpoint/2010/main" val="251895312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5380037" y="4640262"/>
            <a:ext cx="6858000" cy="217905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4000" kern="1200" spc="0" baseline="0">
                <a:gradFill>
                  <a:gsLst>
                    <a:gs pos="20354">
                      <a:schemeClr val="tx2"/>
                    </a:gs>
                    <a:gs pos="40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Tx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8582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57163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5745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PC or Tablet visit MyIgnite at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3"/>
              </a:rPr>
              <a:t>http://myignite.microsoft.com</a:t>
            </a: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phone download and use the Ignite Mobile App by scanning  the QR code above or visiting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4"/>
              </a:rPr>
              <a:t>https://aka.ms/ignite.mobileapp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80037" y="295274"/>
            <a:ext cx="6784166" cy="915989"/>
          </a:xfrm>
          <a:prstGeom prst="rect">
            <a:avLst/>
          </a:prstGeom>
        </p:spPr>
        <p:txBody>
          <a:bodyPr lIns="182880" tIns="146304" rIns="182880" bIns="146304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lnSpc>
                <a:spcPct val="80000"/>
              </a:lnSpc>
            </a:pPr>
            <a:r>
              <a:rPr sz="40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Please evaluate this session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Your feedback is important to us!</a:t>
            </a:r>
            <a:endParaRPr sz="36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7119" r="5881"/>
          <a:stretch/>
        </p:blipFill>
        <p:spPr>
          <a:xfrm>
            <a:off x="0" y="-1"/>
            <a:ext cx="4925696" cy="6995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8985" y="1478816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78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66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_v02.potx" id="{6D265718-F71C-45FC-85DF-CBD805DB0B02}" vid="{63611EB3-9A97-4D4F-B762-41E80201E286}"/>
    </a:ext>
  </a:extLst>
</a:theme>
</file>

<file path=ppt/theme/theme2.xml><?xml version="1.0" encoding="utf-8"?>
<a:theme xmlns:a="http://schemas.openxmlformats.org/drawingml/2006/main" name="6-30537_Envision 2016 Concurrent Template_Dark">
  <a:themeElements>
    <a:clrScheme name="Ignite Dark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D2D2D2"/>
      </a:accent3>
      <a:accent4>
        <a:srgbClr val="FFB900"/>
      </a:accent4>
      <a:accent5>
        <a:srgbClr val="FF8C00"/>
      </a:accent5>
      <a:accent6>
        <a:srgbClr val="00BCF2"/>
      </a:accent6>
      <a:hlink>
        <a:srgbClr val="0078D7"/>
      </a:hlink>
      <a:folHlink>
        <a:srgbClr val="0078D7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_v02.potx" id="{6D265718-F71C-45FC-85DF-CBD805DB0B02}" vid="{010D9A64-1D32-41D6-8220-BE29D3027D94}"/>
    </a:ext>
  </a:extLst>
</a:theme>
</file>

<file path=ppt/theme/theme3.xml><?xml version="1.0" encoding="utf-8"?>
<a:theme xmlns:a="http://schemas.openxmlformats.org/drawingml/2006/main" name="1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_v02.potx" id="{6D265718-F71C-45FC-85DF-CBD805DB0B02}" vid="{792B4888-C2F9-45FC-AD5D-E824DE8783D2}"/>
    </a:ext>
  </a:extLst>
</a:theme>
</file>

<file path=ppt/theme/theme4.xml><?xml version="1.0" encoding="utf-8"?>
<a:theme xmlns:a="http://schemas.openxmlformats.org/drawingml/2006/main" name="2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.potx" id="{CBE293B4-E8CE-4773-8118-C9AFF2860326}" vid="{2919AEDD-0101-441B-B6AF-1CDAE3B8CD78}"/>
    </a:ext>
  </a:extLst>
</a:theme>
</file>

<file path=ppt/theme/theme5.xml><?xml version="1.0" encoding="utf-8"?>
<a:theme xmlns:a="http://schemas.openxmlformats.org/drawingml/2006/main" name="3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.potx" id="{CBE293B4-E8CE-4773-8118-C9AFF2860326}" vid="{4A547913-FDF7-4DFF-9D24-2FF6685A0CA8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Georgia World Congress Center</TermName>
          <TermId xmlns="http://schemas.microsoft.com/office/infopath/2007/PartnerControls">ea0ece34-59a6-4d43-8d9e-d0f9e2a2f1ce</TermId>
        </TermInfo>
      </Terms>
    </d12e2661e9634d9aa98bbb375f31aced>
    <Event_x0020_Start_x0020_Date xmlns="01c77077-aee4-4b5f-bd4e-9cd40a6fff29">2016-09-25T07:00:00+00:00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Atlanta</TermName>
          <TermId xmlns="http://schemas.microsoft.com/office/infopath/2007/PartnerControls">01fb9831-5840-48a0-a576-3e48f42baa53</TermId>
        </TermInfo>
      </Terms>
    </iaa5f83406f94009a0f6a3e890699ff7>
    <External_x0020_Speaker xmlns="01c77077-aee4-4b5f-bd4e-9cd40a6fff29">Benjamin Niaulin, Susan Hanley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2016-09-29T04:00:00+00:00</Presentation_x0020_Date>
    <fc15c16204564de583b4c942b10d19ec xmlns="01c77077-aee4-4b5f-bd4e-9cd40a6fff29">
      <Terms xmlns="http://schemas.microsoft.com/office/infopath/2007/PartnerControls"/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</TermName>
          <TermId xmlns="http://schemas.microsoft.com/office/infopath/2007/PartnerControls">9323c522-fe4b-4922-816b-10a1920d7afb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Session_x0020_Code xmlns="01c77077-aee4-4b5f-bd4e-9cd40a6fff29">BRK2255</Session_x0020_Code>
    <Event_x0020_End_x0020_Date xmlns="01c77077-aee4-4b5f-bd4e-9cd40a6fff29">2016-09-30T07:00:00+00:00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 2016</TermName>
          <TermId xmlns="http://schemas.microsoft.com/office/infopath/2007/PartnerControls">e2f6a88c-86f9-4b25-a2af-b5c3afa8c82a</TermId>
        </TermInfo>
      </Terms>
    </TaxKeywordTaxHTField>
    <TaxCatchAll xmlns="230e9df3-be65-4c73-a93b-d1236ebd677e">
      <Value>174</Value>
      <Value>177</Value>
      <Value>176</Value>
      <Value>175</Value>
    </TaxCatchAll>
    <NumberofDownloads xmlns="230e9df3-be65-4c73-a93b-d1236ebd677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2" ma:contentTypeDescription="" ma:contentTypeScope="" ma:versionID="8add498658ef06bbcf3bc1f2c97d938c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a14070d067e341e7ddc7e27ecc4a2d88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readOnly="false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http://schemas.microsoft.com/office/2006/metadata/properties"/>
    <ds:schemaRef ds:uri="http://schemas.microsoft.com/office/2006/documentManagement/types"/>
    <ds:schemaRef ds:uri="230e9df3-be65-4c73-a93b-d1236ebd677e"/>
    <ds:schemaRef ds:uri="http://schemas.microsoft.com/sharepoint/v3"/>
    <ds:schemaRef ds:uri="8ff673fc-3231-4e3a-893b-6d7f7cd32766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1c77077-aee4-4b5f-bd4e-9cd40a6fff29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D8F288A-5131-4E80-AB86-F10FC0373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Microsoft_2016_16x9_Template_v02</Template>
  <TotalTime>6</TotalTime>
  <Words>241</Words>
  <Application>Microsoft Office PowerPoint</Application>
  <PresentationFormat>Custom</PresentationFormat>
  <Paragraphs>41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Consolas</vt:lpstr>
      <vt:lpstr>Segoe UI</vt:lpstr>
      <vt:lpstr>Segoe UI Light</vt:lpstr>
      <vt:lpstr>Wingdings</vt:lpstr>
      <vt:lpstr>5-50002_Ignite_Breakout_Template</vt:lpstr>
      <vt:lpstr>6-30537_Envision 2016 Concurrent Template_Dark</vt:lpstr>
      <vt:lpstr>1_5-50002_Ignite_Breakout_Template</vt:lpstr>
      <vt:lpstr>2_5-50002_Ignite_Breakout_Template</vt:lpstr>
      <vt:lpstr>3_5-50002_Ignite_Breakout_Template</vt:lpstr>
      <vt:lpstr>Learn from MVPs:  Panel Discussion on  all Things SharePoint</vt:lpstr>
      <vt:lpstr>Meet the Panel:  - Who are you? - What is your SharePoint Specialty?</vt:lpstr>
      <vt:lpstr>Meet the Panelist</vt:lpstr>
      <vt:lpstr>Audience Questions</vt:lpstr>
      <vt:lpstr>Deploy, ramp-up on new services and onboard new  users with Microsoft FastTrack:  http://fasttrack.microsoft.com/ </vt:lpstr>
      <vt:lpstr>Join the Microsoft Tech Community  to collaborate, share, and learn  from the experts:  http://techcommunity.microsoft.com </vt:lpstr>
      <vt:lpstr>PowerPoint Presentation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 from MVPs: panel discussion on all things SharePoint</dc:title>
  <dc:subject>&lt;Speech title here&gt;</dc:subject>
  <dc:creator>MS Events 0083</dc:creator>
  <cp:keywords>Microsoft 2016</cp:keywords>
  <dc:description>Template: Mitchell Derrey, Silverfox Productions_x000d_
Formatting: _x000d_
Audience Type:</dc:description>
  <cp:lastModifiedBy>MS Events 0094</cp:lastModifiedBy>
  <cp:revision>2</cp:revision>
  <dcterms:created xsi:type="dcterms:W3CDTF">2016-09-25T16:27:48Z</dcterms:created>
  <dcterms:modified xsi:type="dcterms:W3CDTF">2016-09-29T20:16:56Z</dcterms:modified>
  <cp:category>Microsoft 2016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177;#Georgia World Congress Center|ea0ece34-59a6-4d43-8d9e-d0f9e2a2f1ce</vt:lpwstr>
  </property>
  <property fmtid="{D5CDD505-2E9C-101B-9397-08002B2CF9AE}" pid="7" name="Track">
    <vt:lpwstr/>
  </property>
  <property fmtid="{D5CDD505-2E9C-101B-9397-08002B2CF9AE}" pid="8" name="Event Location">
    <vt:lpwstr>176;#Atlanta|01fb9831-5840-48a0-a576-3e48f42baa53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174;#Microsoft Ignite 2016|e2f6a88c-86f9-4b25-a2af-b5c3afa8c82a</vt:lpwstr>
  </property>
  <property fmtid="{D5CDD505-2E9C-101B-9397-08002B2CF9AE}" pid="12" name="Audience1">
    <vt:lpwstr/>
  </property>
  <property fmtid="{D5CDD505-2E9C-101B-9397-08002B2CF9AE}" pid="13" name="Event Name">
    <vt:lpwstr>175;#Microsoft Ignite|9323c522-fe4b-4922-816b-10a1920d7afb</vt:lpwstr>
  </property>
</Properties>
</file>