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7" r:id="rId7"/>
    <p:sldMasterId id="2147484379" r:id="rId8"/>
  </p:sldMasterIdLst>
  <p:notesMasterIdLst>
    <p:notesMasterId r:id="rId44"/>
  </p:notesMasterIdLst>
  <p:handoutMasterIdLst>
    <p:handoutMasterId r:id="rId45"/>
  </p:handoutMasterIdLst>
  <p:sldIdLst>
    <p:sldId id="1479" r:id="rId9"/>
    <p:sldId id="1482" r:id="rId10"/>
    <p:sldId id="1483" r:id="rId11"/>
    <p:sldId id="1484" r:id="rId12"/>
    <p:sldId id="1485" r:id="rId13"/>
    <p:sldId id="1486" r:id="rId14"/>
    <p:sldId id="1488" r:id="rId15"/>
    <p:sldId id="1489" r:id="rId16"/>
    <p:sldId id="1490" r:id="rId17"/>
    <p:sldId id="1491" r:id="rId18"/>
    <p:sldId id="1492" r:id="rId19"/>
    <p:sldId id="1493" r:id="rId20"/>
    <p:sldId id="1494" r:id="rId21"/>
    <p:sldId id="1495" r:id="rId22"/>
    <p:sldId id="1497" r:id="rId23"/>
    <p:sldId id="1498" r:id="rId24"/>
    <p:sldId id="1499" r:id="rId25"/>
    <p:sldId id="1500" r:id="rId26"/>
    <p:sldId id="1501" r:id="rId27"/>
    <p:sldId id="1502" r:id="rId28"/>
    <p:sldId id="1503" r:id="rId29"/>
    <p:sldId id="1504" r:id="rId30"/>
    <p:sldId id="1505" r:id="rId31"/>
    <p:sldId id="1506" r:id="rId32"/>
    <p:sldId id="1507" r:id="rId33"/>
    <p:sldId id="1508" r:id="rId34"/>
    <p:sldId id="1509" r:id="rId35"/>
    <p:sldId id="1510" r:id="rId36"/>
    <p:sldId id="1512" r:id="rId37"/>
    <p:sldId id="1513" r:id="rId38"/>
    <p:sldId id="1514" r:id="rId39"/>
    <p:sldId id="1515" r:id="rId40"/>
    <p:sldId id="1516" r:id="rId41"/>
    <p:sldId id="1405" r:id="rId42"/>
    <p:sldId id="132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79"/>
            <p14:sldId id="1482"/>
            <p14:sldId id="1483"/>
            <p14:sldId id="1484"/>
            <p14:sldId id="1485"/>
            <p14:sldId id="1486"/>
            <p14:sldId id="1488"/>
            <p14:sldId id="1489"/>
            <p14:sldId id="1490"/>
            <p14:sldId id="1491"/>
            <p14:sldId id="1492"/>
            <p14:sldId id="1493"/>
            <p14:sldId id="1494"/>
            <p14:sldId id="1495"/>
            <p14:sldId id="1497"/>
            <p14:sldId id="1498"/>
            <p14:sldId id="1499"/>
            <p14:sldId id="1500"/>
            <p14:sldId id="1501"/>
            <p14:sldId id="1502"/>
            <p14:sldId id="1503"/>
            <p14:sldId id="1504"/>
            <p14:sldId id="1505"/>
            <p14:sldId id="1506"/>
            <p14:sldId id="1507"/>
            <p14:sldId id="1508"/>
            <p14:sldId id="1509"/>
            <p14:sldId id="1510"/>
            <p14:sldId id="1512"/>
            <p14:sldId id="1513"/>
            <p14:sldId id="1514"/>
            <p14:sldId id="1515"/>
            <p14:sldId id="1516"/>
            <p14:sldId id="140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2050"/>
    <a:srgbClr val="A80000"/>
    <a:srgbClr val="FF8C00"/>
    <a:srgbClr val="505050"/>
    <a:srgbClr val="F8F8F8"/>
    <a:srgbClr val="D2D2D2"/>
    <a:srgbClr val="D83B01"/>
    <a:srgbClr val="FFB90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0439" autoAdjust="0"/>
  </p:normalViewPr>
  <p:slideViewPr>
    <p:cSldViewPr>
      <p:cViewPr varScale="1">
        <p:scale>
          <a:sx n="98" d="100"/>
          <a:sy n="98" d="100"/>
        </p:scale>
        <p:origin x="480"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11:51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11:51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704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1B38B2-E3DE-471C-A225-CF29FBC650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134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1B38B2-E3DE-471C-A225-CF29FBC650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4692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1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768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289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C971FF-EF28-4195-A575-329446EFAA55}"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de-D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1261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4900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8FFD66-68C9-42BD-8FD2-EDB66761BC9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Office</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Footer Placeholder 6"/>
          <p:cNvSpPr>
            <a:spLocks noGrp="1"/>
          </p:cNvSpPr>
          <p:nvPr>
            <p:ph type="ftr" sz="quarter" idx="13"/>
          </p:nvPr>
        </p:nvSpPr>
        <p:spPr/>
        <p:txBody>
          <a:bodyPr/>
          <a:lstStyle/>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5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692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099" rtl="0" eaLnBrk="0" fontAlgn="base" latinLnBrk="0" hangingPunct="0">
              <a:lnSpc>
                <a:spcPct val="100000"/>
              </a:lnSpc>
              <a:spcBef>
                <a:spcPct val="0"/>
              </a:spcBef>
              <a:spcAft>
                <a:spcPct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a:xfrm>
            <a:off x="3884613" y="0"/>
            <a:ext cx="2971800" cy="4572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E74353ED-ACB2-44BF-A903-985B0AF962B7}" type="datetime1">
              <a:rPr kumimoji="0" lang="en-US" sz="18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l" defTabSz="457200" rtl="0" eaLnBrk="0" fontAlgn="base" latinLnBrk="0" hangingPunct="0">
                <a:lnSpc>
                  <a:spcPct val="100000"/>
                </a:lnSpc>
                <a:spcBef>
                  <a:spcPct val="0"/>
                </a:spcBef>
                <a:spcAft>
                  <a:spcPct val="0"/>
                </a:spcAft>
                <a:buClrTx/>
                <a:buSzTx/>
                <a:buFontTx/>
                <a:buNone/>
                <a:tabLst/>
                <a:defRPr/>
              </a:pPr>
              <a:t>9/30/2016</a:t>
            </a:fld>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03140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 2014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3CFBB7B-29F3-4A9F-B039-645092B1B4E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4890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42070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 2014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3CFBB7B-29F3-4A9F-B039-645092B1B4E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8426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 2014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3CFBB7B-29F3-4A9F-B039-645092B1B4E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11270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952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625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4197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4197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1EF192-4335-4F06-8E41-7F950ADF452B}"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35317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 2014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3CFBB7B-29F3-4A9F-B039-645092B1B4E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3845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8424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11:51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835967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9/30/2016 11:51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40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519" defTabSz="913751">
              <a:spcBef>
                <a:spcPct val="0"/>
              </a:spcBef>
              <a:spcAft>
                <a:spcPts val="600"/>
              </a:spcAft>
              <a:buClr>
                <a:srgbClr val="777777">
                  <a:lumMod val="60000"/>
                  <a:lumOff val="40000"/>
                </a:srgbClr>
              </a:buClr>
              <a:buSzPct val="120000"/>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F6F146-2F6B-42A1-8AC9-59FC5B98482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9203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519" defTabSz="913751">
              <a:spcBef>
                <a:spcPct val="0"/>
              </a:spcBef>
              <a:spcAft>
                <a:spcPts val="600"/>
              </a:spcAft>
              <a:buClr>
                <a:srgbClr val="777777">
                  <a:lumMod val="60000"/>
                  <a:lumOff val="40000"/>
                </a:srgbClr>
              </a:buClr>
              <a:buSzPct val="120000"/>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F6F146-2F6B-42A1-8AC9-59FC5B98482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0440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11:51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7852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F6F146-2F6B-42A1-8AC9-59FC5B98482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7582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671" fontAlgn="base">
              <a:spcBef>
                <a:spcPct val="0"/>
              </a:spcBef>
              <a:spcAft>
                <a:spcPts val="490"/>
              </a:spcAft>
            </a:pPr>
            <a:endParaRPr lang="en-US" sz="1200" kern="0" cap="none" baseline="0" dirty="0">
              <a:solidFill>
                <a:schemeClr val="bg2">
                  <a:lumMod val="50000"/>
                </a:schemeClr>
              </a:solidFill>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1B38B2-E3DE-471C-A225-CF29FBC650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717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1B38B2-E3DE-471C-A225-CF29FBC650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2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mplate_36pt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585216" y="264964"/>
            <a:ext cx="11226195" cy="1097302"/>
          </a:xfrm>
        </p:spPr>
        <p:txBody>
          <a:bodyPr lIns="0" tIns="91440" rIns="146304" bIns="91440"/>
          <a:lstStyle>
            <a:lvl1pPr>
              <a:lnSpc>
                <a:spcPts val="4899"/>
              </a:lnSpc>
              <a:defRPr sz="3599" baseline="0">
                <a:solidFill>
                  <a:schemeClr val="accent1"/>
                </a:solidFill>
              </a:defRPr>
            </a:lvl1pPr>
          </a:lstStyle>
          <a:p>
            <a:r>
              <a:rPr lang="en-US" dirty="0"/>
              <a:t>Lorem ipsum dolor sit.</a:t>
            </a:r>
          </a:p>
        </p:txBody>
      </p:sp>
      <p:sp>
        <p:nvSpPr>
          <p:cNvPr id="3" name="Footer Placeholder 2"/>
          <p:cNvSpPr>
            <a:spLocks noGrp="1"/>
          </p:cNvSpPr>
          <p:nvPr>
            <p:ph type="ftr" sz="quarter" idx="10"/>
          </p:nvPr>
        </p:nvSpPr>
        <p:spPr/>
        <p:txBody>
          <a:bodyPr/>
          <a:lstStyle>
            <a:lvl1pPr>
              <a:defRPr/>
            </a:lvl1pPr>
          </a:lstStyle>
          <a:p>
            <a:r>
              <a:rPr lang="en-US" dirty="0"/>
              <a:t>Microsoft Confidential</a:t>
            </a:r>
          </a:p>
        </p:txBody>
      </p:sp>
      <p:sp>
        <p:nvSpPr>
          <p:cNvPr id="4" name="Slide Number Placeholder 3"/>
          <p:cNvSpPr>
            <a:spLocks noGrp="1"/>
          </p:cNvSpPr>
          <p:nvPr>
            <p:ph type="sldNum" sz="quarter" idx="11"/>
          </p:nvPr>
        </p:nvSpPr>
        <p:spPr/>
        <p:txBody>
          <a:bodyPr/>
          <a:lstStyle/>
          <a:p>
            <a:fld id="{27258FFF-F925-446B-8502-81C933981705}" type="slidenum">
              <a:rPr lang="en-US" smtClean="0"/>
              <a:pPr/>
              <a:t>‹#›</a:t>
            </a:fld>
            <a:endParaRPr lang="en-US"/>
          </a:p>
        </p:txBody>
      </p:sp>
    </p:spTree>
    <p:extLst>
      <p:ext uri="{BB962C8B-B14F-4D97-AF65-F5344CB8AC3E}">
        <p14:creationId xmlns:p14="http://schemas.microsoft.com/office/powerpoint/2010/main" val="24428686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8331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025170"/>
          </a:xfrm>
        </p:spPr>
        <p:txBody>
          <a:bodyPr>
            <a:spAutoFit/>
          </a:bodyPr>
          <a:lstStyle>
            <a:lvl1pPr>
              <a:defRPr sz="3598"/>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56106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0" y="3127930"/>
            <a:ext cx="6101615" cy="738664"/>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5111" y="6232194"/>
            <a:ext cx="2126729" cy="736400"/>
          </a:xfrm>
          <a:prstGeom prst="rect">
            <a:avLst/>
          </a:prstGeom>
        </p:spPr>
      </p:pic>
    </p:spTree>
    <p:extLst>
      <p:ext uri="{BB962C8B-B14F-4D97-AF65-F5344CB8AC3E}">
        <p14:creationId xmlns:p14="http://schemas.microsoft.com/office/powerpoint/2010/main" val="1334659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ngalore titl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1"/>
            <a:ext cx="5943535" cy="2011665"/>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680140"/>
            <a:ext cx="4846268" cy="1009740"/>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79" y="6234297"/>
            <a:ext cx="1097269" cy="20997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6071" y="1394165"/>
            <a:ext cx="7376710" cy="3670791"/>
          </a:xfrm>
          <a:prstGeom prst="rect">
            <a:avLst/>
          </a:prstGeom>
        </p:spPr>
      </p:pic>
    </p:spTree>
    <p:extLst>
      <p:ext uri="{BB962C8B-B14F-4D97-AF65-F5344CB8AC3E}">
        <p14:creationId xmlns:p14="http://schemas.microsoft.com/office/powerpoint/2010/main" val="1672036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774244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8D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77292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12860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60674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2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r>
              <a:rPr lang="en-US" sz="700" dirty="0">
                <a:gradFill>
                  <a:gsLst>
                    <a:gs pos="0">
                      <a:srgbClr val="FFFFFF"/>
                    </a:gs>
                    <a:gs pos="100000">
                      <a:srgbClr val="FFFFFF"/>
                    </a:gs>
                  </a:gsLst>
                  <a:lin ang="5400000" scaled="0"/>
                </a:gradFill>
                <a:latin typeface="Segoe UI Light"/>
                <a:cs typeface="Segoe UI" pitchFamily="34" charset="0"/>
              </a:rPr>
              <a:t>Microsoft, Windows,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latin typeface="Segoe UI Light"/>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a:p>
            <a:pPr defTabSz="932290" eaLnBrk="0" hangingPunct="0"/>
            <a:endParaRPr lang="en-US" sz="700" dirty="0">
              <a:gradFill>
                <a:gsLst>
                  <a:gs pos="0">
                    <a:schemeClr val="tx1"/>
                  </a:gs>
                  <a:gs pos="100000">
                    <a:schemeClr val="tx1"/>
                  </a:gs>
                </a:gsLst>
                <a:lin ang="5400000" scaled="0"/>
              </a:gradFill>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855768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345458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2_Option 3 - Org ID tile">
    <p:bg>
      <p:bgPr>
        <a:solidFill>
          <a:srgbClr val="0078D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9159" y="1622735"/>
            <a:ext cx="3194624" cy="4297702"/>
          </a:xfrm>
          <a:prstGeom prst="rect">
            <a:avLst/>
          </a:prstGeom>
        </p:spPr>
      </p:pic>
      <p:sp>
        <p:nvSpPr>
          <p:cNvPr id="8" name="Title 1"/>
          <p:cNvSpPr>
            <a:spLocks noGrp="1"/>
          </p:cNvSpPr>
          <p:nvPr>
            <p:ph type="title" hasCustomPrompt="1"/>
          </p:nvPr>
        </p:nvSpPr>
        <p:spPr>
          <a:xfrm>
            <a:off x="274702" y="1759921"/>
            <a:ext cx="8046632" cy="1828786"/>
          </a:xfrm>
          <a:noFill/>
        </p:spPr>
        <p:txBody>
          <a:bodyPr lIns="146304" tIns="91440" rIns="146304" bIns="91440" anchor="t" anchorCtr="0"/>
          <a:lstStyle>
            <a:lvl1pPr>
              <a:defRPr sz="5400" spc="-100" baseline="0">
                <a:solidFill>
                  <a:schemeClr val="tx1"/>
                </a:solidFill>
              </a:defRPr>
            </a:lvl1pPr>
          </a:lstStyle>
          <a:p>
            <a:r>
              <a:rPr lang="en-US" dirty="0"/>
              <a:t>Lorem ipsum</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391" y="6014969"/>
            <a:ext cx="1856092" cy="682658"/>
          </a:xfrm>
          <a:prstGeom prst="rect">
            <a:avLst/>
          </a:prstGeom>
        </p:spPr>
      </p:pic>
    </p:spTree>
    <p:extLst>
      <p:ext uri="{BB962C8B-B14F-4D97-AF65-F5344CB8AC3E}">
        <p14:creationId xmlns:p14="http://schemas.microsoft.com/office/powerpoint/2010/main" val="1076403201"/>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General content light">
    <p:spTree>
      <p:nvGrpSpPr>
        <p:cNvPr id="1" name=""/>
        <p:cNvGrpSpPr/>
        <p:nvPr/>
      </p:nvGrpSpPr>
      <p:grpSpPr>
        <a:xfrm>
          <a:off x="0" y="0"/>
          <a:ext cx="0" cy="0"/>
          <a:chOff x="0" y="0"/>
          <a:chExt cx="0" cy="0"/>
        </a:xfrm>
      </p:grpSpPr>
      <p:sp>
        <p:nvSpPr>
          <p:cNvPr id="4" name="Slide Number Placeholder 3"/>
          <p:cNvSpPr txBox="1">
            <a:spLocks/>
          </p:cNvSpPr>
          <p:nvPr/>
        </p:nvSpPr>
        <p:spPr>
          <a:xfrm>
            <a:off x="4767316" y="6605941"/>
            <a:ext cx="2901844" cy="372394"/>
          </a:xfrm>
          <a:prstGeom prst="rect">
            <a:avLst/>
          </a:prstGeom>
        </p:spPr>
        <p:txBody>
          <a:bodyPr lIns="186521" rIns="186521"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816" dirty="0"/>
              <a:t>Microsoft Confidential</a:t>
            </a:r>
          </a:p>
        </p:txBody>
      </p:sp>
      <p:sp>
        <p:nvSpPr>
          <p:cNvPr id="14" name="Content Placeholder 13"/>
          <p:cNvSpPr>
            <a:spLocks noGrp="1"/>
          </p:cNvSpPr>
          <p:nvPr>
            <p:ph sz="quarter" idx="13"/>
          </p:nvPr>
        </p:nvSpPr>
        <p:spPr>
          <a:xfrm>
            <a:off x="410404" y="1165754"/>
            <a:ext cx="11503739" cy="5051601"/>
          </a:xfrm>
          <a:prstGeom prst="rect">
            <a:avLst/>
          </a:prstGeom>
        </p:spPr>
        <p:txBody>
          <a:bodyPr lIns="91440" tIns="45720">
            <a:normAutofit/>
          </a:bodyPr>
          <a:lstStyle>
            <a:lvl1pPr marL="0" indent="0">
              <a:lnSpc>
                <a:spcPct val="100000"/>
              </a:lnSpc>
              <a:spcBef>
                <a:spcPts val="612"/>
              </a:spcBef>
              <a:spcAft>
                <a:spcPts val="612"/>
              </a:spcAft>
              <a:buFont typeface="+mj-lt"/>
              <a:buNone/>
              <a:defRPr sz="2448" baseline="0">
                <a:solidFill>
                  <a:srgbClr val="505050"/>
                </a:solidFill>
                <a:latin typeface="+mn-lt"/>
              </a:defRPr>
            </a:lvl1pPr>
            <a:lvl2pPr marL="932597" indent="-466298">
              <a:buFont typeface="+mj-lt"/>
              <a:buAutoNum type="alphaLcParenR"/>
              <a:defRPr sz="2040">
                <a:latin typeface="+mn-lt"/>
              </a:defRPr>
            </a:lvl2pPr>
            <a:lvl3pPr marL="874309" indent="0">
              <a:buFont typeface="Arial" panose="020B0604020202020204" pitchFamily="34" charset="0"/>
              <a:buNone/>
              <a:defRPr sz="2040">
                <a:latin typeface="+mn-lt"/>
              </a:defRPr>
            </a:lvl3pPr>
          </a:lstStyle>
          <a:p>
            <a:pPr lvl="0"/>
            <a:r>
              <a:rPr lang="en-US" dirty="0"/>
              <a:t>Click to edit Master text styles</a:t>
            </a:r>
          </a:p>
        </p:txBody>
      </p:sp>
      <p:sp>
        <p:nvSpPr>
          <p:cNvPr id="5" name="Slide Number Placeholder 3"/>
          <p:cNvSpPr>
            <a:spLocks noGrp="1"/>
          </p:cNvSpPr>
          <p:nvPr>
            <p:ph type="sldNum" sz="quarter" idx="14"/>
          </p:nvPr>
        </p:nvSpPr>
        <p:spPr>
          <a:xfrm>
            <a:off x="9541108" y="6622132"/>
            <a:ext cx="2901844" cy="372394"/>
          </a:xfrm>
          <a:prstGeom prst="rect">
            <a:avLst/>
          </a:prstGeom>
        </p:spPr>
        <p:txBody>
          <a:bodyPr/>
          <a:lstStyle>
            <a:lvl1pPr>
              <a:defRPr smtClean="0">
                <a:solidFill>
                  <a:srgbClr val="3F3F3F"/>
                </a:solidFill>
                <a:latin typeface="+mn-lt"/>
              </a:defRPr>
            </a:lvl1pPr>
          </a:lstStyle>
          <a:p>
            <a:pPr>
              <a:defRPr/>
            </a:pPr>
            <a:fld id="{A0AE9EC9-F182-4A35-8041-CBBE9CFA6E78}" type="slidenum">
              <a:rPr lang="en-US"/>
              <a:pPr>
                <a:defRPr/>
              </a:pPr>
              <a:t>‹#›</a:t>
            </a:fld>
            <a:endParaRPr lang="en-US" dirty="0"/>
          </a:p>
        </p:txBody>
      </p:sp>
      <p:sp>
        <p:nvSpPr>
          <p:cNvPr id="6" name="Title 1"/>
          <p:cNvSpPr>
            <a:spLocks noGrp="1"/>
          </p:cNvSpPr>
          <p:nvPr>
            <p:ph type="title"/>
          </p:nvPr>
        </p:nvSpPr>
        <p:spPr>
          <a:xfrm>
            <a:off x="429059" y="298433"/>
            <a:ext cx="11503739" cy="699453"/>
          </a:xfrm>
          <a:noFill/>
        </p:spPr>
        <p:txBody>
          <a:bodyPr lIns="91440" tIns="45720">
            <a:noAutofit/>
          </a:bodyPr>
          <a:lstStyle>
            <a:lvl1pPr algn="l">
              <a:defRPr sz="3672" baseline="0">
                <a:solidFill>
                  <a:schemeClr val="accent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300125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2070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59848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865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0054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8915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5662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7117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46858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02024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21781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227395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4984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1574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874816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96425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314415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599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0472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8385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75016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795461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5895854"/>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0.png"/><Relationship Id="rId5" Type="http://schemas.openxmlformats.org/officeDocument/2006/relationships/slideLayout" Target="../slideLayouts/slideLayout71.xml"/><Relationship Id="rId10" Type="http://schemas.openxmlformats.org/officeDocument/2006/relationships/theme" Target="../theme/theme4.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5.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64" r:id="rId23"/>
    <p:sldLayoutId id="2147484402" r:id="rId24"/>
    <p:sldLayoutId id="2147484403" r:id="rId25"/>
    <p:sldLayoutId id="2147484404" r:id="rId2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1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027714430"/>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93372386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4400" r:id="rId21"/>
    <p:sldLayoutId id="2147484401"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aka.ms/dcmaps" TargetMode="External"/><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zure.microsoft.com/en-us/documentation/articles/active-directory-aadconnectsync-attributes-synchronize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111801@microsof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aka.ms/tun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hyperlink" Target="https://aka.ms/ignite.mobileap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0820335" cy="1828786"/>
          </a:xfrm>
        </p:spPr>
        <p:txBody>
          <a:bodyPr/>
          <a:lstStyle/>
          <a:p>
            <a:r>
              <a:rPr lang="en-US" b="1" dirty="0"/>
              <a:t>Understand Microsoft's Office 365 datacenter strategy and approach</a:t>
            </a:r>
            <a:endParaRPr lang="en-US" dirty="0"/>
          </a:p>
        </p:txBody>
      </p:sp>
      <p:sp>
        <p:nvSpPr>
          <p:cNvPr id="5" name="Text Placeholder 4"/>
          <p:cNvSpPr>
            <a:spLocks noGrp="1"/>
          </p:cNvSpPr>
          <p:nvPr>
            <p:ph type="body" sz="quarter" idx="12"/>
          </p:nvPr>
        </p:nvSpPr>
        <p:spPr/>
        <p:txBody>
          <a:bodyPr/>
          <a:lstStyle/>
          <a:p>
            <a:r>
              <a:rPr lang="en-US" dirty="0" err="1"/>
              <a:t>Wim</a:t>
            </a:r>
            <a:r>
              <a:rPr lang="en-US" dirty="0"/>
              <a:t> </a:t>
            </a:r>
            <a:r>
              <a:rPr lang="en-US" dirty="0" err="1"/>
              <a:t>Coorevits</a:t>
            </a:r>
            <a:endParaRPr lang="en-US" dirty="0"/>
          </a:p>
          <a:p>
            <a:r>
              <a:rPr lang="en-US" dirty="0"/>
              <a:t>Senior Product Marketing Manager</a:t>
            </a:r>
          </a:p>
        </p:txBody>
      </p:sp>
      <p:sp>
        <p:nvSpPr>
          <p:cNvPr id="6" name="Text Placeholder 5"/>
          <p:cNvSpPr>
            <a:spLocks noGrp="1"/>
          </p:cNvSpPr>
          <p:nvPr>
            <p:ph type="body" sz="quarter" idx="13"/>
          </p:nvPr>
        </p:nvSpPr>
        <p:spPr/>
        <p:txBody>
          <a:bodyPr/>
          <a:lstStyle/>
          <a:p>
            <a:r>
              <a:rPr lang="en-US" dirty="0"/>
              <a:t>BRK2252</a:t>
            </a:r>
          </a:p>
        </p:txBody>
      </p:sp>
    </p:spTree>
    <p:extLst>
      <p:ext uri="{BB962C8B-B14F-4D97-AF65-F5344CB8AC3E}">
        <p14:creationId xmlns:p14="http://schemas.microsoft.com/office/powerpoint/2010/main" val="32797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611577" y="30881"/>
            <a:ext cx="6098652" cy="4914181"/>
          </a:xfrm>
          <a:prstGeom prst="rect">
            <a:avLst/>
          </a:prstGeom>
        </p:spPr>
      </p:pic>
      <p:sp>
        <p:nvSpPr>
          <p:cNvPr id="2" name="Title 1"/>
          <p:cNvSpPr>
            <a:spLocks noGrp="1"/>
          </p:cNvSpPr>
          <p:nvPr>
            <p:ph type="title"/>
          </p:nvPr>
        </p:nvSpPr>
        <p:spPr/>
        <p:txBody>
          <a:bodyPr/>
          <a:lstStyle/>
          <a:p>
            <a:r>
              <a:rPr lang="en-US"/>
              <a:t>Office 365 in the US</a:t>
            </a:r>
            <a:endParaRPr lang="en-US" dirty="0"/>
          </a:p>
        </p:txBody>
      </p:sp>
      <p:sp>
        <p:nvSpPr>
          <p:cNvPr id="4" name="object 4"/>
          <p:cNvSpPr txBox="1"/>
          <p:nvPr/>
        </p:nvSpPr>
        <p:spPr>
          <a:xfrm>
            <a:off x="443428" y="3741006"/>
            <a:ext cx="5632704" cy="453714"/>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Services are delivered globally as part of the Office 365 service fabric</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Powered by the hyper-scale Microsoft Cloud network and infrastructure</a:t>
            </a:r>
          </a:p>
        </p:txBody>
      </p:sp>
      <p:sp>
        <p:nvSpPr>
          <p:cNvPr id="5" name="object 5"/>
          <p:cNvSpPr txBox="1"/>
          <p:nvPr/>
        </p:nvSpPr>
        <p:spPr>
          <a:xfrm>
            <a:off x="443428" y="3515482"/>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Global Datacenter Region</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103" name="object 4"/>
          <p:cNvSpPr txBox="1"/>
          <p:nvPr/>
        </p:nvSpPr>
        <p:spPr>
          <a:xfrm>
            <a:off x="460672" y="1889755"/>
            <a:ext cx="5632704" cy="1549527"/>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We commit to store core customer data at rest within the US</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Exchange Online mailbox content </a:t>
            </a:r>
            <a:r>
              <a:rPr kumimoji="0" lang="en-US" sz="1224" b="0" i="0" u="none" strike="noStrike" kern="0" cap="none" spc="15" normalizeH="0" baseline="0" noProof="0" dirty="0">
                <a:ln>
                  <a:noFill/>
                </a:ln>
                <a:solidFill>
                  <a:srgbClr val="666767"/>
                </a:solidFill>
                <a:effectLst/>
                <a:uLnTx/>
                <a:uFillTx/>
                <a:cs typeface="Segoe UI"/>
              </a:rPr>
              <a:t>(e-mail body, calendar entries, and the content of e-mail attachments)</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SharePoint Online site content and the files stored within that site</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Core customer data stored at rest across datacenter locations in Des Moines (IA), Chicago (IL), Harrisonburg (VA), Blue Ridge (VA), </a:t>
            </a:r>
            <a:r>
              <a:rPr kumimoji="0" lang="en-US" sz="1224" b="0" i="0" u="none" strike="noStrike" kern="0" cap="none" spc="15" normalizeH="0" baseline="0" noProof="0" dirty="0" err="1">
                <a:ln>
                  <a:noFill/>
                </a:ln>
                <a:solidFill>
                  <a:srgbClr val="666767"/>
                </a:solidFill>
                <a:effectLst/>
                <a:uLnTx/>
                <a:uFillTx/>
                <a:cs typeface="Segoe UI"/>
              </a:rPr>
              <a:t>Boydton</a:t>
            </a:r>
            <a:r>
              <a:rPr kumimoji="0" lang="en-US" sz="1224" b="0" i="0" u="none" strike="noStrike" kern="0" cap="none" spc="15" normalizeH="0" baseline="0" noProof="0" dirty="0">
                <a:ln>
                  <a:noFill/>
                </a:ln>
                <a:solidFill>
                  <a:srgbClr val="666767"/>
                </a:solidFill>
                <a:effectLst/>
                <a:uLnTx/>
                <a:uFillTx/>
                <a:cs typeface="Segoe UI"/>
              </a:rPr>
              <a:t> (VA), San Antonio (TX), San Jose (CA) and Seattle (WA) for failover and disaster recovery</a:t>
            </a:r>
          </a:p>
        </p:txBody>
      </p:sp>
      <p:sp>
        <p:nvSpPr>
          <p:cNvPr id="104" name="object 5"/>
          <p:cNvSpPr txBox="1"/>
          <p:nvPr/>
        </p:nvSpPr>
        <p:spPr>
          <a:xfrm>
            <a:off x="471767" y="1662258"/>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IN-country data residency</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53" name="Rounded Rectangular Callout 5"/>
          <p:cNvSpPr/>
          <p:nvPr/>
        </p:nvSpPr>
        <p:spPr bwMode="auto">
          <a:xfrm>
            <a:off x="3291973" y="5115846"/>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SharePoint Online Site content and files stored within that site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365 Video</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OneDrive For BUSINESS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Project Online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Online (Temp. Caching) </a:t>
            </a:r>
          </a:p>
        </p:txBody>
      </p:sp>
      <p:sp>
        <p:nvSpPr>
          <p:cNvPr id="54" name="Rounded Rectangular Callout 5"/>
          <p:cNvSpPr/>
          <p:nvPr/>
        </p:nvSpPr>
        <p:spPr bwMode="auto">
          <a:xfrm>
            <a:off x="449397" y="5115846"/>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mailbox content (e-mail body, calendar entries, and the content of e-mail attachments)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Advanced Threat Protection</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Protection </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cs typeface="Segoe UI" panose="020B0502040204020203" pitchFamily="34" charset="0"/>
              </a:rPr>
              <a:t>E-Discovery</a:t>
            </a:r>
          </a:p>
          <a:p>
            <a:pPr marL="171263" marR="0" lvl="0" indent="-171263" defTabSz="912475"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Conversation History</a:t>
            </a:r>
          </a:p>
          <a:p>
            <a:pPr marL="0" marR="0" lvl="0" indent="0" defTabSz="912475" eaLnBrk="1" fontAlgn="base" latinLnBrk="0" hangingPunct="1">
              <a:lnSpc>
                <a:spcPct val="100000"/>
              </a:lnSpc>
              <a:spcBef>
                <a:spcPct val="0"/>
              </a:spcBef>
              <a:spcAft>
                <a:spcPts val="3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7" name="Rounded Rectangular Callout 5"/>
          <p:cNvSpPr/>
          <p:nvPr/>
        </p:nvSpPr>
        <p:spPr bwMode="auto">
          <a:xfrm>
            <a:off x="6149770" y="5110629"/>
            <a:ext cx="2797810" cy="1692058"/>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Meeting Content</a:t>
            </a:r>
          </a:p>
          <a:p>
            <a:pPr marL="171450" marR="0" lvl="0" indent="-171450"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Excl. Broadcast meeting recordings</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 Analytics (aggregated Data)</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SWAY</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Yammer</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Planner</a:t>
            </a:r>
          </a:p>
        </p:txBody>
      </p:sp>
      <p:sp>
        <p:nvSpPr>
          <p:cNvPr id="60" name="Rounded Rectangular Callout 5"/>
          <p:cNvSpPr/>
          <p:nvPr/>
        </p:nvSpPr>
        <p:spPr bwMode="auto">
          <a:xfrm>
            <a:off x="8994210" y="5108459"/>
            <a:ext cx="2797810" cy="1692877"/>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Power BI</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Azure Active Directory</a:t>
            </a:r>
          </a:p>
          <a:p>
            <a:pPr marL="0" marR="0" lvl="0" indent="0" defTabSz="912475" eaLnBrk="1" fontAlgn="base" latinLnBrk="0" hangingPunct="1">
              <a:lnSpc>
                <a:spcPct val="100000"/>
              </a:lnSpc>
              <a:spcBef>
                <a:spcPct val="0"/>
              </a:spcBef>
              <a:spcAft>
                <a:spcPts val="6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21" name="object 5"/>
          <p:cNvSpPr txBox="1"/>
          <p:nvPr/>
        </p:nvSpPr>
        <p:spPr>
          <a:xfrm>
            <a:off x="443428" y="4484504"/>
            <a:ext cx="7459979" cy="219406"/>
          </a:xfrm>
          <a:prstGeom prst="rect">
            <a:avLst/>
          </a:prstGeom>
        </p:spPr>
        <p:txBody>
          <a:bodyPr vert="horz" wrap="square" lIns="0" tIns="0" rIns="0" bIns="0" rtlCol="0">
            <a:spAutoFit/>
          </a:bodyPr>
          <a:lstStyle/>
          <a:p>
            <a:pPr marL="12686" marR="0" lvl="0" indent="0"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So, where is data at rest for these globally delivered Office 365 Services?</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6" name="Rectangle 5"/>
          <p:cNvSpPr/>
          <p:nvPr/>
        </p:nvSpPr>
        <p:spPr>
          <a:xfrm>
            <a:off x="443428" y="999496"/>
            <a:ext cx="5641848" cy="564373"/>
          </a:xfrm>
          <a:prstGeom prst="rect">
            <a:avLst/>
          </a:prstGeom>
        </p:spPr>
        <p:txBody>
          <a:bodyPr wrap="square" lIns="0" tIns="0" rIns="0" bIns="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798" b="0" i="0" u="none" strike="noStrike" kern="0" cap="none" spc="15" normalizeH="0" baseline="0" noProof="0" dirty="0">
                <a:ln>
                  <a:noFill/>
                </a:ln>
                <a:solidFill>
                  <a:srgbClr val="666767"/>
                </a:solidFill>
                <a:effectLst/>
                <a:uLnTx/>
                <a:uFillTx/>
                <a:cs typeface="Segoe UI"/>
              </a:rPr>
              <a:t>All the productivity and collaboration tools provided by Office 365, with data residency in the US</a:t>
            </a:r>
          </a:p>
        </p:txBody>
      </p:sp>
      <p:sp>
        <p:nvSpPr>
          <p:cNvPr id="7" name="TextBox 6"/>
          <p:cNvSpPr txBox="1"/>
          <p:nvPr/>
        </p:nvSpPr>
        <p:spPr>
          <a:xfrm>
            <a:off x="9943876" y="6790503"/>
            <a:ext cx="1642972" cy="198862"/>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defTabSz="913474" fontAlgn="base">
              <a:spcBef>
                <a:spcPct val="0"/>
              </a:spcBef>
              <a:spcAft>
                <a:spcPts val="600"/>
              </a:spcAft>
              <a:defRPr sz="900" b="1" cap="all">
                <a:gradFill>
                  <a:gsLst>
                    <a:gs pos="0">
                      <a:schemeClr val="accent2">
                        <a:lumMod val="75000"/>
                      </a:schemeClr>
                    </a:gs>
                    <a:gs pos="100000">
                      <a:schemeClr val="accent2">
                        <a:lumMod val="75000"/>
                      </a:schemeClr>
                    </a:gs>
                  </a:gsLst>
                </a:gradFill>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Last Update: July 2016</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8837" y="570931"/>
            <a:ext cx="410345" cy="41034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292" y="1945077"/>
            <a:ext cx="410345" cy="410345"/>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4194" y="1740729"/>
            <a:ext cx="410345" cy="41034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37" y="1516062"/>
            <a:ext cx="410345" cy="410345"/>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979" y="3133395"/>
            <a:ext cx="410345" cy="410345"/>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2563" y="1762776"/>
            <a:ext cx="410345" cy="410345"/>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4963" y="1915176"/>
            <a:ext cx="410345" cy="410345"/>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1675" y="1929623"/>
            <a:ext cx="410345" cy="410345"/>
          </a:xfrm>
          <a:prstGeom prst="rect">
            <a:avLst/>
          </a:prstGeom>
        </p:spPr>
      </p:pic>
      <p:sp>
        <p:nvSpPr>
          <p:cNvPr id="58" name="Rounded Rectangular Callout 27"/>
          <p:cNvSpPr/>
          <p:nvPr/>
        </p:nvSpPr>
        <p:spPr bwMode="auto">
          <a:xfrm>
            <a:off x="452500" y="4762369"/>
            <a:ext cx="11339520" cy="365386"/>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United States</a:t>
            </a:r>
            <a:endParaRPr kumimoji="0" lang="en-US" sz="1836" b="0" i="0" u="none" strike="noStrike" kern="0" cap="all" spc="0" normalizeH="0" baseline="0" noProof="0" dirty="0">
              <a:ln>
                <a:noFill/>
              </a:ln>
              <a:solidFill>
                <a:srgbClr val="FFFFFF"/>
              </a:solidFill>
              <a:effectLst/>
              <a:uLnTx/>
              <a:uFillTx/>
              <a:latin typeface="+mj-lt"/>
            </a:endParaRPr>
          </a:p>
        </p:txBody>
      </p:sp>
    </p:spTree>
    <p:extLst>
      <p:ext uri="{BB962C8B-B14F-4D97-AF65-F5344CB8AC3E}">
        <p14:creationId xmlns:p14="http://schemas.microsoft.com/office/powerpoint/2010/main" val="31650367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4820869" y="-1827382"/>
            <a:ext cx="15278911" cy="10308052"/>
          </a:xfrm>
          <a:prstGeom prst="rect">
            <a:avLst/>
          </a:prstGeom>
        </p:spPr>
      </p:pic>
      <p:sp>
        <p:nvSpPr>
          <p:cNvPr id="2" name="Title 1"/>
          <p:cNvSpPr>
            <a:spLocks noGrp="1"/>
          </p:cNvSpPr>
          <p:nvPr>
            <p:ph type="title"/>
          </p:nvPr>
        </p:nvSpPr>
        <p:spPr/>
        <p:txBody>
          <a:bodyPr/>
          <a:lstStyle/>
          <a:p>
            <a:r>
              <a:rPr lang="en-US" dirty="0"/>
              <a:t>Office 365 in Europe</a:t>
            </a:r>
          </a:p>
        </p:txBody>
      </p:sp>
      <p:sp>
        <p:nvSpPr>
          <p:cNvPr id="4" name="object 4"/>
          <p:cNvSpPr txBox="1"/>
          <p:nvPr/>
        </p:nvSpPr>
        <p:spPr>
          <a:xfrm>
            <a:off x="554316" y="3659561"/>
            <a:ext cx="7214616" cy="654882"/>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While core customer data is stored locally, services are delivered globally as part of the Office 365 service fabric</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Powered by the hyper-scale Microsoft Cloud network and infrastructure</a:t>
            </a:r>
          </a:p>
        </p:txBody>
      </p:sp>
      <p:sp>
        <p:nvSpPr>
          <p:cNvPr id="5" name="object 5"/>
          <p:cNvSpPr txBox="1"/>
          <p:nvPr/>
        </p:nvSpPr>
        <p:spPr>
          <a:xfrm>
            <a:off x="554316" y="3434037"/>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Global Datacenter Region</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103" name="object 4"/>
          <p:cNvSpPr txBox="1"/>
          <p:nvPr/>
        </p:nvSpPr>
        <p:spPr>
          <a:xfrm>
            <a:off x="571560" y="1944334"/>
            <a:ext cx="7214616" cy="1388239"/>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We commit to store core customer data at rest within Europe</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Exchange Online mailbox content </a:t>
            </a:r>
            <a:r>
              <a:rPr kumimoji="0" lang="en-US" sz="1224" b="0" i="0" u="none" strike="noStrike" kern="0" cap="none" spc="15" normalizeH="0" baseline="0" noProof="0" dirty="0">
                <a:ln>
                  <a:noFill/>
                </a:ln>
                <a:solidFill>
                  <a:srgbClr val="666767"/>
                </a:solidFill>
                <a:effectLst/>
                <a:uLnTx/>
                <a:uFillTx/>
                <a:cs typeface="Segoe UI"/>
              </a:rPr>
              <a:t>(e-mail body, calendar entries, and the content of e-mail attachments)</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SharePoint Online site content and the files stored within that site</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Core customer data stored at rest across both datacenter locations in Austria, Finland, Ireland and Netherlands for failover and disaster recovery</a:t>
            </a:r>
          </a:p>
        </p:txBody>
      </p:sp>
      <p:sp>
        <p:nvSpPr>
          <p:cNvPr id="104" name="object 5"/>
          <p:cNvSpPr txBox="1"/>
          <p:nvPr/>
        </p:nvSpPr>
        <p:spPr>
          <a:xfrm>
            <a:off x="582655" y="1716837"/>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IN-Region data residency</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53" name="Rounded Rectangular Callout 5"/>
          <p:cNvSpPr/>
          <p:nvPr/>
        </p:nvSpPr>
        <p:spPr bwMode="auto">
          <a:xfrm>
            <a:off x="3402861" y="5097626"/>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SharePoint Online Site content and files stored within that site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365 Video</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OneDrive For BUSINESS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Project Online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Online (Temp. Caching) </a:t>
            </a:r>
          </a:p>
        </p:txBody>
      </p:sp>
      <p:sp>
        <p:nvSpPr>
          <p:cNvPr id="54" name="Rounded Rectangular Callout 5"/>
          <p:cNvSpPr/>
          <p:nvPr/>
        </p:nvSpPr>
        <p:spPr bwMode="auto">
          <a:xfrm>
            <a:off x="560285" y="5097626"/>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mailbox content (e-mail body, calendar entries, and the content of e-mail attachments)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Advanced Threat Protection</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Protection </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cs typeface="Segoe UI" panose="020B0502040204020203" pitchFamily="34" charset="0"/>
              </a:rPr>
              <a:t>E-Discovery</a:t>
            </a:r>
          </a:p>
          <a:p>
            <a:pPr marL="171263" marR="0" lvl="0" indent="-171263" defTabSz="912475"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Conversation History</a:t>
            </a:r>
          </a:p>
          <a:p>
            <a:pPr marL="0" marR="0" lvl="0" indent="0" defTabSz="912475" eaLnBrk="1" fontAlgn="base" latinLnBrk="0" hangingPunct="1">
              <a:lnSpc>
                <a:spcPct val="100000"/>
              </a:lnSpc>
              <a:spcBef>
                <a:spcPct val="0"/>
              </a:spcBef>
              <a:spcAft>
                <a:spcPts val="3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7" name="Rounded Rectangular Callout 5"/>
          <p:cNvSpPr/>
          <p:nvPr/>
        </p:nvSpPr>
        <p:spPr bwMode="auto">
          <a:xfrm>
            <a:off x="6260658" y="5092409"/>
            <a:ext cx="2797810" cy="1692058"/>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Meeting Content</a:t>
            </a:r>
          </a:p>
          <a:p>
            <a:pPr marL="171450" marR="0" lvl="0" indent="-171450"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Excl. Broadcast meeting recordings</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Planner</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Power BI</a:t>
            </a:r>
          </a:p>
          <a:p>
            <a:pPr marL="0" marR="0" lvl="0" indent="0" defTabSz="912475" eaLnBrk="1" fontAlgn="base" latinLnBrk="0" hangingPunct="1">
              <a:lnSpc>
                <a:spcPct val="100000"/>
              </a:lnSpc>
              <a:spcBef>
                <a:spcPct val="0"/>
              </a:spcBef>
              <a:spcAft>
                <a:spcPts val="500"/>
              </a:spcAft>
              <a:buClrTx/>
              <a:buSzTx/>
              <a:buFontTx/>
              <a:buNone/>
              <a:tabLst/>
              <a:defRPr/>
            </a:pPr>
            <a:endPar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8" name="Rounded Rectangular Callout 27"/>
          <p:cNvSpPr/>
          <p:nvPr/>
        </p:nvSpPr>
        <p:spPr bwMode="auto">
          <a:xfrm>
            <a:off x="563388" y="4744149"/>
            <a:ext cx="8495079" cy="365386"/>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Europe</a:t>
            </a:r>
            <a:endParaRPr kumimoji="0" lang="en-US" sz="1836" b="0" i="0" u="none" strike="noStrike" kern="0" cap="all" spc="0" normalizeH="0" baseline="0" noProof="0" dirty="0">
              <a:ln>
                <a:noFill/>
              </a:ln>
              <a:solidFill>
                <a:srgbClr val="FFFFFF"/>
              </a:solidFill>
              <a:effectLst/>
              <a:uLnTx/>
              <a:uFillTx/>
              <a:latin typeface="+mj-lt"/>
            </a:endParaRPr>
          </a:p>
        </p:txBody>
      </p:sp>
      <p:sp>
        <p:nvSpPr>
          <p:cNvPr id="60" name="Rounded Rectangular Callout 5"/>
          <p:cNvSpPr/>
          <p:nvPr/>
        </p:nvSpPr>
        <p:spPr bwMode="auto">
          <a:xfrm>
            <a:off x="9105098" y="5090239"/>
            <a:ext cx="2797810" cy="1692877"/>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United States</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 Analytics (aggregated Data)</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SWAY</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Yammer</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Europe – United States</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Azure Active Directory</a:t>
            </a:r>
          </a:p>
          <a:p>
            <a:pPr marL="0" marR="0" lvl="0" indent="0" defTabSz="912475" eaLnBrk="1" fontAlgn="base" latinLnBrk="0" hangingPunct="1">
              <a:lnSpc>
                <a:spcPct val="100000"/>
              </a:lnSpc>
              <a:spcBef>
                <a:spcPct val="0"/>
              </a:spcBef>
              <a:spcAft>
                <a:spcPts val="5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a:p>
            <a:pPr marL="0" marR="0" lvl="0" indent="0" defTabSz="912475" eaLnBrk="1" fontAlgn="base" latinLnBrk="0" hangingPunct="1">
              <a:lnSpc>
                <a:spcPct val="100000"/>
              </a:lnSpc>
              <a:spcBef>
                <a:spcPct val="0"/>
              </a:spcBef>
              <a:spcAft>
                <a:spcPts val="6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21" name="object 5"/>
          <p:cNvSpPr txBox="1"/>
          <p:nvPr/>
        </p:nvSpPr>
        <p:spPr>
          <a:xfrm>
            <a:off x="554316" y="4466284"/>
            <a:ext cx="7459979" cy="219406"/>
          </a:xfrm>
          <a:prstGeom prst="rect">
            <a:avLst/>
          </a:prstGeom>
        </p:spPr>
        <p:txBody>
          <a:bodyPr vert="horz" wrap="square" lIns="0" tIns="0" rIns="0" bIns="0" rtlCol="0">
            <a:spAutoFit/>
          </a:bodyPr>
          <a:lstStyle/>
          <a:p>
            <a:pPr marL="12686" marR="0" lvl="0" indent="0"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So, where is data at rest for these globally delivered Office 365 Services?</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6" name="Rectangle 5"/>
          <p:cNvSpPr/>
          <p:nvPr/>
        </p:nvSpPr>
        <p:spPr>
          <a:xfrm>
            <a:off x="554316" y="981276"/>
            <a:ext cx="5641848" cy="564373"/>
          </a:xfrm>
          <a:prstGeom prst="rect">
            <a:avLst/>
          </a:prstGeom>
        </p:spPr>
        <p:txBody>
          <a:bodyPr wrap="square" lIns="0" tIns="0" rIns="0" bIns="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798" b="0" i="0" u="none" strike="noStrike" kern="0" cap="none" spc="15" normalizeH="0" baseline="0" noProof="0" dirty="0">
                <a:ln>
                  <a:noFill/>
                </a:ln>
                <a:solidFill>
                  <a:srgbClr val="666767"/>
                </a:solidFill>
                <a:effectLst/>
                <a:uLnTx/>
                <a:uFillTx/>
                <a:cs typeface="Segoe UI"/>
              </a:rPr>
              <a:t>All the productivity and collaboration tools provided by Office 365, with data residency in Europe</a:t>
            </a:r>
          </a:p>
        </p:txBody>
      </p:sp>
      <p:sp>
        <p:nvSpPr>
          <p:cNvPr id="7" name="TextBox 6"/>
          <p:cNvSpPr txBox="1"/>
          <p:nvPr/>
        </p:nvSpPr>
        <p:spPr>
          <a:xfrm>
            <a:off x="9943876" y="6790503"/>
            <a:ext cx="1642972" cy="198862"/>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defTabSz="913474" fontAlgn="base">
              <a:spcBef>
                <a:spcPct val="0"/>
              </a:spcBef>
              <a:spcAft>
                <a:spcPts val="600"/>
              </a:spcAft>
              <a:defRPr sz="900" b="1" cap="all">
                <a:gradFill>
                  <a:gsLst>
                    <a:gs pos="0">
                      <a:schemeClr val="accent2">
                        <a:lumMod val="75000"/>
                      </a:schemeClr>
                    </a:gs>
                    <a:gs pos="100000">
                      <a:schemeClr val="accent2">
                        <a:lumMod val="75000"/>
                      </a:schemeClr>
                    </a:gs>
                  </a:gsLst>
                </a:gradFill>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Last Update: July 2016</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666" y="1445433"/>
            <a:ext cx="410345" cy="41034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871" y="1621367"/>
            <a:ext cx="410345" cy="410345"/>
          </a:xfrm>
          <a:prstGeom prst="rect">
            <a:avLst/>
          </a:prstGeom>
        </p:spPr>
      </p:pic>
      <p:sp>
        <p:nvSpPr>
          <p:cNvPr id="56" name="Rounded Rectangular Callout 27"/>
          <p:cNvSpPr/>
          <p:nvPr/>
        </p:nvSpPr>
        <p:spPr bwMode="auto">
          <a:xfrm>
            <a:off x="9105098" y="4744150"/>
            <a:ext cx="2797810" cy="353476"/>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Out of Region</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5017" y="713624"/>
            <a:ext cx="410345" cy="41034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8703" y="1944334"/>
            <a:ext cx="410345" cy="410345"/>
          </a:xfrm>
          <a:prstGeom prst="rect">
            <a:avLst/>
          </a:prstGeom>
        </p:spPr>
      </p:pic>
    </p:spTree>
    <p:extLst>
      <p:ext uri="{BB962C8B-B14F-4D97-AF65-F5344CB8AC3E}">
        <p14:creationId xmlns:p14="http://schemas.microsoft.com/office/powerpoint/2010/main" val="40445363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007689" y="-1150938"/>
            <a:ext cx="9160691" cy="5731118"/>
          </a:xfrm>
          <a:prstGeom prst="rect">
            <a:avLst/>
          </a:prstGeom>
        </p:spPr>
      </p:pic>
      <p:sp>
        <p:nvSpPr>
          <p:cNvPr id="2" name="Title 1"/>
          <p:cNvSpPr>
            <a:spLocks noGrp="1"/>
          </p:cNvSpPr>
          <p:nvPr>
            <p:ph type="title"/>
          </p:nvPr>
        </p:nvSpPr>
        <p:spPr/>
        <p:txBody>
          <a:bodyPr/>
          <a:lstStyle/>
          <a:p>
            <a:r>
              <a:rPr lang="en-US" dirty="0"/>
              <a:t>Office 365 in Canada</a:t>
            </a:r>
          </a:p>
        </p:txBody>
      </p:sp>
      <p:sp>
        <p:nvSpPr>
          <p:cNvPr id="4" name="object 4"/>
          <p:cNvSpPr txBox="1"/>
          <p:nvPr/>
        </p:nvSpPr>
        <p:spPr>
          <a:xfrm>
            <a:off x="420624" y="3722786"/>
            <a:ext cx="5642563" cy="453714"/>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Services are delivered globally as part of the Office 365 service fabric</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Powered by the hyper-scale Microsoft Cloud network and infrastructure</a:t>
            </a:r>
          </a:p>
        </p:txBody>
      </p:sp>
      <p:sp>
        <p:nvSpPr>
          <p:cNvPr id="5" name="object 5"/>
          <p:cNvSpPr txBox="1"/>
          <p:nvPr/>
        </p:nvSpPr>
        <p:spPr>
          <a:xfrm>
            <a:off x="420624" y="3497262"/>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Global Datacenter Region</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103" name="object 4"/>
          <p:cNvSpPr txBox="1"/>
          <p:nvPr/>
        </p:nvSpPr>
        <p:spPr>
          <a:xfrm>
            <a:off x="420624" y="1933039"/>
            <a:ext cx="5629111" cy="1388239"/>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We commit to store core customer data at rest within Canada</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Exchange Online mailbox content </a:t>
            </a:r>
            <a:r>
              <a:rPr kumimoji="0" lang="en-US" sz="1224" b="0" i="0" u="none" strike="noStrike" kern="0" cap="none" spc="15" normalizeH="0" baseline="0" noProof="0" dirty="0">
                <a:ln>
                  <a:noFill/>
                </a:ln>
                <a:solidFill>
                  <a:srgbClr val="666767"/>
                </a:solidFill>
                <a:effectLst/>
                <a:uLnTx/>
                <a:uFillTx/>
                <a:cs typeface="Segoe UI"/>
              </a:rPr>
              <a:t>(e-mail body, calendar entries, and the content of e-mail attachments)</a:t>
            </a:r>
          </a:p>
          <a:p>
            <a:pPr marL="469387" marR="0" lvl="1"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1" i="0" u="none" strike="noStrike" kern="0" cap="none" spc="15" normalizeH="0" baseline="0" noProof="0" dirty="0">
                <a:ln>
                  <a:noFill/>
                </a:ln>
                <a:solidFill>
                  <a:srgbClr val="666767"/>
                </a:solidFill>
                <a:effectLst/>
                <a:uLnTx/>
                <a:uFillTx/>
                <a:cs typeface="Segoe UI"/>
              </a:rPr>
              <a:t>SharePoint Online site content and the files stored within that site</a:t>
            </a:r>
          </a:p>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224" b="0" i="0" u="none" strike="noStrike" kern="0" cap="none" spc="15" normalizeH="0" baseline="0" noProof="0" dirty="0">
                <a:ln>
                  <a:noFill/>
                </a:ln>
                <a:solidFill>
                  <a:srgbClr val="666767"/>
                </a:solidFill>
                <a:effectLst/>
                <a:uLnTx/>
                <a:uFillTx/>
                <a:cs typeface="Segoe UI"/>
              </a:rPr>
              <a:t>Core customer data stored at rest across both datacenter locations in Toronto and Quebec City for failover and disaster recovery</a:t>
            </a:r>
          </a:p>
        </p:txBody>
      </p:sp>
      <p:sp>
        <p:nvSpPr>
          <p:cNvPr id="104" name="object 5"/>
          <p:cNvSpPr txBox="1"/>
          <p:nvPr/>
        </p:nvSpPr>
        <p:spPr>
          <a:xfrm>
            <a:off x="420624" y="1705542"/>
            <a:ext cx="2967602" cy="219406"/>
          </a:xfrm>
          <a:prstGeom prst="rect">
            <a:avLst/>
          </a:prstGeom>
        </p:spPr>
        <p:txBody>
          <a:bodyPr vert="horz" wrap="square" lIns="0" tIns="0" rIns="0" bIns="0" rtlCol="0">
            <a:spAutoFit/>
          </a:bodyPr>
          <a:lstStyle/>
          <a:p>
            <a:pPr marL="12686" marR="0" lvl="0" indent="0" algn="just"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IN-Country data residency</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53" name="Rounded Rectangular Callout 5"/>
          <p:cNvSpPr/>
          <p:nvPr/>
        </p:nvSpPr>
        <p:spPr bwMode="auto">
          <a:xfrm>
            <a:off x="3260097" y="5084865"/>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SharePoint Online Site content and files stored within that site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365 Video</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OneDrive For BUSINESS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Project Online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Online (Temp. Caching) </a:t>
            </a:r>
          </a:p>
        </p:txBody>
      </p:sp>
      <p:sp>
        <p:nvSpPr>
          <p:cNvPr id="54" name="Rounded Rectangular Callout 5"/>
          <p:cNvSpPr/>
          <p:nvPr/>
        </p:nvSpPr>
        <p:spPr bwMode="auto">
          <a:xfrm>
            <a:off x="417521" y="5084865"/>
            <a:ext cx="2797810" cy="1689914"/>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mailbox content (e-mail body, calendar entries, and the content of e-mail attachments)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Advanced Threat Protection</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Protection </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cs typeface="Segoe UI" panose="020B0502040204020203" pitchFamily="34" charset="0"/>
              </a:rPr>
              <a:t>E-Discovery</a:t>
            </a:r>
          </a:p>
          <a:p>
            <a:pPr marL="171263" marR="0" lvl="0" indent="-171263" defTabSz="912475"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Conversation History</a:t>
            </a:r>
          </a:p>
          <a:p>
            <a:pPr marL="0" marR="0" lvl="0" indent="0" defTabSz="912475" eaLnBrk="1" fontAlgn="base" latinLnBrk="0" hangingPunct="1">
              <a:lnSpc>
                <a:spcPct val="100000"/>
              </a:lnSpc>
              <a:spcBef>
                <a:spcPct val="0"/>
              </a:spcBef>
              <a:spcAft>
                <a:spcPts val="300"/>
              </a:spcAft>
              <a:buClrTx/>
              <a:buSzTx/>
              <a:buFontTx/>
              <a:buNone/>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7" name="Rounded Rectangular Callout 5"/>
          <p:cNvSpPr/>
          <p:nvPr/>
        </p:nvSpPr>
        <p:spPr bwMode="auto">
          <a:xfrm>
            <a:off x="6117894" y="5079648"/>
            <a:ext cx="2797810" cy="1692058"/>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Meeting Content</a:t>
            </a:r>
          </a:p>
          <a:p>
            <a:pPr marL="171450" marR="0" lvl="0" indent="-171450"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Excl. Broadcast meeting recordings</a:t>
            </a:r>
          </a:p>
          <a:p>
            <a:pPr marL="0" marR="0" lvl="0" indent="0" defTabSz="912475" eaLnBrk="1" fontAlgn="base" latinLnBrk="0" hangingPunct="1">
              <a:lnSpc>
                <a:spcPct val="100000"/>
              </a:lnSpc>
              <a:spcBef>
                <a:spcPct val="0"/>
              </a:spcBef>
              <a:spcAft>
                <a:spcPts val="500"/>
              </a:spcAft>
              <a:buClrTx/>
              <a:buSzTx/>
              <a:buFontTx/>
              <a:buNone/>
              <a:tabLst/>
              <a:defRPr/>
            </a:pPr>
            <a:endPar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endPar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8" name="Rounded Rectangular Callout 27"/>
          <p:cNvSpPr/>
          <p:nvPr/>
        </p:nvSpPr>
        <p:spPr bwMode="auto">
          <a:xfrm>
            <a:off x="420624" y="4731388"/>
            <a:ext cx="8495079" cy="365386"/>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Canada</a:t>
            </a:r>
            <a:endParaRPr kumimoji="0" lang="en-US" sz="1836" b="0" i="0" u="none" strike="noStrike" kern="0" cap="all" spc="0" normalizeH="0" baseline="0" noProof="0" dirty="0">
              <a:ln>
                <a:noFill/>
              </a:ln>
              <a:solidFill>
                <a:srgbClr val="FFFFFF"/>
              </a:solidFill>
              <a:effectLst/>
              <a:uLnTx/>
              <a:uFillTx/>
              <a:latin typeface="+mj-lt"/>
            </a:endParaRPr>
          </a:p>
        </p:txBody>
      </p:sp>
      <p:sp>
        <p:nvSpPr>
          <p:cNvPr id="60" name="Rounded Rectangular Callout 5"/>
          <p:cNvSpPr/>
          <p:nvPr/>
        </p:nvSpPr>
        <p:spPr bwMode="auto">
          <a:xfrm>
            <a:off x="8962334" y="5077478"/>
            <a:ext cx="2797810" cy="1692877"/>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United States</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 Analytics (aggregated Data)</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Planner</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SWAY</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Yammer</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Power Bi</a:t>
            </a: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918"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Azure Active Directory</a:t>
            </a:r>
          </a:p>
        </p:txBody>
      </p:sp>
      <p:sp>
        <p:nvSpPr>
          <p:cNvPr id="21" name="object 5"/>
          <p:cNvSpPr txBox="1"/>
          <p:nvPr/>
        </p:nvSpPr>
        <p:spPr>
          <a:xfrm>
            <a:off x="420624" y="4454989"/>
            <a:ext cx="7459979" cy="219406"/>
          </a:xfrm>
          <a:prstGeom prst="rect">
            <a:avLst/>
          </a:prstGeom>
        </p:spPr>
        <p:txBody>
          <a:bodyPr vert="horz" wrap="square" lIns="0" tIns="0" rIns="0" bIns="0" rtlCol="0">
            <a:spAutoFit/>
          </a:bodyPr>
          <a:lstStyle/>
          <a:p>
            <a:pPr marL="12686" marR="0" lvl="0" indent="0" defTabSz="913400" eaLnBrk="1" fontAlgn="auto" latinLnBrk="0" hangingPunct="1">
              <a:lnSpc>
                <a:spcPct val="100000"/>
              </a:lnSpc>
              <a:spcBef>
                <a:spcPts val="0"/>
              </a:spcBef>
              <a:spcAft>
                <a:spcPts val="0"/>
              </a:spcAft>
              <a:buClrTx/>
              <a:buSzTx/>
              <a:buFontTx/>
              <a:buNone/>
              <a:tabLst/>
              <a:defRPr/>
            </a:pPr>
            <a:r>
              <a:rPr kumimoji="0" lang="en-US" sz="1398" b="1" i="0" u="none" strike="noStrike" kern="0" cap="all" spc="-5" normalizeH="0" baseline="0" noProof="0" dirty="0">
                <a:ln>
                  <a:noFill/>
                </a:ln>
                <a:solidFill>
                  <a:schemeClr val="bg2">
                    <a:lumMod val="50000"/>
                  </a:schemeClr>
                </a:solidFill>
                <a:effectLst/>
                <a:uLnTx/>
                <a:uFillTx/>
                <a:latin typeface="Segoe UI"/>
                <a:cs typeface="Segoe UI"/>
              </a:rPr>
              <a:t>So, where is data at rest for these globally delivered Office 365 Services?</a:t>
            </a:r>
            <a:endParaRPr kumimoji="0" sz="1398" b="0" i="0" u="none" strike="noStrike" kern="0" cap="all" spc="0" normalizeH="0" baseline="0" noProof="0" dirty="0">
              <a:ln>
                <a:noFill/>
              </a:ln>
              <a:solidFill>
                <a:schemeClr val="bg2">
                  <a:lumMod val="50000"/>
                </a:schemeClr>
              </a:solidFill>
              <a:effectLst/>
              <a:uLnTx/>
              <a:uFillTx/>
              <a:latin typeface="Segoe UI"/>
              <a:cs typeface="Segoe UI"/>
            </a:endParaRPr>
          </a:p>
        </p:txBody>
      </p:sp>
      <p:sp>
        <p:nvSpPr>
          <p:cNvPr id="6" name="Rectangle 5"/>
          <p:cNvSpPr/>
          <p:nvPr/>
        </p:nvSpPr>
        <p:spPr>
          <a:xfrm>
            <a:off x="420624" y="969981"/>
            <a:ext cx="5642563" cy="564373"/>
          </a:xfrm>
          <a:prstGeom prst="rect">
            <a:avLst/>
          </a:prstGeom>
        </p:spPr>
        <p:txBody>
          <a:bodyPr wrap="square" lIns="0" tIns="0" rIns="0" bIns="0">
            <a:spAutoFit/>
          </a:bodyPr>
          <a:lstStyle/>
          <a:p>
            <a:pPr marL="12686" marR="0" lvl="0" indent="0" algn="just" defTabSz="913400" eaLnBrk="1" fontAlgn="auto" latinLnBrk="0" hangingPunct="1">
              <a:lnSpc>
                <a:spcPct val="100000"/>
              </a:lnSpc>
              <a:spcBef>
                <a:spcPts val="0"/>
              </a:spcBef>
              <a:spcAft>
                <a:spcPts val="600"/>
              </a:spcAft>
              <a:buClrTx/>
              <a:buSzTx/>
              <a:buFontTx/>
              <a:buNone/>
              <a:tabLst>
                <a:tab pos="174435" algn="l"/>
              </a:tabLst>
              <a:defRPr/>
            </a:pPr>
            <a:r>
              <a:rPr kumimoji="0" lang="en-US" sz="1798" b="0" i="0" u="none" strike="noStrike" kern="0" cap="none" spc="15" normalizeH="0" baseline="0" noProof="0" dirty="0">
                <a:ln>
                  <a:noFill/>
                </a:ln>
                <a:solidFill>
                  <a:srgbClr val="666767"/>
                </a:solidFill>
                <a:effectLst/>
                <a:uLnTx/>
                <a:uFillTx/>
                <a:cs typeface="Segoe UI"/>
              </a:rPr>
              <a:t>All the productivity and collaboration tools provided by Office 365, with data residency in Canada</a:t>
            </a:r>
          </a:p>
        </p:txBody>
      </p:sp>
      <p:sp>
        <p:nvSpPr>
          <p:cNvPr id="7" name="TextBox 6"/>
          <p:cNvSpPr txBox="1"/>
          <p:nvPr/>
        </p:nvSpPr>
        <p:spPr>
          <a:xfrm>
            <a:off x="9875553" y="6779208"/>
            <a:ext cx="1642972" cy="198862"/>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defTabSz="913474" fontAlgn="base">
              <a:spcBef>
                <a:spcPct val="0"/>
              </a:spcBef>
              <a:spcAft>
                <a:spcPts val="600"/>
              </a:spcAft>
              <a:defRPr sz="900" b="1" cap="all">
                <a:gradFill>
                  <a:gsLst>
                    <a:gs pos="0">
                      <a:schemeClr val="accent2">
                        <a:lumMod val="75000"/>
                      </a:schemeClr>
                    </a:gs>
                    <a:gs pos="100000">
                      <a:schemeClr val="accent2">
                        <a:lumMod val="75000"/>
                      </a:schemeClr>
                    </a:gs>
                  </a:gsLst>
                </a:gradFill>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2475" eaLnBrk="1" fontAlgn="base" latinLnBrk="0" hangingPunct="1">
              <a:lnSpc>
                <a:spcPct val="100000"/>
              </a:lnSpc>
              <a:spcBef>
                <a:spcPct val="0"/>
              </a:spcBef>
              <a:spcAft>
                <a:spcPts val="600"/>
              </a:spcAft>
              <a:buClrTx/>
              <a:buSzTx/>
              <a:buFontTx/>
              <a:buNone/>
              <a:tabLst/>
              <a:defRPr/>
            </a:pPr>
            <a:r>
              <a:rPr kumimoji="0" lang="en-US" sz="918"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Last Update: July 2016</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5037" y="2871772"/>
            <a:ext cx="410345" cy="410345"/>
          </a:xfrm>
          <a:prstGeom prst="rect">
            <a:avLst/>
          </a:prstGeom>
        </p:spPr>
      </p:pic>
      <p:sp>
        <p:nvSpPr>
          <p:cNvPr id="56" name="Rounded Rectangular Callout 27"/>
          <p:cNvSpPr/>
          <p:nvPr/>
        </p:nvSpPr>
        <p:spPr bwMode="auto">
          <a:xfrm>
            <a:off x="8962334" y="4731389"/>
            <a:ext cx="2797810" cy="353476"/>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Out of Region</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2237" y="2629717"/>
            <a:ext cx="410345" cy="410345"/>
          </a:xfrm>
          <a:prstGeom prst="rect">
            <a:avLst/>
          </a:prstGeom>
        </p:spPr>
      </p:pic>
    </p:spTree>
    <p:extLst>
      <p:ext uri="{BB962C8B-B14F-4D97-AF65-F5344CB8AC3E}">
        <p14:creationId xmlns:p14="http://schemas.microsoft.com/office/powerpoint/2010/main" val="5720275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customer data at rest</a:t>
            </a:r>
          </a:p>
        </p:txBody>
      </p:sp>
      <p:pic>
        <p:nvPicPr>
          <p:cNvPr id="3" name="Picture 2"/>
          <p:cNvPicPr>
            <a:picLocks noChangeAspect="1"/>
          </p:cNvPicPr>
          <p:nvPr/>
        </p:nvPicPr>
        <p:blipFill>
          <a:blip r:embed="rId2"/>
          <a:stretch>
            <a:fillRect/>
          </a:stretch>
        </p:blipFill>
        <p:spPr>
          <a:xfrm>
            <a:off x="424335" y="1810609"/>
            <a:ext cx="7772400" cy="4807777"/>
          </a:xfrm>
          <a:prstGeom prst="rect">
            <a:avLst/>
          </a:prstGeom>
        </p:spPr>
      </p:pic>
      <p:sp>
        <p:nvSpPr>
          <p:cNvPr id="4" name="Rectangle 3"/>
          <p:cNvSpPr/>
          <p:nvPr/>
        </p:nvSpPr>
        <p:spPr>
          <a:xfrm>
            <a:off x="274639" y="894248"/>
            <a:ext cx="7467598" cy="774214"/>
          </a:xfrm>
          <a:prstGeom prst="rect">
            <a:avLst/>
          </a:prstGeom>
        </p:spPr>
        <p:txBody>
          <a:bodyPr vert="horz" wrap="square" lIns="146304" tIns="91440" rIns="146304" bIns="91440" rtlCol="0" anchor="t">
            <a:noAutofit/>
          </a:bodyPr>
          <a:lstStyle/>
          <a:p>
            <a:pPr marL="0" marR="0" lvl="0" indent="0" defTabSz="914400" eaLnBrk="1" fontAlgn="auto" latinLnBrk="0" hangingPunct="1">
              <a:lnSpc>
                <a:spcPct val="90000"/>
              </a:lnSpc>
              <a:spcBef>
                <a:spcPct val="0"/>
              </a:spcBef>
              <a:spcAft>
                <a:spcPts val="0"/>
              </a:spcAft>
              <a:buClrTx/>
              <a:buSzTx/>
              <a:buFontTx/>
              <a:buNone/>
              <a:tabLst/>
              <a:defRPr/>
            </a:pPr>
            <a:r>
              <a:rPr kumimoji="0" lang="en-US" sz="4000" b="0" i="0" u="none" strike="noStrike" kern="0" cap="none" spc="-102" normalizeH="0" baseline="0" noProof="0" dirty="0">
                <a:ln w="3175">
                  <a:noFill/>
                </a:ln>
                <a:gradFill>
                  <a:gsLst>
                    <a:gs pos="1250">
                      <a:schemeClr val="tx1"/>
                    </a:gs>
                    <a:gs pos="100000">
                      <a:schemeClr val="tx1"/>
                    </a:gs>
                  </a:gsLst>
                  <a:lin ang="5400000" scaled="0"/>
                </a:gradFill>
                <a:effectLst/>
                <a:uLnTx/>
                <a:uFillTx/>
                <a:latin typeface="+mj-lt"/>
                <a:cs typeface="Segoe UI" pitchFamily="34" charset="0"/>
                <a:hlinkClick r:id="rId3"/>
              </a:rPr>
              <a:t>http://aka.ms/datamaps</a:t>
            </a:r>
            <a:endParaRPr kumimoji="0" lang="en-US" sz="4000" b="0" i="0" u="none" strike="noStrike" kern="0" cap="none" spc="-102" normalizeH="0" baseline="0" noProof="0" dirty="0">
              <a:ln w="3175">
                <a:noFill/>
              </a:ln>
              <a:gradFill>
                <a:gsLst>
                  <a:gs pos="1250">
                    <a:schemeClr val="tx1"/>
                  </a:gs>
                  <a:gs pos="100000">
                    <a:schemeClr val="tx1"/>
                  </a:gs>
                </a:gsLst>
                <a:lin ang="5400000" scaled="0"/>
              </a:gradFill>
              <a:effectLst/>
              <a:uLnTx/>
              <a:uFillTx/>
              <a:latin typeface="+mj-lt"/>
              <a:cs typeface="Segoe UI" pitchFamily="34" charset="0"/>
            </a:endParaRPr>
          </a:p>
        </p:txBody>
      </p:sp>
      <p:pic>
        <p:nvPicPr>
          <p:cNvPr id="5" name="Picture 4"/>
          <p:cNvPicPr>
            <a:picLocks noChangeAspect="1"/>
          </p:cNvPicPr>
          <p:nvPr/>
        </p:nvPicPr>
        <p:blipFill>
          <a:blip r:embed="rId4"/>
          <a:stretch>
            <a:fillRect/>
          </a:stretch>
        </p:blipFill>
        <p:spPr>
          <a:xfrm>
            <a:off x="427037" y="2035619"/>
            <a:ext cx="7769697" cy="4556079"/>
          </a:xfrm>
          <a:prstGeom prst="rect">
            <a:avLst/>
          </a:prstGeom>
        </p:spPr>
      </p:pic>
    </p:spTree>
    <p:extLst>
      <p:ext uri="{BB962C8B-B14F-4D97-AF65-F5344CB8AC3E}">
        <p14:creationId xmlns:p14="http://schemas.microsoft.com/office/powerpoint/2010/main" val="2645237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3816" y="1115999"/>
            <a:ext cx="9572490" cy="5630500"/>
          </a:xfrm>
          <a:prstGeom prst="rect">
            <a:avLst/>
          </a:prstGeom>
        </p:spPr>
      </p:pic>
      <p:sp>
        <p:nvSpPr>
          <p:cNvPr id="5" name="Title 4"/>
          <p:cNvSpPr>
            <a:spLocks noGrp="1"/>
          </p:cNvSpPr>
          <p:nvPr>
            <p:ph type="title"/>
          </p:nvPr>
        </p:nvSpPr>
        <p:spPr/>
        <p:txBody>
          <a:bodyPr/>
          <a:lstStyle/>
          <a:p>
            <a:r>
              <a:rPr lang="en-US" dirty="0"/>
              <a:t>Location of customer data at rest</a:t>
            </a:r>
          </a:p>
        </p:txBody>
      </p:sp>
      <p:sp>
        <p:nvSpPr>
          <p:cNvPr id="7" name="Rectangle 6"/>
          <p:cNvSpPr/>
          <p:nvPr/>
        </p:nvSpPr>
        <p:spPr bwMode="auto">
          <a:xfrm>
            <a:off x="2332037" y="4976439"/>
            <a:ext cx="4267200" cy="1774956"/>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515029" y="3507812"/>
            <a:ext cx="1554480" cy="294250"/>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p:nvPr/>
        </p:nvSpPr>
        <p:spPr bwMode="auto">
          <a:xfrm>
            <a:off x="515029" y="4500054"/>
            <a:ext cx="1554480" cy="292608"/>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1140777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for Business</a:t>
            </a:r>
          </a:p>
        </p:txBody>
      </p:sp>
      <p:sp>
        <p:nvSpPr>
          <p:cNvPr id="3" name="Text Placeholder 2"/>
          <p:cNvSpPr>
            <a:spLocks noGrp="1"/>
          </p:cNvSpPr>
          <p:nvPr>
            <p:ph type="body" sz="quarter" idx="10"/>
          </p:nvPr>
        </p:nvSpPr>
        <p:spPr>
          <a:xfrm>
            <a:off x="274638" y="1212850"/>
            <a:ext cx="11887200" cy="5139869"/>
          </a:xfrm>
        </p:spPr>
        <p:txBody>
          <a:bodyPr/>
          <a:lstStyle/>
          <a:p>
            <a:r>
              <a:rPr lang="en-US" dirty="0"/>
              <a:t>Meeting content</a:t>
            </a:r>
          </a:p>
          <a:p>
            <a:pPr lvl="1"/>
            <a:r>
              <a:rPr lang="en-US" dirty="0"/>
              <a:t>Content uploaded to a Skype for Business meeting</a:t>
            </a:r>
          </a:p>
          <a:p>
            <a:r>
              <a:rPr lang="en-US" dirty="0"/>
              <a:t>Retention period </a:t>
            </a:r>
          </a:p>
          <a:p>
            <a:pPr lvl="1"/>
            <a:r>
              <a:rPr lang="en-US" dirty="0"/>
              <a:t>One-time meeting: 15 days starting from when the last person leaves the meeting.</a:t>
            </a:r>
          </a:p>
          <a:p>
            <a:pPr lvl="1"/>
            <a:r>
              <a:rPr lang="en-US" dirty="0"/>
              <a:t>Recurring meeting: 15 days after the last person leaves the last session of the meeting. </a:t>
            </a:r>
          </a:p>
          <a:p>
            <a:pPr lvl="1"/>
            <a:r>
              <a:rPr lang="en-US" dirty="0"/>
              <a:t>Meet Now meeting: Content is retained for 8 hours after the meeting end time.</a:t>
            </a:r>
          </a:p>
          <a:p>
            <a:r>
              <a:rPr lang="en-US" dirty="0"/>
              <a:t>Workarounds</a:t>
            </a:r>
          </a:p>
          <a:p>
            <a:pPr lvl="1"/>
            <a:r>
              <a:rPr lang="en-US" dirty="0"/>
              <a:t>Only share files according to data classification rules</a:t>
            </a:r>
          </a:p>
          <a:p>
            <a:pPr lvl="1"/>
            <a:r>
              <a:rPr lang="en-US" dirty="0"/>
              <a:t>Use alternative options: screen sharing, OneDrive for Business, ..</a:t>
            </a:r>
          </a:p>
          <a:p>
            <a:pPr lvl="1"/>
            <a:r>
              <a:rPr lang="en-US" dirty="0"/>
              <a:t>Disable uploading of Meeting Content</a:t>
            </a:r>
          </a:p>
          <a:p>
            <a:pPr lvl="1"/>
            <a:r>
              <a:rPr lang="en-US" dirty="0"/>
              <a:t> </a:t>
            </a:r>
          </a:p>
          <a:p>
            <a:pPr lvl="1"/>
            <a:endParaRPr lang="en-US" dirty="0"/>
          </a:p>
        </p:txBody>
      </p:sp>
    </p:spTree>
    <p:extLst>
      <p:ext uri="{BB962C8B-B14F-4D97-AF65-F5344CB8AC3E}">
        <p14:creationId xmlns:p14="http://schemas.microsoft.com/office/powerpoint/2010/main" val="15046379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Active Directory</a:t>
            </a:r>
          </a:p>
        </p:txBody>
      </p:sp>
      <p:sp>
        <p:nvSpPr>
          <p:cNvPr id="3" name="Text Placeholder 2"/>
          <p:cNvSpPr>
            <a:spLocks noGrp="1"/>
          </p:cNvSpPr>
          <p:nvPr>
            <p:ph type="body" sz="quarter" idx="10"/>
          </p:nvPr>
        </p:nvSpPr>
        <p:spPr>
          <a:xfrm>
            <a:off x="274638" y="1212850"/>
            <a:ext cx="11887200" cy="6124754"/>
          </a:xfrm>
        </p:spPr>
        <p:txBody>
          <a:bodyPr/>
          <a:lstStyle/>
          <a:p>
            <a:r>
              <a:rPr lang="en-US" dirty="0"/>
              <a:t>I don’t want Microsoft to store my user passwords </a:t>
            </a:r>
          </a:p>
          <a:p>
            <a:pPr lvl="1"/>
            <a:r>
              <a:rPr lang="en-US" dirty="0"/>
              <a:t>A federated identity system enables forwarding authentication requests to the customer owned identity provider </a:t>
            </a:r>
          </a:p>
          <a:p>
            <a:pPr lvl="1"/>
            <a:endParaRPr lang="en-US" dirty="0"/>
          </a:p>
          <a:p>
            <a:r>
              <a:rPr lang="en-US" dirty="0"/>
              <a:t>I don’t want to synchronize all my user attributes to Microsoft</a:t>
            </a:r>
          </a:p>
          <a:p>
            <a:pPr lvl="1"/>
            <a:r>
              <a:rPr lang="en-US" dirty="0"/>
              <a:t>Azure AD Connect allows configuration time selection of which attributes are sync’d and </a:t>
            </a:r>
            <a:r>
              <a:rPr lang="en-US" dirty="0">
                <a:hlinkClick r:id="rId3"/>
              </a:rPr>
              <a:t>which are passed over</a:t>
            </a:r>
            <a:r>
              <a:rPr lang="en-US" dirty="0"/>
              <a:t>. </a:t>
            </a:r>
          </a:p>
          <a:p>
            <a:pPr lvl="1"/>
            <a:endParaRPr lang="en-US" dirty="0"/>
          </a:p>
          <a:p>
            <a:r>
              <a:rPr lang="en-US" dirty="0"/>
              <a:t>I don’t want to share any name information with Microsoft </a:t>
            </a:r>
          </a:p>
          <a:p>
            <a:pPr lvl="1"/>
            <a:r>
              <a:rPr lang="en-US" dirty="0"/>
              <a:t>Usernames based on identity instead of the actual names of the users (</a:t>
            </a:r>
            <a:r>
              <a:rPr lang="en-US" dirty="0" err="1"/>
              <a:t>eg</a:t>
            </a:r>
            <a:r>
              <a:rPr lang="en-US" dirty="0"/>
              <a:t> </a:t>
            </a:r>
            <a:r>
              <a:rPr lang="en-US" dirty="0">
                <a:hlinkClick r:id="rId4"/>
              </a:rPr>
              <a:t>111801@microsoft.com</a:t>
            </a:r>
            <a:r>
              <a:rPr lang="en-US" dirty="0"/>
              <a:t>)</a:t>
            </a:r>
          </a:p>
          <a:p>
            <a:pPr lvl="1"/>
            <a:r>
              <a:rPr lang="en-US" dirty="0"/>
              <a:t> </a:t>
            </a:r>
          </a:p>
          <a:p>
            <a:pPr lvl="1"/>
            <a:endParaRPr lang="en-US" dirty="0"/>
          </a:p>
        </p:txBody>
      </p:sp>
    </p:spTree>
    <p:extLst>
      <p:ext uri="{BB962C8B-B14F-4D97-AF65-F5344CB8AC3E}">
        <p14:creationId xmlns:p14="http://schemas.microsoft.com/office/powerpoint/2010/main" val="20652082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Consistent experience</a:t>
            </a:r>
          </a:p>
        </p:txBody>
      </p:sp>
      <p:sp>
        <p:nvSpPr>
          <p:cNvPr id="2" name="TextBox 1"/>
          <p:cNvSpPr txBox="1"/>
          <p:nvPr/>
        </p:nvSpPr>
        <p:spPr>
          <a:xfrm>
            <a:off x="280570" y="3271512"/>
            <a:ext cx="3810000" cy="1446550"/>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Commercial availability</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Feature availability</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User experience</a:t>
            </a:r>
          </a:p>
        </p:txBody>
      </p:sp>
    </p:spTree>
    <p:extLst>
      <p:ext uri="{BB962C8B-B14F-4D97-AF65-F5344CB8AC3E}">
        <p14:creationId xmlns:p14="http://schemas.microsoft.com/office/powerpoint/2010/main" val="28656223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Commercial availability ≠ datacenter regions</a:t>
            </a:r>
          </a:p>
        </p:txBody>
      </p:sp>
      <p:sp>
        <p:nvSpPr>
          <p:cNvPr id="11" name="Rectangle 10"/>
          <p:cNvSpPr/>
          <p:nvPr/>
        </p:nvSpPr>
        <p:spPr>
          <a:xfrm>
            <a:off x="429297" y="3512696"/>
            <a:ext cx="4634532" cy="1279966"/>
          </a:xfrm>
          <a:prstGeom prst="rect">
            <a:avLst/>
          </a:prstGeom>
        </p:spPr>
        <p:txBody>
          <a:bodyPr wrap="square" lIns="0" tIns="0" rIns="0" bIns="0" anchor="ctr" anchorCtr="0">
            <a:spAutoFit/>
          </a:bodyPr>
          <a:lstStyle/>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2C292A"/>
                </a:solidFill>
                <a:effectLst/>
                <a:uLnTx/>
                <a:uFillTx/>
              </a:rPr>
              <a:t>Commercially available in </a:t>
            </a: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140 markets </a:t>
            </a:r>
          </a:p>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2C292A"/>
                </a:solidFill>
                <a:effectLst/>
                <a:uLnTx/>
                <a:uFillTx/>
              </a:rPr>
              <a:t>Offered in </a:t>
            </a: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44 languages</a:t>
            </a:r>
          </a:p>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2C292A"/>
                </a:solidFill>
                <a:effectLst/>
                <a:uLnTx/>
                <a:uFillTx/>
              </a:rPr>
              <a:t>Priced in </a:t>
            </a: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25 currencies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638" y="2194626"/>
            <a:ext cx="7796999" cy="3893436"/>
          </a:xfrm>
          <a:prstGeom prst="rect">
            <a:avLst/>
          </a:prstGeom>
        </p:spPr>
      </p:pic>
    </p:spTree>
    <p:extLst>
      <p:ext uri="{BB962C8B-B14F-4D97-AF65-F5344CB8AC3E}">
        <p14:creationId xmlns:p14="http://schemas.microsoft.com/office/powerpoint/2010/main" val="27771781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01255" y="2201862"/>
            <a:ext cx="10910161" cy="5005691"/>
          </a:xfrm>
          <a:prstGeom prst="rect">
            <a:avLst/>
          </a:prstGeom>
        </p:spPr>
      </p:pic>
      <p:sp>
        <p:nvSpPr>
          <p:cNvPr id="5" name="Title 1"/>
          <p:cNvSpPr>
            <a:spLocks noGrp="1"/>
          </p:cNvSpPr>
          <p:nvPr>
            <p:ph type="title"/>
          </p:nvPr>
        </p:nvSpPr>
        <p:spPr/>
        <p:txBody>
          <a:bodyPr/>
          <a:lstStyle/>
          <a:p>
            <a:pPr>
              <a:defRPr/>
            </a:pPr>
            <a:r>
              <a:rPr lang="en-US" sz="4400" dirty="0"/>
              <a:t>Office 365 Commercial Availability - Roadmap</a:t>
            </a:r>
            <a:endParaRPr lang="en-US" sz="4590" dirty="0"/>
          </a:p>
        </p:txBody>
      </p:sp>
      <p:sp>
        <p:nvSpPr>
          <p:cNvPr id="2" name="Text Placeholder 1"/>
          <p:cNvSpPr>
            <a:spLocks noGrp="1"/>
          </p:cNvSpPr>
          <p:nvPr>
            <p:ph type="body" sz="quarter" idx="10"/>
          </p:nvPr>
        </p:nvSpPr>
        <p:spPr>
          <a:xfrm>
            <a:off x="274638" y="1212850"/>
            <a:ext cx="11887200" cy="738664"/>
          </a:xfrm>
        </p:spPr>
        <p:txBody>
          <a:bodyPr/>
          <a:lstStyle/>
          <a:p>
            <a:r>
              <a:rPr lang="en-US" dirty="0"/>
              <a:t>Expanding into 107 markets over the next year</a:t>
            </a:r>
          </a:p>
        </p:txBody>
      </p:sp>
      <p:sp>
        <p:nvSpPr>
          <p:cNvPr id="18" name="TextBox 17"/>
          <p:cNvSpPr txBox="1"/>
          <p:nvPr/>
        </p:nvSpPr>
        <p:spPr>
          <a:xfrm>
            <a:off x="350836" y="1951514"/>
            <a:ext cx="11811001" cy="3212458"/>
          </a:xfrm>
          <a:prstGeom prst="rect">
            <a:avLst/>
          </a:prstGeom>
          <a:noFill/>
        </p:spPr>
        <p:txBody>
          <a:bodyPr wrap="square" lIns="93236" tIns="93236" rIns="93236" bIns="93236" numCol="5"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Aland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American Samoa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Andorra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Anguilla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Antarctica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Antigua and Barbuda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Aruba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Benin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Bhutan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Bonaire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Bouvet Island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British Indian Ocean Territory</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British Virgin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Burkina Faso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Burundi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Cambodia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Central African Republic</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Chad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Christmas Island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Cocos (Keeling)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Comoros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Congo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Congo (DRC)</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Cook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Djibouti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Dominica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Equatorial Guinea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Eritrea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Falkland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French Guiana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French Polynesia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French Southern Territories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Gabon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Gambia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Gibraltar</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Greenland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Grenada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Guadeloupe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Guam</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Guernsey</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Guinea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Guinea-Bissau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Guyana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Haiti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Heard Island and McDonald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Isle of Man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Jan Mayen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Jersey</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Kiribati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Kosovo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Laos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Lesotho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Liberia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Madagascar</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Malawi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Maldives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Mali</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Marshall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Martinique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Mauritania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Mayotte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Micronesia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Montserrat</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Mozambique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Myanmar</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Nauru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New Caledonia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Niger</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Niue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Norfolk Island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Northern Mariana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Palau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Papua New Guinea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Pitcairn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Reunion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Saba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Saint </a:t>
            </a:r>
            <a:r>
              <a:rPr kumimoji="0" lang="en-US" sz="1400" b="0" i="0" u="none" strike="noStrike" kern="0" cap="none" spc="0" normalizeH="0" baseline="0" noProof="0" dirty="0" err="1">
                <a:ln>
                  <a:noFill/>
                </a:ln>
                <a:solidFill>
                  <a:sysClr val="windowText" lastClr="000000"/>
                </a:solidFill>
                <a:effectLst/>
                <a:uLnTx/>
                <a:uFillTx/>
                <a:latin typeface="Calibri" panose="020F0502020204030204" pitchFamily="34" charset="0"/>
              </a:rPr>
              <a:t>Barthélemy</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Saint Lucia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Saint Martin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Saint Pierre and Miquelon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Saint Vincent and the Grenadines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Samoa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San Marino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São Tomé and Príncipe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Seychelles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Sierra Leone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Sint Eustatius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Sint Maarten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Solomon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Somalia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South Georgia and South Sandwich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South Sudan</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St Helena, Ascension, Tristan da Cunha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Suriname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Svalbard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Swaziland</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Timor-Leste</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Togo</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Tokelau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Tonga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Turks and Caicos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Tuvalu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U.S. Outlying Islands</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Vanuatu</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Vatican City</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Wallis and Futuna</a:t>
            </a:r>
          </a:p>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Yemen</a:t>
            </a:r>
          </a:p>
        </p:txBody>
      </p:sp>
    </p:spTree>
    <p:extLst>
      <p:ext uri="{BB962C8B-B14F-4D97-AF65-F5344CB8AC3E}">
        <p14:creationId xmlns:p14="http://schemas.microsoft.com/office/powerpoint/2010/main" val="28940808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srcRect l="20367" r="20367"/>
          <a:stretch>
            <a:fillRect/>
          </a:stretch>
        </p:blipFill>
        <p:spPr/>
      </p:pic>
      <p:pic>
        <p:nvPicPr>
          <p:cNvPr id="9" name="Picture 8"/>
          <p:cNvPicPr>
            <a:picLocks noChangeAspect="1"/>
          </p:cNvPicPr>
          <p:nvPr/>
        </p:nvPicPr>
        <p:blipFill rotWithShape="1">
          <a:blip r:embed="rId4">
            <a:clrChange>
              <a:clrFrom>
                <a:srgbClr val="FFFFFF"/>
              </a:clrFrom>
              <a:clrTo>
                <a:srgbClr val="FFFFFF">
                  <a:alpha val="0"/>
                </a:srgbClr>
              </a:clrTo>
            </a:clrChange>
          </a:blip>
          <a:srcRect l="1342" r="8594"/>
          <a:stretch/>
        </p:blipFill>
        <p:spPr>
          <a:xfrm>
            <a:off x="115586" y="1820862"/>
            <a:ext cx="6104239" cy="2971800"/>
          </a:xfrm>
          <a:prstGeom prst="rect">
            <a:avLst/>
          </a:prstGeom>
        </p:spPr>
      </p:pic>
    </p:spTree>
    <p:extLst>
      <p:ext uri="{BB962C8B-B14F-4D97-AF65-F5344CB8AC3E}">
        <p14:creationId xmlns:p14="http://schemas.microsoft.com/office/powerpoint/2010/main" val="21482650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5482" y="295731"/>
            <a:ext cx="11885513" cy="917444"/>
          </a:xfrm>
        </p:spPr>
        <p:txBody>
          <a:bodyPr/>
          <a:lstStyle/>
          <a:p>
            <a:r>
              <a:rPr lang="en-US" dirty="0"/>
              <a:t>Rings of deployment</a:t>
            </a:r>
          </a:p>
        </p:txBody>
      </p:sp>
      <p:sp>
        <p:nvSpPr>
          <p:cNvPr id="95" name="Donut 49"/>
          <p:cNvSpPr/>
          <p:nvPr/>
        </p:nvSpPr>
        <p:spPr>
          <a:xfrm>
            <a:off x="735701" y="1751538"/>
            <a:ext cx="8662024" cy="2585770"/>
          </a:xfrm>
          <a:prstGeom prst="donut">
            <a:avLst>
              <a:gd name="adj" fmla="val 50000"/>
            </a:avLst>
          </a:prstGeom>
          <a:solidFill>
            <a:srgbClr val="5C2D91">
              <a:lumMod val="50000"/>
            </a:srgbClr>
          </a:solidFill>
          <a:ln w="38100" cap="flat" cmpd="sng" algn="ctr">
            <a:noFill/>
            <a:prstDash val="solid"/>
            <a:miter lim="800000"/>
          </a:ln>
          <a:effectLst/>
        </p:spPr>
        <p:txBody>
          <a:bodyPr spcFirstLastPara="0" vert="horz" wrap="square" lIns="1256493" tIns="335056" rIns="1256494" bIns="3462364" numCol="1" spcCol="1270" anchor="ctr" anchorCtr="0">
            <a:noAutofit/>
          </a:bodyPr>
          <a:lstStyle/>
          <a:p>
            <a:pPr marL="0" marR="0" lvl="0" indent="0" algn="ctr" defTabSz="634440" eaLnBrk="1" fontAlgn="auto"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srgbClr val="4472C4"/>
              </a:solidFill>
              <a:effectLst/>
              <a:uLnTx/>
              <a:uFillTx/>
              <a:latin typeface="Segoe UI Light" panose="020B0502040204020203" pitchFamily="34" charset="0"/>
              <a:cs typeface="Segoe UI Light" panose="020B0502040204020203" pitchFamily="34" charset="0"/>
            </a:endParaRPr>
          </a:p>
        </p:txBody>
      </p:sp>
      <p:sp>
        <p:nvSpPr>
          <p:cNvPr id="99" name="Donut 50"/>
          <p:cNvSpPr/>
          <p:nvPr/>
        </p:nvSpPr>
        <p:spPr>
          <a:xfrm>
            <a:off x="742447" y="1747243"/>
            <a:ext cx="6832184" cy="2585770"/>
          </a:xfrm>
          <a:prstGeom prst="donut">
            <a:avLst>
              <a:gd name="adj" fmla="val 50000"/>
            </a:avLst>
          </a:prstGeom>
          <a:solidFill>
            <a:srgbClr val="5C2D91"/>
          </a:solidFill>
          <a:ln w="38100" cap="flat" cmpd="sng" algn="ctr">
            <a:noFill/>
            <a:prstDash val="solid"/>
            <a:miter lim="800000"/>
          </a:ln>
          <a:effectLst/>
        </p:spPr>
        <p:txBody>
          <a:bodyPr spcFirstLastPara="0" vert="horz" wrap="square" lIns="1256493" tIns="335056" rIns="1256494" bIns="3462364" numCol="1" spcCol="1270" anchor="ctr" anchorCtr="0">
            <a:noAutofit/>
          </a:bodyPr>
          <a:lstStyle/>
          <a:p>
            <a:pPr marL="0" marR="0" lvl="0" indent="0" algn="ctr" defTabSz="634440" eaLnBrk="1" fontAlgn="auto"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srgbClr val="4472C4"/>
              </a:solidFill>
              <a:effectLst/>
              <a:uLnTx/>
              <a:uFillTx/>
              <a:latin typeface="Segoe UI Light" panose="020B0502040204020203" pitchFamily="34" charset="0"/>
              <a:cs typeface="Segoe UI Light" panose="020B0502040204020203" pitchFamily="34" charset="0"/>
            </a:endParaRPr>
          </a:p>
        </p:txBody>
      </p:sp>
      <p:sp>
        <p:nvSpPr>
          <p:cNvPr id="100" name="Donut 51"/>
          <p:cNvSpPr/>
          <p:nvPr/>
        </p:nvSpPr>
        <p:spPr>
          <a:xfrm>
            <a:off x="827127" y="1933107"/>
            <a:ext cx="4960024" cy="2129459"/>
          </a:xfrm>
          <a:prstGeom prst="donut">
            <a:avLst>
              <a:gd name="adj" fmla="val 50000"/>
            </a:avLst>
          </a:prstGeom>
          <a:solidFill>
            <a:srgbClr val="0078D7">
              <a:lumMod val="50000"/>
            </a:srgbClr>
          </a:solidFill>
          <a:ln w="38100" cap="flat" cmpd="sng" algn="ctr">
            <a:noFill/>
            <a:prstDash val="solid"/>
            <a:miter lim="800000"/>
          </a:ln>
          <a:effectLst/>
        </p:spPr>
        <p:txBody>
          <a:bodyPr spcFirstLastPara="0" vert="horz" wrap="square" lIns="908436" tIns="332307" rIns="908435" bIns="2753882" numCol="1" spcCol="1270" anchor="ctr" anchorCtr="0">
            <a:noAutofit/>
          </a:bodyPr>
          <a:lstStyle/>
          <a:p>
            <a:pPr marL="0" marR="0" lvl="0" indent="0" algn="ctr" defTabSz="634440" eaLnBrk="1" fontAlgn="auto" latinLnBrk="0" hangingPunct="1">
              <a:lnSpc>
                <a:spcPct val="90000"/>
              </a:lnSpc>
              <a:spcBef>
                <a:spcPct val="0"/>
              </a:spcBef>
              <a:spcAft>
                <a:spcPct val="35000"/>
              </a:spcAft>
              <a:buClrTx/>
              <a:buSzTx/>
              <a:buFontTx/>
              <a:buNone/>
              <a:tabLst/>
              <a:defRPr/>
            </a:pPr>
            <a:br>
              <a:rPr kumimoji="0" lang="en-US" sz="2000" b="0" i="0" u="none" strike="noStrike" kern="0" cap="none" spc="0" normalizeH="0" baseline="0" noProof="0" dirty="0">
                <a:ln>
                  <a:noFill/>
                </a:ln>
                <a:solidFill>
                  <a:srgbClr val="4472C4"/>
                </a:solidFill>
                <a:effectLst/>
                <a:uLnTx/>
                <a:uFillTx/>
                <a:latin typeface="Segoe UI Light" panose="020B0502040204020203" pitchFamily="34" charset="0"/>
                <a:cs typeface="Segoe UI Light" panose="020B0502040204020203" pitchFamily="34" charset="0"/>
              </a:rPr>
            </a:br>
            <a:endParaRPr kumimoji="0" lang="en-US" sz="2000" b="0" i="0" u="none" strike="noStrike" kern="0" cap="none" spc="0" normalizeH="0" baseline="0" noProof="0" dirty="0">
              <a:ln>
                <a:noFill/>
              </a:ln>
              <a:solidFill>
                <a:srgbClr val="4472C4"/>
              </a:solidFill>
              <a:effectLst/>
              <a:uLnTx/>
              <a:uFillTx/>
              <a:latin typeface="Segoe UI Light" panose="020B0502040204020203" pitchFamily="34" charset="0"/>
              <a:cs typeface="Segoe UI Light" panose="020B0502040204020203" pitchFamily="34" charset="0"/>
            </a:endParaRPr>
          </a:p>
        </p:txBody>
      </p:sp>
      <p:sp>
        <p:nvSpPr>
          <p:cNvPr id="102" name="Donut 52"/>
          <p:cNvSpPr/>
          <p:nvPr/>
        </p:nvSpPr>
        <p:spPr>
          <a:xfrm>
            <a:off x="735693" y="2207851"/>
            <a:ext cx="2969086" cy="1673147"/>
          </a:xfrm>
          <a:prstGeom prst="donut">
            <a:avLst>
              <a:gd name="adj" fmla="val 50000"/>
            </a:avLst>
          </a:prstGeom>
          <a:solidFill>
            <a:srgbClr val="0078D7">
              <a:lumMod val="75000"/>
            </a:srgbClr>
          </a:solidFill>
          <a:ln w="38100" cap="flat" cmpd="sng" algn="ctr">
            <a:noFill/>
            <a:prstDash val="solid"/>
            <a:miter lim="800000"/>
          </a:ln>
          <a:effectLst/>
        </p:spPr>
        <p:txBody>
          <a:bodyPr spcFirstLastPara="0" vert="horz" wrap="square" lIns="705957" tIns="338040" rIns="705958" bIns="2019956" numCol="1" spcCol="1270" anchor="ctr" anchorCtr="0">
            <a:noAutofit/>
          </a:bodyPr>
          <a:lstStyle/>
          <a:p>
            <a:pPr marL="0" marR="0" lvl="0" indent="0" algn="ctr" defTabSz="63444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srgbClr val="4472C4"/>
              </a:solidFill>
              <a:effectLst/>
              <a:uLnTx/>
              <a:uFillTx/>
              <a:latin typeface="Segoe UI Light" panose="020B0502040204020203" pitchFamily="34" charset="0"/>
              <a:cs typeface="Segoe UI Light" panose="020B0502040204020203" pitchFamily="34" charset="0"/>
            </a:endParaRPr>
          </a:p>
        </p:txBody>
      </p:sp>
      <p:sp>
        <p:nvSpPr>
          <p:cNvPr id="104" name="Donut 53"/>
          <p:cNvSpPr/>
          <p:nvPr/>
        </p:nvSpPr>
        <p:spPr>
          <a:xfrm>
            <a:off x="735692" y="2436005"/>
            <a:ext cx="1750149" cy="1216833"/>
          </a:xfrm>
          <a:prstGeom prst="donut">
            <a:avLst>
              <a:gd name="adj" fmla="val 50000"/>
            </a:avLst>
          </a:prstGeom>
          <a:solidFill>
            <a:srgbClr val="0078D7"/>
          </a:solidFill>
          <a:ln w="38100" cap="flat" cmpd="sng" algn="ctr">
            <a:noFill/>
            <a:prstDash val="solid"/>
            <a:miter lim="800000"/>
          </a:ln>
          <a:effectLst/>
        </p:spPr>
        <p:txBody>
          <a:bodyPr spcFirstLastPara="0" vert="horz" wrap="square" lIns="381420" tIns="579338" rIns="381420" bIns="579338" numCol="1" spcCol="1270" anchor="ctr" anchorCtr="0">
            <a:noAutofit/>
          </a:bodyPr>
          <a:lstStyle/>
          <a:p>
            <a:pPr marL="0" marR="0" lvl="0" indent="0" algn="ctr" defTabSz="63444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endParaRPr>
          </a:p>
        </p:txBody>
      </p:sp>
      <p:cxnSp>
        <p:nvCxnSpPr>
          <p:cNvPr id="105" name="Straight Arrow Connector 104"/>
          <p:cNvCxnSpPr>
            <a:cxnSpLocks/>
          </p:cNvCxnSpPr>
          <p:nvPr/>
        </p:nvCxnSpPr>
        <p:spPr>
          <a:xfrm flipV="1">
            <a:off x="1552429" y="3520802"/>
            <a:ext cx="3080" cy="1272819"/>
          </a:xfrm>
          <a:prstGeom prst="straightConnector1">
            <a:avLst/>
          </a:prstGeom>
          <a:noFill/>
          <a:ln w="28575" cap="flat" cmpd="sng" algn="ctr">
            <a:solidFill>
              <a:schemeClr val="tx2"/>
            </a:solidFill>
            <a:prstDash val="sysDot"/>
            <a:miter lim="800000"/>
            <a:headEnd type="oval" w="sm" len="sm"/>
            <a:tailEnd type="oval" w="sm" len="sm"/>
          </a:ln>
          <a:effectLst/>
        </p:spPr>
      </p:cxnSp>
      <p:cxnSp>
        <p:nvCxnSpPr>
          <p:cNvPr id="106" name="Straight Arrow Connector 105"/>
          <p:cNvCxnSpPr/>
          <p:nvPr/>
        </p:nvCxnSpPr>
        <p:spPr>
          <a:xfrm flipV="1">
            <a:off x="3109752" y="3528055"/>
            <a:ext cx="0" cy="1604683"/>
          </a:xfrm>
          <a:prstGeom prst="straightConnector1">
            <a:avLst/>
          </a:prstGeom>
          <a:noFill/>
          <a:ln w="28575" cap="flat" cmpd="sng" algn="ctr">
            <a:solidFill>
              <a:schemeClr val="tx2"/>
            </a:solidFill>
            <a:prstDash val="sysDot"/>
            <a:miter lim="800000"/>
            <a:headEnd type="oval" w="sm" len="sm"/>
            <a:tailEnd type="oval" w="sm" len="sm"/>
          </a:ln>
          <a:effectLst/>
        </p:spPr>
      </p:cxnSp>
      <p:cxnSp>
        <p:nvCxnSpPr>
          <p:cNvPr id="107" name="Straight Arrow Connector 106"/>
          <p:cNvCxnSpPr>
            <a:cxnSpLocks/>
          </p:cNvCxnSpPr>
          <p:nvPr/>
        </p:nvCxnSpPr>
        <p:spPr>
          <a:xfrm flipH="1" flipV="1">
            <a:off x="6949645" y="3520803"/>
            <a:ext cx="0" cy="1049610"/>
          </a:xfrm>
          <a:prstGeom prst="straightConnector1">
            <a:avLst/>
          </a:prstGeom>
          <a:noFill/>
          <a:ln w="28575" cap="flat" cmpd="sng" algn="ctr">
            <a:solidFill>
              <a:schemeClr val="tx2"/>
            </a:solidFill>
            <a:prstDash val="sysDot"/>
            <a:miter lim="800000"/>
            <a:headEnd type="oval" w="sm" len="sm"/>
            <a:tailEnd type="oval" w="sm" len="sm"/>
          </a:ln>
          <a:effectLst/>
        </p:spPr>
      </p:cxnSp>
      <p:cxnSp>
        <p:nvCxnSpPr>
          <p:cNvPr id="108" name="Straight Arrow Connector 107"/>
          <p:cNvCxnSpPr/>
          <p:nvPr/>
        </p:nvCxnSpPr>
        <p:spPr>
          <a:xfrm flipV="1">
            <a:off x="5121125" y="3520803"/>
            <a:ext cx="0" cy="1594869"/>
          </a:xfrm>
          <a:prstGeom prst="straightConnector1">
            <a:avLst/>
          </a:prstGeom>
          <a:noFill/>
          <a:ln w="28575" cap="flat" cmpd="sng" algn="ctr">
            <a:solidFill>
              <a:schemeClr val="tx2"/>
            </a:solidFill>
            <a:prstDash val="sysDot"/>
            <a:miter lim="800000"/>
            <a:headEnd type="oval" w="sm" len="sm"/>
            <a:tailEnd type="oval" w="sm" len="sm"/>
          </a:ln>
          <a:effectLst/>
        </p:spPr>
      </p:cxnSp>
      <p:sp>
        <p:nvSpPr>
          <p:cNvPr id="109" name="Rectangle 108"/>
          <p:cNvSpPr/>
          <p:nvPr/>
        </p:nvSpPr>
        <p:spPr>
          <a:xfrm>
            <a:off x="2539365" y="2905943"/>
            <a:ext cx="708245" cy="282383"/>
          </a:xfrm>
          <a:prstGeom prst="rect">
            <a:avLst/>
          </a:prstGeom>
          <a:noFill/>
        </p:spPr>
        <p:txBody>
          <a:bodyPr wrap="none">
            <a:spAutoFit/>
          </a:bodyP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gradFill>
                  <a:gsLst>
                    <a:gs pos="1250">
                      <a:srgbClr val="FFFFFF"/>
                    </a:gs>
                    <a:gs pos="100000">
                      <a:srgbClr val="FFFFFF"/>
                    </a:gs>
                  </a:gsLst>
                  <a:lin ang="5400000" scaled="0"/>
                </a:gradFill>
                <a:effectLst/>
                <a:uLnTx/>
                <a:uFillTx/>
                <a:cs typeface="Segoe UI Light" panose="020B0502040204020203" pitchFamily="34" charset="0"/>
              </a:rPr>
              <a:t>RING 1</a:t>
            </a:r>
          </a:p>
        </p:txBody>
      </p:sp>
      <p:sp>
        <p:nvSpPr>
          <p:cNvPr id="110" name="Rectangle 109"/>
          <p:cNvSpPr/>
          <p:nvPr/>
        </p:nvSpPr>
        <p:spPr>
          <a:xfrm>
            <a:off x="4404539" y="2905943"/>
            <a:ext cx="708245" cy="282383"/>
          </a:xfrm>
          <a:prstGeom prst="rect">
            <a:avLst/>
          </a:prstGeom>
          <a:noFill/>
        </p:spPr>
        <p:txBody>
          <a:bodyPr wrap="none">
            <a:spAutoFit/>
          </a:bodyP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gradFill>
                  <a:gsLst>
                    <a:gs pos="1250">
                      <a:srgbClr val="FFFFFF"/>
                    </a:gs>
                    <a:gs pos="100000">
                      <a:srgbClr val="FFFFFF"/>
                    </a:gs>
                  </a:gsLst>
                  <a:lin ang="5400000" scaled="0"/>
                </a:gradFill>
                <a:effectLst/>
                <a:uLnTx/>
                <a:uFillTx/>
                <a:cs typeface="Segoe UI Light" panose="020B0502040204020203" pitchFamily="34" charset="0"/>
              </a:rPr>
              <a:t>RING 2</a:t>
            </a:r>
          </a:p>
        </p:txBody>
      </p:sp>
      <p:sp>
        <p:nvSpPr>
          <p:cNvPr id="111" name="Rectangle 110"/>
          <p:cNvSpPr/>
          <p:nvPr/>
        </p:nvSpPr>
        <p:spPr>
          <a:xfrm>
            <a:off x="6131545" y="2905943"/>
            <a:ext cx="708245" cy="282383"/>
          </a:xfrm>
          <a:prstGeom prst="rect">
            <a:avLst/>
          </a:prstGeom>
          <a:noFill/>
        </p:spPr>
        <p:txBody>
          <a:bodyPr wrap="none">
            <a:spAutoFit/>
          </a:bodyP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gradFill>
                  <a:gsLst>
                    <a:gs pos="1250">
                      <a:srgbClr val="FFFFFF"/>
                    </a:gs>
                    <a:gs pos="100000">
                      <a:srgbClr val="FFFFFF"/>
                    </a:gs>
                  </a:gsLst>
                  <a:lin ang="5400000" scaled="0"/>
                </a:gradFill>
                <a:effectLst/>
                <a:uLnTx/>
                <a:uFillTx/>
                <a:cs typeface="Segoe UI Light" panose="020B0502040204020203" pitchFamily="34" charset="0"/>
              </a:rPr>
              <a:t>RING 3</a:t>
            </a:r>
          </a:p>
        </p:txBody>
      </p:sp>
      <p:sp>
        <p:nvSpPr>
          <p:cNvPr id="112" name="Rectangle 111"/>
          <p:cNvSpPr/>
          <p:nvPr/>
        </p:nvSpPr>
        <p:spPr>
          <a:xfrm>
            <a:off x="1256645" y="2905943"/>
            <a:ext cx="708245" cy="282383"/>
          </a:xfrm>
          <a:prstGeom prst="rect">
            <a:avLst/>
          </a:prstGeom>
          <a:noFill/>
        </p:spPr>
        <p:txBody>
          <a:bodyPr wrap="none">
            <a:spAutoFit/>
          </a:bodyP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gradFill>
                  <a:gsLst>
                    <a:gs pos="1250">
                      <a:srgbClr val="FFFFFF"/>
                    </a:gs>
                    <a:gs pos="100000">
                      <a:srgbClr val="FFFFFF"/>
                    </a:gs>
                  </a:gsLst>
                  <a:lin ang="5400000" scaled="0"/>
                </a:gradFill>
                <a:effectLst/>
                <a:uLnTx/>
                <a:uFillTx/>
                <a:cs typeface="Segoe UI Light" panose="020B0502040204020203" pitchFamily="34" charset="0"/>
              </a:rPr>
              <a:t>RING 0</a:t>
            </a:r>
          </a:p>
        </p:txBody>
      </p:sp>
      <p:sp>
        <p:nvSpPr>
          <p:cNvPr id="113" name="Rectangle 112"/>
          <p:cNvSpPr/>
          <p:nvPr/>
        </p:nvSpPr>
        <p:spPr>
          <a:xfrm>
            <a:off x="7934180" y="2905943"/>
            <a:ext cx="708245" cy="282383"/>
          </a:xfrm>
          <a:prstGeom prst="rect">
            <a:avLst/>
          </a:prstGeom>
          <a:noFill/>
        </p:spPr>
        <p:txBody>
          <a:bodyPr wrap="none">
            <a:spAutoFit/>
          </a:bodyP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gradFill>
                  <a:gsLst>
                    <a:gs pos="1250">
                      <a:srgbClr val="FFFFFF"/>
                    </a:gs>
                    <a:gs pos="100000">
                      <a:srgbClr val="FFFFFF"/>
                    </a:gs>
                  </a:gsLst>
                  <a:lin ang="5400000" scaled="0"/>
                </a:gradFill>
                <a:effectLst/>
                <a:uLnTx/>
                <a:uFillTx/>
                <a:cs typeface="Segoe UI Light" panose="020B0502040204020203" pitchFamily="34" charset="0"/>
              </a:rPr>
              <a:t>RING 4</a:t>
            </a:r>
          </a:p>
        </p:txBody>
      </p:sp>
      <p:sp>
        <p:nvSpPr>
          <p:cNvPr id="114" name="TextBox 113"/>
          <p:cNvSpPr txBox="1"/>
          <p:nvPr/>
        </p:nvSpPr>
        <p:spPr>
          <a:xfrm>
            <a:off x="10096241" y="2828747"/>
            <a:ext cx="1146468" cy="276871"/>
          </a:xfrm>
          <a:prstGeom prst="rect">
            <a:avLst/>
          </a:prstGeom>
          <a:noFill/>
        </p:spPr>
        <p:txBody>
          <a:bodyPr wrap="none" rtlCol="0">
            <a:spAutoFit/>
          </a:bodyPr>
          <a:lstStyle>
            <a:defPPr>
              <a:defRPr lang="en-US"/>
            </a:defPPr>
            <a:lvl1pPr defTabSz="932418">
              <a:defRPr sz="1200" b="1">
                <a:gradFill>
                  <a:gsLst>
                    <a:gs pos="0">
                      <a:srgbClr val="FFFFFF"/>
                    </a:gs>
                    <a:gs pos="59000">
                      <a:srgbClr val="FFFFFF"/>
                    </a:gs>
                  </a:gsLst>
                  <a:lin ang="5400000" scaled="1"/>
                </a:gradFill>
                <a:latin typeface="Segoe UI" panose="020B0502040204020203" pitchFamily="34" charset="0"/>
                <a:cs typeface="Segoe UI" panose="020B0502040204020203" pitchFamily="34" charset="0"/>
              </a:defRPr>
            </a:lvl1p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WORLDWIDE</a:t>
            </a:r>
          </a:p>
        </p:txBody>
      </p:sp>
      <p:cxnSp>
        <p:nvCxnSpPr>
          <p:cNvPr id="115" name="Straight Arrow Connector 114"/>
          <p:cNvCxnSpPr/>
          <p:nvPr/>
        </p:nvCxnSpPr>
        <p:spPr>
          <a:xfrm flipV="1">
            <a:off x="9054146" y="3011187"/>
            <a:ext cx="934371" cy="11754"/>
          </a:xfrm>
          <a:prstGeom prst="straightConnector1">
            <a:avLst/>
          </a:prstGeom>
          <a:noFill/>
          <a:ln w="28575" cap="flat" cmpd="sng" algn="ctr">
            <a:solidFill>
              <a:schemeClr val="tx2"/>
            </a:solidFill>
            <a:prstDash val="sysDot"/>
            <a:miter lim="800000"/>
            <a:headEnd type="oval" w="sm" len="sm"/>
            <a:tailEnd type="oval" w="sm" len="sm"/>
          </a:ln>
          <a:effectLst/>
        </p:spPr>
      </p:cxnSp>
      <p:sp>
        <p:nvSpPr>
          <p:cNvPr id="116" name="TextBox 115"/>
          <p:cNvSpPr txBox="1"/>
          <p:nvPr/>
        </p:nvSpPr>
        <p:spPr>
          <a:xfrm>
            <a:off x="569335" y="5389450"/>
            <a:ext cx="1419434" cy="282383"/>
          </a:xfrm>
          <a:prstGeom prst="rect">
            <a:avLst/>
          </a:prstGeom>
          <a:noFill/>
        </p:spPr>
        <p:txBody>
          <a:bodyPr wrap="none" rtlCol="0">
            <a:spAutoFit/>
          </a:bodyPr>
          <a:lstStyle/>
          <a:p>
            <a:pPr marL="0" marR="0" lvl="0" indent="0" defTabSz="932239"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ysClr val="windowText" lastClr="000000"/>
                </a:solidFill>
                <a:effectLst/>
                <a:uLnTx/>
                <a:uFillTx/>
                <a:cs typeface="Segoe UI" panose="020B0502040204020203" pitchFamily="34" charset="0"/>
              </a:rPr>
              <a:t>FEATURE TEAMS</a:t>
            </a:r>
          </a:p>
        </p:txBody>
      </p:sp>
      <p:sp>
        <p:nvSpPr>
          <p:cNvPr id="117" name="TextBox 116"/>
          <p:cNvSpPr txBox="1"/>
          <p:nvPr/>
        </p:nvSpPr>
        <p:spPr>
          <a:xfrm>
            <a:off x="2378488" y="5389450"/>
            <a:ext cx="1491370" cy="282383"/>
          </a:xfrm>
          <a:prstGeom prst="rect">
            <a:avLst/>
          </a:prstGeom>
          <a:noFill/>
        </p:spPr>
        <p:txBody>
          <a:bodyPr wrap="none" rtlCol="0">
            <a:spAutoFit/>
          </a:bodyPr>
          <a:lstStyle>
            <a:defPPr>
              <a:defRPr lang="en-US"/>
            </a:defPPr>
            <a:lvl1pPr defTabSz="932418">
              <a:defRPr sz="1200" b="1">
                <a:gradFill>
                  <a:gsLst>
                    <a:gs pos="0">
                      <a:srgbClr val="FFFFFF"/>
                    </a:gs>
                    <a:gs pos="59000">
                      <a:srgbClr val="FFFFFF"/>
                    </a:gs>
                  </a:gsLst>
                  <a:lin ang="5400000" scaled="1"/>
                </a:gradFill>
                <a:latin typeface="Segoe UI" panose="020B0502040204020203" pitchFamily="34" charset="0"/>
                <a:cs typeface="Segoe UI" panose="020B0502040204020203" pitchFamily="34" charset="0"/>
              </a:defRPr>
            </a:lvl1p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OFFICE 365 TEAM</a:t>
            </a:r>
          </a:p>
        </p:txBody>
      </p:sp>
      <p:sp>
        <p:nvSpPr>
          <p:cNvPr id="118" name="TextBox 117"/>
          <p:cNvSpPr txBox="1"/>
          <p:nvPr/>
        </p:nvSpPr>
        <p:spPr>
          <a:xfrm>
            <a:off x="4524504" y="5389450"/>
            <a:ext cx="1089181" cy="282383"/>
          </a:xfrm>
          <a:prstGeom prst="rect">
            <a:avLst/>
          </a:prstGeom>
          <a:noFill/>
        </p:spPr>
        <p:txBody>
          <a:bodyPr wrap="none" rtlCol="0">
            <a:spAutoFit/>
          </a:bodyPr>
          <a:lstStyle>
            <a:defPPr>
              <a:defRPr lang="en-US"/>
            </a:defPPr>
            <a:lvl1pPr defTabSz="932418">
              <a:defRPr sz="1200" b="1">
                <a:gradFill>
                  <a:gsLst>
                    <a:gs pos="0">
                      <a:srgbClr val="FFFFFF"/>
                    </a:gs>
                    <a:gs pos="59000">
                      <a:srgbClr val="FFFFFF"/>
                    </a:gs>
                  </a:gsLst>
                  <a:lin ang="5400000" scaled="1"/>
                </a:gradFill>
                <a:latin typeface="Segoe UI" panose="020B0502040204020203" pitchFamily="34" charset="0"/>
                <a:cs typeface="Segoe UI" panose="020B0502040204020203" pitchFamily="34" charset="0"/>
              </a:defRPr>
            </a:lvl1p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MICROSOFT</a:t>
            </a:r>
          </a:p>
        </p:txBody>
      </p:sp>
      <p:sp>
        <p:nvSpPr>
          <p:cNvPr id="119" name="TextBox 118"/>
          <p:cNvSpPr txBox="1"/>
          <p:nvPr/>
        </p:nvSpPr>
        <p:spPr>
          <a:xfrm>
            <a:off x="6438313" y="5389448"/>
            <a:ext cx="1250663" cy="276871"/>
          </a:xfrm>
          <a:prstGeom prst="rect">
            <a:avLst/>
          </a:prstGeom>
          <a:noFill/>
        </p:spPr>
        <p:txBody>
          <a:bodyPr wrap="none" rtlCol="0">
            <a:spAutoFit/>
          </a:bodyPr>
          <a:lstStyle>
            <a:defPPr>
              <a:defRPr lang="en-US"/>
            </a:defPPr>
            <a:lvl1pPr defTabSz="932418">
              <a:defRPr sz="1200" b="1">
                <a:gradFill>
                  <a:gsLst>
                    <a:gs pos="0">
                      <a:srgbClr val="FFFFFF"/>
                    </a:gs>
                    <a:gs pos="59000">
                      <a:srgbClr val="FFFFFF"/>
                    </a:gs>
                  </a:gsLst>
                  <a:lin ang="5400000" scaled="1"/>
                </a:gradFill>
                <a:latin typeface="Segoe UI" panose="020B0502040204020203" pitchFamily="34" charset="0"/>
                <a:cs typeface="Segoe UI" panose="020B0502040204020203" pitchFamily="34" charset="0"/>
              </a:defRPr>
            </a:lvl1p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FIRST RELEASE</a:t>
            </a:r>
          </a:p>
        </p:txBody>
      </p:sp>
      <p:pic>
        <p:nvPicPr>
          <p:cNvPr id="120" name="Picture 119"/>
          <p:cNvPicPr>
            <a:picLocks noChangeAspect="1"/>
          </p:cNvPicPr>
          <p:nvPr/>
        </p:nvPicPr>
        <p:blipFill>
          <a:blip r:embed="rId3"/>
          <a:stretch>
            <a:fillRect/>
          </a:stretch>
        </p:blipFill>
        <p:spPr>
          <a:xfrm>
            <a:off x="4709888" y="4020626"/>
            <a:ext cx="764444" cy="1345036"/>
          </a:xfrm>
          <a:prstGeom prst="rect">
            <a:avLst/>
          </a:prstGeom>
        </p:spPr>
      </p:pic>
      <p:pic>
        <p:nvPicPr>
          <p:cNvPr id="124" name="Picture 123"/>
          <p:cNvPicPr>
            <a:picLocks noChangeAspect="1"/>
          </p:cNvPicPr>
          <p:nvPr/>
        </p:nvPicPr>
        <p:blipFill>
          <a:blip r:embed="rId4"/>
          <a:stretch>
            <a:fillRect/>
          </a:stretch>
        </p:blipFill>
        <p:spPr>
          <a:xfrm>
            <a:off x="2965450" y="4480681"/>
            <a:ext cx="549577" cy="884982"/>
          </a:xfrm>
          <a:prstGeom prst="rect">
            <a:avLst/>
          </a:prstGeom>
        </p:spPr>
      </p:pic>
      <p:sp>
        <p:nvSpPr>
          <p:cNvPr id="128" name="Freeform 5"/>
          <p:cNvSpPr>
            <a:spLocks noEditPoints="1"/>
          </p:cNvSpPr>
          <p:nvPr/>
        </p:nvSpPr>
        <p:spPr bwMode="auto">
          <a:xfrm>
            <a:off x="9799139" y="3528056"/>
            <a:ext cx="1926048" cy="1926048"/>
          </a:xfrm>
          <a:custGeom>
            <a:avLst/>
            <a:gdLst>
              <a:gd name="T0" fmla="*/ 1916 w 1916"/>
              <a:gd name="T1" fmla="*/ 963 h 1916"/>
              <a:gd name="T2" fmla="*/ 1629 w 1916"/>
              <a:gd name="T3" fmla="*/ 491 h 1916"/>
              <a:gd name="T4" fmla="*/ 1648 w 1916"/>
              <a:gd name="T5" fmla="*/ 759 h 1916"/>
              <a:gd name="T6" fmla="*/ 1509 w 1916"/>
              <a:gd name="T7" fmla="*/ 898 h 1916"/>
              <a:gd name="T8" fmla="*/ 1500 w 1916"/>
              <a:gd name="T9" fmla="*/ 1092 h 1916"/>
              <a:gd name="T10" fmla="*/ 1361 w 1916"/>
              <a:gd name="T11" fmla="*/ 1379 h 1916"/>
              <a:gd name="T12" fmla="*/ 1555 w 1916"/>
              <a:gd name="T13" fmla="*/ 1648 h 1916"/>
              <a:gd name="T14" fmla="*/ 1065 w 1916"/>
              <a:gd name="T15" fmla="*/ 1731 h 1916"/>
              <a:gd name="T16" fmla="*/ 833 w 1916"/>
              <a:gd name="T17" fmla="*/ 1416 h 1916"/>
              <a:gd name="T18" fmla="*/ 546 w 1916"/>
              <a:gd name="T19" fmla="*/ 1342 h 1916"/>
              <a:gd name="T20" fmla="*/ 463 w 1916"/>
              <a:gd name="T21" fmla="*/ 1305 h 1916"/>
              <a:gd name="T22" fmla="*/ 602 w 1916"/>
              <a:gd name="T23" fmla="*/ 1166 h 1916"/>
              <a:gd name="T24" fmla="*/ 731 w 1916"/>
              <a:gd name="T25" fmla="*/ 981 h 1916"/>
              <a:gd name="T26" fmla="*/ 889 w 1916"/>
              <a:gd name="T27" fmla="*/ 926 h 1916"/>
              <a:gd name="T28" fmla="*/ 917 w 1916"/>
              <a:gd name="T29" fmla="*/ 1018 h 1916"/>
              <a:gd name="T30" fmla="*/ 917 w 1916"/>
              <a:gd name="T31" fmla="*/ 1065 h 1916"/>
              <a:gd name="T32" fmla="*/ 1074 w 1916"/>
              <a:gd name="T33" fmla="*/ 1092 h 1916"/>
              <a:gd name="T34" fmla="*/ 1046 w 1916"/>
              <a:gd name="T35" fmla="*/ 944 h 1916"/>
              <a:gd name="T36" fmla="*/ 889 w 1916"/>
              <a:gd name="T37" fmla="*/ 750 h 1916"/>
              <a:gd name="T38" fmla="*/ 648 w 1916"/>
              <a:gd name="T39" fmla="*/ 583 h 1916"/>
              <a:gd name="T40" fmla="*/ 593 w 1916"/>
              <a:gd name="T41" fmla="*/ 759 h 1916"/>
              <a:gd name="T42" fmla="*/ 620 w 1916"/>
              <a:gd name="T43" fmla="*/ 565 h 1916"/>
              <a:gd name="T44" fmla="*/ 556 w 1916"/>
              <a:gd name="T45" fmla="*/ 463 h 1916"/>
              <a:gd name="T46" fmla="*/ 509 w 1916"/>
              <a:gd name="T47" fmla="*/ 361 h 1916"/>
              <a:gd name="T48" fmla="*/ 426 w 1916"/>
              <a:gd name="T49" fmla="*/ 482 h 1916"/>
              <a:gd name="T50" fmla="*/ 426 w 1916"/>
              <a:gd name="T51" fmla="*/ 333 h 1916"/>
              <a:gd name="T52" fmla="*/ 287 w 1916"/>
              <a:gd name="T53" fmla="*/ 417 h 1916"/>
              <a:gd name="T54" fmla="*/ 361 w 1916"/>
              <a:gd name="T55" fmla="*/ 500 h 1916"/>
              <a:gd name="T56" fmla="*/ 158 w 1916"/>
              <a:gd name="T57" fmla="*/ 519 h 1916"/>
              <a:gd name="T58" fmla="*/ 685 w 1916"/>
              <a:gd name="T59" fmla="*/ 213 h 1916"/>
              <a:gd name="T60" fmla="*/ 861 w 1916"/>
              <a:gd name="T61" fmla="*/ 65 h 1916"/>
              <a:gd name="T62" fmla="*/ 750 w 1916"/>
              <a:gd name="T63" fmla="*/ 158 h 1916"/>
              <a:gd name="T64" fmla="*/ 907 w 1916"/>
              <a:gd name="T65" fmla="*/ 333 h 1916"/>
              <a:gd name="T66" fmla="*/ 935 w 1916"/>
              <a:gd name="T67" fmla="*/ 398 h 1916"/>
              <a:gd name="T68" fmla="*/ 972 w 1916"/>
              <a:gd name="T69" fmla="*/ 528 h 1916"/>
              <a:gd name="T70" fmla="*/ 1185 w 1916"/>
              <a:gd name="T71" fmla="*/ 445 h 1916"/>
              <a:gd name="T72" fmla="*/ 1296 w 1916"/>
              <a:gd name="T73" fmla="*/ 259 h 1916"/>
              <a:gd name="T74" fmla="*/ 1305 w 1916"/>
              <a:gd name="T75" fmla="*/ 204 h 1916"/>
              <a:gd name="T76" fmla="*/ 1574 w 1916"/>
              <a:gd name="T77" fmla="*/ 296 h 1916"/>
              <a:gd name="T78" fmla="*/ 65 w 1916"/>
              <a:gd name="T79" fmla="*/ 787 h 1916"/>
              <a:gd name="T80" fmla="*/ 167 w 1916"/>
              <a:gd name="T81" fmla="*/ 870 h 1916"/>
              <a:gd name="T82" fmla="*/ 278 w 1916"/>
              <a:gd name="T83" fmla="*/ 1157 h 1916"/>
              <a:gd name="T84" fmla="*/ 630 w 1916"/>
              <a:gd name="T85" fmla="*/ 1564 h 1916"/>
              <a:gd name="T86" fmla="*/ 65 w 1916"/>
              <a:gd name="T87" fmla="*/ 787 h 1916"/>
              <a:gd name="T88" fmla="*/ 926 w 1916"/>
              <a:gd name="T89" fmla="*/ 917 h 1916"/>
              <a:gd name="T90" fmla="*/ 926 w 1916"/>
              <a:gd name="T91" fmla="*/ 917 h 1916"/>
              <a:gd name="T92" fmla="*/ 796 w 1916"/>
              <a:gd name="T93" fmla="*/ 861 h 1916"/>
              <a:gd name="T94" fmla="*/ 806 w 1916"/>
              <a:gd name="T95" fmla="*/ 880 h 1916"/>
              <a:gd name="T96" fmla="*/ 1222 w 1916"/>
              <a:gd name="T97" fmla="*/ 93 h 1916"/>
              <a:gd name="T98" fmla="*/ 1176 w 1916"/>
              <a:gd name="T99" fmla="*/ 74 h 1916"/>
              <a:gd name="T100" fmla="*/ 620 w 1916"/>
              <a:gd name="T101" fmla="*/ 111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6" h="1916">
                <a:moveTo>
                  <a:pt x="954" y="0"/>
                </a:moveTo>
                <a:cubicBezTo>
                  <a:pt x="426" y="0"/>
                  <a:pt x="0" y="435"/>
                  <a:pt x="0" y="963"/>
                </a:cubicBezTo>
                <a:cubicBezTo>
                  <a:pt x="0" y="1490"/>
                  <a:pt x="426" y="1916"/>
                  <a:pt x="954" y="1916"/>
                </a:cubicBezTo>
                <a:cubicBezTo>
                  <a:pt x="1490" y="1916"/>
                  <a:pt x="1916" y="1490"/>
                  <a:pt x="1916" y="963"/>
                </a:cubicBezTo>
                <a:cubicBezTo>
                  <a:pt x="1916" y="435"/>
                  <a:pt x="1490" y="0"/>
                  <a:pt x="954" y="0"/>
                </a:cubicBezTo>
                <a:close/>
                <a:moveTo>
                  <a:pt x="1685" y="463"/>
                </a:moveTo>
                <a:cubicBezTo>
                  <a:pt x="1676" y="463"/>
                  <a:pt x="1676" y="472"/>
                  <a:pt x="1666" y="482"/>
                </a:cubicBezTo>
                <a:cubicBezTo>
                  <a:pt x="1657" y="454"/>
                  <a:pt x="1639" y="472"/>
                  <a:pt x="1629" y="491"/>
                </a:cubicBezTo>
                <a:cubicBezTo>
                  <a:pt x="1648" y="546"/>
                  <a:pt x="1620" y="602"/>
                  <a:pt x="1583" y="630"/>
                </a:cubicBezTo>
                <a:cubicBezTo>
                  <a:pt x="1583" y="667"/>
                  <a:pt x="1592" y="685"/>
                  <a:pt x="1601" y="713"/>
                </a:cubicBezTo>
                <a:cubicBezTo>
                  <a:pt x="1620" y="713"/>
                  <a:pt x="1629" y="704"/>
                  <a:pt x="1639" y="713"/>
                </a:cubicBezTo>
                <a:cubicBezTo>
                  <a:pt x="1648" y="722"/>
                  <a:pt x="1666" y="741"/>
                  <a:pt x="1648" y="759"/>
                </a:cubicBezTo>
                <a:cubicBezTo>
                  <a:pt x="1648" y="750"/>
                  <a:pt x="1648" y="731"/>
                  <a:pt x="1639" y="722"/>
                </a:cubicBezTo>
                <a:cubicBezTo>
                  <a:pt x="1611" y="731"/>
                  <a:pt x="1620" y="778"/>
                  <a:pt x="1629" y="796"/>
                </a:cubicBezTo>
                <a:cubicBezTo>
                  <a:pt x="1592" y="806"/>
                  <a:pt x="1583" y="843"/>
                  <a:pt x="1564" y="861"/>
                </a:cubicBezTo>
                <a:cubicBezTo>
                  <a:pt x="1546" y="870"/>
                  <a:pt x="1518" y="870"/>
                  <a:pt x="1509" y="898"/>
                </a:cubicBezTo>
                <a:cubicBezTo>
                  <a:pt x="1527" y="907"/>
                  <a:pt x="1546" y="926"/>
                  <a:pt x="1546" y="963"/>
                </a:cubicBezTo>
                <a:cubicBezTo>
                  <a:pt x="1537" y="981"/>
                  <a:pt x="1500" y="963"/>
                  <a:pt x="1481" y="963"/>
                </a:cubicBezTo>
                <a:cubicBezTo>
                  <a:pt x="1453" y="972"/>
                  <a:pt x="1472" y="1046"/>
                  <a:pt x="1463" y="1065"/>
                </a:cubicBezTo>
                <a:cubicBezTo>
                  <a:pt x="1472" y="1074"/>
                  <a:pt x="1490" y="1074"/>
                  <a:pt x="1500" y="1092"/>
                </a:cubicBezTo>
                <a:cubicBezTo>
                  <a:pt x="1481" y="1120"/>
                  <a:pt x="1444" y="1129"/>
                  <a:pt x="1453" y="1176"/>
                </a:cubicBezTo>
                <a:cubicBezTo>
                  <a:pt x="1426" y="1194"/>
                  <a:pt x="1379" y="1222"/>
                  <a:pt x="1370" y="1268"/>
                </a:cubicBezTo>
                <a:cubicBezTo>
                  <a:pt x="1370" y="1287"/>
                  <a:pt x="1379" y="1305"/>
                  <a:pt x="1379" y="1324"/>
                </a:cubicBezTo>
                <a:cubicBezTo>
                  <a:pt x="1379" y="1352"/>
                  <a:pt x="1361" y="1361"/>
                  <a:pt x="1361" y="1379"/>
                </a:cubicBezTo>
                <a:cubicBezTo>
                  <a:pt x="1370" y="1407"/>
                  <a:pt x="1426" y="1453"/>
                  <a:pt x="1453" y="1463"/>
                </a:cubicBezTo>
                <a:cubicBezTo>
                  <a:pt x="1500" y="1444"/>
                  <a:pt x="1546" y="1416"/>
                  <a:pt x="1592" y="1435"/>
                </a:cubicBezTo>
                <a:cubicBezTo>
                  <a:pt x="1601" y="1453"/>
                  <a:pt x="1583" y="1453"/>
                  <a:pt x="1583" y="1472"/>
                </a:cubicBezTo>
                <a:cubicBezTo>
                  <a:pt x="1620" y="1546"/>
                  <a:pt x="1546" y="1574"/>
                  <a:pt x="1555" y="1648"/>
                </a:cubicBezTo>
                <a:cubicBezTo>
                  <a:pt x="1398" y="1787"/>
                  <a:pt x="1185" y="1870"/>
                  <a:pt x="954" y="1870"/>
                </a:cubicBezTo>
                <a:cubicBezTo>
                  <a:pt x="917" y="1870"/>
                  <a:pt x="870" y="1870"/>
                  <a:pt x="833" y="1861"/>
                </a:cubicBezTo>
                <a:cubicBezTo>
                  <a:pt x="889" y="1824"/>
                  <a:pt x="972" y="1824"/>
                  <a:pt x="1000" y="1750"/>
                </a:cubicBezTo>
                <a:cubicBezTo>
                  <a:pt x="1018" y="1750"/>
                  <a:pt x="1037" y="1731"/>
                  <a:pt x="1065" y="1731"/>
                </a:cubicBezTo>
                <a:cubicBezTo>
                  <a:pt x="1083" y="1722"/>
                  <a:pt x="1102" y="1694"/>
                  <a:pt x="1102" y="1657"/>
                </a:cubicBezTo>
                <a:cubicBezTo>
                  <a:pt x="1120" y="1629"/>
                  <a:pt x="1157" y="1629"/>
                  <a:pt x="1157" y="1583"/>
                </a:cubicBezTo>
                <a:cubicBezTo>
                  <a:pt x="1111" y="1555"/>
                  <a:pt x="1037" y="1546"/>
                  <a:pt x="981" y="1527"/>
                </a:cubicBezTo>
                <a:cubicBezTo>
                  <a:pt x="972" y="1444"/>
                  <a:pt x="861" y="1472"/>
                  <a:pt x="833" y="1416"/>
                </a:cubicBezTo>
                <a:cubicBezTo>
                  <a:pt x="787" y="1426"/>
                  <a:pt x="759" y="1398"/>
                  <a:pt x="722" y="1389"/>
                </a:cubicBezTo>
                <a:cubicBezTo>
                  <a:pt x="704" y="1398"/>
                  <a:pt x="685" y="1416"/>
                  <a:pt x="657" y="1426"/>
                </a:cubicBezTo>
                <a:cubicBezTo>
                  <a:pt x="648" y="1407"/>
                  <a:pt x="602" y="1426"/>
                  <a:pt x="593" y="1407"/>
                </a:cubicBezTo>
                <a:cubicBezTo>
                  <a:pt x="611" y="1352"/>
                  <a:pt x="583" y="1342"/>
                  <a:pt x="546" y="1342"/>
                </a:cubicBezTo>
                <a:cubicBezTo>
                  <a:pt x="537" y="1315"/>
                  <a:pt x="546" y="1305"/>
                  <a:pt x="546" y="1287"/>
                </a:cubicBezTo>
                <a:cubicBezTo>
                  <a:pt x="546" y="1278"/>
                  <a:pt x="528" y="1278"/>
                  <a:pt x="519" y="1278"/>
                </a:cubicBezTo>
                <a:cubicBezTo>
                  <a:pt x="500" y="1287"/>
                  <a:pt x="500" y="1305"/>
                  <a:pt x="491" y="1305"/>
                </a:cubicBezTo>
                <a:cubicBezTo>
                  <a:pt x="482" y="1305"/>
                  <a:pt x="472" y="1305"/>
                  <a:pt x="463" y="1305"/>
                </a:cubicBezTo>
                <a:cubicBezTo>
                  <a:pt x="435" y="1296"/>
                  <a:pt x="417" y="1194"/>
                  <a:pt x="463" y="1176"/>
                </a:cubicBezTo>
                <a:cubicBezTo>
                  <a:pt x="509" y="1194"/>
                  <a:pt x="519" y="1166"/>
                  <a:pt x="574" y="1176"/>
                </a:cubicBezTo>
                <a:cubicBezTo>
                  <a:pt x="593" y="1194"/>
                  <a:pt x="583" y="1241"/>
                  <a:pt x="620" y="1241"/>
                </a:cubicBezTo>
                <a:cubicBezTo>
                  <a:pt x="639" y="1213"/>
                  <a:pt x="602" y="1185"/>
                  <a:pt x="602" y="1166"/>
                </a:cubicBezTo>
                <a:cubicBezTo>
                  <a:pt x="611" y="1139"/>
                  <a:pt x="648" y="1139"/>
                  <a:pt x="657" y="1111"/>
                </a:cubicBezTo>
                <a:cubicBezTo>
                  <a:pt x="685" y="1083"/>
                  <a:pt x="676" y="1055"/>
                  <a:pt x="685" y="1028"/>
                </a:cubicBezTo>
                <a:cubicBezTo>
                  <a:pt x="704" y="1018"/>
                  <a:pt x="713" y="1009"/>
                  <a:pt x="731" y="1009"/>
                </a:cubicBezTo>
                <a:cubicBezTo>
                  <a:pt x="731" y="1000"/>
                  <a:pt x="731" y="991"/>
                  <a:pt x="731" y="981"/>
                </a:cubicBezTo>
                <a:cubicBezTo>
                  <a:pt x="741" y="963"/>
                  <a:pt x="768" y="954"/>
                  <a:pt x="778" y="944"/>
                </a:cubicBezTo>
                <a:cubicBezTo>
                  <a:pt x="806" y="954"/>
                  <a:pt x="768" y="963"/>
                  <a:pt x="778" y="972"/>
                </a:cubicBezTo>
                <a:cubicBezTo>
                  <a:pt x="815" y="963"/>
                  <a:pt x="852" y="954"/>
                  <a:pt x="861" y="926"/>
                </a:cubicBezTo>
                <a:cubicBezTo>
                  <a:pt x="870" y="926"/>
                  <a:pt x="880" y="926"/>
                  <a:pt x="889" y="926"/>
                </a:cubicBezTo>
                <a:cubicBezTo>
                  <a:pt x="898" y="935"/>
                  <a:pt x="898" y="935"/>
                  <a:pt x="898" y="944"/>
                </a:cubicBezTo>
                <a:cubicBezTo>
                  <a:pt x="898" y="944"/>
                  <a:pt x="898" y="944"/>
                  <a:pt x="898" y="944"/>
                </a:cubicBezTo>
                <a:cubicBezTo>
                  <a:pt x="889" y="944"/>
                  <a:pt x="880" y="944"/>
                  <a:pt x="889" y="954"/>
                </a:cubicBezTo>
                <a:cubicBezTo>
                  <a:pt x="898" y="972"/>
                  <a:pt x="907" y="1000"/>
                  <a:pt x="917" y="1018"/>
                </a:cubicBezTo>
                <a:cubicBezTo>
                  <a:pt x="926" y="1018"/>
                  <a:pt x="935" y="1009"/>
                  <a:pt x="935" y="1009"/>
                </a:cubicBezTo>
                <a:cubicBezTo>
                  <a:pt x="935" y="1018"/>
                  <a:pt x="935" y="1028"/>
                  <a:pt x="935" y="1037"/>
                </a:cubicBezTo>
                <a:cubicBezTo>
                  <a:pt x="926" y="1037"/>
                  <a:pt x="926" y="1037"/>
                  <a:pt x="917" y="1037"/>
                </a:cubicBezTo>
                <a:cubicBezTo>
                  <a:pt x="917" y="1046"/>
                  <a:pt x="917" y="1055"/>
                  <a:pt x="917" y="1065"/>
                </a:cubicBezTo>
                <a:cubicBezTo>
                  <a:pt x="935" y="1074"/>
                  <a:pt x="954" y="1065"/>
                  <a:pt x="963" y="1055"/>
                </a:cubicBezTo>
                <a:cubicBezTo>
                  <a:pt x="981" y="1083"/>
                  <a:pt x="1018" y="1120"/>
                  <a:pt x="1055" y="1120"/>
                </a:cubicBezTo>
                <a:cubicBezTo>
                  <a:pt x="1065" y="1102"/>
                  <a:pt x="1028" y="1092"/>
                  <a:pt x="1037" y="1083"/>
                </a:cubicBezTo>
                <a:cubicBezTo>
                  <a:pt x="1055" y="1083"/>
                  <a:pt x="1055" y="1092"/>
                  <a:pt x="1074" y="1092"/>
                </a:cubicBezTo>
                <a:cubicBezTo>
                  <a:pt x="1102" y="1046"/>
                  <a:pt x="1028" y="1046"/>
                  <a:pt x="1046" y="1009"/>
                </a:cubicBezTo>
                <a:cubicBezTo>
                  <a:pt x="1065" y="1009"/>
                  <a:pt x="1065" y="1046"/>
                  <a:pt x="1083" y="1037"/>
                </a:cubicBezTo>
                <a:cubicBezTo>
                  <a:pt x="1102" y="1028"/>
                  <a:pt x="1111" y="1009"/>
                  <a:pt x="1111" y="991"/>
                </a:cubicBezTo>
                <a:cubicBezTo>
                  <a:pt x="1083" y="981"/>
                  <a:pt x="1074" y="954"/>
                  <a:pt x="1046" y="944"/>
                </a:cubicBezTo>
                <a:cubicBezTo>
                  <a:pt x="1065" y="944"/>
                  <a:pt x="1055" y="926"/>
                  <a:pt x="1055" y="907"/>
                </a:cubicBezTo>
                <a:cubicBezTo>
                  <a:pt x="1028" y="870"/>
                  <a:pt x="963" y="870"/>
                  <a:pt x="954" y="806"/>
                </a:cubicBezTo>
                <a:cubicBezTo>
                  <a:pt x="944" y="806"/>
                  <a:pt x="926" y="806"/>
                  <a:pt x="917" y="806"/>
                </a:cubicBezTo>
                <a:cubicBezTo>
                  <a:pt x="907" y="787"/>
                  <a:pt x="898" y="769"/>
                  <a:pt x="889" y="750"/>
                </a:cubicBezTo>
                <a:cubicBezTo>
                  <a:pt x="815" y="750"/>
                  <a:pt x="852" y="657"/>
                  <a:pt x="796" y="630"/>
                </a:cubicBezTo>
                <a:cubicBezTo>
                  <a:pt x="787" y="648"/>
                  <a:pt x="787" y="667"/>
                  <a:pt x="778" y="676"/>
                </a:cubicBezTo>
                <a:cubicBezTo>
                  <a:pt x="759" y="676"/>
                  <a:pt x="759" y="667"/>
                  <a:pt x="741" y="667"/>
                </a:cubicBezTo>
                <a:cubicBezTo>
                  <a:pt x="768" y="620"/>
                  <a:pt x="713" y="574"/>
                  <a:pt x="648" y="583"/>
                </a:cubicBezTo>
                <a:cubicBezTo>
                  <a:pt x="648" y="620"/>
                  <a:pt x="657" y="657"/>
                  <a:pt x="639" y="667"/>
                </a:cubicBezTo>
                <a:cubicBezTo>
                  <a:pt x="657" y="704"/>
                  <a:pt x="657" y="750"/>
                  <a:pt x="620" y="769"/>
                </a:cubicBezTo>
                <a:cubicBezTo>
                  <a:pt x="620" y="787"/>
                  <a:pt x="639" y="806"/>
                  <a:pt x="630" y="824"/>
                </a:cubicBezTo>
                <a:cubicBezTo>
                  <a:pt x="602" y="833"/>
                  <a:pt x="593" y="796"/>
                  <a:pt x="593" y="759"/>
                </a:cubicBezTo>
                <a:cubicBezTo>
                  <a:pt x="556" y="741"/>
                  <a:pt x="491" y="722"/>
                  <a:pt x="463" y="676"/>
                </a:cubicBezTo>
                <a:cubicBezTo>
                  <a:pt x="463" y="602"/>
                  <a:pt x="528" y="583"/>
                  <a:pt x="556" y="537"/>
                </a:cubicBezTo>
                <a:cubicBezTo>
                  <a:pt x="565" y="528"/>
                  <a:pt x="556" y="556"/>
                  <a:pt x="546" y="565"/>
                </a:cubicBezTo>
                <a:cubicBezTo>
                  <a:pt x="565" y="593"/>
                  <a:pt x="602" y="556"/>
                  <a:pt x="620" y="565"/>
                </a:cubicBezTo>
                <a:cubicBezTo>
                  <a:pt x="602" y="528"/>
                  <a:pt x="583" y="491"/>
                  <a:pt x="630" y="472"/>
                </a:cubicBezTo>
                <a:cubicBezTo>
                  <a:pt x="620" y="463"/>
                  <a:pt x="620" y="426"/>
                  <a:pt x="630" y="417"/>
                </a:cubicBezTo>
                <a:cubicBezTo>
                  <a:pt x="620" y="408"/>
                  <a:pt x="602" y="408"/>
                  <a:pt x="593" y="408"/>
                </a:cubicBezTo>
                <a:cubicBezTo>
                  <a:pt x="574" y="426"/>
                  <a:pt x="574" y="454"/>
                  <a:pt x="556" y="463"/>
                </a:cubicBezTo>
                <a:cubicBezTo>
                  <a:pt x="556" y="445"/>
                  <a:pt x="565" y="435"/>
                  <a:pt x="556" y="426"/>
                </a:cubicBezTo>
                <a:cubicBezTo>
                  <a:pt x="546" y="435"/>
                  <a:pt x="546" y="435"/>
                  <a:pt x="546" y="426"/>
                </a:cubicBezTo>
                <a:cubicBezTo>
                  <a:pt x="537" y="426"/>
                  <a:pt x="537" y="435"/>
                  <a:pt x="537" y="445"/>
                </a:cubicBezTo>
                <a:cubicBezTo>
                  <a:pt x="509" y="417"/>
                  <a:pt x="528" y="389"/>
                  <a:pt x="509" y="361"/>
                </a:cubicBezTo>
                <a:cubicBezTo>
                  <a:pt x="509" y="371"/>
                  <a:pt x="500" y="371"/>
                  <a:pt x="500" y="361"/>
                </a:cubicBezTo>
                <a:cubicBezTo>
                  <a:pt x="482" y="361"/>
                  <a:pt x="463" y="417"/>
                  <a:pt x="491" y="426"/>
                </a:cubicBezTo>
                <a:cubicBezTo>
                  <a:pt x="482" y="435"/>
                  <a:pt x="463" y="426"/>
                  <a:pt x="463" y="426"/>
                </a:cubicBezTo>
                <a:cubicBezTo>
                  <a:pt x="445" y="435"/>
                  <a:pt x="445" y="463"/>
                  <a:pt x="426" y="482"/>
                </a:cubicBezTo>
                <a:cubicBezTo>
                  <a:pt x="417" y="482"/>
                  <a:pt x="398" y="472"/>
                  <a:pt x="398" y="472"/>
                </a:cubicBezTo>
                <a:cubicBezTo>
                  <a:pt x="417" y="463"/>
                  <a:pt x="426" y="445"/>
                  <a:pt x="435" y="417"/>
                </a:cubicBezTo>
                <a:cubicBezTo>
                  <a:pt x="435" y="408"/>
                  <a:pt x="417" y="408"/>
                  <a:pt x="408" y="398"/>
                </a:cubicBezTo>
                <a:cubicBezTo>
                  <a:pt x="408" y="361"/>
                  <a:pt x="426" y="361"/>
                  <a:pt x="426" y="333"/>
                </a:cubicBezTo>
                <a:cubicBezTo>
                  <a:pt x="398" y="324"/>
                  <a:pt x="389" y="352"/>
                  <a:pt x="389" y="380"/>
                </a:cubicBezTo>
                <a:cubicBezTo>
                  <a:pt x="361" y="389"/>
                  <a:pt x="352" y="352"/>
                  <a:pt x="333" y="352"/>
                </a:cubicBezTo>
                <a:cubicBezTo>
                  <a:pt x="287" y="343"/>
                  <a:pt x="269" y="389"/>
                  <a:pt x="259" y="435"/>
                </a:cubicBezTo>
                <a:cubicBezTo>
                  <a:pt x="278" y="435"/>
                  <a:pt x="287" y="426"/>
                  <a:pt x="287" y="417"/>
                </a:cubicBezTo>
                <a:cubicBezTo>
                  <a:pt x="306" y="435"/>
                  <a:pt x="306" y="445"/>
                  <a:pt x="333" y="435"/>
                </a:cubicBezTo>
                <a:cubicBezTo>
                  <a:pt x="333" y="445"/>
                  <a:pt x="296" y="435"/>
                  <a:pt x="296" y="454"/>
                </a:cubicBezTo>
                <a:cubicBezTo>
                  <a:pt x="315" y="472"/>
                  <a:pt x="333" y="491"/>
                  <a:pt x="352" y="482"/>
                </a:cubicBezTo>
                <a:cubicBezTo>
                  <a:pt x="352" y="482"/>
                  <a:pt x="361" y="491"/>
                  <a:pt x="361" y="500"/>
                </a:cubicBezTo>
                <a:cubicBezTo>
                  <a:pt x="343" y="491"/>
                  <a:pt x="324" y="491"/>
                  <a:pt x="306" y="500"/>
                </a:cubicBezTo>
                <a:cubicBezTo>
                  <a:pt x="306" y="491"/>
                  <a:pt x="315" y="491"/>
                  <a:pt x="315" y="482"/>
                </a:cubicBezTo>
                <a:cubicBezTo>
                  <a:pt x="269" y="463"/>
                  <a:pt x="195" y="472"/>
                  <a:pt x="185" y="519"/>
                </a:cubicBezTo>
                <a:cubicBezTo>
                  <a:pt x="176" y="519"/>
                  <a:pt x="167" y="519"/>
                  <a:pt x="158" y="519"/>
                </a:cubicBezTo>
                <a:cubicBezTo>
                  <a:pt x="250" y="352"/>
                  <a:pt x="398" y="213"/>
                  <a:pt x="574" y="139"/>
                </a:cubicBezTo>
                <a:cubicBezTo>
                  <a:pt x="556" y="158"/>
                  <a:pt x="556" y="185"/>
                  <a:pt x="593" y="185"/>
                </a:cubicBezTo>
                <a:cubicBezTo>
                  <a:pt x="602" y="204"/>
                  <a:pt x="583" y="204"/>
                  <a:pt x="583" y="213"/>
                </a:cubicBezTo>
                <a:cubicBezTo>
                  <a:pt x="611" y="241"/>
                  <a:pt x="657" y="213"/>
                  <a:pt x="685" y="213"/>
                </a:cubicBezTo>
                <a:cubicBezTo>
                  <a:pt x="694" y="204"/>
                  <a:pt x="685" y="195"/>
                  <a:pt x="694" y="176"/>
                </a:cubicBezTo>
                <a:cubicBezTo>
                  <a:pt x="722" y="167"/>
                  <a:pt x="731" y="139"/>
                  <a:pt x="750" y="121"/>
                </a:cubicBezTo>
                <a:cubicBezTo>
                  <a:pt x="768" y="102"/>
                  <a:pt x="806" y="102"/>
                  <a:pt x="815" y="65"/>
                </a:cubicBezTo>
                <a:cubicBezTo>
                  <a:pt x="833" y="65"/>
                  <a:pt x="843" y="56"/>
                  <a:pt x="861" y="65"/>
                </a:cubicBezTo>
                <a:cubicBezTo>
                  <a:pt x="852" y="74"/>
                  <a:pt x="824" y="74"/>
                  <a:pt x="815" y="93"/>
                </a:cubicBezTo>
                <a:cubicBezTo>
                  <a:pt x="806" y="102"/>
                  <a:pt x="824" y="93"/>
                  <a:pt x="824" y="102"/>
                </a:cubicBezTo>
                <a:cubicBezTo>
                  <a:pt x="815" y="121"/>
                  <a:pt x="768" y="121"/>
                  <a:pt x="750" y="139"/>
                </a:cubicBezTo>
                <a:cubicBezTo>
                  <a:pt x="750" y="148"/>
                  <a:pt x="750" y="148"/>
                  <a:pt x="750" y="158"/>
                </a:cubicBezTo>
                <a:cubicBezTo>
                  <a:pt x="759" y="176"/>
                  <a:pt x="806" y="148"/>
                  <a:pt x="815" y="167"/>
                </a:cubicBezTo>
                <a:cubicBezTo>
                  <a:pt x="787" y="176"/>
                  <a:pt x="768" y="158"/>
                  <a:pt x="759" y="176"/>
                </a:cubicBezTo>
                <a:cubicBezTo>
                  <a:pt x="759" y="195"/>
                  <a:pt x="778" y="185"/>
                  <a:pt x="778" y="213"/>
                </a:cubicBezTo>
                <a:cubicBezTo>
                  <a:pt x="880" y="176"/>
                  <a:pt x="935" y="269"/>
                  <a:pt x="907" y="333"/>
                </a:cubicBezTo>
                <a:cubicBezTo>
                  <a:pt x="926" y="352"/>
                  <a:pt x="935" y="333"/>
                  <a:pt x="954" y="333"/>
                </a:cubicBezTo>
                <a:cubicBezTo>
                  <a:pt x="954" y="343"/>
                  <a:pt x="954" y="352"/>
                  <a:pt x="963" y="352"/>
                </a:cubicBezTo>
                <a:cubicBezTo>
                  <a:pt x="963" y="361"/>
                  <a:pt x="935" y="343"/>
                  <a:pt x="926" y="361"/>
                </a:cubicBezTo>
                <a:cubicBezTo>
                  <a:pt x="926" y="380"/>
                  <a:pt x="926" y="389"/>
                  <a:pt x="935" y="398"/>
                </a:cubicBezTo>
                <a:cubicBezTo>
                  <a:pt x="963" y="408"/>
                  <a:pt x="963" y="389"/>
                  <a:pt x="972" y="389"/>
                </a:cubicBezTo>
                <a:cubicBezTo>
                  <a:pt x="972" y="417"/>
                  <a:pt x="944" y="408"/>
                  <a:pt x="935" y="426"/>
                </a:cubicBezTo>
                <a:cubicBezTo>
                  <a:pt x="926" y="472"/>
                  <a:pt x="954" y="491"/>
                  <a:pt x="954" y="528"/>
                </a:cubicBezTo>
                <a:cubicBezTo>
                  <a:pt x="963" y="537"/>
                  <a:pt x="963" y="528"/>
                  <a:pt x="972" y="528"/>
                </a:cubicBezTo>
                <a:cubicBezTo>
                  <a:pt x="954" y="583"/>
                  <a:pt x="1018" y="630"/>
                  <a:pt x="1055" y="639"/>
                </a:cubicBezTo>
                <a:cubicBezTo>
                  <a:pt x="1092" y="630"/>
                  <a:pt x="1074" y="574"/>
                  <a:pt x="1092" y="556"/>
                </a:cubicBezTo>
                <a:cubicBezTo>
                  <a:pt x="1092" y="528"/>
                  <a:pt x="1102" y="519"/>
                  <a:pt x="1111" y="500"/>
                </a:cubicBezTo>
                <a:cubicBezTo>
                  <a:pt x="1148" y="500"/>
                  <a:pt x="1176" y="482"/>
                  <a:pt x="1185" y="445"/>
                </a:cubicBezTo>
                <a:cubicBezTo>
                  <a:pt x="1231" y="435"/>
                  <a:pt x="1296" y="426"/>
                  <a:pt x="1305" y="389"/>
                </a:cubicBezTo>
                <a:cubicBezTo>
                  <a:pt x="1305" y="361"/>
                  <a:pt x="1278" y="343"/>
                  <a:pt x="1287" y="306"/>
                </a:cubicBezTo>
                <a:cubicBezTo>
                  <a:pt x="1296" y="306"/>
                  <a:pt x="1296" y="287"/>
                  <a:pt x="1305" y="278"/>
                </a:cubicBezTo>
                <a:cubicBezTo>
                  <a:pt x="1305" y="269"/>
                  <a:pt x="1305" y="269"/>
                  <a:pt x="1296" y="259"/>
                </a:cubicBezTo>
                <a:cubicBezTo>
                  <a:pt x="1305" y="250"/>
                  <a:pt x="1305" y="278"/>
                  <a:pt x="1315" y="269"/>
                </a:cubicBezTo>
                <a:cubicBezTo>
                  <a:pt x="1324" y="259"/>
                  <a:pt x="1324" y="259"/>
                  <a:pt x="1324" y="259"/>
                </a:cubicBezTo>
                <a:cubicBezTo>
                  <a:pt x="1315" y="241"/>
                  <a:pt x="1287" y="232"/>
                  <a:pt x="1278" y="213"/>
                </a:cubicBezTo>
                <a:cubicBezTo>
                  <a:pt x="1278" y="204"/>
                  <a:pt x="1296" y="213"/>
                  <a:pt x="1305" y="204"/>
                </a:cubicBezTo>
                <a:cubicBezTo>
                  <a:pt x="1296" y="185"/>
                  <a:pt x="1278" y="185"/>
                  <a:pt x="1268" y="167"/>
                </a:cubicBezTo>
                <a:cubicBezTo>
                  <a:pt x="1259" y="139"/>
                  <a:pt x="1287" y="130"/>
                  <a:pt x="1287" y="111"/>
                </a:cubicBezTo>
                <a:cubicBezTo>
                  <a:pt x="1370" y="139"/>
                  <a:pt x="1444" y="185"/>
                  <a:pt x="1509" y="232"/>
                </a:cubicBezTo>
                <a:cubicBezTo>
                  <a:pt x="1527" y="259"/>
                  <a:pt x="1555" y="278"/>
                  <a:pt x="1574" y="296"/>
                </a:cubicBezTo>
                <a:cubicBezTo>
                  <a:pt x="1574" y="287"/>
                  <a:pt x="1574" y="287"/>
                  <a:pt x="1574" y="287"/>
                </a:cubicBezTo>
                <a:cubicBezTo>
                  <a:pt x="1657" y="361"/>
                  <a:pt x="1722" y="454"/>
                  <a:pt x="1777" y="556"/>
                </a:cubicBezTo>
                <a:cubicBezTo>
                  <a:pt x="1750" y="519"/>
                  <a:pt x="1731" y="482"/>
                  <a:pt x="1685" y="463"/>
                </a:cubicBezTo>
                <a:close/>
                <a:moveTo>
                  <a:pt x="65" y="787"/>
                </a:moveTo>
                <a:cubicBezTo>
                  <a:pt x="74" y="759"/>
                  <a:pt x="74" y="722"/>
                  <a:pt x="111" y="713"/>
                </a:cubicBezTo>
                <a:cubicBezTo>
                  <a:pt x="130" y="741"/>
                  <a:pt x="121" y="787"/>
                  <a:pt x="148" y="796"/>
                </a:cubicBezTo>
                <a:cubicBezTo>
                  <a:pt x="148" y="815"/>
                  <a:pt x="158" y="824"/>
                  <a:pt x="167" y="843"/>
                </a:cubicBezTo>
                <a:cubicBezTo>
                  <a:pt x="167" y="852"/>
                  <a:pt x="167" y="861"/>
                  <a:pt x="167" y="870"/>
                </a:cubicBezTo>
                <a:cubicBezTo>
                  <a:pt x="176" y="889"/>
                  <a:pt x="185" y="917"/>
                  <a:pt x="195" y="926"/>
                </a:cubicBezTo>
                <a:cubicBezTo>
                  <a:pt x="158" y="1018"/>
                  <a:pt x="213" y="1065"/>
                  <a:pt x="241" y="1120"/>
                </a:cubicBezTo>
                <a:cubicBezTo>
                  <a:pt x="269" y="1166"/>
                  <a:pt x="278" y="1241"/>
                  <a:pt x="324" y="1250"/>
                </a:cubicBezTo>
                <a:cubicBezTo>
                  <a:pt x="324" y="1213"/>
                  <a:pt x="287" y="1185"/>
                  <a:pt x="278" y="1157"/>
                </a:cubicBezTo>
                <a:cubicBezTo>
                  <a:pt x="343" y="1204"/>
                  <a:pt x="352" y="1342"/>
                  <a:pt x="472" y="1342"/>
                </a:cubicBezTo>
                <a:cubicBezTo>
                  <a:pt x="491" y="1361"/>
                  <a:pt x="528" y="1370"/>
                  <a:pt x="546" y="1389"/>
                </a:cubicBezTo>
                <a:cubicBezTo>
                  <a:pt x="565" y="1426"/>
                  <a:pt x="602" y="1444"/>
                  <a:pt x="648" y="1444"/>
                </a:cubicBezTo>
                <a:cubicBezTo>
                  <a:pt x="676" y="1490"/>
                  <a:pt x="620" y="1509"/>
                  <a:pt x="630" y="1564"/>
                </a:cubicBezTo>
                <a:cubicBezTo>
                  <a:pt x="639" y="1611"/>
                  <a:pt x="722" y="1676"/>
                  <a:pt x="759" y="1694"/>
                </a:cubicBezTo>
                <a:cubicBezTo>
                  <a:pt x="768" y="1768"/>
                  <a:pt x="750" y="1814"/>
                  <a:pt x="759" y="1851"/>
                </a:cubicBezTo>
                <a:cubicBezTo>
                  <a:pt x="352" y="1759"/>
                  <a:pt x="47" y="1398"/>
                  <a:pt x="47" y="963"/>
                </a:cubicBezTo>
                <a:cubicBezTo>
                  <a:pt x="47" y="898"/>
                  <a:pt x="47" y="843"/>
                  <a:pt x="65" y="787"/>
                </a:cubicBezTo>
                <a:close/>
                <a:moveTo>
                  <a:pt x="741" y="889"/>
                </a:moveTo>
                <a:cubicBezTo>
                  <a:pt x="750" y="889"/>
                  <a:pt x="731" y="907"/>
                  <a:pt x="731" y="907"/>
                </a:cubicBezTo>
                <a:cubicBezTo>
                  <a:pt x="722" y="907"/>
                  <a:pt x="741" y="898"/>
                  <a:pt x="741" y="889"/>
                </a:cubicBezTo>
                <a:close/>
                <a:moveTo>
                  <a:pt x="926" y="917"/>
                </a:moveTo>
                <a:cubicBezTo>
                  <a:pt x="926" y="917"/>
                  <a:pt x="926" y="917"/>
                  <a:pt x="926" y="926"/>
                </a:cubicBezTo>
                <a:cubicBezTo>
                  <a:pt x="926" y="926"/>
                  <a:pt x="926" y="926"/>
                  <a:pt x="917" y="926"/>
                </a:cubicBezTo>
                <a:cubicBezTo>
                  <a:pt x="917" y="917"/>
                  <a:pt x="917" y="917"/>
                  <a:pt x="917" y="917"/>
                </a:cubicBezTo>
                <a:cubicBezTo>
                  <a:pt x="917" y="917"/>
                  <a:pt x="917" y="917"/>
                  <a:pt x="926" y="917"/>
                </a:cubicBezTo>
                <a:close/>
                <a:moveTo>
                  <a:pt x="824" y="898"/>
                </a:moveTo>
                <a:cubicBezTo>
                  <a:pt x="824" y="898"/>
                  <a:pt x="815" y="898"/>
                  <a:pt x="815" y="907"/>
                </a:cubicBezTo>
                <a:cubicBezTo>
                  <a:pt x="806" y="907"/>
                  <a:pt x="806" y="907"/>
                  <a:pt x="806" y="907"/>
                </a:cubicBezTo>
                <a:cubicBezTo>
                  <a:pt x="796" y="889"/>
                  <a:pt x="815" y="870"/>
                  <a:pt x="796" y="861"/>
                </a:cubicBezTo>
                <a:cubicBezTo>
                  <a:pt x="768" y="861"/>
                  <a:pt x="768" y="880"/>
                  <a:pt x="741" y="889"/>
                </a:cubicBezTo>
                <a:cubicBezTo>
                  <a:pt x="750" y="861"/>
                  <a:pt x="778" y="861"/>
                  <a:pt x="796" y="852"/>
                </a:cubicBezTo>
                <a:cubicBezTo>
                  <a:pt x="796" y="861"/>
                  <a:pt x="806" y="861"/>
                  <a:pt x="806" y="870"/>
                </a:cubicBezTo>
                <a:cubicBezTo>
                  <a:pt x="806" y="880"/>
                  <a:pt x="806" y="880"/>
                  <a:pt x="806" y="880"/>
                </a:cubicBezTo>
                <a:cubicBezTo>
                  <a:pt x="806" y="889"/>
                  <a:pt x="824" y="880"/>
                  <a:pt x="824" y="898"/>
                </a:cubicBezTo>
                <a:close/>
                <a:moveTo>
                  <a:pt x="1213" y="84"/>
                </a:moveTo>
                <a:cubicBezTo>
                  <a:pt x="1222" y="84"/>
                  <a:pt x="1222" y="84"/>
                  <a:pt x="1222" y="84"/>
                </a:cubicBezTo>
                <a:cubicBezTo>
                  <a:pt x="1222" y="93"/>
                  <a:pt x="1222" y="93"/>
                  <a:pt x="1222" y="93"/>
                </a:cubicBezTo>
                <a:cubicBezTo>
                  <a:pt x="1213" y="93"/>
                  <a:pt x="1213" y="84"/>
                  <a:pt x="1213" y="84"/>
                </a:cubicBezTo>
                <a:close/>
                <a:moveTo>
                  <a:pt x="1185" y="74"/>
                </a:moveTo>
                <a:cubicBezTo>
                  <a:pt x="1185" y="74"/>
                  <a:pt x="1185" y="74"/>
                  <a:pt x="1185" y="74"/>
                </a:cubicBezTo>
                <a:cubicBezTo>
                  <a:pt x="1185" y="74"/>
                  <a:pt x="1185" y="74"/>
                  <a:pt x="1176" y="74"/>
                </a:cubicBezTo>
                <a:cubicBezTo>
                  <a:pt x="1185" y="74"/>
                  <a:pt x="1185" y="74"/>
                  <a:pt x="1185" y="74"/>
                </a:cubicBezTo>
                <a:close/>
                <a:moveTo>
                  <a:pt x="630" y="111"/>
                </a:moveTo>
                <a:cubicBezTo>
                  <a:pt x="630" y="111"/>
                  <a:pt x="630" y="111"/>
                  <a:pt x="630" y="111"/>
                </a:cubicBezTo>
                <a:cubicBezTo>
                  <a:pt x="620" y="111"/>
                  <a:pt x="620" y="111"/>
                  <a:pt x="620" y="111"/>
                </a:cubicBezTo>
                <a:cubicBezTo>
                  <a:pt x="620" y="111"/>
                  <a:pt x="620" y="111"/>
                  <a:pt x="630" y="111"/>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251" name="Group 250"/>
          <p:cNvGrpSpPr/>
          <p:nvPr/>
        </p:nvGrpSpPr>
        <p:grpSpPr>
          <a:xfrm>
            <a:off x="846138" y="4268470"/>
            <a:ext cx="1166191" cy="1097280"/>
            <a:chOff x="846138" y="4268470"/>
            <a:chExt cx="1166191" cy="1097280"/>
          </a:xfrm>
        </p:grpSpPr>
        <p:pic>
          <p:nvPicPr>
            <p:cNvPr id="242" name="Picture 241"/>
            <p:cNvPicPr>
              <a:picLocks noChangeAspect="1"/>
            </p:cNvPicPr>
            <p:nvPr/>
          </p:nvPicPr>
          <p:blipFill>
            <a:blip r:embed="rId5">
              <a:clrChange>
                <a:clrFrom>
                  <a:srgbClr val="FFFFFF"/>
                </a:clrFrom>
                <a:clrTo>
                  <a:srgbClr val="FFFFFF">
                    <a:alpha val="0"/>
                  </a:srgbClr>
                </a:clrTo>
              </a:clrChange>
            </a:blip>
            <a:stretch>
              <a:fillRect/>
            </a:stretch>
          </p:blipFill>
          <p:spPr>
            <a:xfrm>
              <a:off x="1399395" y="4268470"/>
              <a:ext cx="612934" cy="1097280"/>
            </a:xfrm>
            <a:prstGeom prst="rect">
              <a:avLst/>
            </a:prstGeom>
          </p:spPr>
        </p:pic>
        <p:grpSp>
          <p:nvGrpSpPr>
            <p:cNvPr id="2" name="Group 4"/>
            <p:cNvGrpSpPr>
              <a:grpSpLocks noChangeAspect="1"/>
            </p:cNvGrpSpPr>
            <p:nvPr/>
          </p:nvGrpSpPr>
          <p:grpSpPr bwMode="auto">
            <a:xfrm>
              <a:off x="846138" y="4297363"/>
              <a:ext cx="596900" cy="1068387"/>
              <a:chOff x="533" y="2707"/>
              <a:chExt cx="376" cy="673"/>
            </a:xfrm>
          </p:grpSpPr>
          <p:sp>
            <p:nvSpPr>
              <p:cNvPr id="3" name="AutoShape 3"/>
              <p:cNvSpPr>
                <a:spLocks noChangeAspect="1" noChangeArrowheads="1" noTextEdit="1"/>
              </p:cNvSpPr>
              <p:nvPr/>
            </p:nvSpPr>
            <p:spPr bwMode="auto">
              <a:xfrm>
                <a:off x="533" y="2707"/>
                <a:ext cx="37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Freeform 5"/>
              <p:cNvSpPr>
                <a:spLocks/>
              </p:cNvSpPr>
              <p:nvPr/>
            </p:nvSpPr>
            <p:spPr bwMode="auto">
              <a:xfrm>
                <a:off x="584" y="2774"/>
                <a:ext cx="112" cy="23"/>
              </a:xfrm>
              <a:custGeom>
                <a:avLst/>
                <a:gdLst>
                  <a:gd name="T0" fmla="*/ 0 w 146"/>
                  <a:gd name="T1" fmla="*/ 23 h 30"/>
                  <a:gd name="T2" fmla="*/ 7 w 146"/>
                  <a:gd name="T3" fmla="*/ 30 h 30"/>
                  <a:gd name="T4" fmla="*/ 139 w 146"/>
                  <a:gd name="T5" fmla="*/ 30 h 30"/>
                  <a:gd name="T6" fmla="*/ 146 w 146"/>
                  <a:gd name="T7" fmla="*/ 23 h 30"/>
                  <a:gd name="T8" fmla="*/ 146 w 146"/>
                  <a:gd name="T9" fmla="*/ 7 h 30"/>
                  <a:gd name="T10" fmla="*/ 139 w 146"/>
                  <a:gd name="T11" fmla="*/ 0 h 30"/>
                  <a:gd name="T12" fmla="*/ 7 w 146"/>
                  <a:gd name="T13" fmla="*/ 0 h 30"/>
                  <a:gd name="T14" fmla="*/ 0 w 146"/>
                  <a:gd name="T15" fmla="*/ 7 h 30"/>
                  <a:gd name="T16" fmla="*/ 0 w 146"/>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0">
                    <a:moveTo>
                      <a:pt x="0" y="23"/>
                    </a:moveTo>
                    <a:cubicBezTo>
                      <a:pt x="0" y="27"/>
                      <a:pt x="3" y="30"/>
                      <a:pt x="7" y="30"/>
                    </a:cubicBezTo>
                    <a:cubicBezTo>
                      <a:pt x="139" y="30"/>
                      <a:pt x="139" y="30"/>
                      <a:pt x="139" y="30"/>
                    </a:cubicBezTo>
                    <a:cubicBezTo>
                      <a:pt x="143" y="30"/>
                      <a:pt x="146" y="27"/>
                      <a:pt x="146" y="23"/>
                    </a:cubicBezTo>
                    <a:cubicBezTo>
                      <a:pt x="146" y="7"/>
                      <a:pt x="146" y="7"/>
                      <a:pt x="146" y="7"/>
                    </a:cubicBezTo>
                    <a:cubicBezTo>
                      <a:pt x="146" y="3"/>
                      <a:pt x="143" y="0"/>
                      <a:pt x="139" y="0"/>
                    </a:cubicBezTo>
                    <a:cubicBezTo>
                      <a:pt x="7" y="0"/>
                      <a:pt x="7" y="0"/>
                      <a:pt x="7" y="0"/>
                    </a:cubicBezTo>
                    <a:cubicBezTo>
                      <a:pt x="3" y="0"/>
                      <a:pt x="0" y="3"/>
                      <a:pt x="0" y="7"/>
                    </a:cubicBezTo>
                    <a:lnTo>
                      <a:pt x="0" y="23"/>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reeform 6"/>
              <p:cNvSpPr>
                <a:spLocks/>
              </p:cNvSpPr>
              <p:nvPr/>
            </p:nvSpPr>
            <p:spPr bwMode="auto">
              <a:xfrm>
                <a:off x="670" y="3342"/>
                <a:ext cx="74" cy="39"/>
              </a:xfrm>
              <a:custGeom>
                <a:avLst/>
                <a:gdLst>
                  <a:gd name="T0" fmla="*/ 41 w 96"/>
                  <a:gd name="T1" fmla="*/ 0 h 50"/>
                  <a:gd name="T2" fmla="*/ 96 w 96"/>
                  <a:gd name="T3" fmla="*/ 50 h 50"/>
                  <a:gd name="T4" fmla="*/ 41 w 96"/>
                  <a:gd name="T5" fmla="*/ 50 h 50"/>
                  <a:gd name="T6" fmla="*/ 0 w 96"/>
                  <a:gd name="T7" fmla="*/ 50 h 50"/>
                  <a:gd name="T8" fmla="*/ 0 w 96"/>
                  <a:gd name="T9" fmla="*/ 0 h 50"/>
                  <a:gd name="T10" fmla="*/ 41 w 96"/>
                  <a:gd name="T11" fmla="*/ 0 h 50"/>
                </a:gdLst>
                <a:ahLst/>
                <a:cxnLst>
                  <a:cxn ang="0">
                    <a:pos x="T0" y="T1"/>
                  </a:cxn>
                  <a:cxn ang="0">
                    <a:pos x="T2" y="T3"/>
                  </a:cxn>
                  <a:cxn ang="0">
                    <a:pos x="T4" y="T5"/>
                  </a:cxn>
                  <a:cxn ang="0">
                    <a:pos x="T6" y="T7"/>
                  </a:cxn>
                  <a:cxn ang="0">
                    <a:pos x="T8" y="T9"/>
                  </a:cxn>
                  <a:cxn ang="0">
                    <a:pos x="T10" y="T11"/>
                  </a:cxn>
                </a:cxnLst>
                <a:rect l="0" t="0" r="r" b="b"/>
                <a:pathLst>
                  <a:path w="96" h="50">
                    <a:moveTo>
                      <a:pt x="41" y="0"/>
                    </a:moveTo>
                    <a:cubicBezTo>
                      <a:pt x="70" y="0"/>
                      <a:pt x="93" y="22"/>
                      <a:pt x="96" y="50"/>
                    </a:cubicBezTo>
                    <a:cubicBezTo>
                      <a:pt x="41" y="50"/>
                      <a:pt x="41" y="50"/>
                      <a:pt x="41" y="50"/>
                    </a:cubicBezTo>
                    <a:cubicBezTo>
                      <a:pt x="0" y="50"/>
                      <a:pt x="0" y="50"/>
                      <a:pt x="0" y="50"/>
                    </a:cubicBezTo>
                    <a:cubicBezTo>
                      <a:pt x="0" y="0"/>
                      <a:pt x="0" y="0"/>
                      <a:pt x="0" y="0"/>
                    </a:cubicBezTo>
                    <a:lnTo>
                      <a:pt x="41"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Freeform 7"/>
              <p:cNvSpPr>
                <a:spLocks/>
              </p:cNvSpPr>
              <p:nvPr/>
            </p:nvSpPr>
            <p:spPr bwMode="auto">
              <a:xfrm>
                <a:off x="578" y="3081"/>
                <a:ext cx="123" cy="266"/>
              </a:xfrm>
              <a:custGeom>
                <a:avLst/>
                <a:gdLst>
                  <a:gd name="T0" fmla="*/ 0 w 123"/>
                  <a:gd name="T1" fmla="*/ 0 h 266"/>
                  <a:gd name="T2" fmla="*/ 0 w 123"/>
                  <a:gd name="T3" fmla="*/ 0 h 266"/>
                  <a:gd name="T4" fmla="*/ 32 w 123"/>
                  <a:gd name="T5" fmla="*/ 0 h 266"/>
                  <a:gd name="T6" fmla="*/ 92 w 123"/>
                  <a:gd name="T7" fmla="*/ 0 h 266"/>
                  <a:gd name="T8" fmla="*/ 123 w 123"/>
                  <a:gd name="T9" fmla="*/ 0 h 266"/>
                  <a:gd name="T10" fmla="*/ 123 w 123"/>
                  <a:gd name="T11" fmla="*/ 40 h 266"/>
                  <a:gd name="T12" fmla="*/ 123 w 123"/>
                  <a:gd name="T13" fmla="*/ 266 h 266"/>
                  <a:gd name="T14" fmla="*/ 92 w 123"/>
                  <a:gd name="T15" fmla="*/ 266 h 266"/>
                  <a:gd name="T16" fmla="*/ 92 w 123"/>
                  <a:gd name="T17" fmla="*/ 40 h 266"/>
                  <a:gd name="T18" fmla="*/ 32 w 123"/>
                  <a:gd name="T19" fmla="*/ 40 h 266"/>
                  <a:gd name="T20" fmla="*/ 32 w 123"/>
                  <a:gd name="T21" fmla="*/ 266 h 266"/>
                  <a:gd name="T22" fmla="*/ 0 w 123"/>
                  <a:gd name="T23" fmla="*/ 266 h 266"/>
                  <a:gd name="T24" fmla="*/ 0 w 123"/>
                  <a:gd name="T25" fmla="*/ 40 h 266"/>
                  <a:gd name="T26" fmla="*/ 0 w 123"/>
                  <a:gd name="T27" fmla="*/ 40 h 266"/>
                  <a:gd name="T28" fmla="*/ 0 w 123"/>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66">
                    <a:moveTo>
                      <a:pt x="0" y="0"/>
                    </a:moveTo>
                    <a:lnTo>
                      <a:pt x="0" y="0"/>
                    </a:lnTo>
                    <a:lnTo>
                      <a:pt x="32" y="0"/>
                    </a:lnTo>
                    <a:lnTo>
                      <a:pt x="92" y="0"/>
                    </a:lnTo>
                    <a:lnTo>
                      <a:pt x="123" y="0"/>
                    </a:lnTo>
                    <a:lnTo>
                      <a:pt x="123" y="40"/>
                    </a:lnTo>
                    <a:lnTo>
                      <a:pt x="123" y="266"/>
                    </a:lnTo>
                    <a:lnTo>
                      <a:pt x="92" y="266"/>
                    </a:lnTo>
                    <a:lnTo>
                      <a:pt x="92" y="40"/>
                    </a:lnTo>
                    <a:lnTo>
                      <a:pt x="32" y="40"/>
                    </a:lnTo>
                    <a:lnTo>
                      <a:pt x="32" y="266"/>
                    </a:lnTo>
                    <a:lnTo>
                      <a:pt x="0" y="266"/>
                    </a:lnTo>
                    <a:lnTo>
                      <a:pt x="0" y="40"/>
                    </a:lnTo>
                    <a:lnTo>
                      <a:pt x="0" y="40"/>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8"/>
              <p:cNvSpPr>
                <a:spLocks/>
              </p:cNvSpPr>
              <p:nvPr/>
            </p:nvSpPr>
            <p:spPr bwMode="auto">
              <a:xfrm>
                <a:off x="578" y="3342"/>
                <a:ext cx="74" cy="39"/>
              </a:xfrm>
              <a:custGeom>
                <a:avLst/>
                <a:gdLst>
                  <a:gd name="T0" fmla="*/ 41 w 96"/>
                  <a:gd name="T1" fmla="*/ 0 h 50"/>
                  <a:gd name="T2" fmla="*/ 96 w 96"/>
                  <a:gd name="T3" fmla="*/ 50 h 50"/>
                  <a:gd name="T4" fmla="*/ 41 w 96"/>
                  <a:gd name="T5" fmla="*/ 50 h 50"/>
                  <a:gd name="T6" fmla="*/ 0 w 96"/>
                  <a:gd name="T7" fmla="*/ 50 h 50"/>
                  <a:gd name="T8" fmla="*/ 0 w 96"/>
                  <a:gd name="T9" fmla="*/ 0 h 50"/>
                  <a:gd name="T10" fmla="*/ 41 w 96"/>
                  <a:gd name="T11" fmla="*/ 0 h 50"/>
                </a:gdLst>
                <a:ahLst/>
                <a:cxnLst>
                  <a:cxn ang="0">
                    <a:pos x="T0" y="T1"/>
                  </a:cxn>
                  <a:cxn ang="0">
                    <a:pos x="T2" y="T3"/>
                  </a:cxn>
                  <a:cxn ang="0">
                    <a:pos x="T4" y="T5"/>
                  </a:cxn>
                  <a:cxn ang="0">
                    <a:pos x="T6" y="T7"/>
                  </a:cxn>
                  <a:cxn ang="0">
                    <a:pos x="T8" y="T9"/>
                  </a:cxn>
                  <a:cxn ang="0">
                    <a:pos x="T10" y="T11"/>
                  </a:cxn>
                </a:cxnLst>
                <a:rect l="0" t="0" r="r" b="b"/>
                <a:pathLst>
                  <a:path w="96" h="50">
                    <a:moveTo>
                      <a:pt x="41" y="0"/>
                    </a:moveTo>
                    <a:cubicBezTo>
                      <a:pt x="70" y="0"/>
                      <a:pt x="93" y="22"/>
                      <a:pt x="96" y="50"/>
                    </a:cubicBezTo>
                    <a:cubicBezTo>
                      <a:pt x="41" y="50"/>
                      <a:pt x="41" y="50"/>
                      <a:pt x="41" y="50"/>
                    </a:cubicBezTo>
                    <a:cubicBezTo>
                      <a:pt x="0" y="50"/>
                      <a:pt x="0" y="50"/>
                      <a:pt x="0" y="50"/>
                    </a:cubicBezTo>
                    <a:cubicBezTo>
                      <a:pt x="0" y="0"/>
                      <a:pt x="0" y="0"/>
                      <a:pt x="0" y="0"/>
                    </a:cubicBezTo>
                    <a:lnTo>
                      <a:pt x="41"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9"/>
              <p:cNvSpPr>
                <a:spLocks/>
              </p:cNvSpPr>
              <p:nvPr/>
            </p:nvSpPr>
            <p:spPr bwMode="auto">
              <a:xfrm>
                <a:off x="533" y="2860"/>
                <a:ext cx="214" cy="221"/>
              </a:xfrm>
              <a:custGeom>
                <a:avLst/>
                <a:gdLst>
                  <a:gd name="T0" fmla="*/ 59 w 278"/>
                  <a:gd name="T1" fmla="*/ 0 h 288"/>
                  <a:gd name="T2" fmla="*/ 219 w 278"/>
                  <a:gd name="T3" fmla="*/ 0 h 288"/>
                  <a:gd name="T4" fmla="*/ 278 w 278"/>
                  <a:gd name="T5" fmla="*/ 59 h 288"/>
                  <a:gd name="T6" fmla="*/ 278 w 278"/>
                  <a:gd name="T7" fmla="*/ 109 h 288"/>
                  <a:gd name="T8" fmla="*/ 219 w 278"/>
                  <a:gd name="T9" fmla="*/ 109 h 288"/>
                  <a:gd name="T10" fmla="*/ 219 w 278"/>
                  <a:gd name="T11" fmla="*/ 288 h 288"/>
                  <a:gd name="T12" fmla="*/ 59 w 278"/>
                  <a:gd name="T13" fmla="*/ 288 h 288"/>
                  <a:gd name="T14" fmla="*/ 59 w 278"/>
                  <a:gd name="T15" fmla="*/ 109 h 288"/>
                  <a:gd name="T16" fmla="*/ 0 w 278"/>
                  <a:gd name="T17" fmla="*/ 109 h 288"/>
                  <a:gd name="T18" fmla="*/ 0 w 278"/>
                  <a:gd name="T19" fmla="*/ 59 h 288"/>
                  <a:gd name="T20" fmla="*/ 59 w 278"/>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88">
                    <a:moveTo>
                      <a:pt x="59" y="0"/>
                    </a:moveTo>
                    <a:cubicBezTo>
                      <a:pt x="219" y="0"/>
                      <a:pt x="219" y="0"/>
                      <a:pt x="219" y="0"/>
                    </a:cubicBezTo>
                    <a:cubicBezTo>
                      <a:pt x="252" y="0"/>
                      <a:pt x="278" y="27"/>
                      <a:pt x="278" y="59"/>
                    </a:cubicBezTo>
                    <a:cubicBezTo>
                      <a:pt x="278" y="109"/>
                      <a:pt x="278" y="109"/>
                      <a:pt x="278" y="109"/>
                    </a:cubicBezTo>
                    <a:cubicBezTo>
                      <a:pt x="219" y="109"/>
                      <a:pt x="219" y="109"/>
                      <a:pt x="219" y="109"/>
                    </a:cubicBezTo>
                    <a:cubicBezTo>
                      <a:pt x="219" y="288"/>
                      <a:pt x="219" y="288"/>
                      <a:pt x="219" y="288"/>
                    </a:cubicBezTo>
                    <a:cubicBezTo>
                      <a:pt x="59" y="288"/>
                      <a:pt x="59" y="288"/>
                      <a:pt x="59" y="288"/>
                    </a:cubicBezTo>
                    <a:cubicBezTo>
                      <a:pt x="59" y="109"/>
                      <a:pt x="59" y="109"/>
                      <a:pt x="59" y="109"/>
                    </a:cubicBezTo>
                    <a:cubicBezTo>
                      <a:pt x="0" y="109"/>
                      <a:pt x="0" y="109"/>
                      <a:pt x="0" y="109"/>
                    </a:cubicBezTo>
                    <a:cubicBezTo>
                      <a:pt x="0" y="59"/>
                      <a:pt x="0" y="59"/>
                      <a:pt x="0" y="59"/>
                    </a:cubicBezTo>
                    <a:cubicBezTo>
                      <a:pt x="0" y="27"/>
                      <a:pt x="26" y="0"/>
                      <a:pt x="59"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10"/>
              <p:cNvSpPr>
                <a:spLocks/>
              </p:cNvSpPr>
              <p:nvPr/>
            </p:nvSpPr>
            <p:spPr bwMode="auto">
              <a:xfrm>
                <a:off x="708" y="2944"/>
                <a:ext cx="76" cy="113"/>
              </a:xfrm>
              <a:custGeom>
                <a:avLst/>
                <a:gdLst>
                  <a:gd name="T0" fmla="*/ 37 w 99"/>
                  <a:gd name="T1" fmla="*/ 148 h 148"/>
                  <a:gd name="T2" fmla="*/ 99 w 99"/>
                  <a:gd name="T3" fmla="*/ 148 h 148"/>
                  <a:gd name="T4" fmla="*/ 99 w 99"/>
                  <a:gd name="T5" fmla="*/ 105 h 148"/>
                  <a:gd name="T6" fmla="*/ 43 w 99"/>
                  <a:gd name="T7" fmla="*/ 105 h 148"/>
                  <a:gd name="T8" fmla="*/ 43 w 99"/>
                  <a:gd name="T9" fmla="*/ 0 h 148"/>
                  <a:gd name="T10" fmla="*/ 0 w 99"/>
                  <a:gd name="T11" fmla="*/ 0 h 148"/>
                  <a:gd name="T12" fmla="*/ 0 w 99"/>
                  <a:gd name="T13" fmla="*/ 111 h 148"/>
                  <a:gd name="T14" fmla="*/ 37 w 99"/>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48">
                    <a:moveTo>
                      <a:pt x="37" y="148"/>
                    </a:moveTo>
                    <a:cubicBezTo>
                      <a:pt x="99" y="148"/>
                      <a:pt x="99" y="148"/>
                      <a:pt x="99" y="148"/>
                    </a:cubicBezTo>
                    <a:cubicBezTo>
                      <a:pt x="99" y="105"/>
                      <a:pt x="99" y="105"/>
                      <a:pt x="99" y="105"/>
                    </a:cubicBezTo>
                    <a:cubicBezTo>
                      <a:pt x="43" y="105"/>
                      <a:pt x="43" y="105"/>
                      <a:pt x="43" y="105"/>
                    </a:cubicBezTo>
                    <a:cubicBezTo>
                      <a:pt x="43" y="0"/>
                      <a:pt x="43" y="0"/>
                      <a:pt x="43" y="0"/>
                    </a:cubicBezTo>
                    <a:cubicBezTo>
                      <a:pt x="0" y="0"/>
                      <a:pt x="0" y="0"/>
                      <a:pt x="0" y="0"/>
                    </a:cubicBezTo>
                    <a:cubicBezTo>
                      <a:pt x="0" y="111"/>
                      <a:pt x="0" y="111"/>
                      <a:pt x="0" y="111"/>
                    </a:cubicBezTo>
                    <a:cubicBezTo>
                      <a:pt x="0" y="131"/>
                      <a:pt x="17" y="148"/>
                      <a:pt x="37" y="148"/>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539" y="2944"/>
                <a:ext cx="33" cy="196"/>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12"/>
              <p:cNvSpPr>
                <a:spLocks/>
              </p:cNvSpPr>
              <p:nvPr/>
            </p:nvSpPr>
            <p:spPr bwMode="auto">
              <a:xfrm>
                <a:off x="538" y="3107"/>
                <a:ext cx="34" cy="66"/>
              </a:xfrm>
              <a:custGeom>
                <a:avLst/>
                <a:gdLst>
                  <a:gd name="T0" fmla="*/ 44 w 44"/>
                  <a:gd name="T1" fmla="*/ 0 h 87"/>
                  <a:gd name="T2" fmla="*/ 44 w 44"/>
                  <a:gd name="T3" fmla="*/ 87 h 87"/>
                  <a:gd name="T4" fmla="*/ 0 w 44"/>
                  <a:gd name="T5" fmla="*/ 43 h 87"/>
                  <a:gd name="T6" fmla="*/ 44 w 44"/>
                  <a:gd name="T7" fmla="*/ 0 h 87"/>
                </a:gdLst>
                <a:ahLst/>
                <a:cxnLst>
                  <a:cxn ang="0">
                    <a:pos x="T0" y="T1"/>
                  </a:cxn>
                  <a:cxn ang="0">
                    <a:pos x="T2" y="T3"/>
                  </a:cxn>
                  <a:cxn ang="0">
                    <a:pos x="T4" y="T5"/>
                  </a:cxn>
                  <a:cxn ang="0">
                    <a:pos x="T6" y="T7"/>
                  </a:cxn>
                </a:cxnLst>
                <a:rect l="0" t="0" r="r" b="b"/>
                <a:pathLst>
                  <a:path w="44" h="87">
                    <a:moveTo>
                      <a:pt x="44" y="0"/>
                    </a:moveTo>
                    <a:cubicBezTo>
                      <a:pt x="44" y="87"/>
                      <a:pt x="44" y="87"/>
                      <a:pt x="44" y="87"/>
                    </a:cubicBezTo>
                    <a:cubicBezTo>
                      <a:pt x="20" y="87"/>
                      <a:pt x="0" y="67"/>
                      <a:pt x="0" y="43"/>
                    </a:cubicBezTo>
                    <a:cubicBezTo>
                      <a:pt x="0" y="19"/>
                      <a:pt x="20" y="0"/>
                      <a:pt x="44"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13"/>
              <p:cNvSpPr>
                <a:spLocks/>
              </p:cNvSpPr>
              <p:nvPr/>
            </p:nvSpPr>
            <p:spPr bwMode="auto">
              <a:xfrm>
                <a:off x="750" y="3023"/>
                <a:ext cx="67" cy="34"/>
              </a:xfrm>
              <a:custGeom>
                <a:avLst/>
                <a:gdLst>
                  <a:gd name="T0" fmla="*/ 0 w 87"/>
                  <a:gd name="T1" fmla="*/ 0 h 44"/>
                  <a:gd name="T2" fmla="*/ 87 w 87"/>
                  <a:gd name="T3" fmla="*/ 0 h 44"/>
                  <a:gd name="T4" fmla="*/ 44 w 87"/>
                  <a:gd name="T5" fmla="*/ 44 h 44"/>
                  <a:gd name="T6" fmla="*/ 0 w 87"/>
                  <a:gd name="T7" fmla="*/ 0 h 44"/>
                </a:gdLst>
                <a:ahLst/>
                <a:cxnLst>
                  <a:cxn ang="0">
                    <a:pos x="T0" y="T1"/>
                  </a:cxn>
                  <a:cxn ang="0">
                    <a:pos x="T2" y="T3"/>
                  </a:cxn>
                  <a:cxn ang="0">
                    <a:pos x="T4" y="T5"/>
                  </a:cxn>
                  <a:cxn ang="0">
                    <a:pos x="T6" y="T7"/>
                  </a:cxn>
                </a:cxnLst>
                <a:rect l="0" t="0" r="r" b="b"/>
                <a:pathLst>
                  <a:path w="87" h="44">
                    <a:moveTo>
                      <a:pt x="0" y="0"/>
                    </a:moveTo>
                    <a:cubicBezTo>
                      <a:pt x="87" y="0"/>
                      <a:pt x="87" y="0"/>
                      <a:pt x="87" y="0"/>
                    </a:cubicBezTo>
                    <a:cubicBezTo>
                      <a:pt x="87" y="24"/>
                      <a:pt x="68" y="44"/>
                      <a:pt x="44" y="44"/>
                    </a:cubicBezTo>
                    <a:cubicBezTo>
                      <a:pt x="19" y="44"/>
                      <a:pt x="0" y="24"/>
                      <a:pt x="0"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722" y="3008"/>
                <a:ext cx="147" cy="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p:nvSpPr>
            <p:spPr bwMode="auto">
              <a:xfrm>
                <a:off x="756" y="2934"/>
                <a:ext cx="153" cy="74"/>
              </a:xfrm>
              <a:custGeom>
                <a:avLst/>
                <a:gdLst>
                  <a:gd name="T0" fmla="*/ 40 w 153"/>
                  <a:gd name="T1" fmla="*/ 0 h 74"/>
                  <a:gd name="T2" fmla="*/ 153 w 153"/>
                  <a:gd name="T3" fmla="*/ 0 h 74"/>
                  <a:gd name="T4" fmla="*/ 113 w 153"/>
                  <a:gd name="T5" fmla="*/ 74 h 74"/>
                  <a:gd name="T6" fmla="*/ 0 w 153"/>
                  <a:gd name="T7" fmla="*/ 74 h 74"/>
                  <a:gd name="T8" fmla="*/ 40 w 153"/>
                  <a:gd name="T9" fmla="*/ 0 h 74"/>
                </a:gdLst>
                <a:ahLst/>
                <a:cxnLst>
                  <a:cxn ang="0">
                    <a:pos x="T0" y="T1"/>
                  </a:cxn>
                  <a:cxn ang="0">
                    <a:pos x="T2" y="T3"/>
                  </a:cxn>
                  <a:cxn ang="0">
                    <a:pos x="T4" y="T5"/>
                  </a:cxn>
                  <a:cxn ang="0">
                    <a:pos x="T6" y="T7"/>
                  </a:cxn>
                  <a:cxn ang="0">
                    <a:pos x="T8" y="T9"/>
                  </a:cxn>
                </a:cxnLst>
                <a:rect l="0" t="0" r="r" b="b"/>
                <a:pathLst>
                  <a:path w="153" h="74">
                    <a:moveTo>
                      <a:pt x="40" y="0"/>
                    </a:moveTo>
                    <a:lnTo>
                      <a:pt x="153" y="0"/>
                    </a:lnTo>
                    <a:lnTo>
                      <a:pt x="113" y="74"/>
                    </a:lnTo>
                    <a:lnTo>
                      <a:pt x="0" y="74"/>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722" y="3008"/>
                <a:ext cx="34" cy="1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p:nvSpPr>
            <p:spPr bwMode="auto">
              <a:xfrm>
                <a:off x="620" y="2815"/>
                <a:ext cx="39" cy="64"/>
              </a:xfrm>
              <a:custGeom>
                <a:avLst/>
                <a:gdLst>
                  <a:gd name="T0" fmla="*/ 20 w 39"/>
                  <a:gd name="T1" fmla="*/ 64 h 64"/>
                  <a:gd name="T2" fmla="*/ 39 w 39"/>
                  <a:gd name="T3" fmla="*/ 45 h 64"/>
                  <a:gd name="T4" fmla="*/ 39 w 39"/>
                  <a:gd name="T5" fmla="*/ 0 h 64"/>
                  <a:gd name="T6" fmla="*/ 0 w 39"/>
                  <a:gd name="T7" fmla="*/ 0 h 64"/>
                  <a:gd name="T8" fmla="*/ 0 w 39"/>
                  <a:gd name="T9" fmla="*/ 45 h 64"/>
                  <a:gd name="T10" fmla="*/ 20 w 39"/>
                  <a:gd name="T11" fmla="*/ 64 h 64"/>
                </a:gdLst>
                <a:ahLst/>
                <a:cxnLst>
                  <a:cxn ang="0">
                    <a:pos x="T0" y="T1"/>
                  </a:cxn>
                  <a:cxn ang="0">
                    <a:pos x="T2" y="T3"/>
                  </a:cxn>
                  <a:cxn ang="0">
                    <a:pos x="T4" y="T5"/>
                  </a:cxn>
                  <a:cxn ang="0">
                    <a:pos x="T6" y="T7"/>
                  </a:cxn>
                  <a:cxn ang="0">
                    <a:pos x="T8" y="T9"/>
                  </a:cxn>
                  <a:cxn ang="0">
                    <a:pos x="T10" y="T11"/>
                  </a:cxn>
                </a:cxnLst>
                <a:rect l="0" t="0" r="r" b="b"/>
                <a:pathLst>
                  <a:path w="39" h="64">
                    <a:moveTo>
                      <a:pt x="20" y="64"/>
                    </a:moveTo>
                    <a:lnTo>
                      <a:pt x="39" y="45"/>
                    </a:lnTo>
                    <a:lnTo>
                      <a:pt x="39" y="0"/>
                    </a:lnTo>
                    <a:lnTo>
                      <a:pt x="0" y="0"/>
                    </a:lnTo>
                    <a:lnTo>
                      <a:pt x="0" y="45"/>
                    </a:lnTo>
                    <a:lnTo>
                      <a:pt x="20" y="64"/>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p:nvSpPr>
            <p:spPr bwMode="auto">
              <a:xfrm>
                <a:off x="620" y="2815"/>
                <a:ext cx="39" cy="34"/>
              </a:xfrm>
              <a:custGeom>
                <a:avLst/>
                <a:gdLst>
                  <a:gd name="T0" fmla="*/ 51 w 51"/>
                  <a:gd name="T1" fmla="*/ 41 h 45"/>
                  <a:gd name="T2" fmla="*/ 26 w 51"/>
                  <a:gd name="T3" fmla="*/ 45 h 45"/>
                  <a:gd name="T4" fmla="*/ 0 w 51"/>
                  <a:gd name="T5" fmla="*/ 41 h 45"/>
                  <a:gd name="T6" fmla="*/ 0 w 51"/>
                  <a:gd name="T7" fmla="*/ 0 h 45"/>
                  <a:gd name="T8" fmla="*/ 51 w 51"/>
                  <a:gd name="T9" fmla="*/ 0 h 45"/>
                  <a:gd name="T10" fmla="*/ 51 w 51"/>
                  <a:gd name="T11" fmla="*/ 41 h 45"/>
                </a:gdLst>
                <a:ahLst/>
                <a:cxnLst>
                  <a:cxn ang="0">
                    <a:pos x="T0" y="T1"/>
                  </a:cxn>
                  <a:cxn ang="0">
                    <a:pos x="T2" y="T3"/>
                  </a:cxn>
                  <a:cxn ang="0">
                    <a:pos x="T4" y="T5"/>
                  </a:cxn>
                  <a:cxn ang="0">
                    <a:pos x="T6" y="T7"/>
                  </a:cxn>
                  <a:cxn ang="0">
                    <a:pos x="T8" y="T9"/>
                  </a:cxn>
                  <a:cxn ang="0">
                    <a:pos x="T10" y="T11"/>
                  </a:cxn>
                </a:cxnLst>
                <a:rect l="0" t="0" r="r" b="b"/>
                <a:pathLst>
                  <a:path w="51" h="45">
                    <a:moveTo>
                      <a:pt x="51" y="41"/>
                    </a:moveTo>
                    <a:cubicBezTo>
                      <a:pt x="43" y="44"/>
                      <a:pt x="35" y="45"/>
                      <a:pt x="26" y="45"/>
                    </a:cubicBezTo>
                    <a:cubicBezTo>
                      <a:pt x="17" y="45"/>
                      <a:pt x="9" y="43"/>
                      <a:pt x="0" y="41"/>
                    </a:cubicBezTo>
                    <a:cubicBezTo>
                      <a:pt x="0" y="0"/>
                      <a:pt x="0" y="0"/>
                      <a:pt x="0" y="0"/>
                    </a:cubicBezTo>
                    <a:cubicBezTo>
                      <a:pt x="51" y="0"/>
                      <a:pt x="51" y="0"/>
                      <a:pt x="51" y="0"/>
                    </a:cubicBezTo>
                    <a:lnTo>
                      <a:pt x="51" y="41"/>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p:nvSpPr>
            <p:spPr bwMode="auto">
              <a:xfrm>
                <a:off x="594" y="2708"/>
                <a:ext cx="92" cy="63"/>
              </a:xfrm>
              <a:custGeom>
                <a:avLst/>
                <a:gdLst>
                  <a:gd name="T0" fmla="*/ 60 w 120"/>
                  <a:gd name="T1" fmla="*/ 0 h 82"/>
                  <a:gd name="T2" fmla="*/ 120 w 120"/>
                  <a:gd name="T3" fmla="*/ 60 h 82"/>
                  <a:gd name="T4" fmla="*/ 120 w 120"/>
                  <a:gd name="T5" fmla="*/ 82 h 82"/>
                  <a:gd name="T6" fmla="*/ 0 w 120"/>
                  <a:gd name="T7" fmla="*/ 82 h 82"/>
                  <a:gd name="T8" fmla="*/ 0 w 120"/>
                  <a:gd name="T9" fmla="*/ 60 h 82"/>
                  <a:gd name="T10" fmla="*/ 60 w 120"/>
                  <a:gd name="T11" fmla="*/ 0 h 82"/>
                </a:gdLst>
                <a:ahLst/>
                <a:cxnLst>
                  <a:cxn ang="0">
                    <a:pos x="T0" y="T1"/>
                  </a:cxn>
                  <a:cxn ang="0">
                    <a:pos x="T2" y="T3"/>
                  </a:cxn>
                  <a:cxn ang="0">
                    <a:pos x="T4" y="T5"/>
                  </a:cxn>
                  <a:cxn ang="0">
                    <a:pos x="T6" y="T7"/>
                  </a:cxn>
                  <a:cxn ang="0">
                    <a:pos x="T8" y="T9"/>
                  </a:cxn>
                  <a:cxn ang="0">
                    <a:pos x="T10" y="T11"/>
                  </a:cxn>
                </a:cxnLst>
                <a:rect l="0" t="0" r="r" b="b"/>
                <a:pathLst>
                  <a:path w="120" h="82">
                    <a:moveTo>
                      <a:pt x="60" y="0"/>
                    </a:moveTo>
                    <a:cubicBezTo>
                      <a:pt x="93" y="0"/>
                      <a:pt x="120" y="26"/>
                      <a:pt x="120" y="60"/>
                    </a:cubicBezTo>
                    <a:cubicBezTo>
                      <a:pt x="120" y="82"/>
                      <a:pt x="120" y="82"/>
                      <a:pt x="120" y="82"/>
                    </a:cubicBezTo>
                    <a:cubicBezTo>
                      <a:pt x="0" y="82"/>
                      <a:pt x="0" y="82"/>
                      <a:pt x="0" y="82"/>
                    </a:cubicBezTo>
                    <a:cubicBezTo>
                      <a:pt x="0" y="60"/>
                      <a:pt x="0" y="60"/>
                      <a:pt x="0" y="60"/>
                    </a:cubicBezTo>
                    <a:cubicBezTo>
                      <a:pt x="0" y="26"/>
                      <a:pt x="27" y="0"/>
                      <a:pt x="6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p:nvSpPr>
            <p:spPr bwMode="auto">
              <a:xfrm>
                <a:off x="594" y="2755"/>
                <a:ext cx="92" cy="87"/>
              </a:xfrm>
              <a:custGeom>
                <a:avLst/>
                <a:gdLst>
                  <a:gd name="T0" fmla="*/ 120 w 120"/>
                  <a:gd name="T1" fmla="*/ 0 h 113"/>
                  <a:gd name="T2" fmla="*/ 120 w 120"/>
                  <a:gd name="T3" fmla="*/ 93 h 113"/>
                  <a:gd name="T4" fmla="*/ 119 w 120"/>
                  <a:gd name="T5" fmla="*/ 93 h 113"/>
                  <a:gd name="T6" fmla="*/ 60 w 120"/>
                  <a:gd name="T7" fmla="*/ 113 h 113"/>
                  <a:gd name="T8" fmla="*/ 1 w 120"/>
                  <a:gd name="T9" fmla="*/ 93 h 113"/>
                  <a:gd name="T10" fmla="*/ 0 w 120"/>
                  <a:gd name="T11" fmla="*/ 93 h 113"/>
                  <a:gd name="T12" fmla="*/ 0 w 120"/>
                  <a:gd name="T13" fmla="*/ 0 h 113"/>
                  <a:gd name="T14" fmla="*/ 120 w 120"/>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3">
                    <a:moveTo>
                      <a:pt x="120" y="0"/>
                    </a:moveTo>
                    <a:cubicBezTo>
                      <a:pt x="120" y="93"/>
                      <a:pt x="120" y="93"/>
                      <a:pt x="120" y="93"/>
                    </a:cubicBezTo>
                    <a:cubicBezTo>
                      <a:pt x="119" y="93"/>
                      <a:pt x="119" y="93"/>
                      <a:pt x="119" y="93"/>
                    </a:cubicBezTo>
                    <a:cubicBezTo>
                      <a:pt x="103" y="105"/>
                      <a:pt x="82" y="113"/>
                      <a:pt x="60" y="113"/>
                    </a:cubicBezTo>
                    <a:cubicBezTo>
                      <a:pt x="38" y="113"/>
                      <a:pt x="17" y="105"/>
                      <a:pt x="1" y="93"/>
                    </a:cubicBezTo>
                    <a:cubicBezTo>
                      <a:pt x="0" y="93"/>
                      <a:pt x="0" y="93"/>
                      <a:pt x="0" y="93"/>
                    </a:cubicBezTo>
                    <a:cubicBezTo>
                      <a:pt x="0" y="0"/>
                      <a:pt x="0" y="0"/>
                      <a:pt x="0" y="0"/>
                    </a:cubicBezTo>
                    <a:lnTo>
                      <a:pt x="120"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539" y="2944"/>
                <a:ext cx="33" cy="9"/>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708" y="2944"/>
                <a:ext cx="33" cy="9"/>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p:nvSpPr>
            <p:spPr bwMode="auto">
              <a:xfrm>
                <a:off x="597" y="2773"/>
                <a:ext cx="86" cy="21"/>
              </a:xfrm>
              <a:custGeom>
                <a:avLst/>
                <a:gdLst>
                  <a:gd name="T0" fmla="*/ 0 w 112"/>
                  <a:gd name="T1" fmla="*/ 0 h 28"/>
                  <a:gd name="T2" fmla="*/ 0 w 112"/>
                  <a:gd name="T3" fmla="*/ 28 h 28"/>
                  <a:gd name="T4" fmla="*/ 50 w 112"/>
                  <a:gd name="T5" fmla="*/ 28 h 28"/>
                  <a:gd name="T6" fmla="*/ 50 w 112"/>
                  <a:gd name="T7" fmla="*/ 20 h 28"/>
                  <a:gd name="T8" fmla="*/ 56 w 112"/>
                  <a:gd name="T9" fmla="*/ 14 h 28"/>
                  <a:gd name="T10" fmla="*/ 62 w 112"/>
                  <a:gd name="T11" fmla="*/ 20 h 28"/>
                  <a:gd name="T12" fmla="*/ 62 w 112"/>
                  <a:gd name="T13" fmla="*/ 28 h 28"/>
                  <a:gd name="T14" fmla="*/ 112 w 112"/>
                  <a:gd name="T15" fmla="*/ 28 h 28"/>
                  <a:gd name="T16" fmla="*/ 112 w 112"/>
                  <a:gd name="T17" fmla="*/ 0 h 28"/>
                  <a:gd name="T18" fmla="*/ 0 w 11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8">
                    <a:moveTo>
                      <a:pt x="0" y="0"/>
                    </a:moveTo>
                    <a:cubicBezTo>
                      <a:pt x="0" y="28"/>
                      <a:pt x="0" y="28"/>
                      <a:pt x="0" y="28"/>
                    </a:cubicBezTo>
                    <a:cubicBezTo>
                      <a:pt x="50" y="28"/>
                      <a:pt x="50" y="28"/>
                      <a:pt x="50" y="28"/>
                    </a:cubicBezTo>
                    <a:cubicBezTo>
                      <a:pt x="50" y="20"/>
                      <a:pt x="50" y="20"/>
                      <a:pt x="50" y="20"/>
                    </a:cubicBezTo>
                    <a:cubicBezTo>
                      <a:pt x="50" y="17"/>
                      <a:pt x="52" y="14"/>
                      <a:pt x="56" y="14"/>
                    </a:cubicBezTo>
                    <a:cubicBezTo>
                      <a:pt x="59" y="14"/>
                      <a:pt x="62" y="17"/>
                      <a:pt x="62" y="20"/>
                    </a:cubicBezTo>
                    <a:cubicBezTo>
                      <a:pt x="62" y="28"/>
                      <a:pt x="62" y="28"/>
                      <a:pt x="62" y="28"/>
                    </a:cubicBezTo>
                    <a:cubicBezTo>
                      <a:pt x="112" y="28"/>
                      <a:pt x="112" y="28"/>
                      <a:pt x="112" y="28"/>
                    </a:cubicBezTo>
                    <a:cubicBezTo>
                      <a:pt x="112" y="0"/>
                      <a:pt x="112" y="0"/>
                      <a:pt x="112"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p:nvSpPr>
            <p:spPr bwMode="auto">
              <a:xfrm>
                <a:off x="608" y="2777"/>
                <a:ext cx="22" cy="14"/>
              </a:xfrm>
              <a:custGeom>
                <a:avLst/>
                <a:gdLst>
                  <a:gd name="T0" fmla="*/ 29 w 29"/>
                  <a:gd name="T1" fmla="*/ 15 h 19"/>
                  <a:gd name="T2" fmla="*/ 25 w 29"/>
                  <a:gd name="T3" fmla="*/ 19 h 19"/>
                  <a:gd name="T4" fmla="*/ 3 w 29"/>
                  <a:gd name="T5" fmla="*/ 19 h 19"/>
                  <a:gd name="T6" fmla="*/ 0 w 29"/>
                  <a:gd name="T7" fmla="*/ 15 h 19"/>
                  <a:gd name="T8" fmla="*/ 0 w 29"/>
                  <a:gd name="T9" fmla="*/ 4 h 19"/>
                  <a:gd name="T10" fmla="*/ 3 w 29"/>
                  <a:gd name="T11" fmla="*/ 0 h 19"/>
                  <a:gd name="T12" fmla="*/ 25 w 29"/>
                  <a:gd name="T13" fmla="*/ 0 h 19"/>
                  <a:gd name="T14" fmla="*/ 29 w 29"/>
                  <a:gd name="T15" fmla="*/ 4 h 19"/>
                  <a:gd name="T16" fmla="*/ 29 w 2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9">
                    <a:moveTo>
                      <a:pt x="29" y="15"/>
                    </a:moveTo>
                    <a:cubicBezTo>
                      <a:pt x="29" y="17"/>
                      <a:pt x="27" y="19"/>
                      <a:pt x="25" y="19"/>
                    </a:cubicBezTo>
                    <a:cubicBezTo>
                      <a:pt x="3" y="19"/>
                      <a:pt x="3" y="19"/>
                      <a:pt x="3" y="19"/>
                    </a:cubicBezTo>
                    <a:cubicBezTo>
                      <a:pt x="1" y="19"/>
                      <a:pt x="0" y="17"/>
                      <a:pt x="0" y="15"/>
                    </a:cubicBezTo>
                    <a:cubicBezTo>
                      <a:pt x="0" y="4"/>
                      <a:pt x="0" y="4"/>
                      <a:pt x="0" y="4"/>
                    </a:cubicBezTo>
                    <a:cubicBezTo>
                      <a:pt x="0" y="2"/>
                      <a:pt x="1" y="0"/>
                      <a:pt x="3" y="0"/>
                    </a:cubicBezTo>
                    <a:cubicBezTo>
                      <a:pt x="25" y="0"/>
                      <a:pt x="25" y="0"/>
                      <a:pt x="25" y="0"/>
                    </a:cubicBezTo>
                    <a:cubicBezTo>
                      <a:pt x="27" y="0"/>
                      <a:pt x="29" y="2"/>
                      <a:pt x="29" y="4"/>
                    </a:cubicBezTo>
                    <a:lnTo>
                      <a:pt x="29" y="15"/>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25"/>
              <p:cNvSpPr>
                <a:spLocks/>
              </p:cNvSpPr>
              <p:nvPr/>
            </p:nvSpPr>
            <p:spPr bwMode="auto">
              <a:xfrm>
                <a:off x="650" y="2777"/>
                <a:ext cx="22" cy="14"/>
              </a:xfrm>
              <a:custGeom>
                <a:avLst/>
                <a:gdLst>
                  <a:gd name="T0" fmla="*/ 29 w 29"/>
                  <a:gd name="T1" fmla="*/ 15 h 19"/>
                  <a:gd name="T2" fmla="*/ 25 w 29"/>
                  <a:gd name="T3" fmla="*/ 19 h 19"/>
                  <a:gd name="T4" fmla="*/ 3 w 29"/>
                  <a:gd name="T5" fmla="*/ 19 h 19"/>
                  <a:gd name="T6" fmla="*/ 0 w 29"/>
                  <a:gd name="T7" fmla="*/ 15 h 19"/>
                  <a:gd name="T8" fmla="*/ 0 w 29"/>
                  <a:gd name="T9" fmla="*/ 4 h 19"/>
                  <a:gd name="T10" fmla="*/ 3 w 29"/>
                  <a:gd name="T11" fmla="*/ 0 h 19"/>
                  <a:gd name="T12" fmla="*/ 25 w 29"/>
                  <a:gd name="T13" fmla="*/ 0 h 19"/>
                  <a:gd name="T14" fmla="*/ 29 w 29"/>
                  <a:gd name="T15" fmla="*/ 4 h 19"/>
                  <a:gd name="T16" fmla="*/ 29 w 2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9">
                    <a:moveTo>
                      <a:pt x="29" y="15"/>
                    </a:moveTo>
                    <a:cubicBezTo>
                      <a:pt x="29" y="17"/>
                      <a:pt x="27" y="19"/>
                      <a:pt x="25" y="19"/>
                    </a:cubicBezTo>
                    <a:cubicBezTo>
                      <a:pt x="3" y="19"/>
                      <a:pt x="3" y="19"/>
                      <a:pt x="3" y="19"/>
                    </a:cubicBezTo>
                    <a:cubicBezTo>
                      <a:pt x="1" y="19"/>
                      <a:pt x="0" y="17"/>
                      <a:pt x="0" y="15"/>
                    </a:cubicBezTo>
                    <a:cubicBezTo>
                      <a:pt x="0" y="4"/>
                      <a:pt x="0" y="4"/>
                      <a:pt x="0" y="4"/>
                    </a:cubicBezTo>
                    <a:cubicBezTo>
                      <a:pt x="0" y="2"/>
                      <a:pt x="1" y="0"/>
                      <a:pt x="3" y="0"/>
                    </a:cubicBezTo>
                    <a:cubicBezTo>
                      <a:pt x="25" y="0"/>
                      <a:pt x="25" y="0"/>
                      <a:pt x="25" y="0"/>
                    </a:cubicBezTo>
                    <a:cubicBezTo>
                      <a:pt x="27" y="0"/>
                      <a:pt x="29" y="2"/>
                      <a:pt x="29" y="4"/>
                    </a:cubicBezTo>
                    <a:lnTo>
                      <a:pt x="29" y="15"/>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252" name="Group 251"/>
          <p:cNvGrpSpPr/>
          <p:nvPr/>
        </p:nvGrpSpPr>
        <p:grpSpPr>
          <a:xfrm>
            <a:off x="6669193" y="4195763"/>
            <a:ext cx="1349270" cy="1169900"/>
            <a:chOff x="6669193" y="4195763"/>
            <a:chExt cx="1349270" cy="1169900"/>
          </a:xfrm>
        </p:grpSpPr>
        <p:pic>
          <p:nvPicPr>
            <p:cNvPr id="126" name="Picture 125"/>
            <p:cNvPicPr>
              <a:picLocks noChangeAspect="1"/>
            </p:cNvPicPr>
            <p:nvPr/>
          </p:nvPicPr>
          <p:blipFill>
            <a:blip r:embed="rId6"/>
            <a:stretch>
              <a:fillRect/>
            </a:stretch>
          </p:blipFill>
          <p:spPr>
            <a:xfrm>
              <a:off x="6669193" y="4296995"/>
              <a:ext cx="602274" cy="1068668"/>
            </a:xfrm>
            <a:prstGeom prst="rect">
              <a:avLst/>
            </a:prstGeom>
          </p:spPr>
        </p:pic>
        <p:sp>
          <p:nvSpPr>
            <p:cNvPr id="249" name="Freeform 79"/>
            <p:cNvSpPr>
              <a:spLocks/>
            </p:cNvSpPr>
            <p:nvPr/>
          </p:nvSpPr>
          <p:spPr bwMode="auto">
            <a:xfrm>
              <a:off x="7423150" y="4195763"/>
              <a:ext cx="595313" cy="339725"/>
            </a:xfrm>
            <a:custGeom>
              <a:avLst/>
              <a:gdLst>
                <a:gd name="T0" fmla="*/ 187 w 224"/>
                <a:gd name="T1" fmla="*/ 53 h 126"/>
                <a:gd name="T2" fmla="*/ 183 w 224"/>
                <a:gd name="T3" fmla="*/ 53 h 126"/>
                <a:gd name="T4" fmla="*/ 187 w 224"/>
                <a:gd name="T5" fmla="*/ 37 h 126"/>
                <a:gd name="T6" fmla="*/ 150 w 224"/>
                <a:gd name="T7" fmla="*/ 0 h 126"/>
                <a:gd name="T8" fmla="*/ 114 w 224"/>
                <a:gd name="T9" fmla="*/ 32 h 126"/>
                <a:gd name="T10" fmla="*/ 86 w 224"/>
                <a:gd name="T11" fmla="*/ 20 h 126"/>
                <a:gd name="T12" fmla="*/ 49 w 224"/>
                <a:gd name="T13" fmla="*/ 55 h 126"/>
                <a:gd name="T14" fmla="*/ 37 w 224"/>
                <a:gd name="T15" fmla="*/ 53 h 126"/>
                <a:gd name="T16" fmla="*/ 0 w 224"/>
                <a:gd name="T17" fmla="*/ 90 h 126"/>
                <a:gd name="T18" fmla="*/ 37 w 224"/>
                <a:gd name="T19" fmla="*/ 126 h 126"/>
                <a:gd name="T20" fmla="*/ 187 w 224"/>
                <a:gd name="T21" fmla="*/ 126 h 126"/>
                <a:gd name="T22" fmla="*/ 224 w 224"/>
                <a:gd name="T23" fmla="*/ 90 h 126"/>
                <a:gd name="T24" fmla="*/ 187 w 224"/>
                <a:gd name="T25" fmla="*/ 5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26">
                  <a:moveTo>
                    <a:pt x="187" y="53"/>
                  </a:moveTo>
                  <a:cubicBezTo>
                    <a:pt x="186" y="53"/>
                    <a:pt x="184" y="53"/>
                    <a:pt x="183" y="53"/>
                  </a:cubicBezTo>
                  <a:cubicBezTo>
                    <a:pt x="185" y="48"/>
                    <a:pt x="187" y="42"/>
                    <a:pt x="187" y="37"/>
                  </a:cubicBezTo>
                  <a:cubicBezTo>
                    <a:pt x="187" y="16"/>
                    <a:pt x="170" y="0"/>
                    <a:pt x="150" y="0"/>
                  </a:cubicBezTo>
                  <a:cubicBezTo>
                    <a:pt x="131" y="0"/>
                    <a:pt x="116" y="14"/>
                    <a:pt x="114" y="32"/>
                  </a:cubicBezTo>
                  <a:cubicBezTo>
                    <a:pt x="107" y="25"/>
                    <a:pt x="97" y="20"/>
                    <a:pt x="86" y="20"/>
                  </a:cubicBezTo>
                  <a:cubicBezTo>
                    <a:pt x="67" y="20"/>
                    <a:pt x="50" y="36"/>
                    <a:pt x="49" y="55"/>
                  </a:cubicBezTo>
                  <a:cubicBezTo>
                    <a:pt x="45" y="54"/>
                    <a:pt x="41" y="53"/>
                    <a:pt x="37" y="53"/>
                  </a:cubicBezTo>
                  <a:cubicBezTo>
                    <a:pt x="16" y="53"/>
                    <a:pt x="0" y="69"/>
                    <a:pt x="0" y="90"/>
                  </a:cubicBezTo>
                  <a:cubicBezTo>
                    <a:pt x="0" y="110"/>
                    <a:pt x="16" y="126"/>
                    <a:pt x="37" y="126"/>
                  </a:cubicBezTo>
                  <a:cubicBezTo>
                    <a:pt x="187" y="126"/>
                    <a:pt x="187" y="126"/>
                    <a:pt x="187" y="126"/>
                  </a:cubicBezTo>
                  <a:cubicBezTo>
                    <a:pt x="207" y="126"/>
                    <a:pt x="224" y="110"/>
                    <a:pt x="224" y="90"/>
                  </a:cubicBezTo>
                  <a:cubicBezTo>
                    <a:pt x="224" y="69"/>
                    <a:pt x="207" y="53"/>
                    <a:pt x="187" y="53"/>
                  </a:cubicBez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679233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500"/>
                                        <p:tgtEl>
                                          <p:spTgt spid="1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par>
                          <p:cTn id="20" fill="hold">
                            <p:stCondLst>
                              <p:cond delay="500"/>
                            </p:stCondLst>
                            <p:childTnLst>
                              <p:par>
                                <p:cTn id="21" presetID="10" presetClass="entr" presetSubtype="0" fill="hold" grpId="0" nodeType="afterEffect">
                                  <p:stCondLst>
                                    <p:cond delay="100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par>
                                <p:cTn id="30" presetID="10" presetClass="entr" presetSubtype="0" fill="hold" nodeType="withEffect">
                                  <p:stCondLst>
                                    <p:cond delay="100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par>
                                <p:cTn id="33" presetID="10" presetClass="entr" presetSubtype="0" fill="hold" nodeType="withEffect">
                                  <p:stCondLst>
                                    <p:cond delay="100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childTnLst>
                          </p:cTn>
                        </p:par>
                        <p:par>
                          <p:cTn id="36" fill="hold">
                            <p:stCondLst>
                              <p:cond delay="2000"/>
                            </p:stCondLst>
                            <p:childTnLst>
                              <p:par>
                                <p:cTn id="37" presetID="10" presetClass="entr" presetSubtype="0" fill="hold" grpId="0" nodeType="afterEffect">
                                  <p:stCondLst>
                                    <p:cond delay="100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par>
                                <p:cTn id="40" presetID="10" presetClass="entr" presetSubtype="0" fill="hold" nodeType="withEffect">
                                  <p:stCondLst>
                                    <p:cond delay="100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500"/>
                                        <p:tgtEl>
                                          <p:spTgt spid="108"/>
                                        </p:tgtEl>
                                      </p:cBhvr>
                                    </p:animEffect>
                                  </p:childTnLst>
                                </p:cTn>
                              </p:par>
                              <p:par>
                                <p:cTn id="43" presetID="10" presetClass="entr" presetSubtype="0" fill="hold" nodeType="withEffect">
                                  <p:stCondLst>
                                    <p:cond delay="100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500"/>
                                        <p:tgtEl>
                                          <p:spTgt spid="118"/>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childTnLst>
                                </p:cTn>
                              </p:par>
                            </p:childTnLst>
                          </p:cTn>
                        </p:par>
                        <p:par>
                          <p:cTn id="52" fill="hold">
                            <p:stCondLst>
                              <p:cond delay="3500"/>
                            </p:stCondLst>
                            <p:childTnLst>
                              <p:par>
                                <p:cTn id="53" presetID="10" presetClass="entr" presetSubtype="0" fill="hold" grpId="0" nodeType="afterEffect">
                                  <p:stCondLst>
                                    <p:cond delay="100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nodeType="withEffect">
                                  <p:stCondLst>
                                    <p:cond delay="100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par>
                                <p:cTn id="65" presetID="10" presetClass="entr" presetSubtype="0" fill="hold" nodeType="withEffect">
                                  <p:stCondLst>
                                    <p:cond delay="1000"/>
                                  </p:stCondLst>
                                  <p:childTnLst>
                                    <p:set>
                                      <p:cBhvr>
                                        <p:cTn id="66" dur="1" fill="hold">
                                          <p:stCondLst>
                                            <p:cond delay="0"/>
                                          </p:stCondLst>
                                        </p:cTn>
                                        <p:tgtEl>
                                          <p:spTgt spid="252"/>
                                        </p:tgtEl>
                                        <p:attrNameLst>
                                          <p:attrName>style.visibility</p:attrName>
                                        </p:attrNameLst>
                                      </p:cBhvr>
                                      <p:to>
                                        <p:strVal val="visible"/>
                                      </p:to>
                                    </p:set>
                                    <p:animEffect transition="in" filter="fade">
                                      <p:cBhvr>
                                        <p:cTn id="67" dur="500"/>
                                        <p:tgtEl>
                                          <p:spTgt spid="252"/>
                                        </p:tgtEl>
                                      </p:cBhvr>
                                    </p:animEffect>
                                  </p:childTnLst>
                                </p:cTn>
                              </p:par>
                            </p:childTnLst>
                          </p:cTn>
                        </p:par>
                        <p:par>
                          <p:cTn id="68" fill="hold">
                            <p:stCondLst>
                              <p:cond delay="5000"/>
                            </p:stCondLst>
                            <p:childTnLst>
                              <p:par>
                                <p:cTn id="69" presetID="10" presetClass="entr" presetSubtype="0" fill="hold" grpId="0" nodeType="afterEffect">
                                  <p:stCondLst>
                                    <p:cond delay="100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nodeType="with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114"/>
                                        </p:tgtEl>
                                        <p:attrNameLst>
                                          <p:attrName>style.visibility</p:attrName>
                                        </p:attrNameLst>
                                      </p:cBhvr>
                                      <p:to>
                                        <p:strVal val="visible"/>
                                      </p:to>
                                    </p:set>
                                    <p:animEffect transition="in" filter="fade">
                                      <p:cBhvr>
                                        <p:cTn id="80" dur="500"/>
                                        <p:tgtEl>
                                          <p:spTgt spid="114"/>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9" grpId="0" animBg="1"/>
      <p:bldP spid="100" grpId="0" animBg="1"/>
      <p:bldP spid="102" grpId="0" animBg="1"/>
      <p:bldP spid="104" grpId="0" animBg="1"/>
      <p:bldP spid="109" grpId="0"/>
      <p:bldP spid="110" grpId="0"/>
      <p:bldP spid="111" grpId="0"/>
      <p:bldP spid="112" grpId="0"/>
      <p:bldP spid="113" grpId="0"/>
      <p:bldP spid="114" grpId="0"/>
      <p:bldP spid="116" grpId="0"/>
      <p:bldP spid="117" grpId="0"/>
      <p:bldP spid="118" grpId="0"/>
      <p:bldP spid="119" grpId="0"/>
      <p:bldP spid="1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Singular Consistent Experience</a:t>
            </a:r>
            <a:endParaRPr lang="en-US" dirty="0"/>
          </a:p>
        </p:txBody>
      </p:sp>
      <p:sp>
        <p:nvSpPr>
          <p:cNvPr id="4" name="Text Placeholder 3"/>
          <p:cNvSpPr>
            <a:spLocks noGrp="1"/>
          </p:cNvSpPr>
          <p:nvPr>
            <p:ph type="body" sz="quarter" idx="10"/>
          </p:nvPr>
        </p:nvSpPr>
        <p:spPr>
          <a:xfrm>
            <a:off x="274638" y="1212850"/>
            <a:ext cx="11887200" cy="1077218"/>
          </a:xfrm>
        </p:spPr>
        <p:txBody>
          <a:bodyPr/>
          <a:lstStyle/>
          <a:p>
            <a:pPr lvl="1"/>
            <a:r>
              <a:rPr lang="en-US" dirty="0"/>
              <a:t>Office 365 aims to provide users a singular consistent experience independent of their location of core customer data at rest</a:t>
            </a:r>
          </a:p>
          <a:p>
            <a:pPr lvl="1"/>
            <a:endParaRPr lang="en-US" dirty="0"/>
          </a:p>
        </p:txBody>
      </p:sp>
      <p:pic>
        <p:nvPicPr>
          <p:cNvPr id="2" name="Picture 1"/>
          <p:cNvPicPr>
            <a:picLocks noChangeAspect="1"/>
          </p:cNvPicPr>
          <p:nvPr/>
        </p:nvPicPr>
        <p:blipFill>
          <a:blip r:embed="rId3"/>
          <a:stretch>
            <a:fillRect/>
          </a:stretch>
        </p:blipFill>
        <p:spPr>
          <a:xfrm>
            <a:off x="2701561" y="2049462"/>
            <a:ext cx="6728553" cy="3704986"/>
          </a:xfrm>
          <a:prstGeom prst="rect">
            <a:avLst/>
          </a:prstGeom>
        </p:spPr>
      </p:pic>
      <p:sp>
        <p:nvSpPr>
          <p:cNvPr id="5" name="Rectangle 4"/>
          <p:cNvSpPr/>
          <p:nvPr/>
        </p:nvSpPr>
        <p:spPr>
          <a:xfrm>
            <a:off x="274638" y="6128382"/>
            <a:ext cx="11582401" cy="738664"/>
          </a:xfrm>
          <a:prstGeom prst="rect">
            <a:avLst/>
          </a:prstGeom>
        </p:spPr>
        <p:txBody>
          <a:bodyPr vert="horz" wrap="square" lIns="146304" tIns="91440" rIns="146304" bIns="91440" rtlCol="0">
            <a:spAutoFit/>
          </a:bodyPr>
          <a:lstStyle/>
          <a:p>
            <a:pPr marL="0" marR="0" lvl="1" indent="0" defTabSz="914400" eaLnBrk="1" fontAlgn="auto" latinLnBrk="0" hangingPunct="1">
              <a:lnSpc>
                <a:spcPct val="90000"/>
              </a:lnSpc>
              <a:spcBef>
                <a:spcPct val="20000"/>
              </a:spcBef>
              <a:spcAft>
                <a:spcPts val="0"/>
              </a:spcAft>
              <a:buClrTx/>
              <a:buSzPct val="90000"/>
              <a:buFontTx/>
              <a:buNone/>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rPr>
              <a:t>Microsoft has published guidance for Office 365 customers to plan for an optimize end user performance on the Office Support web site (</a:t>
            </a: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hlinkClick r:id="rId4"/>
              </a:rPr>
              <a:t>http://aka.ms/tune</a:t>
            </a: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rPr>
              <a:t>). </a:t>
            </a:r>
          </a:p>
        </p:txBody>
      </p:sp>
    </p:spTree>
    <p:extLst>
      <p:ext uri="{BB962C8B-B14F-4D97-AF65-F5344CB8AC3E}">
        <p14:creationId xmlns:p14="http://schemas.microsoft.com/office/powerpoint/2010/main" val="16970307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p:cNvCxnSpPr>
            <a:cxnSpLocks/>
          </p:cNvCxnSpPr>
          <p:nvPr/>
        </p:nvCxnSpPr>
        <p:spPr>
          <a:xfrm flipH="1">
            <a:off x="9190794" y="1971831"/>
            <a:ext cx="1489371" cy="0"/>
          </a:xfrm>
          <a:prstGeom prst="line">
            <a:avLst/>
          </a:prstGeom>
          <a:ln w="635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flipH="1" flipV="1">
            <a:off x="5837237" y="1971831"/>
            <a:ext cx="1448809" cy="0"/>
          </a:xfrm>
          <a:prstGeom prst="line">
            <a:avLst/>
          </a:prstGeom>
          <a:ln w="63500">
            <a:solidFill>
              <a:srgbClr val="FF8C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flipV="1">
            <a:off x="1954186" y="1959235"/>
            <a:ext cx="773484" cy="12596"/>
          </a:xfrm>
          <a:prstGeom prst="line">
            <a:avLst/>
          </a:prstGeom>
          <a:ln w="63500">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flipH="1">
            <a:off x="2941637" y="1971831"/>
            <a:ext cx="1983944" cy="0"/>
          </a:xfrm>
          <a:prstGeom prst="line">
            <a:avLst/>
          </a:prstGeom>
          <a:ln w="63500">
            <a:solidFill>
              <a:srgbClr val="FF8C00"/>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301505" y="966455"/>
            <a:ext cx="1738125" cy="1650469"/>
          </a:xfrm>
          <a:prstGeom prst="rect">
            <a:avLst/>
          </a:prstGeom>
          <a:noFill/>
        </p:spPr>
        <p:txBody>
          <a:bodyPr wrap="square" lIns="182828" tIns="146262" rIns="182828" bIns="146262" rtlCol="0">
            <a:spAutoFit/>
          </a:bodyPr>
          <a:lstStyle/>
          <a:p>
            <a:pPr marL="0" marR="0" lvl="0" indent="0" defTabSz="466209" eaLnBrk="0" fontAlgn="base" latinLnBrk="0" hangingPunct="0">
              <a:lnSpc>
                <a:spcPct val="90000"/>
              </a:lnSpc>
              <a:spcBef>
                <a:spcPct val="0"/>
              </a:spcBef>
              <a:spcAft>
                <a:spcPts val="600"/>
              </a:spcAft>
              <a:buClrTx/>
              <a:buSzTx/>
              <a:buFontTx/>
              <a:buNone/>
              <a:tabLst/>
              <a:defRPr/>
            </a:pPr>
            <a:r>
              <a:rPr kumimoji="0" lang="en-GB" sz="1598" b="0" i="0" u="none" strike="noStrike" kern="0" cap="none" spc="0" normalizeH="0" baseline="0" noProof="0" dirty="0">
                <a:ln>
                  <a:noFill/>
                </a:ln>
                <a:solidFill>
                  <a:srgbClr val="6EB005"/>
                </a:solidFill>
                <a:effectLst/>
                <a:uLnTx/>
                <a:uFillTx/>
                <a:latin typeface="Segoe UI" panose="020B0502040204020203" pitchFamily="34" charset="0"/>
              </a:rPr>
              <a:t>Please make diagram conform to TR Brand and palette, make lines wider etc</a:t>
            </a:r>
          </a:p>
        </p:txBody>
      </p:sp>
      <p:grpSp>
        <p:nvGrpSpPr>
          <p:cNvPr id="34" name="Group 33"/>
          <p:cNvGrpSpPr>
            <a:grpSpLocks noChangeAspect="1"/>
          </p:cNvGrpSpPr>
          <p:nvPr/>
        </p:nvGrpSpPr>
        <p:grpSpPr>
          <a:xfrm>
            <a:off x="10123582" y="1363662"/>
            <a:ext cx="1893011" cy="1088136"/>
            <a:chOff x="9575272" y="1413094"/>
            <a:chExt cx="2064371" cy="1210310"/>
          </a:xfrm>
        </p:grpSpPr>
        <p:sp>
          <p:nvSpPr>
            <p:cNvPr id="37" name="Freeform 95"/>
            <p:cNvSpPr>
              <a:spLocks/>
            </p:cNvSpPr>
            <p:nvPr/>
          </p:nvSpPr>
          <p:spPr bwMode="auto">
            <a:xfrm>
              <a:off x="9575272" y="1413094"/>
              <a:ext cx="2064371" cy="1210310"/>
            </a:xfrm>
            <a:custGeom>
              <a:avLst/>
              <a:gdLst>
                <a:gd name="T0" fmla="*/ 779 w 888"/>
                <a:gd name="T1" fmla="*/ 278 h 520"/>
                <a:gd name="T2" fmla="*/ 786 w 888"/>
                <a:gd name="T3" fmla="*/ 241 h 520"/>
                <a:gd name="T4" fmla="*/ 664 w 888"/>
                <a:gd name="T5" fmla="*/ 120 h 520"/>
                <a:gd name="T6" fmla="*/ 631 w 888"/>
                <a:gd name="T7" fmla="*/ 125 h 520"/>
                <a:gd name="T8" fmla="*/ 451 w 888"/>
                <a:gd name="T9" fmla="*/ 0 h 520"/>
                <a:gd name="T10" fmla="*/ 262 w 888"/>
                <a:gd name="T11" fmla="*/ 165 h 520"/>
                <a:gd name="T12" fmla="*/ 212 w 888"/>
                <a:gd name="T13" fmla="*/ 155 h 520"/>
                <a:gd name="T14" fmla="*/ 79 w 888"/>
                <a:gd name="T15" fmla="*/ 289 h 520"/>
                <a:gd name="T16" fmla="*/ 84 w 888"/>
                <a:gd name="T17" fmla="*/ 324 h 520"/>
                <a:gd name="T18" fmla="*/ 0 w 888"/>
                <a:gd name="T19" fmla="*/ 421 h 520"/>
                <a:gd name="T20" fmla="*/ 93 w 888"/>
                <a:gd name="T21" fmla="*/ 519 h 520"/>
                <a:gd name="T22" fmla="*/ 93 w 888"/>
                <a:gd name="T23" fmla="*/ 520 h 520"/>
                <a:gd name="T24" fmla="*/ 767 w 888"/>
                <a:gd name="T25" fmla="*/ 520 h 520"/>
                <a:gd name="T26" fmla="*/ 888 w 888"/>
                <a:gd name="T27" fmla="*/ 398 h 520"/>
                <a:gd name="T28" fmla="*/ 779 w 888"/>
                <a:gd name="T29" fmla="*/ 27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8" h="520">
                  <a:moveTo>
                    <a:pt x="779" y="278"/>
                  </a:moveTo>
                  <a:cubicBezTo>
                    <a:pt x="783" y="266"/>
                    <a:pt x="786" y="254"/>
                    <a:pt x="786" y="241"/>
                  </a:cubicBezTo>
                  <a:cubicBezTo>
                    <a:pt x="786" y="174"/>
                    <a:pt x="731" y="120"/>
                    <a:pt x="664" y="120"/>
                  </a:cubicBezTo>
                  <a:cubicBezTo>
                    <a:pt x="652" y="120"/>
                    <a:pt x="641" y="122"/>
                    <a:pt x="631" y="125"/>
                  </a:cubicBezTo>
                  <a:cubicBezTo>
                    <a:pt x="604" y="52"/>
                    <a:pt x="534" y="0"/>
                    <a:pt x="451" y="0"/>
                  </a:cubicBezTo>
                  <a:cubicBezTo>
                    <a:pt x="355" y="0"/>
                    <a:pt x="275" y="72"/>
                    <a:pt x="262" y="165"/>
                  </a:cubicBezTo>
                  <a:cubicBezTo>
                    <a:pt x="247" y="159"/>
                    <a:pt x="230" y="155"/>
                    <a:pt x="212" y="155"/>
                  </a:cubicBezTo>
                  <a:cubicBezTo>
                    <a:pt x="139" y="155"/>
                    <a:pt x="79" y="215"/>
                    <a:pt x="79" y="289"/>
                  </a:cubicBezTo>
                  <a:cubicBezTo>
                    <a:pt x="79" y="301"/>
                    <a:pt x="81" y="312"/>
                    <a:pt x="84" y="324"/>
                  </a:cubicBezTo>
                  <a:cubicBezTo>
                    <a:pt x="37" y="331"/>
                    <a:pt x="0" y="371"/>
                    <a:pt x="0" y="421"/>
                  </a:cubicBezTo>
                  <a:cubicBezTo>
                    <a:pt x="0" y="473"/>
                    <a:pt x="41" y="516"/>
                    <a:pt x="93" y="519"/>
                  </a:cubicBezTo>
                  <a:cubicBezTo>
                    <a:pt x="93" y="520"/>
                    <a:pt x="93" y="520"/>
                    <a:pt x="93" y="520"/>
                  </a:cubicBezTo>
                  <a:cubicBezTo>
                    <a:pt x="767" y="520"/>
                    <a:pt x="767" y="520"/>
                    <a:pt x="767" y="520"/>
                  </a:cubicBezTo>
                  <a:cubicBezTo>
                    <a:pt x="834" y="520"/>
                    <a:pt x="888" y="465"/>
                    <a:pt x="888" y="398"/>
                  </a:cubicBezTo>
                  <a:cubicBezTo>
                    <a:pt x="888" y="335"/>
                    <a:pt x="840" y="284"/>
                    <a:pt x="779" y="278"/>
                  </a:cubicBezTo>
                </a:path>
              </a:pathLst>
            </a:custGeom>
            <a:solidFill>
              <a:srgbClr val="3E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90" rIns="91377" bIns="45690" numCol="1" anchor="t" anchorCtr="0" compatLnSpc="1">
              <a:prstTxWarp prst="textNoShape">
                <a:avLst/>
              </a:prstTxWarp>
            </a:bodyPr>
            <a:lstStyle/>
            <a:p>
              <a:pPr marL="0" marR="0" lvl="0" indent="0" defTabSz="932014" eaLnBrk="0" fontAlgn="base" latinLnBrk="0" hangingPunct="0">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Segoe UI" panose="020B0502040204020203" pitchFamily="34" charset="0"/>
              </a:endParaRPr>
            </a:p>
          </p:txBody>
        </p:sp>
        <p:sp>
          <p:nvSpPr>
            <p:cNvPr id="38" name="Freeform 96"/>
            <p:cNvSpPr>
              <a:spLocks/>
            </p:cNvSpPr>
            <p:nvPr/>
          </p:nvSpPr>
          <p:spPr bwMode="auto">
            <a:xfrm>
              <a:off x="9575273" y="1774009"/>
              <a:ext cx="1429658" cy="849395"/>
            </a:xfrm>
            <a:custGeom>
              <a:avLst/>
              <a:gdLst>
                <a:gd name="T0" fmla="*/ 212 w 615"/>
                <a:gd name="T1" fmla="*/ 0 h 365"/>
                <a:gd name="T2" fmla="*/ 79 w 615"/>
                <a:gd name="T3" fmla="*/ 134 h 365"/>
                <a:gd name="T4" fmla="*/ 84 w 615"/>
                <a:gd name="T5" fmla="*/ 169 h 365"/>
                <a:gd name="T6" fmla="*/ 84 w 615"/>
                <a:gd name="T7" fmla="*/ 169 h 365"/>
                <a:gd name="T8" fmla="*/ 84 w 615"/>
                <a:gd name="T9" fmla="*/ 169 h 365"/>
                <a:gd name="T10" fmla="*/ 0 w 615"/>
                <a:gd name="T11" fmla="*/ 266 h 365"/>
                <a:gd name="T12" fmla="*/ 93 w 615"/>
                <a:gd name="T13" fmla="*/ 364 h 365"/>
                <a:gd name="T14" fmla="*/ 93 w 615"/>
                <a:gd name="T15" fmla="*/ 365 h 365"/>
                <a:gd name="T16" fmla="*/ 615 w 615"/>
                <a:gd name="T17" fmla="*/ 365 h 365"/>
                <a:gd name="T18" fmla="*/ 261 w 615"/>
                <a:gd name="T19" fmla="*/ 10 h 365"/>
                <a:gd name="T20" fmla="*/ 212 w 615"/>
                <a:gd name="T21" fmla="*/ 0 h 365"/>
                <a:gd name="T22" fmla="*/ 212 w 615"/>
                <a:gd name="T2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365">
                  <a:moveTo>
                    <a:pt x="212" y="0"/>
                  </a:moveTo>
                  <a:cubicBezTo>
                    <a:pt x="139" y="0"/>
                    <a:pt x="79" y="60"/>
                    <a:pt x="79" y="134"/>
                  </a:cubicBezTo>
                  <a:cubicBezTo>
                    <a:pt x="79" y="146"/>
                    <a:pt x="81" y="157"/>
                    <a:pt x="84" y="169"/>
                  </a:cubicBezTo>
                  <a:cubicBezTo>
                    <a:pt x="84" y="169"/>
                    <a:pt x="84" y="169"/>
                    <a:pt x="84" y="169"/>
                  </a:cubicBezTo>
                  <a:cubicBezTo>
                    <a:pt x="84" y="169"/>
                    <a:pt x="84" y="169"/>
                    <a:pt x="84" y="169"/>
                  </a:cubicBezTo>
                  <a:cubicBezTo>
                    <a:pt x="37" y="176"/>
                    <a:pt x="0" y="216"/>
                    <a:pt x="0" y="266"/>
                  </a:cubicBezTo>
                  <a:cubicBezTo>
                    <a:pt x="0" y="318"/>
                    <a:pt x="41" y="361"/>
                    <a:pt x="93" y="364"/>
                  </a:cubicBezTo>
                  <a:cubicBezTo>
                    <a:pt x="93" y="365"/>
                    <a:pt x="93" y="365"/>
                    <a:pt x="93" y="365"/>
                  </a:cubicBezTo>
                  <a:cubicBezTo>
                    <a:pt x="615" y="365"/>
                    <a:pt x="615" y="365"/>
                    <a:pt x="615" y="365"/>
                  </a:cubicBezTo>
                  <a:cubicBezTo>
                    <a:pt x="261" y="10"/>
                    <a:pt x="261" y="10"/>
                    <a:pt x="261" y="10"/>
                  </a:cubicBezTo>
                  <a:cubicBezTo>
                    <a:pt x="246" y="4"/>
                    <a:pt x="229" y="0"/>
                    <a:pt x="212" y="0"/>
                  </a:cubicBezTo>
                  <a:cubicBezTo>
                    <a:pt x="212" y="0"/>
                    <a:pt x="212" y="0"/>
                    <a:pt x="212" y="0"/>
                  </a:cubicBezTo>
                </a:path>
              </a:pathLst>
            </a:custGeom>
            <a:solidFill>
              <a:srgbClr val="2BA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90" rIns="91377" bIns="45690" numCol="1" anchor="t" anchorCtr="0" compatLnSpc="1">
              <a:prstTxWarp prst="textNoShape">
                <a:avLst/>
              </a:prstTxWarp>
            </a:bodyPr>
            <a:lstStyle/>
            <a:p>
              <a:pPr marL="0" marR="0" lvl="0" indent="0" defTabSz="932014" eaLnBrk="0" fontAlgn="base" latinLnBrk="0" hangingPunct="0">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Segoe UI" panose="020B0502040204020203" pitchFamily="34" charset="0"/>
              </a:endParaRPr>
            </a:p>
          </p:txBody>
        </p:sp>
        <p:sp>
          <p:nvSpPr>
            <p:cNvPr id="39" name="Freeform 26"/>
            <p:cNvSpPr>
              <a:spLocks noChangeAspect="1" noEditPoints="1"/>
            </p:cNvSpPr>
            <p:nvPr/>
          </p:nvSpPr>
          <p:spPr bwMode="auto">
            <a:xfrm>
              <a:off x="10005804" y="2047425"/>
              <a:ext cx="1155085" cy="254779"/>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chemeClr val="tx1"/>
            </a:solidFill>
            <a:ln>
              <a:noFill/>
            </a:ln>
          </p:spPr>
          <p:txBody>
            <a:bodyPr vert="horz" wrap="square" lIns="91377" tIns="45690" rIns="91377" bIns="45690" numCol="1" anchor="t" anchorCtr="0" compatLnSpc="1">
              <a:prstTxWarp prst="textNoShape">
                <a:avLst/>
              </a:prstTxWarp>
            </a:bodyPr>
            <a:lstStyle/>
            <a:p>
              <a:pPr marL="0" marR="0" lvl="0" indent="0" defTabSz="932014" eaLnBrk="0" fontAlgn="base" latinLnBrk="0" hangingPunct="0">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Segoe UI" panose="020B0502040204020203" pitchFamily="34" charset="0"/>
              </a:endParaRPr>
            </a:p>
          </p:txBody>
        </p:sp>
      </p:grpSp>
      <p:sp>
        <p:nvSpPr>
          <p:cNvPr id="66" name="Title 3"/>
          <p:cNvSpPr>
            <a:spLocks noGrp="1"/>
          </p:cNvSpPr>
          <p:nvPr>
            <p:ph type="title"/>
          </p:nvPr>
        </p:nvSpPr>
        <p:spPr/>
        <p:txBody>
          <a:bodyPr/>
          <a:lstStyle/>
          <a:p>
            <a:r>
              <a:rPr lang="en-GB" dirty="0"/>
              <a:t>Connecting to Office 365</a:t>
            </a:r>
          </a:p>
        </p:txBody>
      </p:sp>
      <p:grpSp>
        <p:nvGrpSpPr>
          <p:cNvPr id="83" name="Group 82"/>
          <p:cNvGrpSpPr/>
          <p:nvPr/>
        </p:nvGrpSpPr>
        <p:grpSpPr>
          <a:xfrm>
            <a:off x="4358337" y="1363662"/>
            <a:ext cx="1936100" cy="1087179"/>
            <a:chOff x="9575272" y="1413094"/>
            <a:chExt cx="2064371" cy="1210310"/>
          </a:xfrm>
        </p:grpSpPr>
        <p:sp>
          <p:nvSpPr>
            <p:cNvPr id="84" name="Freeform 95"/>
            <p:cNvSpPr>
              <a:spLocks/>
            </p:cNvSpPr>
            <p:nvPr/>
          </p:nvSpPr>
          <p:spPr bwMode="auto">
            <a:xfrm>
              <a:off x="9575272" y="1413094"/>
              <a:ext cx="2064371" cy="1210310"/>
            </a:xfrm>
            <a:custGeom>
              <a:avLst/>
              <a:gdLst>
                <a:gd name="T0" fmla="*/ 779 w 888"/>
                <a:gd name="T1" fmla="*/ 278 h 520"/>
                <a:gd name="T2" fmla="*/ 786 w 888"/>
                <a:gd name="T3" fmla="*/ 241 h 520"/>
                <a:gd name="T4" fmla="*/ 664 w 888"/>
                <a:gd name="T5" fmla="*/ 120 h 520"/>
                <a:gd name="T6" fmla="*/ 631 w 888"/>
                <a:gd name="T7" fmla="*/ 125 h 520"/>
                <a:gd name="T8" fmla="*/ 451 w 888"/>
                <a:gd name="T9" fmla="*/ 0 h 520"/>
                <a:gd name="T10" fmla="*/ 262 w 888"/>
                <a:gd name="T11" fmla="*/ 165 h 520"/>
                <a:gd name="T12" fmla="*/ 212 w 888"/>
                <a:gd name="T13" fmla="*/ 155 h 520"/>
                <a:gd name="T14" fmla="*/ 79 w 888"/>
                <a:gd name="T15" fmla="*/ 289 h 520"/>
                <a:gd name="T16" fmla="*/ 84 w 888"/>
                <a:gd name="T17" fmla="*/ 324 h 520"/>
                <a:gd name="T18" fmla="*/ 0 w 888"/>
                <a:gd name="T19" fmla="*/ 421 h 520"/>
                <a:gd name="T20" fmla="*/ 93 w 888"/>
                <a:gd name="T21" fmla="*/ 519 h 520"/>
                <a:gd name="T22" fmla="*/ 93 w 888"/>
                <a:gd name="T23" fmla="*/ 520 h 520"/>
                <a:gd name="T24" fmla="*/ 767 w 888"/>
                <a:gd name="T25" fmla="*/ 520 h 520"/>
                <a:gd name="T26" fmla="*/ 888 w 888"/>
                <a:gd name="T27" fmla="*/ 398 h 520"/>
                <a:gd name="T28" fmla="*/ 779 w 888"/>
                <a:gd name="T29" fmla="*/ 27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8" h="520">
                  <a:moveTo>
                    <a:pt x="779" y="278"/>
                  </a:moveTo>
                  <a:cubicBezTo>
                    <a:pt x="783" y="266"/>
                    <a:pt x="786" y="254"/>
                    <a:pt x="786" y="241"/>
                  </a:cubicBezTo>
                  <a:cubicBezTo>
                    <a:pt x="786" y="174"/>
                    <a:pt x="731" y="120"/>
                    <a:pt x="664" y="120"/>
                  </a:cubicBezTo>
                  <a:cubicBezTo>
                    <a:pt x="652" y="120"/>
                    <a:pt x="641" y="122"/>
                    <a:pt x="631" y="125"/>
                  </a:cubicBezTo>
                  <a:cubicBezTo>
                    <a:pt x="604" y="52"/>
                    <a:pt x="534" y="0"/>
                    <a:pt x="451" y="0"/>
                  </a:cubicBezTo>
                  <a:cubicBezTo>
                    <a:pt x="355" y="0"/>
                    <a:pt x="275" y="72"/>
                    <a:pt x="262" y="165"/>
                  </a:cubicBezTo>
                  <a:cubicBezTo>
                    <a:pt x="247" y="159"/>
                    <a:pt x="230" y="155"/>
                    <a:pt x="212" y="155"/>
                  </a:cubicBezTo>
                  <a:cubicBezTo>
                    <a:pt x="139" y="155"/>
                    <a:pt x="79" y="215"/>
                    <a:pt x="79" y="289"/>
                  </a:cubicBezTo>
                  <a:cubicBezTo>
                    <a:pt x="79" y="301"/>
                    <a:pt x="81" y="312"/>
                    <a:pt x="84" y="324"/>
                  </a:cubicBezTo>
                  <a:cubicBezTo>
                    <a:pt x="37" y="331"/>
                    <a:pt x="0" y="371"/>
                    <a:pt x="0" y="421"/>
                  </a:cubicBezTo>
                  <a:cubicBezTo>
                    <a:pt x="0" y="473"/>
                    <a:pt x="41" y="516"/>
                    <a:pt x="93" y="519"/>
                  </a:cubicBezTo>
                  <a:cubicBezTo>
                    <a:pt x="93" y="520"/>
                    <a:pt x="93" y="520"/>
                    <a:pt x="93" y="520"/>
                  </a:cubicBezTo>
                  <a:cubicBezTo>
                    <a:pt x="767" y="520"/>
                    <a:pt x="767" y="520"/>
                    <a:pt x="767" y="520"/>
                  </a:cubicBezTo>
                  <a:cubicBezTo>
                    <a:pt x="834" y="520"/>
                    <a:pt x="888" y="465"/>
                    <a:pt x="888" y="398"/>
                  </a:cubicBezTo>
                  <a:cubicBezTo>
                    <a:pt x="888" y="335"/>
                    <a:pt x="840" y="284"/>
                    <a:pt x="779" y="278"/>
                  </a:cubicBezTo>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90" rIns="91377" bIns="45690" numCol="1" anchor="t" anchorCtr="0" compatLnSpc="1">
              <a:prstTxWarp prst="textNoShape">
                <a:avLst/>
              </a:prstTxWarp>
            </a:bodyPr>
            <a:lstStyle/>
            <a:p>
              <a:pPr marL="0" marR="0" lvl="0" indent="0" defTabSz="932014" eaLnBrk="0" fontAlgn="base" latinLnBrk="0" hangingPunct="0">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Segoe UI" panose="020B0502040204020203" pitchFamily="34" charset="0"/>
              </a:endParaRPr>
            </a:p>
          </p:txBody>
        </p:sp>
        <p:sp>
          <p:nvSpPr>
            <p:cNvPr id="85" name="Freeform 96"/>
            <p:cNvSpPr>
              <a:spLocks/>
            </p:cNvSpPr>
            <p:nvPr/>
          </p:nvSpPr>
          <p:spPr bwMode="auto">
            <a:xfrm>
              <a:off x="9992340" y="1841638"/>
              <a:ext cx="1230232" cy="577731"/>
            </a:xfrm>
            <a:custGeom>
              <a:avLst/>
              <a:gdLst>
                <a:gd name="T0" fmla="*/ 212 w 615"/>
                <a:gd name="T1" fmla="*/ 0 h 365"/>
                <a:gd name="T2" fmla="*/ 79 w 615"/>
                <a:gd name="T3" fmla="*/ 134 h 365"/>
                <a:gd name="T4" fmla="*/ 84 w 615"/>
                <a:gd name="T5" fmla="*/ 169 h 365"/>
                <a:gd name="T6" fmla="*/ 84 w 615"/>
                <a:gd name="T7" fmla="*/ 169 h 365"/>
                <a:gd name="T8" fmla="*/ 84 w 615"/>
                <a:gd name="T9" fmla="*/ 169 h 365"/>
                <a:gd name="T10" fmla="*/ 0 w 615"/>
                <a:gd name="T11" fmla="*/ 266 h 365"/>
                <a:gd name="T12" fmla="*/ 93 w 615"/>
                <a:gd name="T13" fmla="*/ 364 h 365"/>
                <a:gd name="T14" fmla="*/ 93 w 615"/>
                <a:gd name="T15" fmla="*/ 365 h 365"/>
                <a:gd name="T16" fmla="*/ 615 w 615"/>
                <a:gd name="T17" fmla="*/ 365 h 365"/>
                <a:gd name="T18" fmla="*/ 261 w 615"/>
                <a:gd name="T19" fmla="*/ 10 h 365"/>
                <a:gd name="T20" fmla="*/ 212 w 615"/>
                <a:gd name="T21" fmla="*/ 0 h 365"/>
                <a:gd name="T22" fmla="*/ 212 w 615"/>
                <a:gd name="T2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365">
                  <a:moveTo>
                    <a:pt x="212" y="0"/>
                  </a:moveTo>
                  <a:cubicBezTo>
                    <a:pt x="139" y="0"/>
                    <a:pt x="79" y="60"/>
                    <a:pt x="79" y="134"/>
                  </a:cubicBezTo>
                  <a:cubicBezTo>
                    <a:pt x="79" y="146"/>
                    <a:pt x="81" y="157"/>
                    <a:pt x="84" y="169"/>
                  </a:cubicBezTo>
                  <a:cubicBezTo>
                    <a:pt x="84" y="169"/>
                    <a:pt x="84" y="169"/>
                    <a:pt x="84" y="169"/>
                  </a:cubicBezTo>
                  <a:cubicBezTo>
                    <a:pt x="84" y="169"/>
                    <a:pt x="84" y="169"/>
                    <a:pt x="84" y="169"/>
                  </a:cubicBezTo>
                  <a:cubicBezTo>
                    <a:pt x="37" y="176"/>
                    <a:pt x="0" y="216"/>
                    <a:pt x="0" y="266"/>
                  </a:cubicBezTo>
                  <a:cubicBezTo>
                    <a:pt x="0" y="318"/>
                    <a:pt x="41" y="361"/>
                    <a:pt x="93" y="364"/>
                  </a:cubicBezTo>
                  <a:cubicBezTo>
                    <a:pt x="93" y="365"/>
                    <a:pt x="93" y="365"/>
                    <a:pt x="93" y="365"/>
                  </a:cubicBezTo>
                  <a:cubicBezTo>
                    <a:pt x="615" y="365"/>
                    <a:pt x="615" y="365"/>
                    <a:pt x="615" y="365"/>
                  </a:cubicBezTo>
                  <a:cubicBezTo>
                    <a:pt x="261" y="10"/>
                    <a:pt x="261" y="10"/>
                    <a:pt x="261" y="10"/>
                  </a:cubicBezTo>
                  <a:cubicBezTo>
                    <a:pt x="246" y="4"/>
                    <a:pt x="229" y="0"/>
                    <a:pt x="212" y="0"/>
                  </a:cubicBezTo>
                  <a:cubicBezTo>
                    <a:pt x="212" y="0"/>
                    <a:pt x="212" y="0"/>
                    <a:pt x="212" y="0"/>
                  </a:cubicBezTo>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90" rIns="91377" bIns="45690" numCol="1" anchor="t" anchorCtr="0" compatLnSpc="1">
              <a:prstTxWarp prst="textNoShape">
                <a:avLst/>
              </a:prstTxWarp>
            </a:bodyPr>
            <a:lstStyle/>
            <a:p>
              <a:pPr marL="0" marR="0" lvl="0" indent="0" algn="ctr" defTabSz="932014" eaLnBrk="0" fontAlgn="base" latinLnBrk="0" hangingPunct="0">
                <a:lnSpc>
                  <a:spcPct val="100000"/>
                </a:lnSpc>
                <a:spcBef>
                  <a:spcPct val="0"/>
                </a:spcBef>
                <a:spcAft>
                  <a:spcPct val="0"/>
                </a:spcAft>
                <a:buClrTx/>
                <a:buSzTx/>
                <a:buFontTx/>
                <a:buNone/>
                <a:tabLst/>
                <a:defRPr/>
              </a:pPr>
              <a:r>
                <a:rPr kumimoji="0" lang="en-US" sz="1799" b="0" i="0" u="none" strike="noStrike" kern="0" cap="none" spc="0" normalizeH="0" baseline="0" noProof="0" dirty="0">
                  <a:ln>
                    <a:noFill/>
                  </a:ln>
                  <a:solidFill>
                    <a:srgbClr val="FFFFFF"/>
                  </a:solidFill>
                  <a:effectLst/>
                  <a:uLnTx/>
                  <a:uFillTx/>
                  <a:latin typeface="Segoe UI" panose="020B0502040204020203" pitchFamily="34" charset="0"/>
                </a:rPr>
                <a:t>Public Internet</a:t>
              </a:r>
            </a:p>
          </p:txBody>
        </p:sp>
      </p:grpSp>
      <p:pic>
        <p:nvPicPr>
          <p:cNvPr id="40" name="Picture 39"/>
          <p:cNvPicPr>
            <a:picLocks noChangeAspect="1"/>
          </p:cNvPicPr>
          <p:nvPr/>
        </p:nvPicPr>
        <p:blipFill>
          <a:blip r:embed="rId3">
            <a:duotone>
              <a:prstClr val="black"/>
              <a:schemeClr val="accent2">
                <a:tint val="45000"/>
                <a:satMod val="400000"/>
              </a:schemeClr>
            </a:duotone>
          </a:blip>
          <a:stretch>
            <a:fillRect/>
          </a:stretch>
        </p:blipFill>
        <p:spPr>
          <a:xfrm>
            <a:off x="7208452" y="1363662"/>
            <a:ext cx="2061683" cy="849851"/>
          </a:xfrm>
          <a:prstGeom prst="rect">
            <a:avLst/>
          </a:prstGeom>
        </p:spPr>
      </p:pic>
      <p:sp>
        <p:nvSpPr>
          <p:cNvPr id="42" name="TextBox 41"/>
          <p:cNvSpPr txBox="1"/>
          <p:nvPr/>
        </p:nvSpPr>
        <p:spPr>
          <a:xfrm>
            <a:off x="7508482" y="1637039"/>
            <a:ext cx="1682312" cy="683222"/>
          </a:xfrm>
          <a:prstGeom prst="rect">
            <a:avLst/>
          </a:prstGeom>
          <a:noFill/>
        </p:spPr>
        <p:txBody>
          <a:bodyPr wrap="square" lIns="91427" tIns="146283" rIns="182854" bIns="146283" rtlCol="0">
            <a:spAutoFit/>
          </a:bodyPr>
          <a:lstStyle/>
          <a:p>
            <a:pPr marL="0" marR="0" lvl="0" indent="0" algn="ctr" defTabSz="914224" eaLnBrk="1" fontAlgn="auto" latinLnBrk="0" hangingPunct="1">
              <a:lnSpc>
                <a:spcPct val="90000"/>
              </a:lnSpc>
              <a:spcBef>
                <a:spcPts val="0"/>
              </a:spcBef>
              <a:spcAft>
                <a:spcPts val="1199"/>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cs typeface="Segoe UI"/>
              </a:rPr>
              <a:t>Microsoft Global Network</a:t>
            </a:r>
          </a:p>
        </p:txBody>
      </p:sp>
      <p:pic>
        <p:nvPicPr>
          <p:cNvPr id="47" name="Picture 46"/>
          <p:cNvPicPr>
            <a:picLocks noChangeAspect="1"/>
          </p:cNvPicPr>
          <p:nvPr/>
        </p:nvPicPr>
        <p:blipFill>
          <a:blip r:embed="rId4"/>
          <a:stretch>
            <a:fillRect/>
          </a:stretch>
        </p:blipFill>
        <p:spPr>
          <a:xfrm>
            <a:off x="503237" y="1363662"/>
            <a:ext cx="1755326" cy="1260234"/>
          </a:xfrm>
          <a:prstGeom prst="rect">
            <a:avLst/>
          </a:prstGeom>
        </p:spPr>
      </p:pic>
      <p:sp>
        <p:nvSpPr>
          <p:cNvPr id="50" name="Rectangle 49"/>
          <p:cNvSpPr/>
          <p:nvPr/>
        </p:nvSpPr>
        <p:spPr>
          <a:xfrm>
            <a:off x="1058858" y="1711899"/>
            <a:ext cx="766863" cy="666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66209" eaLnBrk="0" fontAlgn="base" latinLnBrk="0" hangingPunct="0">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Segoe UI"/>
            </a:endParaRPr>
          </a:p>
        </p:txBody>
      </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670" y="1561669"/>
            <a:ext cx="381884" cy="795132"/>
          </a:xfrm>
          <a:prstGeom prst="rect">
            <a:avLst/>
          </a:prstGeom>
        </p:spPr>
      </p:pic>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5754" y="1846639"/>
            <a:ext cx="347749" cy="236348"/>
          </a:xfrm>
          <a:prstGeom prst="rect">
            <a:avLst/>
          </a:prstGeom>
        </p:spPr>
      </p:pic>
      <p:sp>
        <p:nvSpPr>
          <p:cNvPr id="19" name="TextBox 18"/>
          <p:cNvSpPr txBox="1"/>
          <p:nvPr/>
        </p:nvSpPr>
        <p:spPr>
          <a:xfrm>
            <a:off x="7286046" y="3463261"/>
            <a:ext cx="4799591" cy="355789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1224"/>
              </a:spcAft>
              <a:buClrTx/>
              <a:buSzTx/>
              <a:buFontTx/>
              <a:buNone/>
              <a:tabLst/>
              <a:defRPr/>
            </a:pPr>
            <a:r>
              <a:rPr kumimoji="0" lang="en-US" sz="2000" b="0"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Top three networks in the world</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Segoe UI Light" panose="020B0502040204020203" pitchFamily="34" charset="0"/>
              </a:rPr>
              <a:t>Very high bandwidth, low latency, failover capable links</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Segoe UI Light" panose="020B0502040204020203" pitchFamily="34" charset="0"/>
              </a:rPr>
              <a:t>Tens of thousands of miles of privately owned Dark Fiber</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Multi terabit connections DC-DC and DC-Internet</a:t>
            </a:r>
          </a:p>
          <a:p>
            <a:pPr marL="0" marR="0" lvl="0" indent="0" defTabSz="914400" eaLnBrk="1" fontAlgn="auto" latinLnBrk="0" hangingPunct="1">
              <a:lnSpc>
                <a:spcPct val="100000"/>
              </a:lnSpc>
              <a:spcBef>
                <a:spcPts val="600"/>
              </a:spcBef>
              <a:spcAft>
                <a:spcPts val="1224"/>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Segoe UI Light" panose="020B0502040204020203" pitchFamily="34" charset="0"/>
              </a:rPr>
              <a:t>Peer with over 2000 ISPs globally and over 60 Points of Presence</a:t>
            </a:r>
            <a:endParaRPr kumimoji="0" lang="en-US" sz="16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1224"/>
              </a:spcAft>
              <a:buClrTx/>
              <a:buSzTx/>
              <a:buFontTx/>
              <a:buNone/>
              <a:tabLst/>
              <a:defRPr/>
            </a:pPr>
            <a:r>
              <a:rPr kumimoji="0" lang="en-US" sz="2000" b="0" i="0" u="none" strike="noStrike" kern="0" cap="none" spc="0" normalizeH="0" baseline="0" noProof="0" dirty="0">
                <a:ln>
                  <a:noFill/>
                </a:ln>
                <a:solidFill>
                  <a:schemeClr val="tx2"/>
                </a:solidFill>
                <a:effectLst/>
                <a:uLnTx/>
                <a:uFillTx/>
                <a:latin typeface="Segoe UI Light" panose="020B0502040204020203" pitchFamily="34" charset="0"/>
              </a:rPr>
              <a:t>Optimized to get your traffic to it’s destination efficiently</a:t>
            </a:r>
          </a:p>
        </p:txBody>
      </p:sp>
      <p:cxnSp>
        <p:nvCxnSpPr>
          <p:cNvPr id="21" name="Straight Connector 20"/>
          <p:cNvCxnSpPr/>
          <p:nvPr/>
        </p:nvCxnSpPr>
        <p:spPr>
          <a:xfrm>
            <a:off x="7285037"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085637"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209222"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3237"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185754"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09939" y="2579863"/>
            <a:ext cx="0" cy="5486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a:off x="7285037" y="3124141"/>
            <a:ext cx="48006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505799" y="2917281"/>
            <a:ext cx="2289334" cy="464743"/>
          </a:xfrm>
          <a:prstGeom prst="rect">
            <a:avLst/>
          </a:prstGeom>
          <a:solidFill>
            <a:srgbClr val="F8F8F8"/>
          </a:solidFill>
        </p:spPr>
        <p:txBody>
          <a:bodyPr wrap="square" lIns="0" tIns="0" rIns="0" bIns="0" rtlCol="0">
            <a:spAutoFit/>
          </a:bodyPr>
          <a:lstStyle/>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Microsoft Global Network</a:t>
            </a:r>
          </a:p>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Microsoft Managed</a:t>
            </a:r>
          </a:p>
        </p:txBody>
      </p:sp>
      <p:cxnSp>
        <p:nvCxnSpPr>
          <p:cNvPr id="105" name="Straight Connector 104"/>
          <p:cNvCxnSpPr>
            <a:cxnSpLocks/>
          </p:cNvCxnSpPr>
          <p:nvPr/>
        </p:nvCxnSpPr>
        <p:spPr>
          <a:xfrm>
            <a:off x="3185754" y="3124141"/>
            <a:ext cx="402269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a:off x="503237" y="3124141"/>
            <a:ext cx="260631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600532" y="2917281"/>
            <a:ext cx="2770105" cy="464743"/>
          </a:xfrm>
          <a:prstGeom prst="rect">
            <a:avLst/>
          </a:prstGeom>
          <a:solidFill>
            <a:srgbClr val="F8F8F8"/>
          </a:solidFill>
        </p:spPr>
        <p:txBody>
          <a:bodyPr wrap="square" lIns="0" tIns="0" rIns="0" bIns="0" rtlCol="0">
            <a:spAutoFit/>
          </a:bodyPr>
          <a:lstStyle/>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External Internet based Network </a:t>
            </a:r>
          </a:p>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ISP or Customer Managed</a:t>
            </a:r>
          </a:p>
        </p:txBody>
      </p:sp>
      <p:sp>
        <p:nvSpPr>
          <p:cNvPr id="110" name="TextBox 109"/>
          <p:cNvSpPr txBox="1"/>
          <p:nvPr/>
        </p:nvSpPr>
        <p:spPr>
          <a:xfrm>
            <a:off x="682542" y="2917931"/>
            <a:ext cx="2247708" cy="464743"/>
          </a:xfrm>
          <a:prstGeom prst="rect">
            <a:avLst/>
          </a:prstGeom>
          <a:solidFill>
            <a:srgbClr val="F8F8F8"/>
          </a:solidFill>
        </p:spPr>
        <p:txBody>
          <a:bodyPr wrap="square" lIns="0" tIns="0" rIns="0" bIns="0" rtlCol="0">
            <a:spAutoFit/>
          </a:bodyPr>
          <a:lstStyle/>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Internal Customer Network</a:t>
            </a:r>
          </a:p>
          <a:p>
            <a:pPr marL="0" marR="0" lvl="0" indent="0" algn="ctr" defTabSz="466209" eaLnBrk="0" fontAlgn="base" latinLnBrk="0" hangingPunct="0">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Segoe UI" panose="020B0502040204020203" pitchFamily="34" charset="0"/>
              </a:rPr>
              <a:t>Client Managed</a:t>
            </a:r>
          </a:p>
        </p:txBody>
      </p:sp>
      <p:sp>
        <p:nvSpPr>
          <p:cNvPr id="111" name="TextBox 110"/>
          <p:cNvSpPr txBox="1"/>
          <p:nvPr/>
        </p:nvSpPr>
        <p:spPr>
          <a:xfrm>
            <a:off x="9310934" y="1514155"/>
            <a:ext cx="812647" cy="527330"/>
          </a:xfrm>
          <a:prstGeom prst="rect">
            <a:avLst/>
          </a:prstGeom>
          <a:noFill/>
        </p:spPr>
        <p:txBody>
          <a:bodyPr wrap="none" lIns="186494" tIns="149196" rIns="186494" bIns="149196" rtlCol="0">
            <a:spAutoFit/>
          </a:bodyPr>
          <a:lstStyle/>
          <a:p>
            <a:pPr marL="0" marR="0" lvl="0" indent="0" defTabSz="932563" eaLnBrk="1" fontAlgn="auto" latinLnBrk="0" hangingPunct="1">
              <a:lnSpc>
                <a:spcPct val="90000"/>
              </a:lnSpc>
              <a:spcBef>
                <a:spcPts val="0"/>
              </a:spcBef>
              <a:spcAft>
                <a:spcPts val="612"/>
              </a:spcAft>
              <a:buClrTx/>
              <a:buSzTx/>
              <a:buFontTx/>
              <a:buNone/>
              <a:tabLst/>
              <a:defRPr/>
            </a:pPr>
            <a:r>
              <a:rPr kumimoji="0" lang="en-US" sz="1632" b="1" i="0" u="none" strike="noStrike" kern="0" cap="none" spc="0" normalizeH="0" baseline="0" noProof="0" dirty="0">
                <a:ln>
                  <a:noFill/>
                </a:ln>
                <a:solidFill>
                  <a:srgbClr val="002050"/>
                </a:solidFill>
                <a:effectLst/>
                <a:uLnTx/>
                <a:uFillTx/>
                <a:latin typeface="Segoe UI Light"/>
              </a:rPr>
              <a:t>10ms</a:t>
            </a:r>
          </a:p>
        </p:txBody>
      </p:sp>
      <p:sp>
        <p:nvSpPr>
          <p:cNvPr id="29" name="TextBox 28"/>
          <p:cNvSpPr txBox="1"/>
          <p:nvPr/>
        </p:nvSpPr>
        <p:spPr>
          <a:xfrm>
            <a:off x="1058858" y="4327473"/>
            <a:ext cx="5486400" cy="129266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Proximity to the Microsoft’s Global Cloud Network is the key ingredient to enable the best experiences</a:t>
            </a:r>
          </a:p>
        </p:txBody>
      </p:sp>
    </p:spTree>
    <p:extLst>
      <p:ext uri="{BB962C8B-B14F-4D97-AF65-F5344CB8AC3E}">
        <p14:creationId xmlns:p14="http://schemas.microsoft.com/office/powerpoint/2010/main" val="177839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4624" y="2409224"/>
            <a:ext cx="3706539" cy="2564660"/>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6" name="Content Placeholder 5"/>
          <p:cNvSpPr>
            <a:spLocks noGrp="1"/>
          </p:cNvSpPr>
          <p:nvPr>
            <p:ph type="body" sz="quarter" idx="10"/>
          </p:nvPr>
        </p:nvSpPr>
        <p:spPr>
          <a:xfrm>
            <a:off x="274638" y="1212850"/>
            <a:ext cx="2734215" cy="2025170"/>
          </a:xfrm>
        </p:spPr>
        <p:txBody>
          <a:bodyPr>
            <a:normAutofit/>
          </a:bodyPr>
          <a:lstStyle/>
          <a:p>
            <a:pPr marL="0" indent="0">
              <a:buNone/>
            </a:pPr>
            <a:r>
              <a:rPr lang="en-GB" sz="1836" kern="0" dirty="0">
                <a:solidFill>
                  <a:schemeClr val="tx1"/>
                </a:solidFill>
                <a:latin typeface="Segoe UI"/>
                <a:ea typeface="Segoe Pro Light"/>
                <a:cs typeface="Segoe UI Light" panose="020B0502040204020203" pitchFamily="34" charset="0"/>
              </a:rPr>
              <a:t>If the user is in the same region as the tenant, then we connect direct to it</a:t>
            </a:r>
          </a:p>
        </p:txBody>
      </p:sp>
      <p:sp>
        <p:nvSpPr>
          <p:cNvPr id="2" name="Title 1"/>
          <p:cNvSpPr>
            <a:spLocks noGrp="1"/>
          </p:cNvSpPr>
          <p:nvPr>
            <p:ph type="title"/>
          </p:nvPr>
        </p:nvSpPr>
        <p:spPr/>
        <p:txBody>
          <a:bodyPr/>
          <a:lstStyle/>
          <a:p>
            <a:r>
              <a:rPr lang="en-GB" dirty="0"/>
              <a:t>Client Connectivity</a:t>
            </a:r>
          </a:p>
        </p:txBody>
      </p:sp>
      <p:sp>
        <p:nvSpPr>
          <p:cNvPr id="3" name="Rectangle 2"/>
          <p:cNvSpPr/>
          <p:nvPr/>
        </p:nvSpPr>
        <p:spPr>
          <a:xfrm>
            <a:off x="4493457" y="3674345"/>
            <a:ext cx="1476622" cy="52004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Client’s DNS</a:t>
            </a:r>
          </a:p>
        </p:txBody>
      </p:sp>
      <p:sp>
        <p:nvSpPr>
          <p:cNvPr id="7" name="Rectangle 6"/>
          <p:cNvSpPr/>
          <p:nvPr/>
        </p:nvSpPr>
        <p:spPr>
          <a:xfrm>
            <a:off x="7439765" y="1155720"/>
            <a:ext cx="1476622" cy="51530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Microsoft DNS</a:t>
            </a:r>
          </a:p>
        </p:txBody>
      </p:sp>
      <p:sp>
        <p:nvSpPr>
          <p:cNvPr id="45" name="Rectangle 44"/>
          <p:cNvSpPr/>
          <p:nvPr/>
        </p:nvSpPr>
        <p:spPr>
          <a:xfrm>
            <a:off x="8434012" y="2741892"/>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Portal</a:t>
            </a:r>
          </a:p>
        </p:txBody>
      </p:sp>
      <p:sp>
        <p:nvSpPr>
          <p:cNvPr id="48" name="Flowchart: Magnetic Disk 10"/>
          <p:cNvSpPr>
            <a:spLocks noChangeAspect="1"/>
          </p:cNvSpPr>
          <p:nvPr/>
        </p:nvSpPr>
        <p:spPr bwMode="auto">
          <a:xfrm>
            <a:off x="10828049" y="3205724"/>
            <a:ext cx="872700" cy="1109385"/>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0" tIns="9326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224" b="0" i="0" u="none" strike="noStrike" kern="0" cap="none" spc="0" normalizeH="0" baseline="0" noProof="0" dirty="0">
                <a:ln>
                  <a:solidFill>
                    <a:prstClr val="white">
                      <a:alpha val="0"/>
                    </a:prstClr>
                  </a:solidFill>
                </a:ln>
                <a:solidFill>
                  <a:prstClr val="white"/>
                </a:solidFill>
                <a:effectLst/>
                <a:uLnTx/>
                <a:uFillTx/>
                <a:latin typeface="Segoe UI"/>
                <a:ea typeface="Segoe UI" panose="020B0502040204020203" pitchFamily="34" charset="0"/>
                <a:cs typeface="Segoe UI" panose="020B0502040204020203" pitchFamily="34" charset="0"/>
              </a:rPr>
              <a:t>Customer tenant</a:t>
            </a:r>
          </a:p>
        </p:txBody>
      </p:sp>
      <p:sp>
        <p:nvSpPr>
          <p:cNvPr id="54" name="TextBox 53"/>
          <p:cNvSpPr txBox="1"/>
          <p:nvPr/>
        </p:nvSpPr>
        <p:spPr>
          <a:xfrm>
            <a:off x="9548578" y="2424157"/>
            <a:ext cx="2431772" cy="318286"/>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North America Datacenters</a:t>
            </a:r>
          </a:p>
        </p:txBody>
      </p:sp>
      <p:sp>
        <p:nvSpPr>
          <p:cNvPr id="56" name="Rectangle 55"/>
          <p:cNvSpPr/>
          <p:nvPr/>
        </p:nvSpPr>
        <p:spPr>
          <a:xfrm>
            <a:off x="9770634" y="2950354"/>
            <a:ext cx="787449" cy="54219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egoe UI"/>
                <a:ea typeface="+mn-ea"/>
                <a:cs typeface="+mn-cs"/>
              </a:rPr>
              <a:t>Customer Data</a:t>
            </a:r>
            <a:endParaRPr kumimoji="0" lang="en-US" sz="8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60" name="Straight Arrow Connector 59"/>
          <p:cNvCxnSpPr/>
          <p:nvPr/>
        </p:nvCxnSpPr>
        <p:spPr>
          <a:xfrm>
            <a:off x="5361393"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025780"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Arc 61"/>
          <p:cNvSpPr/>
          <p:nvPr/>
        </p:nvSpPr>
        <p:spPr>
          <a:xfrm flipH="1">
            <a:off x="5088979" y="1278609"/>
            <a:ext cx="4443422" cy="4521085"/>
          </a:xfrm>
          <a:prstGeom prst="arc">
            <a:avLst>
              <a:gd name="adj1" fmla="val 16199999"/>
              <a:gd name="adj2" fmla="val 0"/>
            </a:avLst>
          </a:prstGeom>
          <a:ln w="38100">
            <a:solidFill>
              <a:schemeClr val="accent3"/>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0" name="Oval 49"/>
          <p:cNvSpPr/>
          <p:nvPr/>
        </p:nvSpPr>
        <p:spPr>
          <a:xfrm>
            <a:off x="4992706" y="268604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2</a:t>
            </a:r>
          </a:p>
        </p:txBody>
      </p:sp>
      <p:sp>
        <p:nvSpPr>
          <p:cNvPr id="63" name="Arc 62"/>
          <p:cNvSpPr/>
          <p:nvPr/>
        </p:nvSpPr>
        <p:spPr>
          <a:xfrm flipH="1">
            <a:off x="5303557" y="1540749"/>
            <a:ext cx="3923010" cy="4020439"/>
          </a:xfrm>
          <a:prstGeom prst="arc">
            <a:avLst>
              <a:gd name="adj1" fmla="val 16199999"/>
              <a:gd name="adj2" fmla="val 0"/>
            </a:avLst>
          </a:prstGeom>
          <a:ln w="38100">
            <a:solidFill>
              <a:schemeClr val="accent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1" name="Oval 50"/>
          <p:cNvSpPr/>
          <p:nvPr/>
        </p:nvSpPr>
        <p:spPr>
          <a:xfrm>
            <a:off x="5983533" y="1825034"/>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3</a:t>
            </a:r>
          </a:p>
        </p:txBody>
      </p:sp>
      <p:sp>
        <p:nvSpPr>
          <p:cNvPr id="64" name="TextBox 63"/>
          <p:cNvSpPr txBox="1"/>
          <p:nvPr/>
        </p:nvSpPr>
        <p:spPr>
          <a:xfrm>
            <a:off x="9284403" y="4112202"/>
            <a:ext cx="1658234" cy="75148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505050"/>
                </a:solidFill>
                <a:effectLst/>
                <a:uLnTx/>
                <a:uFillTx/>
                <a:latin typeface="Segoe UI"/>
                <a:ea typeface="+mn-ea"/>
                <a:cs typeface="+mn-cs"/>
              </a:rPr>
              <a:t>The service accesses the datacenter where the data resides and proxies the requests</a:t>
            </a:r>
          </a:p>
        </p:txBody>
      </p:sp>
      <p:cxnSp>
        <p:nvCxnSpPr>
          <p:cNvPr id="66" name="Elbow Connector 65"/>
          <p:cNvCxnSpPr/>
          <p:nvPr/>
        </p:nvCxnSpPr>
        <p:spPr>
          <a:xfrm flipV="1">
            <a:off x="9177622" y="3264112"/>
            <a:ext cx="571032" cy="546461"/>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9327714" y="373283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5</a:t>
            </a:r>
          </a:p>
        </p:txBody>
      </p:sp>
      <p:cxnSp>
        <p:nvCxnSpPr>
          <p:cNvPr id="68" name="Elbow Connector 67"/>
          <p:cNvCxnSpPr/>
          <p:nvPr/>
        </p:nvCxnSpPr>
        <p:spPr>
          <a:xfrm flipV="1">
            <a:off x="5214462" y="3760416"/>
            <a:ext cx="3206232" cy="2248884"/>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p:nvPr/>
        </p:nvCxnSpPr>
        <p:spPr>
          <a:xfrm flipV="1">
            <a:off x="5230283" y="3012987"/>
            <a:ext cx="3177639" cy="2996314"/>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6654709" y="5306759"/>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4</a:t>
            </a:r>
          </a:p>
        </p:txBody>
      </p:sp>
      <p:sp>
        <p:nvSpPr>
          <p:cNvPr id="73" name="TextBox 72"/>
          <p:cNvSpPr txBox="1"/>
          <p:nvPr/>
        </p:nvSpPr>
        <p:spPr>
          <a:xfrm>
            <a:off x="6256669" y="1823625"/>
            <a:ext cx="1996899" cy="59837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Microsoft’s DNS servers return the IP addresses of the local datacenter</a:t>
            </a:r>
          </a:p>
        </p:txBody>
      </p:sp>
      <p:sp>
        <p:nvSpPr>
          <p:cNvPr id="74" name="TextBox 73"/>
          <p:cNvSpPr txBox="1"/>
          <p:nvPr/>
        </p:nvSpPr>
        <p:spPr>
          <a:xfrm>
            <a:off x="7011789" y="5236816"/>
            <a:ext cx="1709982" cy="43307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user accesses the local datacenter</a:t>
            </a:r>
          </a:p>
        </p:txBody>
      </p:sp>
      <p:sp>
        <p:nvSpPr>
          <p:cNvPr id="75" name="TextBox 74"/>
          <p:cNvSpPr txBox="1"/>
          <p:nvPr/>
        </p:nvSpPr>
        <p:spPr>
          <a:xfrm>
            <a:off x="3217910" y="4422877"/>
            <a:ext cx="1552274" cy="430309"/>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client asks the local DNS Servers</a:t>
            </a:r>
          </a:p>
        </p:txBody>
      </p:sp>
      <p:sp>
        <p:nvSpPr>
          <p:cNvPr id="49" name="Oval 48"/>
          <p:cNvSpPr/>
          <p:nvPr/>
        </p:nvSpPr>
        <p:spPr>
          <a:xfrm>
            <a:off x="4770593" y="447698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1</a:t>
            </a:r>
          </a:p>
        </p:txBody>
      </p:sp>
      <p:sp>
        <p:nvSpPr>
          <p:cNvPr id="76" name="TextBox 75"/>
          <p:cNvSpPr txBox="1"/>
          <p:nvPr/>
        </p:nvSpPr>
        <p:spPr>
          <a:xfrm>
            <a:off x="3505754" y="2644418"/>
            <a:ext cx="1502204" cy="421910"/>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Client’s DNS asks the Microsoft DNS Server</a:t>
            </a:r>
          </a:p>
        </p:txBody>
      </p:sp>
      <p:sp>
        <p:nvSpPr>
          <p:cNvPr id="46" name="Rectangle 45"/>
          <p:cNvSpPr/>
          <p:nvPr/>
        </p:nvSpPr>
        <p:spPr>
          <a:xfrm>
            <a:off x="8434011" y="3509028"/>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EXO</a:t>
            </a:r>
          </a:p>
        </p:txBody>
      </p:sp>
      <p:pic>
        <p:nvPicPr>
          <p:cNvPr id="9" name="Picture 8"/>
          <p:cNvPicPr>
            <a:picLocks noChangeAspect="1"/>
          </p:cNvPicPr>
          <p:nvPr/>
        </p:nvPicPr>
        <p:blipFill>
          <a:blip r:embed="rId3"/>
          <a:stretch>
            <a:fillRect/>
          </a:stretch>
        </p:blipFill>
        <p:spPr>
          <a:xfrm>
            <a:off x="4770184" y="5129318"/>
            <a:ext cx="662966" cy="1616546"/>
          </a:xfrm>
          <a:prstGeom prst="rect">
            <a:avLst/>
          </a:prstGeom>
        </p:spPr>
      </p:pic>
      <p:sp>
        <p:nvSpPr>
          <p:cNvPr id="31" name="Rectangle 30"/>
          <p:cNvSpPr/>
          <p:nvPr/>
        </p:nvSpPr>
        <p:spPr>
          <a:xfrm>
            <a:off x="8434011" y="3509028"/>
            <a:ext cx="787449" cy="542190"/>
          </a:xfrm>
          <a:prstGeom prst="rect">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SPO</a:t>
            </a:r>
          </a:p>
        </p:txBody>
      </p:sp>
      <p:sp>
        <p:nvSpPr>
          <p:cNvPr id="32" name="Rectangle 31"/>
          <p:cNvSpPr/>
          <p:nvPr/>
        </p:nvSpPr>
        <p:spPr>
          <a:xfrm>
            <a:off x="8434011" y="3509028"/>
            <a:ext cx="787449" cy="542190"/>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SFB</a:t>
            </a:r>
          </a:p>
        </p:txBody>
      </p:sp>
    </p:spTree>
    <p:extLst>
      <p:ext uri="{BB962C8B-B14F-4D97-AF65-F5344CB8AC3E}">
        <p14:creationId xmlns:p14="http://schemas.microsoft.com/office/powerpoint/2010/main" val="705296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childTnLst>
                          </p:cTn>
                        </p:par>
                        <p:par>
                          <p:cTn id="15" fill="hold">
                            <p:stCondLst>
                              <p:cond delay="1000"/>
                            </p:stCondLst>
                            <p:childTnLst>
                              <p:par>
                                <p:cTn id="16" presetID="22" presetClass="entr" presetSubtype="4" fill="hold" grpId="0" nodeType="afterEffect">
                                  <p:stCondLst>
                                    <p:cond delay="50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par>
                          <p:cTn id="26" fill="hold">
                            <p:stCondLst>
                              <p:cond delay="2500"/>
                            </p:stCondLst>
                            <p:childTnLst>
                              <p:par>
                                <p:cTn id="27" presetID="22" presetClass="entr" presetSubtype="1" fill="hold" grpId="0" nodeType="afterEffect">
                                  <p:stCondLst>
                                    <p:cond delay="500"/>
                                  </p:stCondLst>
                                  <p:childTnLst>
                                    <p:set>
                                      <p:cBhvr>
                                        <p:cTn id="28" dur="1" fill="hold">
                                          <p:stCondLst>
                                            <p:cond delay="0"/>
                                          </p:stCondLst>
                                        </p:cTn>
                                        <p:tgtEl>
                                          <p:spTgt spid="63"/>
                                        </p:tgtEl>
                                        <p:attrNameLst>
                                          <p:attrName>style.visibility</p:attrName>
                                        </p:attrNameLst>
                                      </p:cBhvr>
                                      <p:to>
                                        <p:strVal val="visible"/>
                                      </p:to>
                                    </p:set>
                                    <p:animEffect transition="in" filter="wipe(up)">
                                      <p:cBhvr>
                                        <p:cTn id="29" dur="500"/>
                                        <p:tgtEl>
                                          <p:spTgt spid="6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down)">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left)">
                                      <p:cBhvr>
                                        <p:cTn id="50" dur="500"/>
                                        <p:tgtEl>
                                          <p:spTgt spid="68"/>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0" grpId="0" animBg="1"/>
      <p:bldP spid="63" grpId="0" animBg="1"/>
      <p:bldP spid="51" grpId="0" animBg="1"/>
      <p:bldP spid="64" grpId="0"/>
      <p:bldP spid="53" grpId="0" animBg="1"/>
      <p:bldP spid="52" grpId="0" animBg="1"/>
      <p:bldP spid="73" grpId="0"/>
      <p:bldP spid="74" grpId="0"/>
      <p:bldP spid="75" grpId="0"/>
      <p:bldP spid="49" grpId="0" animBg="1"/>
      <p:bldP spid="76" grpId="0"/>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8222679" y="4525785"/>
            <a:ext cx="3706539" cy="1769287"/>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4" name="Rectangle 3"/>
          <p:cNvSpPr/>
          <p:nvPr/>
        </p:nvSpPr>
        <p:spPr>
          <a:xfrm>
            <a:off x="8198955" y="2434150"/>
            <a:ext cx="3706539" cy="1769287"/>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p:txBody>
          <a:bodyPr/>
          <a:lstStyle/>
          <a:p>
            <a:r>
              <a:rPr lang="en-GB" dirty="0"/>
              <a:t>Client Connectivity – Nearest </a:t>
            </a:r>
            <a:r>
              <a:rPr lang="en-GB" dirty="0" err="1"/>
              <a:t>datacenter</a:t>
            </a:r>
            <a:endParaRPr lang="en-GB" dirty="0"/>
          </a:p>
        </p:txBody>
      </p:sp>
      <p:sp>
        <p:nvSpPr>
          <p:cNvPr id="3" name="Rectangle 2"/>
          <p:cNvSpPr/>
          <p:nvPr/>
        </p:nvSpPr>
        <p:spPr>
          <a:xfrm>
            <a:off x="4493457" y="3674345"/>
            <a:ext cx="1476622" cy="52004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Client’s DNS</a:t>
            </a:r>
          </a:p>
        </p:txBody>
      </p:sp>
      <p:sp>
        <p:nvSpPr>
          <p:cNvPr id="7" name="Rectangle 6"/>
          <p:cNvSpPr/>
          <p:nvPr/>
        </p:nvSpPr>
        <p:spPr>
          <a:xfrm>
            <a:off x="7439765" y="1155720"/>
            <a:ext cx="1476622" cy="51530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Microsoft DNS</a:t>
            </a:r>
          </a:p>
        </p:txBody>
      </p:sp>
      <p:sp>
        <p:nvSpPr>
          <p:cNvPr id="48" name="Flowchart: Magnetic Disk 10"/>
          <p:cNvSpPr>
            <a:spLocks noChangeAspect="1"/>
          </p:cNvSpPr>
          <p:nvPr/>
        </p:nvSpPr>
        <p:spPr bwMode="auto">
          <a:xfrm>
            <a:off x="10796315" y="2905890"/>
            <a:ext cx="872700" cy="1109385"/>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0" tIns="9326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224" b="0" i="0" u="none" strike="noStrike" kern="0" cap="none" spc="0" normalizeH="0" baseline="0" noProof="0" dirty="0">
                <a:ln>
                  <a:solidFill>
                    <a:prstClr val="white">
                      <a:alpha val="0"/>
                    </a:prstClr>
                  </a:solidFill>
                </a:ln>
                <a:solidFill>
                  <a:prstClr val="white"/>
                </a:solidFill>
                <a:effectLst/>
                <a:uLnTx/>
                <a:uFillTx/>
                <a:latin typeface="Segoe UI"/>
                <a:ea typeface="Segoe UI" panose="020B0502040204020203" pitchFamily="34" charset="0"/>
                <a:cs typeface="Segoe UI" panose="020B0502040204020203" pitchFamily="34" charset="0"/>
              </a:rPr>
              <a:t>Customer tenant</a:t>
            </a:r>
          </a:p>
        </p:txBody>
      </p:sp>
      <p:sp>
        <p:nvSpPr>
          <p:cNvPr id="54" name="TextBox 53"/>
          <p:cNvSpPr txBox="1"/>
          <p:nvPr/>
        </p:nvSpPr>
        <p:spPr>
          <a:xfrm>
            <a:off x="9548578" y="2434150"/>
            <a:ext cx="2431772" cy="318286"/>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North America Datacenters</a:t>
            </a:r>
          </a:p>
        </p:txBody>
      </p:sp>
      <p:sp>
        <p:nvSpPr>
          <p:cNvPr id="56" name="Rectangle 55"/>
          <p:cNvSpPr/>
          <p:nvPr/>
        </p:nvSpPr>
        <p:spPr>
          <a:xfrm>
            <a:off x="9770634" y="3179049"/>
            <a:ext cx="787449" cy="54219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Customer Data</a:t>
            </a:r>
            <a:endParaRPr kumimoji="0" lang="en-US" sz="800" b="0" i="0" u="none" strike="noStrike" kern="0" cap="none" spc="0" normalizeH="0" baseline="0" noProof="0" dirty="0">
              <a:ln>
                <a:noFill/>
              </a:ln>
              <a:solidFill>
                <a:srgbClr val="FFFFFF"/>
              </a:solidFill>
              <a:effectLst/>
              <a:uLnTx/>
              <a:uFillTx/>
            </a:endParaRPr>
          </a:p>
        </p:txBody>
      </p:sp>
      <p:cxnSp>
        <p:nvCxnSpPr>
          <p:cNvPr id="60" name="Straight Arrow Connector 59"/>
          <p:cNvCxnSpPr/>
          <p:nvPr/>
        </p:nvCxnSpPr>
        <p:spPr>
          <a:xfrm>
            <a:off x="5361393"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025780"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Arc 61"/>
          <p:cNvSpPr/>
          <p:nvPr/>
        </p:nvSpPr>
        <p:spPr>
          <a:xfrm flipH="1">
            <a:off x="5088979" y="1278609"/>
            <a:ext cx="4443422" cy="4521085"/>
          </a:xfrm>
          <a:prstGeom prst="arc">
            <a:avLst>
              <a:gd name="adj1" fmla="val 16199999"/>
              <a:gd name="adj2" fmla="val 0"/>
            </a:avLst>
          </a:prstGeom>
          <a:ln w="38100">
            <a:solidFill>
              <a:schemeClr val="accent3"/>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0" name="Oval 49"/>
          <p:cNvSpPr/>
          <p:nvPr/>
        </p:nvSpPr>
        <p:spPr>
          <a:xfrm>
            <a:off x="4992706" y="268604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2</a:t>
            </a:r>
          </a:p>
        </p:txBody>
      </p:sp>
      <p:sp>
        <p:nvSpPr>
          <p:cNvPr id="63" name="Arc 62"/>
          <p:cNvSpPr/>
          <p:nvPr/>
        </p:nvSpPr>
        <p:spPr>
          <a:xfrm flipH="1">
            <a:off x="5303557" y="1540749"/>
            <a:ext cx="3923010" cy="4020439"/>
          </a:xfrm>
          <a:prstGeom prst="arc">
            <a:avLst>
              <a:gd name="adj1" fmla="val 16199999"/>
              <a:gd name="adj2" fmla="val 0"/>
            </a:avLst>
          </a:prstGeom>
          <a:ln w="38100">
            <a:solidFill>
              <a:schemeClr val="accent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1" name="Oval 50"/>
          <p:cNvSpPr/>
          <p:nvPr/>
        </p:nvSpPr>
        <p:spPr>
          <a:xfrm>
            <a:off x="5983533" y="1825034"/>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3</a:t>
            </a:r>
          </a:p>
        </p:txBody>
      </p:sp>
      <p:sp>
        <p:nvSpPr>
          <p:cNvPr id="64" name="TextBox 63"/>
          <p:cNvSpPr txBox="1"/>
          <p:nvPr/>
        </p:nvSpPr>
        <p:spPr>
          <a:xfrm>
            <a:off x="8206491" y="2661194"/>
            <a:ext cx="1174221" cy="1245854"/>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505050"/>
                </a:solidFill>
                <a:effectLst/>
                <a:uLnTx/>
                <a:uFillTx/>
                <a:latin typeface="Segoe UI"/>
                <a:ea typeface="+mn-ea"/>
                <a:cs typeface="+mn-cs"/>
              </a:rPr>
              <a:t>The service accesses the datacenter where the data resides and proxies the requests</a:t>
            </a:r>
          </a:p>
        </p:txBody>
      </p:sp>
      <p:sp>
        <p:nvSpPr>
          <p:cNvPr id="73" name="TextBox 72"/>
          <p:cNvSpPr txBox="1"/>
          <p:nvPr/>
        </p:nvSpPr>
        <p:spPr>
          <a:xfrm>
            <a:off x="6256669" y="1823625"/>
            <a:ext cx="1996899" cy="59837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Microsoft’s DNS servers return the IP addresses of the regional datacenter</a:t>
            </a:r>
          </a:p>
        </p:txBody>
      </p:sp>
      <p:sp>
        <p:nvSpPr>
          <p:cNvPr id="74" name="TextBox 73"/>
          <p:cNvSpPr txBox="1"/>
          <p:nvPr/>
        </p:nvSpPr>
        <p:spPr>
          <a:xfrm>
            <a:off x="6853768" y="5134276"/>
            <a:ext cx="1413546" cy="43307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user accesses the local datacenter</a:t>
            </a:r>
          </a:p>
        </p:txBody>
      </p:sp>
      <p:sp>
        <p:nvSpPr>
          <p:cNvPr id="75" name="TextBox 74"/>
          <p:cNvSpPr txBox="1"/>
          <p:nvPr/>
        </p:nvSpPr>
        <p:spPr>
          <a:xfrm>
            <a:off x="3217910" y="4422877"/>
            <a:ext cx="1552274" cy="430309"/>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The client asks the local DNS Servers</a:t>
            </a:r>
          </a:p>
        </p:txBody>
      </p:sp>
      <p:sp>
        <p:nvSpPr>
          <p:cNvPr id="49" name="Oval 48"/>
          <p:cNvSpPr/>
          <p:nvPr/>
        </p:nvSpPr>
        <p:spPr>
          <a:xfrm>
            <a:off x="4770593" y="447698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1</a:t>
            </a:r>
          </a:p>
        </p:txBody>
      </p:sp>
      <p:sp>
        <p:nvSpPr>
          <p:cNvPr id="76" name="TextBox 75"/>
          <p:cNvSpPr txBox="1"/>
          <p:nvPr/>
        </p:nvSpPr>
        <p:spPr>
          <a:xfrm>
            <a:off x="3505754" y="2644418"/>
            <a:ext cx="1502204" cy="421910"/>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Client’s DNS asks the Microsoft DNS Server</a:t>
            </a:r>
          </a:p>
        </p:txBody>
      </p:sp>
      <p:sp>
        <p:nvSpPr>
          <p:cNvPr id="30" name="Rectangle 29"/>
          <p:cNvSpPr/>
          <p:nvPr/>
        </p:nvSpPr>
        <p:spPr>
          <a:xfrm>
            <a:off x="8434012" y="4767489"/>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Portal</a:t>
            </a:r>
          </a:p>
        </p:txBody>
      </p:sp>
      <p:cxnSp>
        <p:nvCxnSpPr>
          <p:cNvPr id="31" name="Elbow Connector 30"/>
          <p:cNvCxnSpPr/>
          <p:nvPr/>
        </p:nvCxnSpPr>
        <p:spPr>
          <a:xfrm flipV="1">
            <a:off x="5214463" y="5631895"/>
            <a:ext cx="3219549" cy="635481"/>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9208487" y="3450145"/>
            <a:ext cx="507013" cy="2384467"/>
            <a:chOff x="9055845" y="3118440"/>
            <a:chExt cx="497117" cy="2337925"/>
          </a:xfrm>
          <a:effectLst/>
        </p:grpSpPr>
        <p:cxnSp>
          <p:nvCxnSpPr>
            <p:cNvPr id="13" name="Straight Connector 12"/>
            <p:cNvCxnSpPr/>
            <p:nvPr/>
          </p:nvCxnSpPr>
          <p:spPr>
            <a:xfrm>
              <a:off x="9055845" y="5435943"/>
              <a:ext cx="299866" cy="0"/>
            </a:xfrm>
            <a:prstGeom prst="line">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9344234" y="3118440"/>
              <a:ext cx="1242" cy="2337925"/>
            </a:xfrm>
            <a:prstGeom prst="line">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335240" y="3132010"/>
              <a:ext cx="217722" cy="0"/>
            </a:xfrm>
            <a:prstGeom prst="line">
              <a:avLst/>
            </a:prstGeom>
            <a:ln w="38100">
              <a:solidFill>
                <a:schemeClr val="accent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8434012" y="5539285"/>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EXO</a:t>
            </a:r>
          </a:p>
        </p:txBody>
      </p:sp>
      <p:sp>
        <p:nvSpPr>
          <p:cNvPr id="55" name="TextBox 54"/>
          <p:cNvSpPr txBox="1"/>
          <p:nvPr/>
        </p:nvSpPr>
        <p:spPr>
          <a:xfrm>
            <a:off x="10516840" y="4525785"/>
            <a:ext cx="1442191" cy="318286"/>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EU Datacenters</a:t>
            </a:r>
          </a:p>
        </p:txBody>
      </p:sp>
      <p:sp>
        <p:nvSpPr>
          <p:cNvPr id="53" name="Oval 52"/>
          <p:cNvSpPr/>
          <p:nvPr/>
        </p:nvSpPr>
        <p:spPr>
          <a:xfrm>
            <a:off x="9380712" y="4208984"/>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5</a:t>
            </a:r>
          </a:p>
        </p:txBody>
      </p:sp>
      <p:sp>
        <p:nvSpPr>
          <p:cNvPr id="57" name="Content Placeholder 5"/>
          <p:cNvSpPr txBox="1">
            <a:spLocks/>
          </p:cNvSpPr>
          <p:nvPr/>
        </p:nvSpPr>
        <p:spPr bwMode="auto">
          <a:xfrm>
            <a:off x="411227" y="1165754"/>
            <a:ext cx="2770142" cy="55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noAutofit/>
          </a:bodyPr>
          <a:lstStyle>
            <a:lvl1pPr marL="0" indent="0" algn="l" rtl="0" fontAlgn="base">
              <a:lnSpc>
                <a:spcPct val="100000"/>
              </a:lnSpc>
              <a:spcBef>
                <a:spcPts val="600"/>
              </a:spcBef>
              <a:spcAft>
                <a:spcPts val="600"/>
              </a:spcAft>
              <a:buFont typeface="+mj-lt"/>
              <a:buNone/>
              <a:defRPr sz="2400" baseline="0">
                <a:solidFill>
                  <a:srgbClr val="505050"/>
                </a:solidFill>
                <a:latin typeface="+mn-lt"/>
                <a:ea typeface="Segoe Pro Light"/>
                <a:cs typeface="Segoe Pro Light"/>
              </a:defRPr>
            </a:lvl1pPr>
            <a:lvl2pPr marL="914400" indent="-457200" algn="l" rtl="0" fontAlgn="base">
              <a:lnSpc>
                <a:spcPct val="120000"/>
              </a:lnSpc>
              <a:spcBef>
                <a:spcPct val="20000"/>
              </a:spcBef>
              <a:spcAft>
                <a:spcPct val="0"/>
              </a:spcAft>
              <a:buFont typeface="+mj-lt"/>
              <a:buAutoNum type="alphaLcParenR"/>
              <a:defRPr sz="2000">
                <a:solidFill>
                  <a:schemeClr val="bg1"/>
                </a:solidFill>
                <a:latin typeface="+mn-lt"/>
                <a:ea typeface="Segoe Pro Light"/>
                <a:cs typeface="Segoe Pro Light"/>
              </a:defRPr>
            </a:lvl2pPr>
            <a:lvl3pPr marL="857250" indent="0" algn="l" rtl="0" fontAlgn="base">
              <a:lnSpc>
                <a:spcPct val="120000"/>
              </a:lnSpc>
              <a:spcBef>
                <a:spcPct val="20000"/>
              </a:spcBef>
              <a:spcAft>
                <a:spcPct val="0"/>
              </a:spcAft>
              <a:buFont typeface="Arial" panose="020B0604020202020204" pitchFamily="34" charset="0"/>
              <a:buNone/>
              <a:defRPr sz="2000">
                <a:solidFill>
                  <a:schemeClr val="bg1"/>
                </a:solidFill>
                <a:latin typeface="+mn-lt"/>
                <a:ea typeface="Segoe Pro Light"/>
                <a:cs typeface="Segoe Pro Light"/>
              </a:defRPr>
            </a:lvl3pPr>
            <a:lvl4pPr algn="l" rtl="0" fontAlgn="base">
              <a:lnSpc>
                <a:spcPct val="120000"/>
              </a:lnSpc>
              <a:spcBef>
                <a:spcPct val="20000"/>
              </a:spcBef>
              <a:spcAft>
                <a:spcPct val="0"/>
              </a:spcAft>
              <a:buFont typeface="Arial" panose="020B0604020202020204" pitchFamily="34" charset="0"/>
              <a:defRPr sz="1400">
                <a:solidFill>
                  <a:schemeClr val="bg1"/>
                </a:solidFill>
                <a:latin typeface="+mn-lt"/>
                <a:ea typeface="Segoe Pro Light"/>
                <a:cs typeface="Segoe Pro Light"/>
              </a:defRPr>
            </a:lvl4pPr>
            <a:lvl5pPr algn="l" rtl="0" fontAlgn="base">
              <a:lnSpc>
                <a:spcPct val="120000"/>
              </a:lnSpc>
              <a:spcBef>
                <a:spcPct val="20000"/>
              </a:spcBef>
              <a:spcAft>
                <a:spcPct val="0"/>
              </a:spcAft>
              <a:defRPr sz="1400">
                <a:solidFill>
                  <a:schemeClr val="bg1"/>
                </a:solidFill>
                <a:latin typeface="+mn-lt"/>
                <a:ea typeface="Segoe Pro Light"/>
                <a:cs typeface="Segoe Pro Light"/>
              </a:defRPr>
            </a:lvl5pPr>
            <a:lvl6pPr marL="457200" algn="l" rtl="0" fontAlgn="base">
              <a:lnSpc>
                <a:spcPct val="120000"/>
              </a:lnSpc>
              <a:spcBef>
                <a:spcPct val="20000"/>
              </a:spcBef>
              <a:spcAft>
                <a:spcPct val="0"/>
              </a:spcAft>
              <a:defRPr sz="1400">
                <a:solidFill>
                  <a:schemeClr val="bg1"/>
                </a:solidFill>
                <a:latin typeface="+mn-lt"/>
                <a:ea typeface="Segoe Pro Light"/>
                <a:cs typeface="Segoe Pro Light"/>
              </a:defRPr>
            </a:lvl6pPr>
            <a:lvl7pPr marL="914400" algn="l" rtl="0" fontAlgn="base">
              <a:lnSpc>
                <a:spcPct val="120000"/>
              </a:lnSpc>
              <a:spcBef>
                <a:spcPct val="20000"/>
              </a:spcBef>
              <a:spcAft>
                <a:spcPct val="0"/>
              </a:spcAft>
              <a:defRPr sz="1400">
                <a:solidFill>
                  <a:schemeClr val="bg1"/>
                </a:solidFill>
                <a:latin typeface="+mn-lt"/>
                <a:ea typeface="Segoe Pro Light"/>
                <a:cs typeface="Segoe Pro Light"/>
              </a:defRPr>
            </a:lvl7pPr>
            <a:lvl8pPr marL="1371600" algn="l" rtl="0" fontAlgn="base">
              <a:lnSpc>
                <a:spcPct val="120000"/>
              </a:lnSpc>
              <a:spcBef>
                <a:spcPct val="20000"/>
              </a:spcBef>
              <a:spcAft>
                <a:spcPct val="0"/>
              </a:spcAft>
              <a:defRPr sz="1400">
                <a:solidFill>
                  <a:schemeClr val="bg1"/>
                </a:solidFill>
                <a:latin typeface="+mn-lt"/>
                <a:ea typeface="Segoe Pro Light"/>
                <a:cs typeface="Segoe Pro Light"/>
              </a:defRPr>
            </a:lvl8pPr>
            <a:lvl9pPr marL="1828800" algn="l" rtl="0" fontAlgn="base">
              <a:lnSpc>
                <a:spcPct val="120000"/>
              </a:lnSpc>
              <a:spcBef>
                <a:spcPct val="20000"/>
              </a:spcBef>
              <a:spcAft>
                <a:spcPct val="0"/>
              </a:spcAft>
              <a:defRPr sz="1400">
                <a:solidFill>
                  <a:schemeClr val="bg1"/>
                </a:solidFill>
                <a:latin typeface="+mn-lt"/>
                <a:ea typeface="Segoe Pro Light"/>
                <a:cs typeface="Segoe Pro Light"/>
              </a:defRPr>
            </a:lvl9pPr>
          </a:lstStyle>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mn-lt"/>
                <a:ea typeface="Segoe Pro Light"/>
                <a:cs typeface="Segoe UI Light" panose="020B0502040204020203" pitchFamily="34" charset="0"/>
              </a:rPr>
              <a:t>If the user is in a different region as the tenant, then we connect to </a:t>
            </a: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a datacenter local to the user’s location.</a:t>
            </a:r>
          </a:p>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Data is then backhauled over the global Microsoft network between the tenant location and the local datacenter.</a:t>
            </a:r>
          </a:p>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Result is a fast connection for the client and data remains stored at rest in the tenant’s location.</a:t>
            </a:r>
            <a:endParaRPr kumimoji="0" lang="en-US" sz="1836" b="0" i="0" u="none" strike="noStrike" kern="0" cap="none" spc="0" normalizeH="0" baseline="0" noProof="0" dirty="0">
              <a:ln>
                <a:noFill/>
              </a:ln>
              <a:solidFill>
                <a:schemeClr val="tx1"/>
              </a:solidFill>
              <a:effectLst/>
              <a:uLnTx/>
              <a:uFillTx/>
              <a:latin typeface="Segoe UI"/>
              <a:ea typeface="Segoe Pro Light"/>
              <a:cs typeface="Segoe UI Light" panose="020B0502040204020203" pitchFamily="34" charset="0"/>
            </a:endParaRPr>
          </a:p>
        </p:txBody>
      </p:sp>
      <p:cxnSp>
        <p:nvCxnSpPr>
          <p:cNvPr id="32" name="Elbow Connector 31"/>
          <p:cNvCxnSpPr/>
          <p:nvPr/>
        </p:nvCxnSpPr>
        <p:spPr>
          <a:xfrm flipV="1">
            <a:off x="5230282" y="5061589"/>
            <a:ext cx="3200029" cy="1213935"/>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6654709" y="5500133"/>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4</a:t>
            </a:r>
          </a:p>
        </p:txBody>
      </p:sp>
      <p:pic>
        <p:nvPicPr>
          <p:cNvPr id="58" name="Picture 57"/>
          <p:cNvPicPr>
            <a:picLocks noChangeAspect="1"/>
          </p:cNvPicPr>
          <p:nvPr/>
        </p:nvPicPr>
        <p:blipFill>
          <a:blip r:embed="rId3"/>
          <a:stretch>
            <a:fillRect/>
          </a:stretch>
        </p:blipFill>
        <p:spPr>
          <a:xfrm>
            <a:off x="4770184" y="5129318"/>
            <a:ext cx="662966" cy="1616546"/>
          </a:xfrm>
          <a:prstGeom prst="rect">
            <a:avLst/>
          </a:prstGeom>
        </p:spPr>
      </p:pic>
      <p:sp>
        <p:nvSpPr>
          <p:cNvPr id="35" name="Rectangle 34"/>
          <p:cNvSpPr/>
          <p:nvPr/>
        </p:nvSpPr>
        <p:spPr>
          <a:xfrm>
            <a:off x="8434012" y="5539285"/>
            <a:ext cx="787449" cy="542190"/>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SFB</a:t>
            </a:r>
          </a:p>
        </p:txBody>
      </p:sp>
    </p:spTree>
    <p:extLst>
      <p:ext uri="{BB962C8B-B14F-4D97-AF65-F5344CB8AC3E}">
        <p14:creationId xmlns:p14="http://schemas.microsoft.com/office/powerpoint/2010/main" val="163991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4" grpId="0"/>
      <p:bldP spid="53" grpId="0" animBg="1"/>
      <p:bldP spid="52"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8222679" y="4525785"/>
            <a:ext cx="3706539" cy="1769287"/>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41" name="Elbow Connector 31"/>
          <p:cNvCxnSpPr/>
          <p:nvPr/>
        </p:nvCxnSpPr>
        <p:spPr>
          <a:xfrm flipV="1">
            <a:off x="5230282" y="5061589"/>
            <a:ext cx="3200029" cy="1213935"/>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198955" y="2434150"/>
            <a:ext cx="3706539" cy="1769287"/>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p:txBody>
          <a:bodyPr/>
          <a:lstStyle/>
          <a:p>
            <a:r>
              <a:rPr lang="en-GB" dirty="0"/>
              <a:t>Client Connectivity – Active </a:t>
            </a:r>
            <a:r>
              <a:rPr lang="en-GB" dirty="0" err="1"/>
              <a:t>datacenter</a:t>
            </a:r>
            <a:endParaRPr lang="en-GB" dirty="0"/>
          </a:p>
        </p:txBody>
      </p:sp>
      <p:sp>
        <p:nvSpPr>
          <p:cNvPr id="3" name="Rectangle 2"/>
          <p:cNvSpPr/>
          <p:nvPr/>
        </p:nvSpPr>
        <p:spPr>
          <a:xfrm>
            <a:off x="4493457" y="3674345"/>
            <a:ext cx="1476622" cy="52004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Client’s DNS</a:t>
            </a:r>
          </a:p>
        </p:txBody>
      </p:sp>
      <p:sp>
        <p:nvSpPr>
          <p:cNvPr id="7" name="Rectangle 6"/>
          <p:cNvSpPr/>
          <p:nvPr/>
        </p:nvSpPr>
        <p:spPr>
          <a:xfrm>
            <a:off x="7439765" y="1155720"/>
            <a:ext cx="1476622" cy="51530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Microsoft DNS</a:t>
            </a:r>
          </a:p>
        </p:txBody>
      </p:sp>
      <p:sp>
        <p:nvSpPr>
          <p:cNvPr id="48" name="Flowchart: Magnetic Disk 10"/>
          <p:cNvSpPr>
            <a:spLocks noChangeAspect="1"/>
          </p:cNvSpPr>
          <p:nvPr/>
        </p:nvSpPr>
        <p:spPr bwMode="auto">
          <a:xfrm>
            <a:off x="10796315" y="2905890"/>
            <a:ext cx="872700" cy="1109385"/>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0" tIns="9326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224" b="0" i="0" u="none" strike="noStrike" kern="0" cap="none" spc="0" normalizeH="0" baseline="0" noProof="0" dirty="0">
                <a:ln>
                  <a:solidFill>
                    <a:prstClr val="white">
                      <a:alpha val="0"/>
                    </a:prstClr>
                  </a:solidFill>
                </a:ln>
                <a:solidFill>
                  <a:prstClr val="white"/>
                </a:solidFill>
                <a:effectLst/>
                <a:uLnTx/>
                <a:uFillTx/>
                <a:latin typeface="Segoe UI"/>
                <a:ea typeface="Segoe UI" panose="020B0502040204020203" pitchFamily="34" charset="0"/>
                <a:cs typeface="Segoe UI" panose="020B0502040204020203" pitchFamily="34" charset="0"/>
              </a:rPr>
              <a:t>Customer tenant in </a:t>
            </a:r>
          </a:p>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224" b="0" i="0" u="none" strike="noStrike" kern="0" cap="none" spc="0" normalizeH="0" baseline="0" noProof="0" dirty="0">
                <a:ln>
                  <a:solidFill>
                    <a:prstClr val="white">
                      <a:alpha val="0"/>
                    </a:prstClr>
                  </a:solidFill>
                </a:ln>
                <a:solidFill>
                  <a:prstClr val="white"/>
                </a:solidFill>
                <a:effectLst/>
                <a:uLnTx/>
                <a:uFillTx/>
                <a:latin typeface="Segoe UI"/>
                <a:ea typeface="Segoe UI" panose="020B0502040204020203" pitchFamily="34" charset="0"/>
                <a:cs typeface="Segoe UI" panose="020B0502040204020203" pitchFamily="34" charset="0"/>
              </a:rPr>
              <a:t>US</a:t>
            </a:r>
          </a:p>
        </p:txBody>
      </p:sp>
      <p:sp>
        <p:nvSpPr>
          <p:cNvPr id="54" name="TextBox 53"/>
          <p:cNvSpPr txBox="1"/>
          <p:nvPr/>
        </p:nvSpPr>
        <p:spPr>
          <a:xfrm>
            <a:off x="9548578" y="2434150"/>
            <a:ext cx="2431772" cy="318286"/>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North America Datacenters</a:t>
            </a:r>
          </a:p>
        </p:txBody>
      </p:sp>
      <p:cxnSp>
        <p:nvCxnSpPr>
          <p:cNvPr id="60" name="Straight Arrow Connector 59"/>
          <p:cNvCxnSpPr/>
          <p:nvPr/>
        </p:nvCxnSpPr>
        <p:spPr>
          <a:xfrm>
            <a:off x="5361393"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025780"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Arc 61"/>
          <p:cNvSpPr/>
          <p:nvPr/>
        </p:nvSpPr>
        <p:spPr>
          <a:xfrm flipH="1">
            <a:off x="5088979" y="1278609"/>
            <a:ext cx="4443422" cy="4521085"/>
          </a:xfrm>
          <a:prstGeom prst="arc">
            <a:avLst>
              <a:gd name="adj1" fmla="val 16199999"/>
              <a:gd name="adj2" fmla="val 0"/>
            </a:avLst>
          </a:prstGeom>
          <a:ln w="38100">
            <a:solidFill>
              <a:schemeClr val="accent3"/>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0" name="Oval 49"/>
          <p:cNvSpPr/>
          <p:nvPr/>
        </p:nvSpPr>
        <p:spPr>
          <a:xfrm>
            <a:off x="4992706" y="268604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2</a:t>
            </a:r>
          </a:p>
        </p:txBody>
      </p:sp>
      <p:sp>
        <p:nvSpPr>
          <p:cNvPr id="63" name="Arc 62"/>
          <p:cNvSpPr/>
          <p:nvPr/>
        </p:nvSpPr>
        <p:spPr>
          <a:xfrm flipH="1">
            <a:off x="5303557" y="1540749"/>
            <a:ext cx="3923010" cy="4020439"/>
          </a:xfrm>
          <a:prstGeom prst="arc">
            <a:avLst>
              <a:gd name="adj1" fmla="val 16199999"/>
              <a:gd name="adj2" fmla="val 0"/>
            </a:avLst>
          </a:prstGeom>
          <a:ln w="38100">
            <a:solidFill>
              <a:schemeClr val="accent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1" name="Oval 50"/>
          <p:cNvSpPr/>
          <p:nvPr/>
        </p:nvSpPr>
        <p:spPr>
          <a:xfrm>
            <a:off x="5983533" y="1825034"/>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3</a:t>
            </a:r>
          </a:p>
        </p:txBody>
      </p:sp>
      <p:sp>
        <p:nvSpPr>
          <p:cNvPr id="73" name="TextBox 72"/>
          <p:cNvSpPr txBox="1"/>
          <p:nvPr/>
        </p:nvSpPr>
        <p:spPr>
          <a:xfrm>
            <a:off x="6256669" y="1823625"/>
            <a:ext cx="1996899" cy="59837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Microsoft’s DNS servers return the IP addresses of the regional datacenter</a:t>
            </a:r>
          </a:p>
        </p:txBody>
      </p:sp>
      <p:sp>
        <p:nvSpPr>
          <p:cNvPr id="74" name="TextBox 73"/>
          <p:cNvSpPr txBox="1"/>
          <p:nvPr/>
        </p:nvSpPr>
        <p:spPr>
          <a:xfrm>
            <a:off x="6830143" y="3829549"/>
            <a:ext cx="1440667" cy="421910"/>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user accesses the active datacenter</a:t>
            </a:r>
          </a:p>
        </p:txBody>
      </p:sp>
      <p:sp>
        <p:nvSpPr>
          <p:cNvPr id="75" name="TextBox 74"/>
          <p:cNvSpPr txBox="1"/>
          <p:nvPr/>
        </p:nvSpPr>
        <p:spPr>
          <a:xfrm>
            <a:off x="3217910" y="4422877"/>
            <a:ext cx="1552274" cy="430309"/>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The client asks the local DNS Servers</a:t>
            </a:r>
          </a:p>
        </p:txBody>
      </p:sp>
      <p:sp>
        <p:nvSpPr>
          <p:cNvPr id="49" name="Oval 48"/>
          <p:cNvSpPr/>
          <p:nvPr/>
        </p:nvSpPr>
        <p:spPr>
          <a:xfrm>
            <a:off x="4770593" y="447698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1</a:t>
            </a:r>
          </a:p>
        </p:txBody>
      </p:sp>
      <p:sp>
        <p:nvSpPr>
          <p:cNvPr id="76" name="TextBox 75"/>
          <p:cNvSpPr txBox="1"/>
          <p:nvPr/>
        </p:nvSpPr>
        <p:spPr>
          <a:xfrm>
            <a:off x="3505754" y="2644418"/>
            <a:ext cx="1502204" cy="421910"/>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FFFFFF"/>
                </a:solidFill>
                <a:effectLst/>
                <a:uLnTx/>
                <a:uFillTx/>
                <a:latin typeface="Segoe UI"/>
                <a:ea typeface="+mn-ea"/>
                <a:cs typeface="+mn-cs"/>
              </a:rPr>
              <a:t>Client’s DNS asks the Microsoft DNS Server</a:t>
            </a:r>
          </a:p>
        </p:txBody>
      </p:sp>
      <p:sp>
        <p:nvSpPr>
          <p:cNvPr id="30" name="Rectangle 29"/>
          <p:cNvSpPr/>
          <p:nvPr/>
        </p:nvSpPr>
        <p:spPr>
          <a:xfrm>
            <a:off x="8434012" y="4767489"/>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Portal</a:t>
            </a:r>
          </a:p>
        </p:txBody>
      </p:sp>
      <p:cxnSp>
        <p:nvCxnSpPr>
          <p:cNvPr id="31" name="Elbow Connector 30"/>
          <p:cNvCxnSpPr>
            <a:cxnSpLocks/>
            <a:endCxn id="39" idx="1"/>
          </p:cNvCxnSpPr>
          <p:nvPr/>
        </p:nvCxnSpPr>
        <p:spPr>
          <a:xfrm flipV="1">
            <a:off x="5214463" y="3780123"/>
            <a:ext cx="3219548" cy="2487254"/>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516840" y="4525785"/>
            <a:ext cx="1442191" cy="318286"/>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EU Datacenters</a:t>
            </a:r>
          </a:p>
        </p:txBody>
      </p:sp>
      <p:sp>
        <p:nvSpPr>
          <p:cNvPr id="57" name="Content Placeholder 5"/>
          <p:cNvSpPr txBox="1">
            <a:spLocks/>
          </p:cNvSpPr>
          <p:nvPr/>
        </p:nvSpPr>
        <p:spPr bwMode="auto">
          <a:xfrm>
            <a:off x="411227" y="1165754"/>
            <a:ext cx="2770142" cy="55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noAutofit/>
          </a:bodyPr>
          <a:lstStyle>
            <a:lvl1pPr marL="0" indent="0" algn="l" rtl="0" fontAlgn="base">
              <a:lnSpc>
                <a:spcPct val="100000"/>
              </a:lnSpc>
              <a:spcBef>
                <a:spcPts val="600"/>
              </a:spcBef>
              <a:spcAft>
                <a:spcPts val="600"/>
              </a:spcAft>
              <a:buFont typeface="+mj-lt"/>
              <a:buNone/>
              <a:defRPr sz="2400" baseline="0">
                <a:solidFill>
                  <a:srgbClr val="505050"/>
                </a:solidFill>
                <a:latin typeface="+mn-lt"/>
                <a:ea typeface="Segoe Pro Light"/>
                <a:cs typeface="Segoe Pro Light"/>
              </a:defRPr>
            </a:lvl1pPr>
            <a:lvl2pPr marL="914400" indent="-457200" algn="l" rtl="0" fontAlgn="base">
              <a:lnSpc>
                <a:spcPct val="120000"/>
              </a:lnSpc>
              <a:spcBef>
                <a:spcPct val="20000"/>
              </a:spcBef>
              <a:spcAft>
                <a:spcPct val="0"/>
              </a:spcAft>
              <a:buFont typeface="+mj-lt"/>
              <a:buAutoNum type="alphaLcParenR"/>
              <a:defRPr sz="2000">
                <a:solidFill>
                  <a:schemeClr val="bg1"/>
                </a:solidFill>
                <a:latin typeface="+mn-lt"/>
                <a:ea typeface="Segoe Pro Light"/>
                <a:cs typeface="Segoe Pro Light"/>
              </a:defRPr>
            </a:lvl2pPr>
            <a:lvl3pPr marL="857250" indent="0" algn="l" rtl="0" fontAlgn="base">
              <a:lnSpc>
                <a:spcPct val="120000"/>
              </a:lnSpc>
              <a:spcBef>
                <a:spcPct val="20000"/>
              </a:spcBef>
              <a:spcAft>
                <a:spcPct val="0"/>
              </a:spcAft>
              <a:buFont typeface="Arial" panose="020B0604020202020204" pitchFamily="34" charset="0"/>
              <a:buNone/>
              <a:defRPr sz="2000">
                <a:solidFill>
                  <a:schemeClr val="bg1"/>
                </a:solidFill>
                <a:latin typeface="+mn-lt"/>
                <a:ea typeface="Segoe Pro Light"/>
                <a:cs typeface="Segoe Pro Light"/>
              </a:defRPr>
            </a:lvl3pPr>
            <a:lvl4pPr algn="l" rtl="0" fontAlgn="base">
              <a:lnSpc>
                <a:spcPct val="120000"/>
              </a:lnSpc>
              <a:spcBef>
                <a:spcPct val="20000"/>
              </a:spcBef>
              <a:spcAft>
                <a:spcPct val="0"/>
              </a:spcAft>
              <a:buFont typeface="Arial" panose="020B0604020202020204" pitchFamily="34" charset="0"/>
              <a:defRPr sz="1400">
                <a:solidFill>
                  <a:schemeClr val="bg1"/>
                </a:solidFill>
                <a:latin typeface="+mn-lt"/>
                <a:ea typeface="Segoe Pro Light"/>
                <a:cs typeface="Segoe Pro Light"/>
              </a:defRPr>
            </a:lvl4pPr>
            <a:lvl5pPr algn="l" rtl="0" fontAlgn="base">
              <a:lnSpc>
                <a:spcPct val="120000"/>
              </a:lnSpc>
              <a:spcBef>
                <a:spcPct val="20000"/>
              </a:spcBef>
              <a:spcAft>
                <a:spcPct val="0"/>
              </a:spcAft>
              <a:defRPr sz="1400">
                <a:solidFill>
                  <a:schemeClr val="bg1"/>
                </a:solidFill>
                <a:latin typeface="+mn-lt"/>
                <a:ea typeface="Segoe Pro Light"/>
                <a:cs typeface="Segoe Pro Light"/>
              </a:defRPr>
            </a:lvl5pPr>
            <a:lvl6pPr marL="457200" algn="l" rtl="0" fontAlgn="base">
              <a:lnSpc>
                <a:spcPct val="120000"/>
              </a:lnSpc>
              <a:spcBef>
                <a:spcPct val="20000"/>
              </a:spcBef>
              <a:spcAft>
                <a:spcPct val="0"/>
              </a:spcAft>
              <a:defRPr sz="1400">
                <a:solidFill>
                  <a:schemeClr val="bg1"/>
                </a:solidFill>
                <a:latin typeface="+mn-lt"/>
                <a:ea typeface="Segoe Pro Light"/>
                <a:cs typeface="Segoe Pro Light"/>
              </a:defRPr>
            </a:lvl6pPr>
            <a:lvl7pPr marL="914400" algn="l" rtl="0" fontAlgn="base">
              <a:lnSpc>
                <a:spcPct val="120000"/>
              </a:lnSpc>
              <a:spcBef>
                <a:spcPct val="20000"/>
              </a:spcBef>
              <a:spcAft>
                <a:spcPct val="0"/>
              </a:spcAft>
              <a:defRPr sz="1400">
                <a:solidFill>
                  <a:schemeClr val="bg1"/>
                </a:solidFill>
                <a:latin typeface="+mn-lt"/>
                <a:ea typeface="Segoe Pro Light"/>
                <a:cs typeface="Segoe Pro Light"/>
              </a:defRPr>
            </a:lvl7pPr>
            <a:lvl8pPr marL="1371600" algn="l" rtl="0" fontAlgn="base">
              <a:lnSpc>
                <a:spcPct val="120000"/>
              </a:lnSpc>
              <a:spcBef>
                <a:spcPct val="20000"/>
              </a:spcBef>
              <a:spcAft>
                <a:spcPct val="0"/>
              </a:spcAft>
              <a:defRPr sz="1400">
                <a:solidFill>
                  <a:schemeClr val="bg1"/>
                </a:solidFill>
                <a:latin typeface="+mn-lt"/>
                <a:ea typeface="Segoe Pro Light"/>
                <a:cs typeface="Segoe Pro Light"/>
              </a:defRPr>
            </a:lvl8pPr>
            <a:lvl9pPr marL="1828800" algn="l" rtl="0" fontAlgn="base">
              <a:lnSpc>
                <a:spcPct val="120000"/>
              </a:lnSpc>
              <a:spcBef>
                <a:spcPct val="20000"/>
              </a:spcBef>
              <a:spcAft>
                <a:spcPct val="0"/>
              </a:spcAft>
              <a:defRPr sz="1400">
                <a:solidFill>
                  <a:schemeClr val="bg1"/>
                </a:solidFill>
                <a:latin typeface="+mn-lt"/>
                <a:ea typeface="Segoe Pro Light"/>
                <a:cs typeface="Segoe Pro Light"/>
              </a:defRPr>
            </a:lvl9pPr>
          </a:lstStyle>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mn-lt"/>
                <a:ea typeface="Segoe Pro Light"/>
                <a:cs typeface="Segoe UI Light" panose="020B0502040204020203" pitchFamily="34" charset="0"/>
              </a:rPr>
              <a:t>If the user is in a different region as the tenant, then we connect to </a:t>
            </a: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a datacenter local to the user’s location.</a:t>
            </a:r>
          </a:p>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Data is then backhauled over the global Microsoft network between the tenant location and the local datacenter.</a:t>
            </a:r>
          </a:p>
          <a:p>
            <a:pPr marL="0" marR="0" lvl="0" indent="0" algn="l" defTabSz="932597" rtl="0" eaLnBrk="1" fontAlgn="base" latinLnBrk="0" hangingPunct="1">
              <a:lnSpc>
                <a:spcPct val="100000"/>
              </a:lnSpc>
              <a:spcBef>
                <a:spcPts val="600"/>
              </a:spcBef>
              <a:spcAft>
                <a:spcPts val="1224"/>
              </a:spcAft>
              <a:buClrTx/>
              <a:buSzTx/>
              <a:buFont typeface="+mj-lt"/>
              <a:buNone/>
              <a:tabLst/>
              <a:defRPr/>
            </a:pPr>
            <a:r>
              <a:rPr kumimoji="0" lang="en-US" sz="1836" b="0" i="0" u="none" strike="noStrike" kern="0" cap="none" spc="0" normalizeH="0" baseline="0" noProof="0">
                <a:ln>
                  <a:noFill/>
                </a:ln>
                <a:solidFill>
                  <a:schemeClr val="tx1"/>
                </a:solidFill>
                <a:effectLst/>
                <a:uLnTx/>
                <a:uFillTx/>
                <a:latin typeface="Segoe UI"/>
                <a:ea typeface="Segoe Pro Light"/>
                <a:cs typeface="Segoe UI Light" panose="020B0502040204020203" pitchFamily="34" charset="0"/>
              </a:rPr>
              <a:t>Result is a fast connection for the client and data remains stored at rest in the tenant’s location.</a:t>
            </a:r>
            <a:endParaRPr kumimoji="0" lang="en-US" sz="1836" b="0" i="0" u="none" strike="noStrike" kern="0" cap="none" spc="0" normalizeH="0" baseline="0" noProof="0" dirty="0">
              <a:ln>
                <a:noFill/>
              </a:ln>
              <a:solidFill>
                <a:schemeClr val="tx1"/>
              </a:solidFill>
              <a:effectLst/>
              <a:uLnTx/>
              <a:uFillTx/>
              <a:latin typeface="Segoe UI"/>
              <a:ea typeface="Segoe Pro Light"/>
              <a:cs typeface="Segoe UI Light" panose="020B0502040204020203" pitchFamily="34" charset="0"/>
            </a:endParaRPr>
          </a:p>
        </p:txBody>
      </p:sp>
      <p:sp>
        <p:nvSpPr>
          <p:cNvPr id="52" name="Oval 51"/>
          <p:cNvSpPr/>
          <p:nvPr/>
        </p:nvSpPr>
        <p:spPr>
          <a:xfrm>
            <a:off x="6654709" y="5500133"/>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4</a:t>
            </a:r>
          </a:p>
        </p:txBody>
      </p:sp>
      <p:pic>
        <p:nvPicPr>
          <p:cNvPr id="58" name="Picture 57"/>
          <p:cNvPicPr>
            <a:picLocks noChangeAspect="1"/>
          </p:cNvPicPr>
          <p:nvPr/>
        </p:nvPicPr>
        <p:blipFill>
          <a:blip r:embed="rId3"/>
          <a:stretch>
            <a:fillRect/>
          </a:stretch>
        </p:blipFill>
        <p:spPr>
          <a:xfrm>
            <a:off x="4770184" y="5129318"/>
            <a:ext cx="662966" cy="1616546"/>
          </a:xfrm>
          <a:prstGeom prst="rect">
            <a:avLst/>
          </a:prstGeom>
        </p:spPr>
      </p:pic>
      <p:sp>
        <p:nvSpPr>
          <p:cNvPr id="35" name="Rectangle 34"/>
          <p:cNvSpPr/>
          <p:nvPr/>
        </p:nvSpPr>
        <p:spPr>
          <a:xfrm>
            <a:off x="9770634" y="2950354"/>
            <a:ext cx="787449" cy="54219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egoe UI"/>
                <a:ea typeface="+mn-ea"/>
                <a:cs typeface="+mn-cs"/>
              </a:rPr>
              <a:t>Customer Data</a:t>
            </a:r>
            <a:endParaRPr kumimoji="0" lang="en-US" sz="8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37" name="Elbow Connector 65"/>
          <p:cNvCxnSpPr/>
          <p:nvPr/>
        </p:nvCxnSpPr>
        <p:spPr>
          <a:xfrm flipV="1">
            <a:off x="9177622" y="3264112"/>
            <a:ext cx="571032" cy="546461"/>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9327714" y="373283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5</a:t>
            </a:r>
          </a:p>
        </p:txBody>
      </p:sp>
      <p:sp>
        <p:nvSpPr>
          <p:cNvPr id="39" name="Rectangle 38"/>
          <p:cNvSpPr/>
          <p:nvPr/>
        </p:nvSpPr>
        <p:spPr>
          <a:xfrm>
            <a:off x="8434011" y="3509028"/>
            <a:ext cx="787449" cy="542190"/>
          </a:xfrm>
          <a:prstGeom prst="rect">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SPO</a:t>
            </a:r>
          </a:p>
        </p:txBody>
      </p:sp>
    </p:spTree>
    <p:extLst>
      <p:ext uri="{BB962C8B-B14F-4D97-AF65-F5344CB8AC3E}">
        <p14:creationId xmlns:p14="http://schemas.microsoft.com/office/powerpoint/2010/main" val="322483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52"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Sovereign Regions</a:t>
            </a:r>
            <a:endParaRPr lang="en-US" sz="7200" dirty="0"/>
          </a:p>
        </p:txBody>
      </p:sp>
    </p:spTree>
    <p:extLst>
      <p:ext uri="{BB962C8B-B14F-4D97-AF65-F5344CB8AC3E}">
        <p14:creationId xmlns:p14="http://schemas.microsoft.com/office/powerpoint/2010/main" val="34266624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Sovereign Regions</a:t>
            </a:r>
            <a:endParaRPr lang="en-US" dirty="0"/>
          </a:p>
        </p:txBody>
      </p:sp>
      <p:sp>
        <p:nvSpPr>
          <p:cNvPr id="5" name="Text Placeholder 4"/>
          <p:cNvSpPr>
            <a:spLocks noGrp="1"/>
          </p:cNvSpPr>
          <p:nvPr>
            <p:ph type="body" sz="quarter" idx="10"/>
          </p:nvPr>
        </p:nvSpPr>
        <p:spPr>
          <a:xfrm>
            <a:off x="274638" y="1212850"/>
            <a:ext cx="11887200" cy="5416868"/>
          </a:xfrm>
        </p:spPr>
        <p:txBody>
          <a:bodyPr/>
          <a:lstStyle/>
          <a:p>
            <a:r>
              <a:rPr lang="en-US" dirty="0"/>
              <a:t>Office 365 Government Cloud US</a:t>
            </a:r>
          </a:p>
          <a:p>
            <a:pPr lvl="1"/>
            <a:r>
              <a:rPr lang="en-US" dirty="0"/>
              <a:t>Customer content is logically segregated and stored within the United States.</a:t>
            </a:r>
          </a:p>
          <a:p>
            <a:pPr lvl="1"/>
            <a:r>
              <a:rPr lang="en-US" dirty="0"/>
              <a:t>Access to customer content is restricted to screened Microsoft personnel.</a:t>
            </a:r>
          </a:p>
          <a:p>
            <a:pPr lvl="1"/>
            <a:r>
              <a:rPr lang="en-US" dirty="0"/>
              <a:t>Complies with certifications and accreditations that are required for US Public Sector customers.</a:t>
            </a:r>
          </a:p>
          <a:p>
            <a:r>
              <a:rPr lang="en-US" dirty="0"/>
              <a:t>Office 365 operated by 21Vianet</a:t>
            </a:r>
          </a:p>
          <a:p>
            <a:pPr lvl="1"/>
            <a:r>
              <a:rPr lang="en-US" dirty="0"/>
              <a:t>Designed to meet the needs for secure, reliable and scalable cloud services in China.</a:t>
            </a:r>
          </a:p>
          <a:p>
            <a:pPr lvl="1"/>
            <a:r>
              <a:rPr lang="en-US" dirty="0"/>
              <a:t>21Vianet operates, provides and manages delivery of the service.</a:t>
            </a:r>
          </a:p>
          <a:p>
            <a:pPr lvl="1"/>
            <a:r>
              <a:rPr lang="en-US" dirty="0"/>
              <a:t>Services and data are subject to Chinese laws.</a:t>
            </a:r>
          </a:p>
          <a:p>
            <a:r>
              <a:rPr lang="en-US" dirty="0"/>
              <a:t>Microsoft Cloud Germany </a:t>
            </a:r>
          </a:p>
          <a:p>
            <a:pPr lvl="1"/>
            <a:r>
              <a:rPr lang="en-US" dirty="0"/>
              <a:t>Isolated instance of Microsoft Azure, Microsoft Office 365, and Microsoft Dynamics CRM Online located in Germany.</a:t>
            </a:r>
          </a:p>
          <a:p>
            <a:pPr lvl="1"/>
            <a:r>
              <a:rPr lang="en-US" dirty="0"/>
              <a:t>Commitment that all customer data and required supporting systems reside in German datacenters.</a:t>
            </a:r>
          </a:p>
          <a:p>
            <a:pPr lvl="1"/>
            <a:r>
              <a:rPr lang="en-US" dirty="0"/>
              <a:t>A German data trustee, under German law, controls physical and logical access to customer data.</a:t>
            </a:r>
          </a:p>
        </p:txBody>
      </p:sp>
    </p:spTree>
    <p:extLst>
      <p:ext uri="{BB962C8B-B14F-4D97-AF65-F5344CB8AC3E}">
        <p14:creationId xmlns:p14="http://schemas.microsoft.com/office/powerpoint/2010/main" val="101068204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square" lIns="146304" tIns="91440" rIns="146304" bIns="91440" rtlCol="0" anchor="t">
            <a:noAutofit/>
          </a:bodyPr>
          <a:lstStyle/>
          <a:p>
            <a:r>
              <a:rPr lang="en-US" dirty="0"/>
              <a:t>Microsoft Cloud Germany</a:t>
            </a:r>
          </a:p>
        </p:txBody>
      </p:sp>
      <p:sp>
        <p:nvSpPr>
          <p:cNvPr id="30" name="TextBox 29"/>
          <p:cNvSpPr txBox="1"/>
          <p:nvPr/>
        </p:nvSpPr>
        <p:spPr>
          <a:xfrm>
            <a:off x="274639" y="978137"/>
            <a:ext cx="11315700" cy="1329595"/>
          </a:xfrm>
          <a:prstGeom prst="rect">
            <a:avLst/>
          </a:prstGeom>
        </p:spPr>
        <p:txBody>
          <a:bodyPr vert="horz" wrap="square" lIns="146304" tIns="91440" rIns="146304" bIns="91440" rtlCol="0" anchor="t">
            <a:noAutofit/>
          </a:bodyPr>
          <a:lstStyle>
            <a:lvl1pPr>
              <a:lnSpc>
                <a:spcPct val="90000"/>
              </a:lnSpc>
              <a:spcBef>
                <a:spcPct val="0"/>
              </a:spcBef>
              <a:buNone/>
              <a:defRPr lang="en-US" sz="4800" b="0" cap="none" spc="-102"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pPr marL="0" marR="0" lvl="0" indent="0" defTabSz="932175" eaLnBrk="1" fontAlgn="base" latinLnBrk="0" hangingPunct="1">
              <a:lnSpc>
                <a:spcPct val="90000"/>
              </a:lnSpc>
              <a:spcBef>
                <a:spcPct val="0"/>
              </a:spcBef>
              <a:spcAft>
                <a:spcPct val="0"/>
              </a:spcAft>
              <a:buClrTx/>
              <a:buSzTx/>
              <a:buFontTx/>
              <a:buNone/>
              <a:tabLst/>
              <a:defRPr/>
            </a:pPr>
            <a:r>
              <a:rPr kumimoji="0" lang="en-US" sz="2400" b="0" i="0" u="none" strike="noStrike" kern="0" cap="none" spc="-102" normalizeH="0" baseline="0" noProof="0" dirty="0">
                <a:ln w="3175">
                  <a:noFill/>
                </a:ln>
                <a:solidFill>
                  <a:schemeClr val="tx2"/>
                </a:solidFill>
                <a:effectLst/>
                <a:uLnTx/>
                <a:uFillTx/>
                <a:latin typeface="+mj-lt"/>
                <a:ea typeface="Segoe UI" pitchFamily="34" charset="0"/>
                <a:cs typeface="Segoe UI" pitchFamily="34" charset="0"/>
              </a:rPr>
              <a:t>A physical and logically separate instance of Microsoft Azure, Office 365, and </a:t>
            </a:r>
            <a:br>
              <a:rPr kumimoji="0" lang="en-US" sz="2400" b="0" i="0" u="none" strike="noStrike" kern="0" cap="none" spc="-102" normalizeH="0" baseline="0" noProof="0" dirty="0">
                <a:ln w="3175">
                  <a:noFill/>
                </a:ln>
                <a:solidFill>
                  <a:schemeClr val="tx2"/>
                </a:solidFill>
                <a:effectLst/>
                <a:uLnTx/>
                <a:uFillTx/>
                <a:latin typeface="+mj-lt"/>
                <a:ea typeface="Segoe UI" pitchFamily="34" charset="0"/>
                <a:cs typeface="Segoe UI" pitchFamily="34" charset="0"/>
              </a:rPr>
            </a:br>
            <a:r>
              <a:rPr kumimoji="0" lang="en-US" sz="2400" b="0" i="0" u="none" strike="noStrike" kern="0" cap="none" spc="-102" normalizeH="0" baseline="0" noProof="0" dirty="0">
                <a:ln w="3175">
                  <a:noFill/>
                </a:ln>
                <a:solidFill>
                  <a:schemeClr val="tx2"/>
                </a:solidFill>
                <a:effectLst/>
                <a:uLnTx/>
                <a:uFillTx/>
                <a:latin typeface="+mj-lt"/>
                <a:ea typeface="Segoe UI" pitchFamily="34" charset="0"/>
                <a:cs typeface="Segoe UI" pitchFamily="34" charset="0"/>
              </a:rPr>
              <a:t>Dynamics available to all customers and partners in EU/EFTA</a:t>
            </a:r>
            <a:endParaRPr kumimoji="0" lang="en-IN" sz="2400" b="0" i="0" u="none" strike="noStrike" kern="0" cap="none" spc="-102" normalizeH="0" baseline="0" noProof="0" dirty="0">
              <a:ln w="3175">
                <a:noFill/>
              </a:ln>
              <a:solidFill>
                <a:schemeClr val="tx2"/>
              </a:solidFill>
              <a:effectLst/>
              <a:uLnTx/>
              <a:uFillTx/>
              <a:latin typeface="+mj-lt"/>
              <a:ea typeface="Segoe UI" pitchFamily="34" charset="0"/>
              <a:cs typeface="Segoe UI" pitchFamily="34" charset="0"/>
            </a:endParaRPr>
          </a:p>
        </p:txBody>
      </p:sp>
      <p:grpSp>
        <p:nvGrpSpPr>
          <p:cNvPr id="95" name="Group 94"/>
          <p:cNvGrpSpPr/>
          <p:nvPr/>
        </p:nvGrpSpPr>
        <p:grpSpPr>
          <a:xfrm>
            <a:off x="565856" y="5040444"/>
            <a:ext cx="11304763" cy="1428618"/>
            <a:chOff x="565856" y="4816734"/>
            <a:chExt cx="11304763" cy="1428618"/>
          </a:xfrm>
        </p:grpSpPr>
        <p:grpSp>
          <p:nvGrpSpPr>
            <p:cNvPr id="96" name="Group 95"/>
            <p:cNvGrpSpPr/>
            <p:nvPr/>
          </p:nvGrpSpPr>
          <p:grpSpPr>
            <a:xfrm>
              <a:off x="565856" y="4816734"/>
              <a:ext cx="11304763" cy="1428618"/>
              <a:chOff x="584382" y="2405338"/>
              <a:chExt cx="2578640" cy="1428618"/>
            </a:xfrm>
          </p:grpSpPr>
          <p:sp>
            <p:nvSpPr>
              <p:cNvPr id="98" name="Freeform 32"/>
              <p:cNvSpPr/>
              <p:nvPr/>
            </p:nvSpPr>
            <p:spPr bwMode="auto">
              <a:xfrm flipH="1">
                <a:off x="584382" y="2635800"/>
                <a:ext cx="225879" cy="903709"/>
              </a:xfrm>
              <a:custGeom>
                <a:avLst/>
                <a:gdLst>
                  <a:gd name="connsiteX0" fmla="*/ 868986 w 868986"/>
                  <a:gd name="connsiteY0" fmla="*/ 0 h 1506332"/>
                  <a:gd name="connsiteX1" fmla="*/ 240840 w 868986"/>
                  <a:gd name="connsiteY1" fmla="*/ 0 h 1506332"/>
                  <a:gd name="connsiteX2" fmla="*/ 0 w 868986"/>
                  <a:gd name="connsiteY2" fmla="*/ 1506332 h 1506332"/>
                  <a:gd name="connsiteX3" fmla="*/ 606208 w 868986"/>
                  <a:gd name="connsiteY3" fmla="*/ 1506332 h 1506332"/>
                </a:gdLst>
                <a:ahLst/>
                <a:cxnLst>
                  <a:cxn ang="0">
                    <a:pos x="connsiteX0" y="connsiteY0"/>
                  </a:cxn>
                  <a:cxn ang="0">
                    <a:pos x="connsiteX1" y="connsiteY1"/>
                  </a:cxn>
                  <a:cxn ang="0">
                    <a:pos x="connsiteX2" y="connsiteY2"/>
                  </a:cxn>
                  <a:cxn ang="0">
                    <a:pos x="connsiteX3" y="connsiteY3"/>
                  </a:cxn>
                </a:cxnLst>
                <a:rect l="l" t="t" r="r" b="b"/>
                <a:pathLst>
                  <a:path w="868986" h="1506332">
                    <a:moveTo>
                      <a:pt x="868986" y="0"/>
                    </a:moveTo>
                    <a:lnTo>
                      <a:pt x="240840" y="0"/>
                    </a:lnTo>
                    <a:lnTo>
                      <a:pt x="0" y="1506332"/>
                    </a:lnTo>
                    <a:lnTo>
                      <a:pt x="606208" y="1506332"/>
                    </a:lnTo>
                    <a:close/>
                  </a:path>
                </a:pathLst>
              </a:custGeom>
              <a:solidFill>
                <a:srgbClr val="005695">
                  <a:lumMod val="50000"/>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sp>
            <p:nvSpPr>
              <p:cNvPr id="99" name="Rectangle 98"/>
              <p:cNvSpPr/>
              <p:nvPr/>
            </p:nvSpPr>
            <p:spPr bwMode="auto">
              <a:xfrm>
                <a:off x="653188" y="2405338"/>
                <a:ext cx="2509834" cy="1134172"/>
              </a:xfrm>
              <a:prstGeom prst="rect">
                <a:avLst/>
              </a:prstGeom>
              <a:solidFill>
                <a:srgbClr val="005695">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defTabSz="932175" eaLnBrk="1" fontAlgn="base"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rPr>
                  <a:t>The same value, technology and customer service levels that power the global versions of the Microsoft Cloud, including the robust security and compliance controls</a:t>
                </a:r>
              </a:p>
            </p:txBody>
          </p:sp>
          <p:sp>
            <p:nvSpPr>
              <p:cNvPr id="100" name="Oval 99"/>
              <p:cNvSpPr/>
              <p:nvPr/>
            </p:nvSpPr>
            <p:spPr bwMode="auto">
              <a:xfrm>
                <a:off x="1794812" y="3157300"/>
                <a:ext cx="154347" cy="676656"/>
              </a:xfrm>
              <a:prstGeom prst="ellipse">
                <a:avLst/>
              </a:prstGeom>
              <a:solidFill>
                <a:srgbClr val="FFFFFF"/>
              </a:solidFill>
              <a:ln w="9525" cap="flat" cmpd="sng" algn="ctr">
                <a:noFill/>
                <a:prstDash val="soli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grpSp>
        <p:sp>
          <p:nvSpPr>
            <p:cNvPr id="97" name="Freeform 53"/>
            <p:cNvSpPr>
              <a:spLocks noEditPoints="1"/>
            </p:cNvSpPr>
            <p:nvPr/>
          </p:nvSpPr>
          <p:spPr bwMode="black">
            <a:xfrm>
              <a:off x="6018689" y="5715000"/>
              <a:ext cx="384048" cy="384048"/>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005695">
                <a:lumMod val="50000"/>
              </a:srgbClr>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2" name="Group 31"/>
          <p:cNvGrpSpPr/>
          <p:nvPr/>
        </p:nvGrpSpPr>
        <p:grpSpPr>
          <a:xfrm>
            <a:off x="3398379" y="2234529"/>
            <a:ext cx="2567597" cy="2690684"/>
            <a:chOff x="3497943" y="2405338"/>
            <a:chExt cx="2567597" cy="2690684"/>
          </a:xfrm>
        </p:grpSpPr>
        <p:sp>
          <p:nvSpPr>
            <p:cNvPr id="33" name="Freeform 7"/>
            <p:cNvSpPr/>
            <p:nvPr/>
          </p:nvSpPr>
          <p:spPr bwMode="auto">
            <a:xfrm flipH="1">
              <a:off x="3497943" y="2641326"/>
              <a:ext cx="990256" cy="2141452"/>
            </a:xfrm>
            <a:custGeom>
              <a:avLst/>
              <a:gdLst>
                <a:gd name="connsiteX0" fmla="*/ 868986 w 868986"/>
                <a:gd name="connsiteY0" fmla="*/ 0 h 1506332"/>
                <a:gd name="connsiteX1" fmla="*/ 240840 w 868986"/>
                <a:gd name="connsiteY1" fmla="*/ 0 h 1506332"/>
                <a:gd name="connsiteX2" fmla="*/ 0 w 868986"/>
                <a:gd name="connsiteY2" fmla="*/ 1506332 h 1506332"/>
                <a:gd name="connsiteX3" fmla="*/ 606208 w 868986"/>
                <a:gd name="connsiteY3" fmla="*/ 1506332 h 1506332"/>
              </a:gdLst>
              <a:ahLst/>
              <a:cxnLst>
                <a:cxn ang="0">
                  <a:pos x="connsiteX0" y="connsiteY0"/>
                </a:cxn>
                <a:cxn ang="0">
                  <a:pos x="connsiteX1" y="connsiteY1"/>
                </a:cxn>
                <a:cxn ang="0">
                  <a:pos x="connsiteX2" y="connsiteY2"/>
                </a:cxn>
                <a:cxn ang="0">
                  <a:pos x="connsiteX3" y="connsiteY3"/>
                </a:cxn>
              </a:cxnLst>
              <a:rect l="l" t="t" r="r" b="b"/>
              <a:pathLst>
                <a:path w="868986" h="1506332">
                  <a:moveTo>
                    <a:pt x="868986" y="0"/>
                  </a:moveTo>
                  <a:lnTo>
                    <a:pt x="240840" y="0"/>
                  </a:lnTo>
                  <a:lnTo>
                    <a:pt x="0" y="1506332"/>
                  </a:lnTo>
                  <a:lnTo>
                    <a:pt x="606208" y="1506332"/>
                  </a:lnTo>
                  <a:close/>
                </a:path>
              </a:pathLst>
            </a:custGeom>
            <a:solidFill>
              <a:srgbClr val="005695">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34" name="Rectangle 33"/>
            <p:cNvSpPr/>
            <p:nvPr/>
          </p:nvSpPr>
          <p:spPr bwMode="auto">
            <a:xfrm>
              <a:off x="3799588" y="2405338"/>
              <a:ext cx="2265952" cy="2377440"/>
            </a:xfrm>
            <a:prstGeom prst="rect">
              <a:avLst/>
            </a:prstGeom>
            <a:solidFill>
              <a:srgbClr val="005695"/>
            </a:solidFill>
            <a:ln w="9525" cap="flat" cmpd="sng" algn="ctr">
              <a:noFill/>
              <a:prstDash val="solid"/>
              <a:headEnd type="none" w="med" len="med"/>
              <a:tailEnd type="none" w="med" len="med"/>
            </a:ln>
            <a:effectLst/>
          </p:spPr>
          <p:txBody>
            <a:bodyPr rot="0" spcFirstLastPara="0" vertOverflow="overflow" horzOverflow="overflow" vert="horz" wrap="square" lIns="137160" tIns="91440" rIns="91440" bIns="45720" numCol="1" spcCol="0" rtlCol="0" fromWordArt="0" anchor="t" anchorCtr="0" forceAA="0" compatLnSpc="1">
              <a:prstTxWarp prst="textNoShape">
                <a:avLst/>
              </a:prstTxWarp>
              <a:noAutofit/>
            </a:bodyPr>
            <a:lstStyle/>
            <a:p>
              <a:pPr marL="0" marR="0" lvl="0" indent="0" defTabSz="932175" eaLnBrk="1" fontAlgn="base"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rPr>
                <a:t>A dedicated network within Germany datacenters, independent from the public cloud network</a:t>
              </a:r>
            </a:p>
          </p:txBody>
        </p:sp>
        <p:sp>
          <p:nvSpPr>
            <p:cNvPr id="35" name="Oval 34"/>
            <p:cNvSpPr/>
            <p:nvPr/>
          </p:nvSpPr>
          <p:spPr bwMode="auto">
            <a:xfrm>
              <a:off x="4593912" y="4419366"/>
              <a:ext cx="677305" cy="676656"/>
            </a:xfrm>
            <a:prstGeom prst="ellipse">
              <a:avLst/>
            </a:prstGeom>
            <a:solidFill>
              <a:srgbClr val="FFFFFF"/>
            </a:solidFill>
            <a:ln w="9525" cap="flat" cmpd="sng" algn="ctr">
              <a:noFill/>
              <a:prstDash val="soli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grpSp>
          <p:nvGrpSpPr>
            <p:cNvPr id="36" name="Group 35"/>
            <p:cNvGrpSpPr/>
            <p:nvPr/>
          </p:nvGrpSpPr>
          <p:grpSpPr>
            <a:xfrm>
              <a:off x="4682258" y="4597289"/>
              <a:ext cx="507970" cy="320811"/>
              <a:chOff x="1434477" y="2545386"/>
              <a:chExt cx="1686420" cy="1065064"/>
            </a:xfrm>
            <a:solidFill>
              <a:srgbClr val="005695"/>
            </a:solidFill>
          </p:grpSpPr>
          <p:sp>
            <p:nvSpPr>
              <p:cNvPr id="37" name="Rectangle 6"/>
              <p:cNvSpPr/>
              <p:nvPr/>
            </p:nvSpPr>
            <p:spPr>
              <a:xfrm>
                <a:off x="1434477" y="2545386"/>
                <a:ext cx="1263399" cy="902664"/>
              </a:xfrm>
              <a:custGeom>
                <a:avLst/>
                <a:gdLst/>
                <a:ahLst/>
                <a:cxnLst/>
                <a:rect l="l" t="t" r="r" b="b"/>
                <a:pathLst>
                  <a:path w="1416985" h="902663">
                    <a:moveTo>
                      <a:pt x="959531" y="0"/>
                    </a:moveTo>
                    <a:cubicBezTo>
                      <a:pt x="1154831" y="0"/>
                      <a:pt x="1313152" y="128694"/>
                      <a:pt x="1313152" y="287446"/>
                    </a:cubicBezTo>
                    <a:cubicBezTo>
                      <a:pt x="1313152" y="308628"/>
                      <a:pt x="1310333" y="329275"/>
                      <a:pt x="1304790" y="349100"/>
                    </a:cubicBezTo>
                    <a:lnTo>
                      <a:pt x="1306444" y="348857"/>
                    </a:lnTo>
                    <a:lnTo>
                      <a:pt x="1303349" y="350370"/>
                    </a:lnTo>
                    <a:cubicBezTo>
                      <a:pt x="1317408" y="345309"/>
                      <a:pt x="1332485" y="343008"/>
                      <a:pt x="1348066" y="343008"/>
                    </a:cubicBezTo>
                    <a:cubicBezTo>
                      <a:pt x="1372851" y="343008"/>
                      <a:pt x="1396359" y="348829"/>
                      <a:pt x="1416985" y="360196"/>
                    </a:cubicBezTo>
                    <a:lnTo>
                      <a:pt x="1025621" y="543095"/>
                    </a:lnTo>
                    <a:lnTo>
                      <a:pt x="1025621" y="830357"/>
                    </a:lnTo>
                    <a:cubicBezTo>
                      <a:pt x="995938" y="851853"/>
                      <a:pt x="956252" y="864665"/>
                      <a:pt x="912744" y="864665"/>
                    </a:cubicBezTo>
                    <a:cubicBezTo>
                      <a:pt x="853713" y="864665"/>
                      <a:pt x="801718" y="841080"/>
                      <a:pt x="771359" y="805222"/>
                    </a:cubicBezTo>
                    <a:cubicBezTo>
                      <a:pt x="725550" y="863816"/>
                      <a:pt x="640297" y="902663"/>
                      <a:pt x="542838" y="902663"/>
                    </a:cubicBezTo>
                    <a:cubicBezTo>
                      <a:pt x="395508" y="902663"/>
                      <a:pt x="276072" y="813884"/>
                      <a:pt x="276072" y="704369"/>
                    </a:cubicBezTo>
                    <a:cubicBezTo>
                      <a:pt x="276091" y="704153"/>
                      <a:pt x="276111" y="703937"/>
                      <a:pt x="276131" y="703721"/>
                    </a:cubicBezTo>
                    <a:cubicBezTo>
                      <a:pt x="253502" y="711481"/>
                      <a:pt x="228753" y="715513"/>
                      <a:pt x="202872" y="715513"/>
                    </a:cubicBezTo>
                    <a:cubicBezTo>
                      <a:pt x="90829" y="715513"/>
                      <a:pt x="0" y="639927"/>
                      <a:pt x="0" y="546687"/>
                    </a:cubicBezTo>
                    <a:cubicBezTo>
                      <a:pt x="0" y="453447"/>
                      <a:pt x="90829" y="377862"/>
                      <a:pt x="202872" y="377862"/>
                    </a:cubicBezTo>
                    <a:lnTo>
                      <a:pt x="213315" y="378738"/>
                    </a:lnTo>
                    <a:cubicBezTo>
                      <a:pt x="203130" y="356806"/>
                      <a:pt x="197748" y="332866"/>
                      <a:pt x="197748" y="307867"/>
                    </a:cubicBezTo>
                    <a:cubicBezTo>
                      <a:pt x="197748" y="196084"/>
                      <a:pt x="305323" y="105466"/>
                      <a:pt x="438024" y="105466"/>
                    </a:cubicBezTo>
                    <a:cubicBezTo>
                      <a:pt x="516203" y="105466"/>
                      <a:pt x="585661" y="136918"/>
                      <a:pt x="628918" y="186182"/>
                    </a:cubicBezTo>
                    <a:cubicBezTo>
                      <a:pt x="678998" y="77315"/>
                      <a:pt x="808158" y="0"/>
                      <a:pt x="959531" y="0"/>
                    </a:cubicBezTo>
                    <a:close/>
                  </a:path>
                </a:pathLst>
              </a:custGeom>
              <a:grpFill/>
              <a:ln w="10795" cap="flat" cmpd="sng" algn="ctr">
                <a:noFill/>
                <a:prstDash val="solid"/>
              </a:ln>
              <a:effectLst/>
            </p:spPr>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8" name="Freeform 12"/>
              <p:cNvSpPr/>
              <p:nvPr/>
            </p:nvSpPr>
            <p:spPr>
              <a:xfrm>
                <a:off x="2257299" y="2923700"/>
                <a:ext cx="863598" cy="686750"/>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grpFill/>
              <a:ln w="9525" cap="flat" cmpd="sng" algn="ctr">
                <a:noFill/>
                <a:prstDash val="solid"/>
              </a:ln>
              <a:effectLst/>
            </p:spPr>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ctr" defTabSz="91380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n-lt"/>
                  <a:ea typeface="Segoe UI" pitchFamily="34" charset="0"/>
                  <a:cs typeface="Segoe UI" pitchFamily="34" charset="0"/>
                </a:endParaRPr>
              </a:p>
            </p:txBody>
          </p:sp>
        </p:grpSp>
      </p:grpSp>
      <p:grpSp>
        <p:nvGrpSpPr>
          <p:cNvPr id="39" name="Group 38"/>
          <p:cNvGrpSpPr/>
          <p:nvPr/>
        </p:nvGrpSpPr>
        <p:grpSpPr>
          <a:xfrm>
            <a:off x="6238941" y="2234529"/>
            <a:ext cx="2567597" cy="2690684"/>
            <a:chOff x="6401397" y="2405338"/>
            <a:chExt cx="2567597" cy="2690684"/>
          </a:xfrm>
        </p:grpSpPr>
        <p:sp>
          <p:nvSpPr>
            <p:cNvPr id="40" name="Freeform 14"/>
            <p:cNvSpPr/>
            <p:nvPr/>
          </p:nvSpPr>
          <p:spPr bwMode="auto">
            <a:xfrm flipH="1">
              <a:off x="6401397" y="2641326"/>
              <a:ext cx="990256" cy="2141452"/>
            </a:xfrm>
            <a:custGeom>
              <a:avLst/>
              <a:gdLst>
                <a:gd name="connsiteX0" fmla="*/ 868986 w 868986"/>
                <a:gd name="connsiteY0" fmla="*/ 0 h 1506332"/>
                <a:gd name="connsiteX1" fmla="*/ 240840 w 868986"/>
                <a:gd name="connsiteY1" fmla="*/ 0 h 1506332"/>
                <a:gd name="connsiteX2" fmla="*/ 0 w 868986"/>
                <a:gd name="connsiteY2" fmla="*/ 1506332 h 1506332"/>
                <a:gd name="connsiteX3" fmla="*/ 606208 w 868986"/>
                <a:gd name="connsiteY3" fmla="*/ 1506332 h 1506332"/>
              </a:gdLst>
              <a:ahLst/>
              <a:cxnLst>
                <a:cxn ang="0">
                  <a:pos x="connsiteX0" y="connsiteY0"/>
                </a:cxn>
                <a:cxn ang="0">
                  <a:pos x="connsiteX1" y="connsiteY1"/>
                </a:cxn>
                <a:cxn ang="0">
                  <a:pos x="connsiteX2" y="connsiteY2"/>
                </a:cxn>
                <a:cxn ang="0">
                  <a:pos x="connsiteX3" y="connsiteY3"/>
                </a:cxn>
              </a:cxnLst>
              <a:rect l="l" t="t" r="r" b="b"/>
              <a:pathLst>
                <a:path w="868986" h="1506332">
                  <a:moveTo>
                    <a:pt x="868986" y="0"/>
                  </a:moveTo>
                  <a:lnTo>
                    <a:pt x="240840" y="0"/>
                  </a:lnTo>
                  <a:lnTo>
                    <a:pt x="0" y="1506332"/>
                  </a:lnTo>
                  <a:lnTo>
                    <a:pt x="606208" y="1506332"/>
                  </a:lnTo>
                  <a:close/>
                </a:path>
              </a:pathLst>
            </a:custGeom>
            <a:solidFill>
              <a:srgbClr val="003963">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41" name="Rectangle 40"/>
            <p:cNvSpPr/>
            <p:nvPr/>
          </p:nvSpPr>
          <p:spPr bwMode="auto">
            <a:xfrm>
              <a:off x="6703042" y="2405338"/>
              <a:ext cx="2265952" cy="2377440"/>
            </a:xfrm>
            <a:prstGeom prst="rect">
              <a:avLst/>
            </a:prstGeom>
            <a:solidFill>
              <a:srgbClr val="003963"/>
            </a:solidFill>
            <a:ln w="9525" cap="flat" cmpd="sng" algn="ctr">
              <a:noFill/>
              <a:prstDash val="solid"/>
              <a:headEnd type="none" w="med" len="med"/>
              <a:tailEnd type="none" w="med" len="med"/>
            </a:ln>
            <a:effectLst/>
          </p:spPr>
          <p:txBody>
            <a:bodyPr rot="0" spcFirstLastPara="0" vertOverflow="overflow" horzOverflow="overflow" vert="horz" wrap="square" lIns="137160" tIns="91440" rIns="91440" bIns="45720" numCol="1" spcCol="0" rtlCol="0" fromWordArt="0" anchor="t" anchorCtr="0" forceAA="0" compatLnSpc="1">
              <a:prstTxWarp prst="textNoShape">
                <a:avLst/>
              </a:prstTxWarp>
              <a:noAutofit/>
            </a:bodyPr>
            <a:lstStyle/>
            <a:p>
              <a:pPr marL="0" marR="0" lvl="0" indent="0" defTabSz="932175" eaLnBrk="1" fontAlgn="base"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rPr>
                <a:t>A commitment to meet applicable compliance requirements and certifications</a:t>
              </a:r>
            </a:p>
            <a:p>
              <a:pPr marL="0" marR="0" lvl="0" indent="0" defTabSz="932175" eaLnBrk="1" fontAlgn="base"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42" name="Oval 41"/>
            <p:cNvSpPr/>
            <p:nvPr/>
          </p:nvSpPr>
          <p:spPr bwMode="auto">
            <a:xfrm>
              <a:off x="7497366" y="4419366"/>
              <a:ext cx="677305" cy="676656"/>
            </a:xfrm>
            <a:prstGeom prst="ellipse">
              <a:avLst/>
            </a:prstGeom>
            <a:solidFill>
              <a:srgbClr val="FFFFFF"/>
            </a:solidFill>
            <a:ln w="9525" cap="flat" cmpd="sng" algn="ctr">
              <a:noFill/>
              <a:prstDash val="soli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43" name="Rounded Rectangle 50"/>
            <p:cNvSpPr/>
            <p:nvPr/>
          </p:nvSpPr>
          <p:spPr>
            <a:xfrm>
              <a:off x="7607432" y="4530640"/>
              <a:ext cx="457172" cy="454108"/>
            </a:xfrm>
            <a:custGeom>
              <a:avLst/>
              <a:gdLst>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41575" h="2425213">
                  <a:moveTo>
                    <a:pt x="510877" y="1703889"/>
                  </a:moveTo>
                  <a:lnTo>
                    <a:pt x="600865" y="1703889"/>
                  </a:lnTo>
                  <a:lnTo>
                    <a:pt x="600865" y="2051230"/>
                  </a:lnTo>
                  <a:cubicBezTo>
                    <a:pt x="600865" y="2065257"/>
                    <a:pt x="612236" y="2076628"/>
                    <a:pt x="626263" y="2076628"/>
                  </a:cubicBezTo>
                  <a:lnTo>
                    <a:pt x="1527175" y="2076628"/>
                  </a:lnTo>
                  <a:lnTo>
                    <a:pt x="1527175" y="2170632"/>
                  </a:lnTo>
                  <a:lnTo>
                    <a:pt x="620561" y="2170632"/>
                  </a:lnTo>
                  <a:cubicBezTo>
                    <a:pt x="559984" y="2170632"/>
                    <a:pt x="510877" y="2121525"/>
                    <a:pt x="510877" y="2060948"/>
                  </a:cubicBezTo>
                  <a:lnTo>
                    <a:pt x="510877" y="1703889"/>
                  </a:lnTo>
                  <a:close/>
                  <a:moveTo>
                    <a:pt x="2003425" y="1257587"/>
                  </a:moveTo>
                  <a:cubicBezTo>
                    <a:pt x="1817037" y="1257587"/>
                    <a:pt x="1727147" y="1429173"/>
                    <a:pt x="1725649" y="1724245"/>
                  </a:cubicBezTo>
                  <a:lnTo>
                    <a:pt x="2287551" y="1724245"/>
                  </a:lnTo>
                  <a:cubicBezTo>
                    <a:pt x="2286053" y="1443592"/>
                    <a:pt x="2189813" y="1257587"/>
                    <a:pt x="2003425" y="1257587"/>
                  </a:cubicBezTo>
                  <a:close/>
                  <a:moveTo>
                    <a:pt x="2003425" y="1185730"/>
                  </a:moveTo>
                  <a:cubicBezTo>
                    <a:pt x="2232814" y="1185731"/>
                    <a:pt x="2357478" y="1400009"/>
                    <a:pt x="2355850" y="1724245"/>
                  </a:cubicBezTo>
                  <a:lnTo>
                    <a:pt x="2351452" y="1724245"/>
                  </a:lnTo>
                  <a:cubicBezTo>
                    <a:pt x="2401226" y="1724245"/>
                    <a:pt x="2441575" y="1764594"/>
                    <a:pt x="2441575" y="1814368"/>
                  </a:cubicBezTo>
                  <a:lnTo>
                    <a:pt x="2441575" y="2335090"/>
                  </a:lnTo>
                  <a:cubicBezTo>
                    <a:pt x="2441575" y="2384864"/>
                    <a:pt x="2401226" y="2425213"/>
                    <a:pt x="2351452" y="2425213"/>
                  </a:cubicBezTo>
                  <a:lnTo>
                    <a:pt x="1661748" y="2425213"/>
                  </a:lnTo>
                  <a:cubicBezTo>
                    <a:pt x="1611974" y="2425213"/>
                    <a:pt x="1571625" y="2384864"/>
                    <a:pt x="1571625" y="2335090"/>
                  </a:cubicBezTo>
                  <a:lnTo>
                    <a:pt x="1571625" y="1814368"/>
                  </a:lnTo>
                  <a:cubicBezTo>
                    <a:pt x="1571625" y="1764594"/>
                    <a:pt x="1611974" y="1724245"/>
                    <a:pt x="1661748" y="1724245"/>
                  </a:cubicBezTo>
                  <a:lnTo>
                    <a:pt x="1657350" y="1724245"/>
                  </a:lnTo>
                  <a:cubicBezTo>
                    <a:pt x="1658897" y="1420195"/>
                    <a:pt x="1774036" y="1185729"/>
                    <a:pt x="2003425" y="1185730"/>
                  </a:cubicBezTo>
                  <a:close/>
                  <a:moveTo>
                    <a:pt x="451231" y="531678"/>
                  </a:moveTo>
                  <a:lnTo>
                    <a:pt x="767969" y="531678"/>
                  </a:lnTo>
                  <a:cubicBezTo>
                    <a:pt x="826045" y="531678"/>
                    <a:pt x="873125" y="578758"/>
                    <a:pt x="873125" y="636834"/>
                  </a:cubicBezTo>
                  <a:cubicBezTo>
                    <a:pt x="873125" y="690915"/>
                    <a:pt x="832301" y="735460"/>
                    <a:pt x="779604" y="739614"/>
                  </a:cubicBezTo>
                  <a:lnTo>
                    <a:pt x="621507" y="739614"/>
                  </a:lnTo>
                  <a:lnTo>
                    <a:pt x="621507" y="757902"/>
                  </a:lnTo>
                  <a:lnTo>
                    <a:pt x="1324377" y="757902"/>
                  </a:lnTo>
                  <a:cubicBezTo>
                    <a:pt x="1380633" y="759272"/>
                    <a:pt x="1425575" y="805517"/>
                    <a:pt x="1425575" y="862259"/>
                  </a:cubicBezTo>
                  <a:cubicBezTo>
                    <a:pt x="1425575" y="920335"/>
                    <a:pt x="1378495" y="967415"/>
                    <a:pt x="1320419" y="967415"/>
                  </a:cubicBezTo>
                  <a:lnTo>
                    <a:pt x="873125" y="967415"/>
                  </a:lnTo>
                  <a:lnTo>
                    <a:pt x="873125" y="982528"/>
                  </a:lnTo>
                  <a:lnTo>
                    <a:pt x="1453769" y="982528"/>
                  </a:lnTo>
                  <a:cubicBezTo>
                    <a:pt x="1511845" y="982528"/>
                    <a:pt x="1558925" y="1029608"/>
                    <a:pt x="1558925" y="1087684"/>
                  </a:cubicBezTo>
                  <a:cubicBezTo>
                    <a:pt x="1558925" y="1145760"/>
                    <a:pt x="1511845" y="1192840"/>
                    <a:pt x="1453769" y="1192840"/>
                  </a:cubicBezTo>
                  <a:lnTo>
                    <a:pt x="873125" y="1192840"/>
                  </a:lnTo>
                  <a:lnTo>
                    <a:pt x="873125" y="1207953"/>
                  </a:lnTo>
                  <a:lnTo>
                    <a:pt x="1383769" y="1207953"/>
                  </a:lnTo>
                  <a:cubicBezTo>
                    <a:pt x="1441845" y="1207953"/>
                    <a:pt x="1488925" y="1255033"/>
                    <a:pt x="1488925" y="1313109"/>
                  </a:cubicBezTo>
                  <a:cubicBezTo>
                    <a:pt x="1488925" y="1371185"/>
                    <a:pt x="1441845" y="1418265"/>
                    <a:pt x="1383769" y="1418265"/>
                  </a:cubicBezTo>
                  <a:lnTo>
                    <a:pt x="873125" y="1418265"/>
                  </a:lnTo>
                  <a:lnTo>
                    <a:pt x="873125" y="1433377"/>
                  </a:lnTo>
                  <a:lnTo>
                    <a:pt x="1191147" y="1433377"/>
                  </a:lnTo>
                  <a:cubicBezTo>
                    <a:pt x="1249223" y="1433377"/>
                    <a:pt x="1296303" y="1480457"/>
                    <a:pt x="1296303" y="1538533"/>
                  </a:cubicBezTo>
                  <a:cubicBezTo>
                    <a:pt x="1296303" y="1596609"/>
                    <a:pt x="1249223" y="1643689"/>
                    <a:pt x="1191147" y="1643689"/>
                  </a:cubicBezTo>
                  <a:lnTo>
                    <a:pt x="727601" y="1643689"/>
                  </a:lnTo>
                  <a:lnTo>
                    <a:pt x="184531" y="1643689"/>
                  </a:lnTo>
                  <a:lnTo>
                    <a:pt x="145524" y="1643689"/>
                  </a:lnTo>
                  <a:cubicBezTo>
                    <a:pt x="65153" y="1643689"/>
                    <a:pt x="0" y="1578536"/>
                    <a:pt x="0" y="1498165"/>
                  </a:cubicBezTo>
                  <a:lnTo>
                    <a:pt x="0" y="874813"/>
                  </a:lnTo>
                  <a:cubicBezTo>
                    <a:pt x="0" y="794442"/>
                    <a:pt x="33403" y="748339"/>
                    <a:pt x="139174" y="672139"/>
                  </a:cubicBezTo>
                  <a:cubicBezTo>
                    <a:pt x="260126" y="606269"/>
                    <a:pt x="385842" y="531666"/>
                    <a:pt x="451231" y="531678"/>
                  </a:cubicBezTo>
                  <a:close/>
                  <a:moveTo>
                    <a:pt x="620561" y="0"/>
                  </a:moveTo>
                  <a:lnTo>
                    <a:pt x="1879617" y="0"/>
                  </a:lnTo>
                  <a:cubicBezTo>
                    <a:pt x="1940194" y="0"/>
                    <a:pt x="1989301" y="49107"/>
                    <a:pt x="1989301" y="109684"/>
                  </a:cubicBezTo>
                  <a:lnTo>
                    <a:pt x="1989301" y="1142466"/>
                  </a:lnTo>
                  <a:lnTo>
                    <a:pt x="1899313" y="1142466"/>
                  </a:lnTo>
                  <a:lnTo>
                    <a:pt x="1899313" y="119402"/>
                  </a:lnTo>
                  <a:cubicBezTo>
                    <a:pt x="1899313" y="105375"/>
                    <a:pt x="1887942" y="94004"/>
                    <a:pt x="1873915" y="94004"/>
                  </a:cubicBezTo>
                  <a:lnTo>
                    <a:pt x="626263" y="94004"/>
                  </a:lnTo>
                  <a:cubicBezTo>
                    <a:pt x="612236" y="94004"/>
                    <a:pt x="600865" y="105375"/>
                    <a:pt x="600865" y="119402"/>
                  </a:cubicBezTo>
                  <a:lnTo>
                    <a:pt x="600865" y="485703"/>
                  </a:lnTo>
                  <a:lnTo>
                    <a:pt x="510877" y="485703"/>
                  </a:lnTo>
                  <a:lnTo>
                    <a:pt x="510877" y="109684"/>
                  </a:lnTo>
                  <a:cubicBezTo>
                    <a:pt x="510877" y="49107"/>
                    <a:pt x="559984" y="0"/>
                    <a:pt x="620561" y="0"/>
                  </a:cubicBezTo>
                  <a:close/>
                </a:path>
              </a:pathLst>
            </a:custGeom>
            <a:solidFill>
              <a:srgbClr val="003963"/>
            </a:solidFill>
            <a:ln w="10795" cap="flat" cmpd="sng" algn="ctr">
              <a:noFill/>
              <a:prstDash val="solid"/>
            </a:ln>
            <a:effectLst/>
          </p:spPr>
          <p:txBody>
            <a:bodyPr rot="0" spcFirstLastPara="0" vert="horz" wrap="square" lIns="91411" tIns="91411" rIns="91411" bIns="91411"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r"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44" name="Group 43"/>
          <p:cNvGrpSpPr/>
          <p:nvPr/>
        </p:nvGrpSpPr>
        <p:grpSpPr>
          <a:xfrm>
            <a:off x="9079503" y="2234529"/>
            <a:ext cx="2783076" cy="2690684"/>
            <a:chOff x="9304855" y="2405338"/>
            <a:chExt cx="2567597" cy="2690684"/>
          </a:xfrm>
        </p:grpSpPr>
        <p:sp>
          <p:nvSpPr>
            <p:cNvPr id="45" name="Freeform 19"/>
            <p:cNvSpPr/>
            <p:nvPr/>
          </p:nvSpPr>
          <p:spPr bwMode="auto">
            <a:xfrm flipH="1">
              <a:off x="9304855" y="2641326"/>
              <a:ext cx="990256" cy="2141452"/>
            </a:xfrm>
            <a:custGeom>
              <a:avLst/>
              <a:gdLst>
                <a:gd name="connsiteX0" fmla="*/ 868986 w 868986"/>
                <a:gd name="connsiteY0" fmla="*/ 0 h 1506332"/>
                <a:gd name="connsiteX1" fmla="*/ 240840 w 868986"/>
                <a:gd name="connsiteY1" fmla="*/ 0 h 1506332"/>
                <a:gd name="connsiteX2" fmla="*/ 0 w 868986"/>
                <a:gd name="connsiteY2" fmla="*/ 1506332 h 1506332"/>
                <a:gd name="connsiteX3" fmla="*/ 606208 w 868986"/>
                <a:gd name="connsiteY3" fmla="*/ 1506332 h 1506332"/>
              </a:gdLst>
              <a:ahLst/>
              <a:cxnLst>
                <a:cxn ang="0">
                  <a:pos x="connsiteX0" y="connsiteY0"/>
                </a:cxn>
                <a:cxn ang="0">
                  <a:pos x="connsiteX1" y="connsiteY1"/>
                </a:cxn>
                <a:cxn ang="0">
                  <a:pos x="connsiteX2" y="connsiteY2"/>
                </a:cxn>
                <a:cxn ang="0">
                  <a:pos x="connsiteX3" y="connsiteY3"/>
                </a:cxn>
              </a:cxnLst>
              <a:rect l="l" t="t" r="r" b="b"/>
              <a:pathLst>
                <a:path w="868986" h="1506332">
                  <a:moveTo>
                    <a:pt x="868986" y="0"/>
                  </a:moveTo>
                  <a:lnTo>
                    <a:pt x="240840" y="0"/>
                  </a:lnTo>
                  <a:lnTo>
                    <a:pt x="0" y="1506332"/>
                  </a:lnTo>
                  <a:lnTo>
                    <a:pt x="606208" y="1506332"/>
                  </a:lnTo>
                  <a:close/>
                </a:path>
              </a:pathLst>
            </a:custGeom>
            <a:solidFill>
              <a:srgbClr val="0093FF">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46" name="Rectangle 45"/>
            <p:cNvSpPr/>
            <p:nvPr/>
          </p:nvSpPr>
          <p:spPr bwMode="auto">
            <a:xfrm>
              <a:off x="9606500" y="2405338"/>
              <a:ext cx="2265952" cy="2377440"/>
            </a:xfrm>
            <a:prstGeom prst="rect">
              <a:avLst/>
            </a:prstGeom>
            <a:solidFill>
              <a:srgbClr val="0093FF"/>
            </a:solidFill>
            <a:ln w="9525" cap="flat" cmpd="sng" algn="ctr">
              <a:noFill/>
              <a:prstDash val="solid"/>
              <a:headEnd type="none" w="med" len="med"/>
              <a:tailEnd type="none" w="med" len="med"/>
            </a:ln>
            <a:effectLst/>
          </p:spPr>
          <p:txBody>
            <a:bodyPr rot="0" spcFirstLastPara="0" vertOverflow="overflow" horzOverflow="overflow" vert="horz" wrap="square" lIns="137160" tIns="91440" rIns="91440" bIns="45720" numCol="1" spcCol="0" rtlCol="0" fromWordArt="0" anchor="t" anchorCtr="0" forceAA="0" compatLnSpc="1">
              <a:prstTxWarp prst="textNoShape">
                <a:avLst/>
              </a:prstTxWarp>
              <a:noAutofit/>
            </a:bodyPr>
            <a:lstStyle/>
            <a:p>
              <a:pPr marL="0" marR="0" lvl="0" indent="0" defTabSz="932175" eaLnBrk="1" fontAlgn="base"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rPr>
                <a:t>A German Data Trustee that controls physical and logical access to customer data</a:t>
              </a:r>
            </a:p>
          </p:txBody>
        </p:sp>
        <p:sp>
          <p:nvSpPr>
            <p:cNvPr id="47" name="Oval 46"/>
            <p:cNvSpPr/>
            <p:nvPr/>
          </p:nvSpPr>
          <p:spPr bwMode="auto">
            <a:xfrm>
              <a:off x="10427343" y="4419366"/>
              <a:ext cx="624266" cy="676656"/>
            </a:xfrm>
            <a:prstGeom prst="ellipse">
              <a:avLst/>
            </a:prstGeom>
            <a:solidFill>
              <a:srgbClr val="FFFFFF"/>
            </a:solidFill>
            <a:ln w="9525" cap="flat" cmpd="sng" algn="ctr">
              <a:noFill/>
              <a:prstDash val="soli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48" name="Freeform 22"/>
            <p:cNvSpPr>
              <a:spLocks/>
            </p:cNvSpPr>
            <p:nvPr/>
          </p:nvSpPr>
          <p:spPr bwMode="auto">
            <a:xfrm>
              <a:off x="10512262" y="4619366"/>
              <a:ext cx="454430" cy="276657"/>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rgbClr val="0093FF"/>
            </a:solidFill>
            <a:ln>
              <a:noFill/>
            </a:ln>
          </p:spPr>
          <p:txBody>
            <a:bodyPr vert="horz" wrap="square" lIns="91411" tIns="45705" rIns="91411" bIns="4570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solidFill>
                    <a:srgbClr val="000000">
                      <a:alpha val="0"/>
                    </a:srgbClr>
                  </a:solidFill>
                </a:ln>
                <a:solidFill>
                  <a:schemeClr val="bg1"/>
                </a:solidFill>
                <a:effectLst/>
                <a:uLnTx/>
                <a:uFillTx/>
                <a:latin typeface="+mn-lt"/>
                <a:ea typeface="+mn-ea"/>
                <a:cs typeface="+mn-cs"/>
              </a:endParaRPr>
            </a:p>
          </p:txBody>
        </p:sp>
      </p:grpSp>
      <p:grpSp>
        <p:nvGrpSpPr>
          <p:cNvPr id="49" name="Group 48"/>
          <p:cNvGrpSpPr/>
          <p:nvPr/>
        </p:nvGrpSpPr>
        <p:grpSpPr>
          <a:xfrm>
            <a:off x="557817" y="2234529"/>
            <a:ext cx="2567597" cy="2690684"/>
            <a:chOff x="594487" y="2405338"/>
            <a:chExt cx="2567597" cy="2690684"/>
          </a:xfrm>
        </p:grpSpPr>
        <p:sp>
          <p:nvSpPr>
            <p:cNvPr id="50" name="Freeform 24"/>
            <p:cNvSpPr/>
            <p:nvPr/>
          </p:nvSpPr>
          <p:spPr bwMode="auto">
            <a:xfrm flipH="1">
              <a:off x="594487" y="2641326"/>
              <a:ext cx="990256" cy="2141452"/>
            </a:xfrm>
            <a:custGeom>
              <a:avLst/>
              <a:gdLst>
                <a:gd name="connsiteX0" fmla="*/ 868986 w 868986"/>
                <a:gd name="connsiteY0" fmla="*/ 0 h 1506332"/>
                <a:gd name="connsiteX1" fmla="*/ 240840 w 868986"/>
                <a:gd name="connsiteY1" fmla="*/ 0 h 1506332"/>
                <a:gd name="connsiteX2" fmla="*/ 0 w 868986"/>
                <a:gd name="connsiteY2" fmla="*/ 1506332 h 1506332"/>
                <a:gd name="connsiteX3" fmla="*/ 606208 w 868986"/>
                <a:gd name="connsiteY3" fmla="*/ 1506332 h 1506332"/>
              </a:gdLst>
              <a:ahLst/>
              <a:cxnLst>
                <a:cxn ang="0">
                  <a:pos x="connsiteX0" y="connsiteY0"/>
                </a:cxn>
                <a:cxn ang="0">
                  <a:pos x="connsiteX1" y="connsiteY1"/>
                </a:cxn>
                <a:cxn ang="0">
                  <a:pos x="connsiteX2" y="connsiteY2"/>
                </a:cxn>
                <a:cxn ang="0">
                  <a:pos x="connsiteX3" y="connsiteY3"/>
                </a:cxn>
              </a:cxnLst>
              <a:rect l="l" t="t" r="r" b="b"/>
              <a:pathLst>
                <a:path w="868986" h="1506332">
                  <a:moveTo>
                    <a:pt x="868986" y="0"/>
                  </a:moveTo>
                  <a:lnTo>
                    <a:pt x="240840" y="0"/>
                  </a:lnTo>
                  <a:lnTo>
                    <a:pt x="0" y="1506332"/>
                  </a:lnTo>
                  <a:lnTo>
                    <a:pt x="606208" y="1506332"/>
                  </a:lnTo>
                  <a:close/>
                </a:path>
              </a:pathLst>
            </a:custGeom>
            <a:solidFill>
              <a:srgbClr val="0078D7">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51" name="Rectangle 50"/>
            <p:cNvSpPr/>
            <p:nvPr/>
          </p:nvSpPr>
          <p:spPr bwMode="auto">
            <a:xfrm>
              <a:off x="896132" y="2405338"/>
              <a:ext cx="2265952" cy="2377440"/>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37160" tIns="91440" rIns="91440" bIns="45720" numCol="1" spcCol="0" rtlCol="0" fromWordArt="0" anchor="t" anchorCtr="0" forceAA="0" compatLnSpc="1">
              <a:prstTxWarp prst="textNoShape">
                <a:avLst/>
              </a:prstTxWarp>
              <a:noAutofit/>
            </a:bodyPr>
            <a:lstStyle/>
            <a:p>
              <a:pPr marL="0" marR="0" lvl="0" indent="0" defTabSz="932175" eaLnBrk="1" fontAlgn="base"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rPr>
                <a:t>A commitment that all customer data and required supporting systems reside in German datacenters</a:t>
              </a:r>
            </a:p>
          </p:txBody>
        </p:sp>
        <p:sp>
          <p:nvSpPr>
            <p:cNvPr id="52" name="Oval 51"/>
            <p:cNvSpPr/>
            <p:nvPr/>
          </p:nvSpPr>
          <p:spPr bwMode="auto">
            <a:xfrm>
              <a:off x="1690456" y="4419366"/>
              <a:ext cx="677305" cy="676656"/>
            </a:xfrm>
            <a:prstGeom prst="ellipse">
              <a:avLst/>
            </a:prstGeom>
            <a:solidFill>
              <a:srgbClr val="FFFFFF"/>
            </a:solidFill>
            <a:ln w="9525" cap="flat" cmpd="sng" algn="ctr">
              <a:noFill/>
              <a:prstDash val="soli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82822" tIns="146256" rIns="182822" bIns="146256" numCol="1" spcCol="0" rtlCol="0" fromWordArt="0" anchor="ctr" anchorCtr="0" forceAA="0" compatLnSpc="1">
              <a:prstTxWarp prst="textNoShape">
                <a:avLst/>
              </a:prstTxWarp>
              <a:noAutofit/>
            </a:bodyPr>
            <a:lstStyle/>
            <a:p>
              <a:pPr marL="0" marR="0" lvl="0" indent="0" algn="ctr" defTabSz="932175" eaLnBrk="1" fontAlgn="base" latinLnBrk="0" hangingPunct="1">
                <a:lnSpc>
                  <a:spcPct val="100000"/>
                </a:lnSpc>
                <a:spcBef>
                  <a:spcPct val="0"/>
                </a:spcBef>
                <a:spcAft>
                  <a:spcPct val="0"/>
                </a:spcAft>
                <a:buClrTx/>
                <a:buSzTx/>
                <a:buFontTx/>
                <a:buNone/>
                <a:tabLst/>
                <a:defRPr/>
              </a:pPr>
              <a:endParaRPr kumimoji="0" lang="en-IN" sz="2800" b="0" i="0" u="none" strike="noStrike" kern="0" cap="none" spc="0" normalizeH="0" baseline="0" noProof="0" dirty="0">
                <a:ln>
                  <a:noFill/>
                </a:ln>
                <a:solidFill>
                  <a:schemeClr val="bg1"/>
                </a:solidFill>
                <a:effectLst/>
                <a:uLnTx/>
                <a:uFillTx/>
                <a:latin typeface="Segoe UI Light"/>
                <a:ea typeface="Segoe UI" pitchFamily="34" charset="0"/>
                <a:cs typeface="Segoe UI" pitchFamily="34" charset="0"/>
              </a:endParaRPr>
            </a:p>
          </p:txBody>
        </p:sp>
        <p:sp>
          <p:nvSpPr>
            <p:cNvPr id="53" name="Freeform 27"/>
            <p:cNvSpPr/>
            <p:nvPr/>
          </p:nvSpPr>
          <p:spPr>
            <a:xfrm>
              <a:off x="1785597" y="4564049"/>
              <a:ext cx="487022" cy="387291"/>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rgbClr val="0078D7"/>
            </a:solidFill>
            <a:ln w="9525" cap="flat" cmpd="sng" algn="ctr">
              <a:noFill/>
              <a:prstDash val="solid"/>
            </a:ln>
            <a:effectLst/>
          </p:spPr>
          <p:txBody>
            <a:bodyPr rot="0" spcFirstLastPara="0" vert="horz" wrap="square" lIns="91411" tIns="45705" rIns="45705" bIns="91411"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ctr" defTabSz="91380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n-lt"/>
                <a:ea typeface="Segoe UI" pitchFamily="34" charset="0"/>
                <a:cs typeface="Segoe UI" pitchFamily="34" charset="0"/>
              </a:endParaRPr>
            </a:p>
          </p:txBody>
        </p:sp>
      </p:grpSp>
    </p:spTree>
    <p:extLst>
      <p:ext uri="{BB962C8B-B14F-4D97-AF65-F5344CB8AC3E}">
        <p14:creationId xmlns:p14="http://schemas.microsoft.com/office/powerpoint/2010/main" val="828428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4624" y="2409224"/>
            <a:ext cx="3706539" cy="2564660"/>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6" name="Content Placeholder 5"/>
          <p:cNvSpPr>
            <a:spLocks noGrp="1"/>
          </p:cNvSpPr>
          <p:nvPr>
            <p:ph type="body" sz="quarter" idx="10"/>
          </p:nvPr>
        </p:nvSpPr>
        <p:spPr>
          <a:xfrm>
            <a:off x="274638" y="1212850"/>
            <a:ext cx="2734215" cy="2025170"/>
          </a:xfrm>
        </p:spPr>
        <p:txBody>
          <a:bodyPr>
            <a:normAutofit/>
          </a:bodyPr>
          <a:lstStyle/>
          <a:p>
            <a:pPr marL="0" indent="0">
              <a:buNone/>
            </a:pPr>
            <a:r>
              <a:rPr lang="en-US" sz="1836" kern="0">
                <a:solidFill>
                  <a:schemeClr val="tx1"/>
                </a:solidFill>
                <a:latin typeface="Segoe UI"/>
                <a:ea typeface="Segoe Pro Light"/>
                <a:cs typeface="Segoe UI Light" panose="020B0502040204020203" pitchFamily="34" charset="0"/>
              </a:rPr>
              <a:t>Users always connect directly to their sovereign datacenter region, even if they are travelling across the world</a:t>
            </a:r>
          </a:p>
        </p:txBody>
      </p:sp>
      <p:sp>
        <p:nvSpPr>
          <p:cNvPr id="2" name="Title 1"/>
          <p:cNvSpPr>
            <a:spLocks noGrp="1"/>
          </p:cNvSpPr>
          <p:nvPr>
            <p:ph type="title"/>
          </p:nvPr>
        </p:nvSpPr>
        <p:spPr/>
        <p:txBody>
          <a:bodyPr/>
          <a:lstStyle/>
          <a:p>
            <a:r>
              <a:rPr lang="en-GB" dirty="0"/>
              <a:t>Client Connectivity</a:t>
            </a:r>
          </a:p>
        </p:txBody>
      </p:sp>
      <p:sp>
        <p:nvSpPr>
          <p:cNvPr id="3" name="Rectangle 2"/>
          <p:cNvSpPr/>
          <p:nvPr/>
        </p:nvSpPr>
        <p:spPr>
          <a:xfrm>
            <a:off x="4493457" y="3674345"/>
            <a:ext cx="1476622" cy="52004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Client’s DNS</a:t>
            </a:r>
          </a:p>
        </p:txBody>
      </p:sp>
      <p:sp>
        <p:nvSpPr>
          <p:cNvPr id="7" name="Rectangle 6"/>
          <p:cNvSpPr/>
          <p:nvPr/>
        </p:nvSpPr>
        <p:spPr>
          <a:xfrm>
            <a:off x="7439765" y="1155720"/>
            <a:ext cx="1476622" cy="51530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mn-ea"/>
                <a:cs typeface="+mn-cs"/>
              </a:rPr>
              <a:t>Microsoft DNS</a:t>
            </a:r>
          </a:p>
        </p:txBody>
      </p:sp>
      <p:sp>
        <p:nvSpPr>
          <p:cNvPr id="45" name="Rectangle 44"/>
          <p:cNvSpPr/>
          <p:nvPr/>
        </p:nvSpPr>
        <p:spPr>
          <a:xfrm>
            <a:off x="8434012" y="2741892"/>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Portal</a:t>
            </a:r>
          </a:p>
        </p:txBody>
      </p:sp>
      <p:sp>
        <p:nvSpPr>
          <p:cNvPr id="48" name="Flowchart: Magnetic Disk 10"/>
          <p:cNvSpPr>
            <a:spLocks noChangeAspect="1"/>
          </p:cNvSpPr>
          <p:nvPr/>
        </p:nvSpPr>
        <p:spPr bwMode="auto">
          <a:xfrm>
            <a:off x="10828049" y="3205724"/>
            <a:ext cx="872700" cy="1109385"/>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0" tIns="9326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224" b="0" i="0" u="none" strike="noStrike" kern="0" cap="none" spc="0" normalizeH="0" baseline="0" noProof="0" dirty="0">
                <a:ln>
                  <a:solidFill>
                    <a:prstClr val="white">
                      <a:alpha val="0"/>
                    </a:prstClr>
                  </a:solidFill>
                </a:ln>
                <a:solidFill>
                  <a:prstClr val="white"/>
                </a:solidFill>
                <a:effectLst/>
                <a:uLnTx/>
                <a:uFillTx/>
                <a:latin typeface="Segoe UI"/>
                <a:ea typeface="Segoe UI" panose="020B0502040204020203" pitchFamily="34" charset="0"/>
                <a:cs typeface="Segoe UI" panose="020B0502040204020203" pitchFamily="34" charset="0"/>
              </a:rPr>
              <a:t>Customer tenant</a:t>
            </a:r>
          </a:p>
        </p:txBody>
      </p:sp>
      <p:sp>
        <p:nvSpPr>
          <p:cNvPr id="54" name="TextBox 53"/>
          <p:cNvSpPr txBox="1"/>
          <p:nvPr/>
        </p:nvSpPr>
        <p:spPr>
          <a:xfrm>
            <a:off x="9494837" y="2424157"/>
            <a:ext cx="2471189" cy="312073"/>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a:ea typeface="+mn-ea"/>
                <a:cs typeface="+mn-cs"/>
              </a:rPr>
              <a:t>Sovereign datacenter region</a:t>
            </a:r>
          </a:p>
        </p:txBody>
      </p:sp>
      <p:sp>
        <p:nvSpPr>
          <p:cNvPr id="56" name="Rectangle 55"/>
          <p:cNvSpPr/>
          <p:nvPr/>
        </p:nvSpPr>
        <p:spPr>
          <a:xfrm>
            <a:off x="9770634" y="2950354"/>
            <a:ext cx="787449" cy="54219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egoe UI"/>
                <a:ea typeface="+mn-ea"/>
                <a:cs typeface="+mn-cs"/>
              </a:rPr>
              <a:t>Customer Data</a:t>
            </a:r>
            <a:endParaRPr kumimoji="0" lang="en-US" sz="8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60" name="Straight Arrow Connector 59"/>
          <p:cNvCxnSpPr/>
          <p:nvPr/>
        </p:nvCxnSpPr>
        <p:spPr>
          <a:xfrm>
            <a:off x="5361393"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025780" y="4298465"/>
            <a:ext cx="0" cy="675419"/>
          </a:xfrm>
          <a:prstGeom prst="straightConnector1">
            <a:avLst/>
          </a:prstGeom>
          <a:ln w="38100">
            <a:solidFill>
              <a:schemeClr val="accent3"/>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Arc 61"/>
          <p:cNvSpPr/>
          <p:nvPr/>
        </p:nvSpPr>
        <p:spPr>
          <a:xfrm flipH="1">
            <a:off x="5088979" y="1278609"/>
            <a:ext cx="4443422" cy="4521085"/>
          </a:xfrm>
          <a:prstGeom prst="arc">
            <a:avLst>
              <a:gd name="adj1" fmla="val 16199999"/>
              <a:gd name="adj2" fmla="val 0"/>
            </a:avLst>
          </a:prstGeom>
          <a:ln w="38100">
            <a:solidFill>
              <a:schemeClr val="accent3"/>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0" name="Oval 49"/>
          <p:cNvSpPr/>
          <p:nvPr/>
        </p:nvSpPr>
        <p:spPr>
          <a:xfrm>
            <a:off x="4992706" y="268604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2</a:t>
            </a:r>
          </a:p>
        </p:txBody>
      </p:sp>
      <p:sp>
        <p:nvSpPr>
          <p:cNvPr id="63" name="Arc 62"/>
          <p:cNvSpPr/>
          <p:nvPr/>
        </p:nvSpPr>
        <p:spPr>
          <a:xfrm flipH="1">
            <a:off x="5303557" y="1540749"/>
            <a:ext cx="3923010" cy="4020439"/>
          </a:xfrm>
          <a:prstGeom prst="arc">
            <a:avLst>
              <a:gd name="adj1" fmla="val 16199999"/>
              <a:gd name="adj2" fmla="val 0"/>
            </a:avLst>
          </a:prstGeom>
          <a:ln w="38100">
            <a:solidFill>
              <a:schemeClr val="accent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a:ea typeface="+mn-ea"/>
              <a:cs typeface="+mn-cs"/>
            </a:endParaRPr>
          </a:p>
        </p:txBody>
      </p:sp>
      <p:sp>
        <p:nvSpPr>
          <p:cNvPr id="51" name="Oval 50"/>
          <p:cNvSpPr/>
          <p:nvPr/>
        </p:nvSpPr>
        <p:spPr>
          <a:xfrm>
            <a:off x="5983533" y="1825034"/>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3</a:t>
            </a:r>
          </a:p>
        </p:txBody>
      </p:sp>
      <p:sp>
        <p:nvSpPr>
          <p:cNvPr id="64" name="TextBox 63"/>
          <p:cNvSpPr txBox="1"/>
          <p:nvPr/>
        </p:nvSpPr>
        <p:spPr>
          <a:xfrm>
            <a:off x="9284403" y="4112202"/>
            <a:ext cx="1658234" cy="75148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rgbClr val="505050"/>
                </a:solidFill>
                <a:effectLst/>
                <a:uLnTx/>
                <a:uFillTx/>
                <a:latin typeface="Segoe UI"/>
                <a:ea typeface="+mn-ea"/>
                <a:cs typeface="+mn-cs"/>
              </a:rPr>
              <a:t>The service accesses the datacenter where the data resides and proxies the requests</a:t>
            </a:r>
          </a:p>
        </p:txBody>
      </p:sp>
      <p:cxnSp>
        <p:nvCxnSpPr>
          <p:cNvPr id="66" name="Elbow Connector 65"/>
          <p:cNvCxnSpPr/>
          <p:nvPr/>
        </p:nvCxnSpPr>
        <p:spPr>
          <a:xfrm flipV="1">
            <a:off x="9177622" y="3264112"/>
            <a:ext cx="571032" cy="546461"/>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9327714" y="373283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5</a:t>
            </a:r>
          </a:p>
        </p:txBody>
      </p:sp>
      <p:cxnSp>
        <p:nvCxnSpPr>
          <p:cNvPr id="68" name="Elbow Connector 67"/>
          <p:cNvCxnSpPr/>
          <p:nvPr/>
        </p:nvCxnSpPr>
        <p:spPr>
          <a:xfrm flipV="1">
            <a:off x="5214462" y="3760416"/>
            <a:ext cx="3206232" cy="2248884"/>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p:nvPr/>
        </p:nvCxnSpPr>
        <p:spPr>
          <a:xfrm flipV="1">
            <a:off x="5230283" y="3012987"/>
            <a:ext cx="3177639" cy="2996314"/>
          </a:xfrm>
          <a:prstGeom prst="bentConnector3">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6654709" y="5306759"/>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4</a:t>
            </a:r>
          </a:p>
        </p:txBody>
      </p:sp>
      <p:sp>
        <p:nvSpPr>
          <p:cNvPr id="73" name="TextBox 72"/>
          <p:cNvSpPr txBox="1"/>
          <p:nvPr/>
        </p:nvSpPr>
        <p:spPr>
          <a:xfrm>
            <a:off x="6256669" y="1823625"/>
            <a:ext cx="1996899" cy="59837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Microsoft’s DNS servers return the IP addresses of the local datacenter</a:t>
            </a:r>
          </a:p>
        </p:txBody>
      </p:sp>
      <p:sp>
        <p:nvSpPr>
          <p:cNvPr id="74" name="TextBox 73"/>
          <p:cNvSpPr txBox="1"/>
          <p:nvPr/>
        </p:nvSpPr>
        <p:spPr>
          <a:xfrm>
            <a:off x="7011789" y="5236816"/>
            <a:ext cx="1709982" cy="433078"/>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user accesses the local datacenter</a:t>
            </a:r>
          </a:p>
        </p:txBody>
      </p:sp>
      <p:sp>
        <p:nvSpPr>
          <p:cNvPr id="75" name="TextBox 74"/>
          <p:cNvSpPr txBox="1"/>
          <p:nvPr/>
        </p:nvSpPr>
        <p:spPr>
          <a:xfrm>
            <a:off x="3217910" y="4422877"/>
            <a:ext cx="1552274" cy="430309"/>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The client asks the local DNS Servers</a:t>
            </a:r>
          </a:p>
        </p:txBody>
      </p:sp>
      <p:sp>
        <p:nvSpPr>
          <p:cNvPr id="49" name="Oval 48"/>
          <p:cNvSpPr/>
          <p:nvPr/>
        </p:nvSpPr>
        <p:spPr>
          <a:xfrm>
            <a:off x="4770593" y="4476981"/>
            <a:ext cx="318387" cy="3183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mn-ea"/>
                <a:cs typeface="+mn-cs"/>
              </a:rPr>
              <a:t>1</a:t>
            </a:r>
          </a:p>
        </p:txBody>
      </p:sp>
      <p:sp>
        <p:nvSpPr>
          <p:cNvPr id="76" name="TextBox 75"/>
          <p:cNvSpPr txBox="1"/>
          <p:nvPr/>
        </p:nvSpPr>
        <p:spPr>
          <a:xfrm>
            <a:off x="3505754" y="2644418"/>
            <a:ext cx="1502204" cy="421910"/>
          </a:xfrm>
          <a:prstGeom prst="rect">
            <a:avLst/>
          </a:prstGeom>
          <a:noFill/>
        </p:spPr>
        <p:txBody>
          <a:bodyPr wrap="square"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1071" b="0" i="0" u="none" strike="noStrike" kern="1200" cap="none" spc="0" normalizeH="0" baseline="0" noProof="0" dirty="0">
                <a:ln>
                  <a:noFill/>
                </a:ln>
                <a:solidFill>
                  <a:sysClr val="windowText" lastClr="000000"/>
                </a:solidFill>
                <a:effectLst/>
                <a:uLnTx/>
                <a:uFillTx/>
                <a:latin typeface="Segoe UI"/>
                <a:ea typeface="+mn-ea"/>
                <a:cs typeface="+mn-cs"/>
              </a:rPr>
              <a:t>Client’s DNS asks the Microsoft DNS Server</a:t>
            </a:r>
          </a:p>
        </p:txBody>
      </p:sp>
      <p:sp>
        <p:nvSpPr>
          <p:cNvPr id="46" name="Rectangle 45"/>
          <p:cNvSpPr/>
          <p:nvPr/>
        </p:nvSpPr>
        <p:spPr>
          <a:xfrm>
            <a:off x="8434011" y="3509028"/>
            <a:ext cx="787449" cy="542190"/>
          </a:xfrm>
          <a:prstGeom prst="rect">
            <a:avLst/>
          </a:prstGeom>
          <a:solidFill>
            <a:schemeClr val="tx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EXO</a:t>
            </a:r>
          </a:p>
        </p:txBody>
      </p:sp>
      <p:pic>
        <p:nvPicPr>
          <p:cNvPr id="9" name="Picture 8"/>
          <p:cNvPicPr>
            <a:picLocks noChangeAspect="1"/>
          </p:cNvPicPr>
          <p:nvPr/>
        </p:nvPicPr>
        <p:blipFill>
          <a:blip r:embed="rId3"/>
          <a:stretch>
            <a:fillRect/>
          </a:stretch>
        </p:blipFill>
        <p:spPr>
          <a:xfrm>
            <a:off x="4770184" y="5129318"/>
            <a:ext cx="662966" cy="1616546"/>
          </a:xfrm>
          <a:prstGeom prst="rect">
            <a:avLst/>
          </a:prstGeom>
        </p:spPr>
      </p:pic>
      <p:sp>
        <p:nvSpPr>
          <p:cNvPr id="31" name="Rectangle 30"/>
          <p:cNvSpPr/>
          <p:nvPr/>
        </p:nvSpPr>
        <p:spPr>
          <a:xfrm>
            <a:off x="8434011" y="3509028"/>
            <a:ext cx="787449" cy="542190"/>
          </a:xfrm>
          <a:prstGeom prst="rect">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SPO</a:t>
            </a:r>
          </a:p>
        </p:txBody>
      </p:sp>
      <p:sp>
        <p:nvSpPr>
          <p:cNvPr id="32" name="Rectangle 31"/>
          <p:cNvSpPr/>
          <p:nvPr/>
        </p:nvSpPr>
        <p:spPr>
          <a:xfrm>
            <a:off x="8434011" y="3509028"/>
            <a:ext cx="787449" cy="542190"/>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FFFFFF"/>
                </a:solidFill>
                <a:effectLst/>
                <a:uLnTx/>
                <a:uFillTx/>
                <a:latin typeface="Segoe UI"/>
                <a:ea typeface="+mn-ea"/>
                <a:cs typeface="+mn-cs"/>
              </a:rPr>
              <a:t>SFB</a:t>
            </a:r>
          </a:p>
        </p:txBody>
      </p:sp>
    </p:spTree>
    <p:extLst>
      <p:ext uri="{BB962C8B-B14F-4D97-AF65-F5344CB8AC3E}">
        <p14:creationId xmlns:p14="http://schemas.microsoft.com/office/powerpoint/2010/main" val="1833517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407275" y="-1"/>
            <a:ext cx="5029200" cy="6994525"/>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8" y="5915185"/>
            <a:ext cx="2237256" cy="822960"/>
          </a:xfrm>
          <a:prstGeom prst="rect">
            <a:avLst/>
          </a:prstGeom>
        </p:spPr>
      </p:pic>
      <p:sp>
        <p:nvSpPr>
          <p:cNvPr id="12" name="microsoft"/>
          <p:cNvSpPr/>
          <p:nvPr/>
        </p:nvSpPr>
        <p:spPr>
          <a:xfrm>
            <a:off x="315283" y="2248309"/>
            <a:ext cx="4826403" cy="794064"/>
          </a:xfrm>
          <a:prstGeom prst="rect">
            <a:avLst/>
          </a:prstGeom>
        </p:spPr>
        <p:txBody>
          <a:bodyPr wrap="square" anchor="ctr">
            <a:spAutoFit/>
          </a:bodyPr>
          <a:lstStyle/>
          <a:p>
            <a:pPr marL="0" marR="0" lvl="0" indent="0" defTabSz="932472" eaLnBrk="1" fontAlgn="base" latinLnBrk="0" hangingPunct="1">
              <a:lnSpc>
                <a:spcPct val="95000"/>
              </a:lnSpc>
              <a:spcBef>
                <a:spcPct val="0"/>
              </a:spcBef>
              <a:spcAft>
                <a:spcPts val="1200"/>
              </a:spcAft>
              <a:buClrTx/>
              <a:buSzTx/>
              <a:buFontTx/>
              <a:buNone/>
              <a:tabLst/>
              <a:defRPr/>
            </a:pPr>
            <a:r>
              <a:rPr kumimoji="0" lang="en-US" sz="4800" b="0" i="0" u="none" strike="noStrike" kern="0" cap="none" spc="-100" normalizeH="0" baseline="0" noProof="0" dirty="0">
                <a:ln w="3175">
                  <a:noFill/>
                </a:ln>
                <a:gradFill>
                  <a:gsLst>
                    <a:gs pos="24479">
                      <a:schemeClr val="tx1"/>
                    </a:gs>
                    <a:gs pos="94000">
                      <a:schemeClr val="tx1"/>
                    </a:gs>
                  </a:gsLst>
                  <a:lin ang="5400000" scaled="1"/>
                </a:gradFill>
                <a:effectLst/>
                <a:uLnTx/>
                <a:uFillTx/>
                <a:latin typeface="Segoe UI Light"/>
                <a:ea typeface="Segoe UI" pitchFamily="34" charset="0"/>
                <a:cs typeface="Segoe UI" pitchFamily="34" charset="0"/>
              </a:rPr>
              <a:t>Microsoft mission</a:t>
            </a:r>
          </a:p>
        </p:txBody>
      </p:sp>
      <p:sp>
        <p:nvSpPr>
          <p:cNvPr id="13" name="Rectangle 12"/>
          <p:cNvSpPr/>
          <p:nvPr/>
        </p:nvSpPr>
        <p:spPr>
          <a:xfrm>
            <a:off x="312738" y="3158577"/>
            <a:ext cx="6855544" cy="1320361"/>
          </a:xfrm>
          <a:prstGeom prst="rect">
            <a:avLst/>
          </a:prstGeom>
        </p:spPr>
        <p:txBody>
          <a:bodyPr wrap="square">
            <a:spAutoFit/>
          </a:bodyPr>
          <a:lstStyle/>
          <a:p>
            <a:pPr marL="28575" marR="0" lvl="0" indent="0" defTabSz="932472" eaLnBrk="1" fontAlgn="base" latinLnBrk="0" hangingPunct="1">
              <a:lnSpc>
                <a:spcPct val="95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t>Empower every person and</a:t>
            </a:r>
            <a:b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br>
            <a: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t>every organization on the</a:t>
            </a:r>
            <a:b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br>
            <a: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t>planet to achieve more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391" t="11391" r="10106" b="10106"/>
          <a:stretch/>
        </p:blipFill>
        <p:spPr>
          <a:xfrm>
            <a:off x="8085641" y="1668461"/>
            <a:ext cx="3657600" cy="3657600"/>
          </a:xfrm>
          <a:prstGeom prst="ellipse">
            <a:avLst/>
          </a:prstGeom>
        </p:spPr>
      </p:pic>
    </p:spTree>
    <p:extLst>
      <p:ext uri="{BB962C8B-B14F-4D97-AF65-F5344CB8AC3E}">
        <p14:creationId xmlns:p14="http://schemas.microsoft.com/office/powerpoint/2010/main" val="1090054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400"/>
                                        <p:tgtEl>
                                          <p:spTgt spid="13"/>
                                        </p:tgtEl>
                                      </p:cBhvr>
                                    </p:animEffect>
                                  </p:childTnLst>
                                </p:cTn>
                              </p:par>
                              <p:par>
                                <p:cTn id="12" presetID="35" presetClass="path" presetSubtype="0" decel="100000" fill="hold" grpId="1" nodeType="withEffect">
                                  <p:stCondLst>
                                    <p:cond delay="300"/>
                                  </p:stCondLst>
                                  <p:childTnLst>
                                    <p:animMotion origin="layout" path="M -3.62522E-7 3.42714E-6 L -0.29908 3.42714E-6 " pathEditMode="relative" rAng="0" ptsTypes="AA">
                                      <p:cBhvr>
                                        <p:cTn id="13" dur="1000" spd="-100000" fill="hold"/>
                                        <p:tgtEl>
                                          <p:spTgt spid="13"/>
                                        </p:tgtEl>
                                        <p:attrNameLst>
                                          <p:attrName>ppt_x</p:attrName>
                                          <p:attrName>ppt_y</p:attrName>
                                        </p:attrNameLst>
                                      </p:cBhvr>
                                      <p:rCtr x="-14960" y="0"/>
                                    </p:animMotion>
                                  </p:childTnLst>
                                </p:cTn>
                              </p:par>
                              <p:par>
                                <p:cTn id="14" presetID="10" presetClass="entr" presetSubtype="0" fill="hold" grpId="0" nodeType="with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par>
                                <p:cTn id="17" presetID="42" presetClass="path" presetSubtype="0" decel="100000" fill="hold" grpId="1" nodeType="withEffect">
                                  <p:stCondLst>
                                    <p:cond delay="300"/>
                                  </p:stCondLst>
                                  <p:childTnLst>
                                    <p:animMotion origin="layout" path="M 1.86622E-6 2.23332E-6 L 1.86622E-6 0.25011 " pathEditMode="relative" rAng="0" ptsTypes="AA">
                                      <p:cBhvr>
                                        <p:cTn id="18" dur="750" spd="-100000" fill="hold"/>
                                        <p:tgtEl>
                                          <p:spTgt spid="12"/>
                                        </p:tgtEl>
                                        <p:attrNameLst>
                                          <p:attrName>ppt_x</p:attrName>
                                          <p:attrName>ppt_y</p:attrName>
                                        </p:attrNameLst>
                                      </p:cBhvr>
                                      <p:rCtr x="0" y="12506"/>
                                    </p:animMotion>
                                  </p:childTnLst>
                                </p:cTn>
                              </p:par>
                              <p:par>
                                <p:cTn id="19" presetID="10" presetClass="entr" presetSubtype="0" fill="hold" nodeType="withEffect">
                                  <p:stCondLst>
                                    <p:cond delay="8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400"/>
                                        <p:tgtEl>
                                          <p:spTgt spid="10"/>
                                        </p:tgtEl>
                                      </p:cBhvr>
                                    </p:animEffect>
                                  </p:childTnLst>
                                </p:cTn>
                              </p:par>
                              <p:par>
                                <p:cTn id="22" presetID="35" presetClass="path" presetSubtype="0" decel="100000" fill="hold" nodeType="withEffect">
                                  <p:stCondLst>
                                    <p:cond delay="300"/>
                                  </p:stCondLst>
                                  <p:childTnLst>
                                    <p:animMotion origin="layout" path="M -3.62522E-7 3.42714E-6 L -0.29908 3.42714E-6 " pathEditMode="relative" rAng="0" ptsTypes="AA">
                                      <p:cBhvr>
                                        <p:cTn id="23" dur="1250" spd="-100000" fill="hold"/>
                                        <p:tgtEl>
                                          <p:spTgt spid="10"/>
                                        </p:tgtEl>
                                        <p:attrNameLst>
                                          <p:attrName>ppt_x</p:attrName>
                                          <p:attrName>ppt_y</p:attrName>
                                        </p:attrNameLst>
                                      </p:cBhvr>
                                      <p:rCtr x="-14960" y="0"/>
                                    </p:animMotion>
                                  </p:childTnLst>
                                </p:cTn>
                              </p:par>
                              <p:par>
                                <p:cTn id="24" presetID="2" presetClass="entr" presetSubtype="2" accel="50000" decel="50000" fill="hold"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50" fill="hold"/>
                                        <p:tgtEl>
                                          <p:spTgt spid="8"/>
                                        </p:tgtEl>
                                        <p:attrNameLst>
                                          <p:attrName>ppt_x</p:attrName>
                                        </p:attrNameLst>
                                      </p:cBhvr>
                                      <p:tavLst>
                                        <p:tav tm="0">
                                          <p:val>
                                            <p:strVal val="1+#ppt_w/2"/>
                                          </p:val>
                                        </p:tav>
                                        <p:tav tm="100000">
                                          <p:val>
                                            <p:strVal val="#ppt_x"/>
                                          </p:val>
                                        </p:tav>
                                      </p:tavLst>
                                    </p:anim>
                                    <p:anim calcmode="lin" valueType="num">
                                      <p:cBhvr additive="base">
                                        <p:cTn id="27"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2" grpId="1"/>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regions</a:t>
            </a:r>
          </a:p>
        </p:txBody>
      </p:sp>
    </p:spTree>
    <p:extLst>
      <p:ext uri="{BB962C8B-B14F-4D97-AF65-F5344CB8AC3E}">
        <p14:creationId xmlns:p14="http://schemas.microsoft.com/office/powerpoint/2010/main" val="25685699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What we have learned so far…</a:t>
            </a:r>
            <a:endParaRPr lang="en-US" dirty="0"/>
          </a:p>
        </p:txBody>
      </p:sp>
      <p:sp>
        <p:nvSpPr>
          <p:cNvPr id="8" name="Content Placeholder 5"/>
          <p:cNvSpPr txBox="1">
            <a:spLocks/>
          </p:cNvSpPr>
          <p:nvPr/>
        </p:nvSpPr>
        <p:spPr>
          <a:xfrm>
            <a:off x="288944" y="1650190"/>
            <a:ext cx="5593927" cy="3521540"/>
          </a:xfrm>
          <a:prstGeom prst="rect">
            <a:avLst/>
          </a:prstGeom>
        </p:spPr>
        <p:txBody>
          <a:bodyPr vert="horz" lIns="0" tIns="0" rIns="0" bIns="0" rtlCol="0">
            <a:noAutofit/>
          </a:bodyPr>
          <a:lstStyle>
            <a:lvl1pPr marR="0" indent="0" fontAlgn="auto">
              <a:lnSpc>
                <a:spcPct val="90000"/>
              </a:lnSpc>
              <a:spcBef>
                <a:spcPts val="1200"/>
              </a:spcBef>
              <a:spcAft>
                <a:spcPts val="0"/>
              </a:spcAft>
              <a:buClrTx/>
              <a:buSzPct val="80000"/>
              <a:buFont typeface="Arial" pitchFamily="34" charset="0"/>
              <a:buNone/>
              <a:tabLst/>
              <a:defRPr lang="en-US" sz="2000" spc="0" baseline="0" dirty="0" smtClean="0">
                <a:gradFill>
                  <a:gsLst>
                    <a:gs pos="100000">
                      <a:schemeClr val="bg2"/>
                    </a:gs>
                    <a:gs pos="0">
                      <a:schemeClr val="bg2"/>
                    </a:gs>
                  </a:gsLst>
                  <a:lin ang="5400000" scaled="0"/>
                </a:gradFill>
                <a:cs typeface="Segoe UI" pitchFamily="34" charset="0"/>
              </a:defRPr>
            </a:lvl1pPr>
            <a:lvl2pPr marL="914240" marR="0" indent="-380933" fontAlgn="auto">
              <a:lnSpc>
                <a:spcPct val="90000"/>
              </a:lnSpc>
              <a:spcBef>
                <a:spcPct val="20000"/>
              </a:spcBef>
              <a:spcAft>
                <a:spcPts val="0"/>
              </a:spcAft>
              <a:buClrTx/>
              <a:buSzPct val="90000"/>
              <a:buFont typeface="Wingdings" pitchFamily="2" charset="2"/>
              <a:buChar char=""/>
              <a:tabLst/>
              <a:defRPr lang="en-US" sz="2100" spc="0" baseline="0" dirty="0" smtClean="0">
                <a:solidFill>
                  <a:schemeClr val="bg2">
                    <a:lumMod val="50000"/>
                  </a:schemeClr>
                </a:solidFill>
                <a:cs typeface="Arial" pitchFamily="34" charset="0"/>
              </a:defRPr>
            </a:lvl2pPr>
            <a:lvl3pPr marL="914240" marR="0" indent="-228560" fontAlgn="auto">
              <a:lnSpc>
                <a:spcPct val="90000"/>
              </a:lnSpc>
              <a:spcBef>
                <a:spcPct val="20000"/>
              </a:spcBef>
              <a:spcAft>
                <a:spcPts val="0"/>
              </a:spcAft>
              <a:buClrTx/>
              <a:buSzPct val="90000"/>
              <a:buFont typeface="Wingdings" pitchFamily="2" charset="2"/>
              <a:buChar char=""/>
              <a:tabLst>
                <a:tab pos="798513" algn="l"/>
              </a:tabLst>
              <a:defRPr lang="en-US" sz="1900" spc="0" baseline="0" dirty="0" smtClean="0">
                <a:solidFill>
                  <a:schemeClr val="bg2">
                    <a:lumMod val="50000"/>
                  </a:schemeClr>
                </a:solidFill>
                <a:cs typeface="Arial" pitchFamily="34" charset="0"/>
              </a:defRPr>
            </a:lvl3pPr>
            <a:lvl4pPr marL="1218987" marR="0" indent="-228560" fontAlgn="auto">
              <a:lnSpc>
                <a:spcPct val="90000"/>
              </a:lnSpc>
              <a:spcBef>
                <a:spcPct val="20000"/>
              </a:spcBef>
              <a:spcAft>
                <a:spcPts val="0"/>
              </a:spcAft>
              <a:buClrTx/>
              <a:buSzPct val="90000"/>
              <a:buFont typeface="Wingdings" pitchFamily="2" charset="2"/>
              <a:buChar char=""/>
              <a:tabLst/>
              <a:defRPr lang="en-US" sz="1600" spc="0" baseline="0" dirty="0" smtClean="0">
                <a:solidFill>
                  <a:schemeClr val="bg2">
                    <a:lumMod val="50000"/>
                  </a:schemeClr>
                </a:solidFill>
                <a:cs typeface="Arial" pitchFamily="34" charset="0"/>
              </a:defRPr>
            </a:lvl4pPr>
            <a:lvl5pPr marL="1447547" marR="0" indent="-228560" fontAlgn="auto">
              <a:lnSpc>
                <a:spcPct val="90000"/>
              </a:lnSpc>
              <a:spcBef>
                <a:spcPct val="20000"/>
              </a:spcBef>
              <a:spcAft>
                <a:spcPts val="0"/>
              </a:spcAft>
              <a:buClrTx/>
              <a:buSzPct val="90000"/>
              <a:buFont typeface="Wingdings" pitchFamily="2" charset="2"/>
              <a:buChar char=""/>
              <a:tabLst>
                <a:tab pos="1255713" algn="l"/>
              </a:tabLst>
              <a:defRPr lang="en-US" sz="1600" spc="0" baseline="0" dirty="0">
                <a:solidFill>
                  <a:schemeClr val="bg2">
                    <a:lumMod val="50000"/>
                  </a:schemeClr>
                </a:solidFill>
                <a:cs typeface="Arial" pitchFamily="34" charset="0"/>
              </a:defRPr>
            </a:lvl5pPr>
            <a:lvl6pPr marL="2514499" indent="-228591">
              <a:spcBef>
                <a:spcPct val="20000"/>
              </a:spcBef>
              <a:buFont typeface="Arial" pitchFamily="34" charset="0"/>
              <a:buChar char="•"/>
              <a:defRPr sz="2100"/>
            </a:lvl6pPr>
            <a:lvl7pPr marL="2971681" indent="-228591">
              <a:spcBef>
                <a:spcPct val="20000"/>
              </a:spcBef>
              <a:buFont typeface="Arial" pitchFamily="34" charset="0"/>
              <a:buChar char="•"/>
              <a:defRPr sz="2100"/>
            </a:lvl7pPr>
            <a:lvl8pPr marL="3428863" indent="-228591">
              <a:spcBef>
                <a:spcPct val="20000"/>
              </a:spcBef>
              <a:buFont typeface="Arial" pitchFamily="34" charset="0"/>
              <a:buChar char="•"/>
              <a:defRPr sz="2100"/>
            </a:lvl8pPr>
            <a:lvl9pPr marL="3886045" indent="-228591">
              <a:spcBef>
                <a:spcPct val="20000"/>
              </a:spcBef>
              <a:buFont typeface="Arial" pitchFamily="34" charset="0"/>
              <a:buChar char="•"/>
              <a:defRPr sz="2100"/>
            </a:lvl9pPr>
          </a:lstStyle>
          <a:p>
            <a:pPr marL="0" marR="0" lvl="0" indent="0" defTabSz="914400" eaLnBrk="1" fontAlgn="auto" latinLnBrk="0" hangingPunct="1">
              <a:lnSpc>
                <a:spcPct val="90000"/>
              </a:lnSpc>
              <a:spcBef>
                <a:spcPts val="1200"/>
              </a:spcBef>
              <a:spcAft>
                <a:spcPts val="0"/>
              </a:spcAft>
              <a:buClrTx/>
              <a:buSzPct val="80000"/>
              <a:buFont typeface="Arial" pitchFamily="34" charset="0"/>
              <a:buNone/>
              <a:tabLst/>
              <a:defRPr/>
            </a:pPr>
            <a:r>
              <a:rPr kumimoji="0" lang="en-US" sz="2040" b="0" i="0" u="none" strike="noStrike" kern="0" cap="none" spc="0" normalizeH="0" baseline="0" noProof="0" dirty="0">
                <a:ln>
                  <a:noFill/>
                </a:ln>
                <a:solidFill>
                  <a:schemeClr val="tx1"/>
                </a:solidFill>
                <a:effectLst/>
                <a:uLnTx/>
                <a:uFillTx/>
                <a:cs typeface="Segoe UI" pitchFamily="34" charset="0"/>
              </a:rPr>
              <a:t>Office 365 is built from the ground up to provide enterprise-grade security, privacy and compliance capabilities.</a:t>
            </a:r>
          </a:p>
          <a:p>
            <a:pPr marL="0" marR="0" lvl="0" indent="0" defTabSz="914400" eaLnBrk="1" fontAlgn="auto" latinLnBrk="0" hangingPunct="1">
              <a:lnSpc>
                <a:spcPct val="90000"/>
              </a:lnSpc>
              <a:spcBef>
                <a:spcPts val="1200"/>
              </a:spcBef>
              <a:spcAft>
                <a:spcPts val="0"/>
              </a:spcAft>
              <a:buClrTx/>
              <a:buSzPct val="80000"/>
              <a:buFont typeface="Arial" pitchFamily="34" charset="0"/>
              <a:buNone/>
              <a:tabLst/>
              <a:defRPr/>
            </a:pPr>
            <a:r>
              <a:rPr kumimoji="0" lang="en-US" sz="2040" b="0" i="0" u="none" strike="noStrike" kern="0" cap="none" spc="0" normalizeH="0" baseline="0" noProof="0" dirty="0">
                <a:ln>
                  <a:noFill/>
                </a:ln>
                <a:solidFill>
                  <a:schemeClr val="tx1"/>
                </a:solidFill>
                <a:effectLst/>
                <a:uLnTx/>
                <a:uFillTx/>
                <a:cs typeface="Segoe UI" pitchFamily="34" charset="0"/>
              </a:rPr>
              <a:t>We introduce no unique capabilities, features or compliance certifications with the launch of a new datacenter region.</a:t>
            </a:r>
          </a:p>
          <a:p>
            <a:pPr marL="0" marR="0" lvl="0" indent="0" defTabSz="914400" eaLnBrk="1" fontAlgn="auto" latinLnBrk="0" hangingPunct="1">
              <a:lnSpc>
                <a:spcPct val="90000"/>
              </a:lnSpc>
              <a:spcBef>
                <a:spcPts val="1200"/>
              </a:spcBef>
              <a:spcAft>
                <a:spcPts val="0"/>
              </a:spcAft>
              <a:buClrTx/>
              <a:buSzPct val="80000"/>
              <a:buFont typeface="Arial" pitchFamily="34" charset="0"/>
              <a:buNone/>
              <a:tabLst/>
              <a:defRPr/>
            </a:pPr>
            <a:r>
              <a:rPr kumimoji="0" lang="en-US" sz="2040" b="0" i="0" u="none" strike="noStrike" kern="0" cap="none" spc="0" normalizeH="0" baseline="0" noProof="0" dirty="0">
                <a:ln>
                  <a:noFill/>
                </a:ln>
                <a:solidFill>
                  <a:schemeClr val="tx1"/>
                </a:solidFill>
                <a:effectLst/>
                <a:uLnTx/>
                <a:uFillTx/>
                <a:cs typeface="Segoe UI" pitchFamily="34" charset="0"/>
              </a:rPr>
              <a:t>We aim to provide consistent experiences independent of the location of data at rest.</a:t>
            </a:r>
          </a:p>
        </p:txBody>
      </p:sp>
    </p:spTree>
    <p:extLst>
      <p:ext uri="{BB962C8B-B14F-4D97-AF65-F5344CB8AC3E}">
        <p14:creationId xmlns:p14="http://schemas.microsoft.com/office/powerpoint/2010/main" val="371424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407275" y="-1"/>
            <a:ext cx="5029200" cy="6994525"/>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8" y="5915185"/>
            <a:ext cx="2237256" cy="822960"/>
          </a:xfrm>
          <a:prstGeom prst="rect">
            <a:avLst/>
          </a:prstGeom>
        </p:spPr>
      </p:pic>
      <p:sp>
        <p:nvSpPr>
          <p:cNvPr id="12" name="microsoft"/>
          <p:cNvSpPr/>
          <p:nvPr/>
        </p:nvSpPr>
        <p:spPr>
          <a:xfrm>
            <a:off x="315283" y="2248309"/>
            <a:ext cx="6131554" cy="794064"/>
          </a:xfrm>
          <a:prstGeom prst="rect">
            <a:avLst/>
          </a:prstGeom>
        </p:spPr>
        <p:txBody>
          <a:bodyPr wrap="square" anchor="ctr">
            <a:spAutoFit/>
          </a:bodyPr>
          <a:lstStyle/>
          <a:p>
            <a:pPr marL="0" marR="0" lvl="0" indent="0" defTabSz="932472" eaLnBrk="1" fontAlgn="base" latinLnBrk="0" hangingPunct="1">
              <a:lnSpc>
                <a:spcPct val="95000"/>
              </a:lnSpc>
              <a:spcBef>
                <a:spcPct val="0"/>
              </a:spcBef>
              <a:spcAft>
                <a:spcPts val="1200"/>
              </a:spcAft>
              <a:buClrTx/>
              <a:buSzTx/>
              <a:buFontTx/>
              <a:buNone/>
              <a:tabLst/>
              <a:defRPr/>
            </a:pPr>
            <a:r>
              <a:rPr kumimoji="0" lang="en-US" sz="4800" b="0" i="0" u="none" strike="noStrike" kern="0" cap="none" spc="-100" normalizeH="0" baseline="0" noProof="0" dirty="0">
                <a:ln w="3175">
                  <a:noFill/>
                </a:ln>
                <a:gradFill>
                  <a:gsLst>
                    <a:gs pos="24479">
                      <a:schemeClr val="tx1"/>
                    </a:gs>
                    <a:gs pos="94000">
                      <a:schemeClr val="tx1"/>
                    </a:gs>
                  </a:gsLst>
                  <a:lin ang="5400000" scaled="1"/>
                </a:gradFill>
                <a:effectLst/>
                <a:uLnTx/>
                <a:uFillTx/>
                <a:latin typeface="Segoe UI Light"/>
                <a:ea typeface="Segoe UI" pitchFamily="34" charset="0"/>
                <a:cs typeface="Segoe UI" pitchFamily="34" charset="0"/>
              </a:rPr>
              <a:t>New datacenter regions</a:t>
            </a:r>
          </a:p>
        </p:txBody>
      </p:sp>
      <p:sp>
        <p:nvSpPr>
          <p:cNvPr id="13" name="Rectangle 12"/>
          <p:cNvSpPr/>
          <p:nvPr/>
        </p:nvSpPr>
        <p:spPr>
          <a:xfrm>
            <a:off x="312738" y="3158577"/>
            <a:ext cx="6855544" cy="1729704"/>
          </a:xfrm>
          <a:prstGeom prst="rect">
            <a:avLst/>
          </a:prstGeom>
        </p:spPr>
        <p:txBody>
          <a:bodyPr wrap="square">
            <a:spAutoFit/>
          </a:bodyPr>
          <a:lstStyle/>
          <a:p>
            <a:pPr marL="28575" marR="0" lvl="0" indent="0" defTabSz="932472" eaLnBrk="1" fontAlgn="base" latinLnBrk="0" hangingPunct="1">
              <a:lnSpc>
                <a:spcPct val="95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24479">
                      <a:schemeClr val="tx1"/>
                    </a:gs>
                    <a:gs pos="94000">
                      <a:schemeClr val="tx1"/>
                    </a:gs>
                  </a:gsLst>
                  <a:lin ang="5400000" scaled="1"/>
                </a:gradFill>
                <a:effectLst/>
                <a:uLnTx/>
                <a:uFillTx/>
                <a:latin typeface="Segoe UI Light"/>
                <a:cs typeface="Segoe UI Semilight" panose="020B0402040204020203" pitchFamily="34" charset="0"/>
              </a:rPr>
              <a:t>Enable customers in highly regulated industries or markets that require data residency to take advantage of the value of the cloud.</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391" t="11391" r="10106" b="10106"/>
          <a:stretch/>
        </p:blipFill>
        <p:spPr>
          <a:xfrm>
            <a:off x="8085641" y="1668461"/>
            <a:ext cx="3657600" cy="3657600"/>
          </a:xfrm>
          <a:prstGeom prst="ellipse">
            <a:avLst/>
          </a:prstGeom>
        </p:spPr>
      </p:pic>
    </p:spTree>
    <p:extLst>
      <p:ext uri="{BB962C8B-B14F-4D97-AF65-F5344CB8AC3E}">
        <p14:creationId xmlns:p14="http://schemas.microsoft.com/office/powerpoint/2010/main" val="1664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par>
                                <p:cTn id="8" presetID="35" presetClass="path" presetSubtype="0" decel="100000" fill="hold" grpId="1" nodeType="withEffect">
                                  <p:stCondLst>
                                    <p:cond delay="300"/>
                                  </p:stCondLst>
                                  <p:childTnLst>
                                    <p:animMotion origin="layout" path="M -3.62522E-7 -4.82978E-6 L -0.29908 -4.82978E-6 " pathEditMode="relative" rAng="0" ptsTypes="AA">
                                      <p:cBhvr>
                                        <p:cTn id="9" dur="1000" spd="-100000" fill="hold"/>
                                        <p:tgtEl>
                                          <p:spTgt spid="13"/>
                                        </p:tgtEl>
                                        <p:attrNameLst>
                                          <p:attrName>ppt_x</p:attrName>
                                          <p:attrName>ppt_y</p:attrName>
                                        </p:attrNameLst>
                                      </p:cBhvr>
                                      <p:rCtr x="-14960" y="0"/>
                                    </p:animMotion>
                                  </p:childTnLst>
                                </p:cTn>
                              </p:par>
                              <p:par>
                                <p:cTn id="10" presetID="10" presetClass="entr" presetSubtype="0" fill="hold" grpId="0" nodeType="with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42" presetClass="path" presetSubtype="0" decel="100000" fill="hold" grpId="1" nodeType="withEffect">
                                  <p:stCondLst>
                                    <p:cond delay="300"/>
                                  </p:stCondLst>
                                  <p:childTnLst>
                                    <p:animMotion origin="layout" path="M -1.75389E-6 -7.44439E-7 L -1.75389E-6 0.25011 " pathEditMode="relative" rAng="0" ptsTypes="AA">
                                      <p:cBhvr>
                                        <p:cTn id="14" dur="750" spd="-100000" fill="hold"/>
                                        <p:tgtEl>
                                          <p:spTgt spid="12"/>
                                        </p:tgtEl>
                                        <p:attrNameLst>
                                          <p:attrName>ppt_x</p:attrName>
                                          <p:attrName>ppt_y</p:attrName>
                                        </p:attrNameLst>
                                      </p:cBhvr>
                                      <p:rCtr x="0" y="12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5060506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7022" y="4916355"/>
            <a:ext cx="369345" cy="634440"/>
          </a:xfrm>
          <a:prstGeom prst="rect">
            <a:avLst/>
          </a:prstGeom>
          <a:noFill/>
        </p:spPr>
        <p:txBody>
          <a:bodyPr wrap="none" lIns="182854" tIns="146283" rIns="182854" bIns="146283" rtlCol="0">
            <a:spAutoFit/>
          </a:bodyPr>
          <a:lstStyle/>
          <a:p>
            <a:pPr marL="0" marR="0" lvl="0" indent="0" defTabSz="914224"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endParaRPr>
          </a:p>
        </p:txBody>
      </p:sp>
      <p:sp>
        <p:nvSpPr>
          <p:cNvPr id="2" name="Title 1"/>
          <p:cNvSpPr>
            <a:spLocks noGrp="1"/>
          </p:cNvSpPr>
          <p:nvPr>
            <p:ph type="title"/>
          </p:nvPr>
        </p:nvSpPr>
        <p:spPr/>
        <p:txBody>
          <a:bodyPr/>
          <a:lstStyle/>
          <a:p>
            <a:r>
              <a:rPr lang="en-US" dirty="0"/>
              <a:t>Global, hyper-scale, enterprise-grade infrastructure</a:t>
            </a:r>
          </a:p>
        </p:txBody>
      </p:sp>
      <p:grpSp>
        <p:nvGrpSpPr>
          <p:cNvPr id="4" name="Group 3" title="World map with the 13 worldwide Office 365 datacenter region highlighted"/>
          <p:cNvGrpSpPr/>
          <p:nvPr/>
        </p:nvGrpSpPr>
        <p:grpSpPr>
          <a:xfrm>
            <a:off x="3753810" y="1087402"/>
            <a:ext cx="8712827" cy="5143237"/>
            <a:chOff x="3753810" y="1087402"/>
            <a:chExt cx="8712827" cy="5143237"/>
          </a:xfrm>
        </p:grpSpPr>
        <p:grpSp>
          <p:nvGrpSpPr>
            <p:cNvPr id="499" name="Group 498"/>
            <p:cNvGrpSpPr/>
            <p:nvPr/>
          </p:nvGrpSpPr>
          <p:grpSpPr>
            <a:xfrm>
              <a:off x="3881045" y="2898905"/>
              <a:ext cx="8585592" cy="2412689"/>
              <a:chOff x="544414" y="2189243"/>
              <a:chExt cx="11318974" cy="3274649"/>
            </a:xfrm>
          </p:grpSpPr>
          <p:grpSp>
            <p:nvGrpSpPr>
              <p:cNvPr id="500" name="Group 499"/>
              <p:cNvGrpSpPr/>
              <p:nvPr/>
            </p:nvGrpSpPr>
            <p:grpSpPr>
              <a:xfrm>
                <a:off x="544414" y="2769412"/>
                <a:ext cx="1785801" cy="2572605"/>
                <a:chOff x="544414" y="2769412"/>
                <a:chExt cx="1785801" cy="2572605"/>
              </a:xfrm>
            </p:grpSpPr>
            <p:sp>
              <p:nvSpPr>
                <p:cNvPr id="590" name="Freeform 279"/>
                <p:cNvSpPr/>
                <p:nvPr/>
              </p:nvSpPr>
              <p:spPr bwMode="auto">
                <a:xfrm>
                  <a:off x="550863" y="2769412"/>
                  <a:ext cx="1701800" cy="23731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1701800 w 1701800"/>
                    <a:gd name="connsiteY0" fmla="*/ 89645 h 238870"/>
                    <a:gd name="connsiteX1" fmla="*/ 0 w 1701800"/>
                    <a:gd name="connsiteY1" fmla="*/ 238870 h 238870"/>
                    <a:gd name="connsiteX0" fmla="*/ 1701800 w 1701800"/>
                    <a:gd name="connsiteY0" fmla="*/ 124740 h 273965"/>
                    <a:gd name="connsiteX1" fmla="*/ 0 w 1701800"/>
                    <a:gd name="connsiteY1" fmla="*/ 273965 h 273965"/>
                    <a:gd name="connsiteX0" fmla="*/ 1701800 w 1701800"/>
                    <a:gd name="connsiteY0" fmla="*/ 88086 h 237311"/>
                    <a:gd name="connsiteX1" fmla="*/ 0 w 1701800"/>
                    <a:gd name="connsiteY1" fmla="*/ 237311 h 237311"/>
                  </a:gdLst>
                  <a:ahLst/>
                  <a:cxnLst>
                    <a:cxn ang="0">
                      <a:pos x="connsiteX0" y="connsiteY0"/>
                    </a:cxn>
                    <a:cxn ang="0">
                      <a:pos x="connsiteX1" y="connsiteY1"/>
                    </a:cxn>
                  </a:cxnLst>
                  <a:rect l="l" t="t" r="r" b="b"/>
                  <a:pathLst>
                    <a:path w="1701800" h="237311">
                      <a:moveTo>
                        <a:pt x="1701800" y="88086"/>
                      </a:moveTo>
                      <a:cubicBezTo>
                        <a:pt x="795337" y="-88125"/>
                        <a:pt x="571502" y="19824"/>
                        <a:pt x="0" y="237311"/>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1" name="Freeform 280"/>
                <p:cNvSpPr/>
                <p:nvPr/>
              </p:nvSpPr>
              <p:spPr bwMode="auto">
                <a:xfrm>
                  <a:off x="555625" y="2852974"/>
                  <a:ext cx="1706563" cy="30639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1706563 w 1706563"/>
                    <a:gd name="connsiteY0" fmla="*/ 31757 h 319094"/>
                    <a:gd name="connsiteX1" fmla="*/ 0 w 1706563"/>
                    <a:gd name="connsiteY1" fmla="*/ 319094 h 319094"/>
                    <a:gd name="connsiteX0" fmla="*/ 1706563 w 1706563"/>
                    <a:gd name="connsiteY0" fmla="*/ 29199 h 316536"/>
                    <a:gd name="connsiteX1" fmla="*/ 0 w 1706563"/>
                    <a:gd name="connsiteY1" fmla="*/ 316536 h 316536"/>
                    <a:gd name="connsiteX0" fmla="*/ 1706563 w 1706563"/>
                    <a:gd name="connsiteY0" fmla="*/ 19059 h 306396"/>
                    <a:gd name="connsiteX1" fmla="*/ 0 w 1706563"/>
                    <a:gd name="connsiteY1" fmla="*/ 306396 h 306396"/>
                  </a:gdLst>
                  <a:ahLst/>
                  <a:cxnLst>
                    <a:cxn ang="0">
                      <a:pos x="connsiteX0" y="connsiteY0"/>
                    </a:cxn>
                    <a:cxn ang="0">
                      <a:pos x="connsiteX1" y="connsiteY1"/>
                    </a:cxn>
                  </a:cxnLst>
                  <a:rect l="l" t="t" r="r" b="b"/>
                  <a:pathLst>
                    <a:path w="1706563" h="306396">
                      <a:moveTo>
                        <a:pt x="1706563" y="19059"/>
                      </a:moveTo>
                      <a:cubicBezTo>
                        <a:pt x="503238" y="-79364"/>
                        <a:pt x="334964" y="231784"/>
                        <a:pt x="0" y="30639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2" name="Freeform 281"/>
                <p:cNvSpPr/>
                <p:nvPr/>
              </p:nvSpPr>
              <p:spPr bwMode="auto">
                <a:xfrm>
                  <a:off x="552449" y="2790522"/>
                  <a:ext cx="1700213" cy="25271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47900 w 2247900"/>
                    <a:gd name="connsiteY0" fmla="*/ 62103 h 462153"/>
                    <a:gd name="connsiteX1" fmla="*/ 0 w 2247900"/>
                    <a:gd name="connsiteY1" fmla="*/ 462153 h 462153"/>
                    <a:gd name="connsiteX0" fmla="*/ 2247900 w 2247900"/>
                    <a:gd name="connsiteY0" fmla="*/ 57950 h 459279"/>
                    <a:gd name="connsiteX1" fmla="*/ 0 w 2247900"/>
                    <a:gd name="connsiteY1" fmla="*/ 458000 h 459279"/>
                    <a:gd name="connsiteX0" fmla="*/ 2247900 w 2247900"/>
                    <a:gd name="connsiteY0" fmla="*/ 47011 h 448402"/>
                    <a:gd name="connsiteX1" fmla="*/ 0 w 2247900"/>
                    <a:gd name="connsiteY1" fmla="*/ 447061 h 448402"/>
                    <a:gd name="connsiteX0" fmla="*/ 2247900 w 2247900"/>
                    <a:gd name="connsiteY0" fmla="*/ 47011 h 448402"/>
                    <a:gd name="connsiteX1" fmla="*/ 0 w 2247900"/>
                    <a:gd name="connsiteY1" fmla="*/ 447061 h 448402"/>
                    <a:gd name="connsiteX0" fmla="*/ 2252663 w 2252663"/>
                    <a:gd name="connsiteY0" fmla="*/ 49634 h 408254"/>
                    <a:gd name="connsiteX1" fmla="*/ 0 w 2252663"/>
                    <a:gd name="connsiteY1" fmla="*/ 406822 h 408254"/>
                    <a:gd name="connsiteX0" fmla="*/ 2252663 w 2252663"/>
                    <a:gd name="connsiteY0" fmla="*/ 49061 h 408514"/>
                    <a:gd name="connsiteX1" fmla="*/ 0 w 2252663"/>
                    <a:gd name="connsiteY1" fmla="*/ 406249 h 408514"/>
                    <a:gd name="connsiteX0" fmla="*/ 1662113 w 1662113"/>
                    <a:gd name="connsiteY0" fmla="*/ 62978 h 251792"/>
                    <a:gd name="connsiteX1" fmla="*/ 0 w 1662113"/>
                    <a:gd name="connsiteY1" fmla="*/ 248716 h 251792"/>
                    <a:gd name="connsiteX0" fmla="*/ 1662113 w 1662113"/>
                    <a:gd name="connsiteY0" fmla="*/ 50969 h 239998"/>
                    <a:gd name="connsiteX1" fmla="*/ 0 w 1662113"/>
                    <a:gd name="connsiteY1" fmla="*/ 236707 h 239998"/>
                    <a:gd name="connsiteX0" fmla="*/ 1662113 w 1662113"/>
                    <a:gd name="connsiteY0" fmla="*/ 66978 h 252716"/>
                    <a:gd name="connsiteX1" fmla="*/ 0 w 1662113"/>
                    <a:gd name="connsiteY1" fmla="*/ 252716 h 252716"/>
                    <a:gd name="connsiteX0" fmla="*/ 1700213 w 1700213"/>
                    <a:gd name="connsiteY0" fmla="*/ 66978 h 252716"/>
                    <a:gd name="connsiteX1" fmla="*/ 0 w 1700213"/>
                    <a:gd name="connsiteY1" fmla="*/ 252716 h 252716"/>
                  </a:gdLst>
                  <a:ahLst/>
                  <a:cxnLst>
                    <a:cxn ang="0">
                      <a:pos x="connsiteX0" y="connsiteY0"/>
                    </a:cxn>
                    <a:cxn ang="0">
                      <a:pos x="connsiteX1" y="connsiteY1"/>
                    </a:cxn>
                  </a:cxnLst>
                  <a:rect l="l" t="t" r="r" b="b"/>
                  <a:pathLst>
                    <a:path w="1700213" h="252716">
                      <a:moveTo>
                        <a:pt x="1700213" y="66978"/>
                      </a:moveTo>
                      <a:cubicBezTo>
                        <a:pt x="820737" y="-126696"/>
                        <a:pt x="266702" y="151117"/>
                        <a:pt x="0" y="25271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3" name="Freeform 282"/>
                <p:cNvSpPr/>
                <p:nvPr/>
              </p:nvSpPr>
              <p:spPr bwMode="auto">
                <a:xfrm>
                  <a:off x="582612" y="2870081"/>
                  <a:ext cx="1679576" cy="333739"/>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52663 w 2252663"/>
                    <a:gd name="connsiteY0" fmla="*/ 17694 h 627294"/>
                    <a:gd name="connsiteX1" fmla="*/ 0 w 2252663"/>
                    <a:gd name="connsiteY1" fmla="*/ 627294 h 627294"/>
                    <a:gd name="connsiteX0" fmla="*/ 2252663 w 2252663"/>
                    <a:gd name="connsiteY0" fmla="*/ 16434 h 626034"/>
                    <a:gd name="connsiteX1" fmla="*/ 0 w 2252663"/>
                    <a:gd name="connsiteY1" fmla="*/ 626034 h 626034"/>
                    <a:gd name="connsiteX0" fmla="*/ 2252663 w 2252663"/>
                    <a:gd name="connsiteY0" fmla="*/ 10676 h 620276"/>
                    <a:gd name="connsiteX1" fmla="*/ 0 w 2252663"/>
                    <a:gd name="connsiteY1" fmla="*/ 620276 h 620276"/>
                    <a:gd name="connsiteX0" fmla="*/ 2276476 w 2276476"/>
                    <a:gd name="connsiteY0" fmla="*/ 10745 h 615582"/>
                    <a:gd name="connsiteX1" fmla="*/ 0 w 2276476"/>
                    <a:gd name="connsiteY1" fmla="*/ 615582 h 615582"/>
                    <a:gd name="connsiteX0" fmla="*/ 2276476 w 2276476"/>
                    <a:gd name="connsiteY0" fmla="*/ 10885 h 615722"/>
                    <a:gd name="connsiteX1" fmla="*/ 0 w 2276476"/>
                    <a:gd name="connsiteY1" fmla="*/ 615722 h 615722"/>
                    <a:gd name="connsiteX0" fmla="*/ 1679576 w 1679576"/>
                    <a:gd name="connsiteY0" fmla="*/ 17611 h 349398"/>
                    <a:gd name="connsiteX1" fmla="*/ 0 w 1679576"/>
                    <a:gd name="connsiteY1" fmla="*/ 349398 h 349398"/>
                    <a:gd name="connsiteX0" fmla="*/ 1679576 w 1679576"/>
                    <a:gd name="connsiteY0" fmla="*/ 20375 h 352162"/>
                    <a:gd name="connsiteX1" fmla="*/ 0 w 1679576"/>
                    <a:gd name="connsiteY1" fmla="*/ 352162 h 352162"/>
                    <a:gd name="connsiteX0" fmla="*/ 1679576 w 1679576"/>
                    <a:gd name="connsiteY0" fmla="*/ 1952 h 333739"/>
                    <a:gd name="connsiteX1" fmla="*/ 0 w 1679576"/>
                    <a:gd name="connsiteY1" fmla="*/ 333739 h 333739"/>
                  </a:gdLst>
                  <a:ahLst/>
                  <a:cxnLst>
                    <a:cxn ang="0">
                      <a:pos x="connsiteX0" y="connsiteY0"/>
                    </a:cxn>
                    <a:cxn ang="0">
                      <a:pos x="connsiteX1" y="connsiteY1"/>
                    </a:cxn>
                  </a:cxnLst>
                  <a:rect l="l" t="t" r="r" b="b"/>
                  <a:pathLst>
                    <a:path w="1679576" h="333739">
                      <a:moveTo>
                        <a:pt x="1679576" y="1952"/>
                      </a:moveTo>
                      <a:cubicBezTo>
                        <a:pt x="615951" y="-23446"/>
                        <a:pt x="276227" y="205152"/>
                        <a:pt x="0" y="333739"/>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4" name="Freeform 283"/>
                <p:cNvSpPr/>
                <p:nvPr/>
              </p:nvSpPr>
              <p:spPr bwMode="auto">
                <a:xfrm>
                  <a:off x="544414" y="3019361"/>
                  <a:ext cx="1694938" cy="20901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1675412 w 1675412"/>
                    <a:gd name="connsiteY0" fmla="*/ 34451 h 289625"/>
                    <a:gd name="connsiteX1" fmla="*/ 0 w 1675412"/>
                    <a:gd name="connsiteY1" fmla="*/ 289625 h 289625"/>
                    <a:gd name="connsiteX0" fmla="*/ 1675412 w 1675412"/>
                    <a:gd name="connsiteY0" fmla="*/ 34451 h 289625"/>
                    <a:gd name="connsiteX1" fmla="*/ 0 w 1675412"/>
                    <a:gd name="connsiteY1" fmla="*/ 289625 h 289625"/>
                    <a:gd name="connsiteX0" fmla="*/ 1675412 w 1675412"/>
                    <a:gd name="connsiteY0" fmla="*/ 14704 h 269878"/>
                    <a:gd name="connsiteX1" fmla="*/ 0 w 1675412"/>
                    <a:gd name="connsiteY1" fmla="*/ 269878 h 269878"/>
                  </a:gdLst>
                  <a:ahLst/>
                  <a:cxnLst>
                    <a:cxn ang="0">
                      <a:pos x="connsiteX0" y="connsiteY0"/>
                    </a:cxn>
                    <a:cxn ang="0">
                      <a:pos x="connsiteX1" y="connsiteY1"/>
                    </a:cxn>
                  </a:cxnLst>
                  <a:rect l="l" t="t" r="r" b="b"/>
                  <a:pathLst>
                    <a:path w="1675412" h="269878">
                      <a:moveTo>
                        <a:pt x="1675412" y="14704"/>
                      </a:moveTo>
                      <a:cubicBezTo>
                        <a:pt x="431866" y="-58076"/>
                        <a:pt x="544514" y="157166"/>
                        <a:pt x="0" y="269878"/>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5" name="Freeform 284"/>
                <p:cNvSpPr/>
                <p:nvPr/>
              </p:nvSpPr>
              <p:spPr bwMode="auto">
                <a:xfrm>
                  <a:off x="552450" y="3023206"/>
                  <a:ext cx="1668241" cy="180597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1688465 w 1688465"/>
                    <a:gd name="connsiteY0" fmla="*/ 5833 h 471231"/>
                    <a:gd name="connsiteX1" fmla="*/ 0 w 1688465"/>
                    <a:gd name="connsiteY1" fmla="*/ 471231 h 471231"/>
                    <a:gd name="connsiteX0" fmla="*/ 1688465 w 1688465"/>
                    <a:gd name="connsiteY0" fmla="*/ 3241 h 468639"/>
                    <a:gd name="connsiteX1" fmla="*/ 0 w 1688465"/>
                    <a:gd name="connsiteY1" fmla="*/ 468639 h 468639"/>
                  </a:gdLst>
                  <a:ahLst/>
                  <a:cxnLst>
                    <a:cxn ang="0">
                      <a:pos x="connsiteX0" y="connsiteY0"/>
                    </a:cxn>
                    <a:cxn ang="0">
                      <a:pos x="connsiteX1" y="connsiteY1"/>
                    </a:cxn>
                  </a:cxnLst>
                  <a:rect l="l" t="t" r="r" b="b"/>
                  <a:pathLst>
                    <a:path w="1688465" h="468639">
                      <a:moveTo>
                        <a:pt x="1688465" y="3241"/>
                      </a:moveTo>
                      <a:cubicBezTo>
                        <a:pt x="224329" y="-40423"/>
                        <a:pt x="1145436" y="369933"/>
                        <a:pt x="0" y="468639"/>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6" name="Freeform 285"/>
                <p:cNvSpPr/>
                <p:nvPr/>
              </p:nvSpPr>
              <p:spPr bwMode="auto">
                <a:xfrm>
                  <a:off x="555902" y="3309485"/>
                  <a:ext cx="1774313" cy="321452"/>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1753873 w 1753873"/>
                    <a:gd name="connsiteY0" fmla="*/ 0 h 443683"/>
                    <a:gd name="connsiteX1" fmla="*/ 0 w 1753873"/>
                    <a:gd name="connsiteY1" fmla="*/ 415054 h 443683"/>
                    <a:gd name="connsiteX0" fmla="*/ 1753873 w 1753873"/>
                    <a:gd name="connsiteY0" fmla="*/ 0 h 415054"/>
                    <a:gd name="connsiteX1" fmla="*/ 0 w 1753873"/>
                    <a:gd name="connsiteY1" fmla="*/ 415054 h 415054"/>
                  </a:gdLst>
                  <a:ahLst/>
                  <a:cxnLst>
                    <a:cxn ang="0">
                      <a:pos x="connsiteX0" y="connsiteY0"/>
                    </a:cxn>
                    <a:cxn ang="0">
                      <a:pos x="connsiteX1" y="connsiteY1"/>
                    </a:cxn>
                  </a:cxnLst>
                  <a:rect l="l" t="t" r="r" b="b"/>
                  <a:pathLst>
                    <a:path w="1753873" h="415054">
                      <a:moveTo>
                        <a:pt x="1753873" y="0"/>
                      </a:moveTo>
                      <a:cubicBezTo>
                        <a:pt x="639002" y="386365"/>
                        <a:pt x="878755" y="267497"/>
                        <a:pt x="0" y="41505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7" name="Freeform 286"/>
                <p:cNvSpPr/>
                <p:nvPr/>
              </p:nvSpPr>
              <p:spPr bwMode="auto">
                <a:xfrm>
                  <a:off x="549552" y="3309486"/>
                  <a:ext cx="1780663" cy="445263"/>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2267005 w 2267005"/>
                    <a:gd name="connsiteY0" fmla="*/ 0 h 572462"/>
                    <a:gd name="connsiteX1" fmla="*/ 0 w 2267005"/>
                    <a:gd name="connsiteY1" fmla="*/ 554438 h 572462"/>
                    <a:gd name="connsiteX0" fmla="*/ 2314081 w 2314081"/>
                    <a:gd name="connsiteY0" fmla="*/ 0 h 590032"/>
                    <a:gd name="connsiteX1" fmla="*/ 0 w 2314081"/>
                    <a:gd name="connsiteY1" fmla="*/ 572887 h 590032"/>
                    <a:gd name="connsiteX0" fmla="*/ 2314081 w 2314081"/>
                    <a:gd name="connsiteY0" fmla="*/ 0 h 584983"/>
                    <a:gd name="connsiteX1" fmla="*/ 0 w 2314081"/>
                    <a:gd name="connsiteY1" fmla="*/ 572887 h 584983"/>
                    <a:gd name="connsiteX0" fmla="*/ 2314081 w 2314081"/>
                    <a:gd name="connsiteY0" fmla="*/ 0 h 597599"/>
                    <a:gd name="connsiteX1" fmla="*/ 0 w 2314081"/>
                    <a:gd name="connsiteY1" fmla="*/ 572887 h 597599"/>
                    <a:gd name="connsiteX0" fmla="*/ 2299959 w 2299959"/>
                    <a:gd name="connsiteY0" fmla="*/ 0 h 550597"/>
                    <a:gd name="connsiteX1" fmla="*/ 0 w 2299959"/>
                    <a:gd name="connsiteY1" fmla="*/ 523693 h 550597"/>
                    <a:gd name="connsiteX0" fmla="*/ 2299959 w 2299959"/>
                    <a:gd name="connsiteY0" fmla="*/ 0 h 564220"/>
                    <a:gd name="connsiteX1" fmla="*/ 0 w 2299959"/>
                    <a:gd name="connsiteY1" fmla="*/ 523693 h 564220"/>
                    <a:gd name="connsiteX0" fmla="*/ 2299959 w 2299959"/>
                    <a:gd name="connsiteY0" fmla="*/ 0 h 561765"/>
                    <a:gd name="connsiteX1" fmla="*/ 0 w 2299959"/>
                    <a:gd name="connsiteY1" fmla="*/ 523693 h 561765"/>
                    <a:gd name="connsiteX0" fmla="*/ 1760150 w 1760150"/>
                    <a:gd name="connsiteY0" fmla="*/ 0 h 608347"/>
                    <a:gd name="connsiteX1" fmla="*/ 0 w 1760150"/>
                    <a:gd name="connsiteY1" fmla="*/ 572887 h 608347"/>
                    <a:gd name="connsiteX0" fmla="*/ 1760150 w 1760150"/>
                    <a:gd name="connsiteY0" fmla="*/ 0 h 574913"/>
                    <a:gd name="connsiteX1" fmla="*/ 0 w 1760150"/>
                    <a:gd name="connsiteY1" fmla="*/ 572887 h 574913"/>
                  </a:gdLst>
                  <a:ahLst/>
                  <a:cxnLst>
                    <a:cxn ang="0">
                      <a:pos x="connsiteX0" y="connsiteY0"/>
                    </a:cxn>
                    <a:cxn ang="0">
                      <a:pos x="connsiteX1" y="connsiteY1"/>
                    </a:cxn>
                  </a:cxnLst>
                  <a:rect l="l" t="t" r="r" b="b"/>
                  <a:pathLst>
                    <a:path w="1760150" h="574913">
                      <a:moveTo>
                        <a:pt x="1760150" y="0"/>
                      </a:moveTo>
                      <a:cubicBezTo>
                        <a:pt x="1167827" y="183440"/>
                        <a:pt x="916416" y="607757"/>
                        <a:pt x="0" y="572887"/>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8" name="Freeform 287"/>
                <p:cNvSpPr/>
                <p:nvPr/>
              </p:nvSpPr>
              <p:spPr bwMode="auto">
                <a:xfrm>
                  <a:off x="555902" y="3309486"/>
                  <a:ext cx="1774313" cy="443694"/>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2267005 w 2267005"/>
                    <a:gd name="connsiteY0" fmla="*/ 0 h 572462"/>
                    <a:gd name="connsiteX1" fmla="*/ 0 w 2267005"/>
                    <a:gd name="connsiteY1" fmla="*/ 554438 h 572462"/>
                    <a:gd name="connsiteX0" fmla="*/ 2314081 w 2314081"/>
                    <a:gd name="connsiteY0" fmla="*/ 0 h 590032"/>
                    <a:gd name="connsiteX1" fmla="*/ 0 w 2314081"/>
                    <a:gd name="connsiteY1" fmla="*/ 572887 h 590032"/>
                    <a:gd name="connsiteX0" fmla="*/ 2314081 w 2314081"/>
                    <a:gd name="connsiteY0" fmla="*/ 0 h 584983"/>
                    <a:gd name="connsiteX1" fmla="*/ 0 w 2314081"/>
                    <a:gd name="connsiteY1" fmla="*/ 572887 h 584983"/>
                    <a:gd name="connsiteX0" fmla="*/ 2314081 w 2314081"/>
                    <a:gd name="connsiteY0" fmla="*/ 0 h 597599"/>
                    <a:gd name="connsiteX1" fmla="*/ 0 w 2314081"/>
                    <a:gd name="connsiteY1" fmla="*/ 572887 h 597599"/>
                    <a:gd name="connsiteX0" fmla="*/ 2299959 w 2299959"/>
                    <a:gd name="connsiteY0" fmla="*/ 0 h 550597"/>
                    <a:gd name="connsiteX1" fmla="*/ 0 w 2299959"/>
                    <a:gd name="connsiteY1" fmla="*/ 523693 h 550597"/>
                    <a:gd name="connsiteX0" fmla="*/ 2299959 w 2299959"/>
                    <a:gd name="connsiteY0" fmla="*/ 0 h 564220"/>
                    <a:gd name="connsiteX1" fmla="*/ 0 w 2299959"/>
                    <a:gd name="connsiteY1" fmla="*/ 523693 h 564220"/>
                    <a:gd name="connsiteX0" fmla="*/ 2299959 w 2299959"/>
                    <a:gd name="connsiteY0" fmla="*/ 0 h 561765"/>
                    <a:gd name="connsiteX1" fmla="*/ 0 w 2299959"/>
                    <a:gd name="connsiteY1" fmla="*/ 523693 h 561765"/>
                    <a:gd name="connsiteX0" fmla="*/ 2299959 w 2299959"/>
                    <a:gd name="connsiteY0" fmla="*/ 0 h 570080"/>
                    <a:gd name="connsiteX1" fmla="*/ 0 w 2299959"/>
                    <a:gd name="connsiteY1" fmla="*/ 523693 h 570080"/>
                    <a:gd name="connsiteX0" fmla="*/ 2299959 w 2299959"/>
                    <a:gd name="connsiteY0" fmla="*/ 0 h 624263"/>
                    <a:gd name="connsiteX1" fmla="*/ 0 w 2299959"/>
                    <a:gd name="connsiteY1" fmla="*/ 523693 h 624263"/>
                    <a:gd name="connsiteX0" fmla="*/ 2299959 w 2299959"/>
                    <a:gd name="connsiteY0" fmla="*/ 0 h 597639"/>
                    <a:gd name="connsiteX1" fmla="*/ 0 w 2299959"/>
                    <a:gd name="connsiteY1" fmla="*/ 523693 h 597639"/>
                    <a:gd name="connsiteX0" fmla="*/ 1753873 w 1753873"/>
                    <a:gd name="connsiteY0" fmla="*/ 0 h 641957"/>
                    <a:gd name="connsiteX1" fmla="*/ 0 w 1753873"/>
                    <a:gd name="connsiteY1" fmla="*/ 572887 h 641957"/>
                    <a:gd name="connsiteX0" fmla="*/ 1753873 w 1753873"/>
                    <a:gd name="connsiteY0" fmla="*/ 0 h 572887"/>
                    <a:gd name="connsiteX1" fmla="*/ 0 w 1753873"/>
                    <a:gd name="connsiteY1" fmla="*/ 572887 h 572887"/>
                  </a:gdLst>
                  <a:ahLst/>
                  <a:cxnLst>
                    <a:cxn ang="0">
                      <a:pos x="connsiteX0" y="connsiteY0"/>
                    </a:cxn>
                    <a:cxn ang="0">
                      <a:pos x="connsiteX1" y="connsiteY1"/>
                    </a:cxn>
                  </a:cxnLst>
                  <a:rect l="l" t="t" r="r" b="b"/>
                  <a:pathLst>
                    <a:path w="1753873" h="572887">
                      <a:moveTo>
                        <a:pt x="1753873" y="0"/>
                      </a:moveTo>
                      <a:cubicBezTo>
                        <a:pt x="1175673" y="312574"/>
                        <a:pt x="1169061" y="558566"/>
                        <a:pt x="0" y="572887"/>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9" name="Freeform 288"/>
                <p:cNvSpPr/>
                <p:nvPr/>
              </p:nvSpPr>
              <p:spPr bwMode="auto">
                <a:xfrm>
                  <a:off x="574010" y="3739722"/>
                  <a:ext cx="707104" cy="1602295"/>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1227588 w 1227588"/>
                    <a:gd name="connsiteY0" fmla="*/ 5520 h 485435"/>
                    <a:gd name="connsiteX1" fmla="*/ 0 w 1227588"/>
                    <a:gd name="connsiteY1" fmla="*/ 485435 h 485435"/>
                    <a:gd name="connsiteX0" fmla="*/ 1227588 w 1302228"/>
                    <a:gd name="connsiteY0" fmla="*/ 0 h 479915"/>
                    <a:gd name="connsiteX1" fmla="*/ 0 w 1302228"/>
                    <a:gd name="connsiteY1" fmla="*/ 479915 h 479915"/>
                    <a:gd name="connsiteX0" fmla="*/ 1298156 w 1349435"/>
                    <a:gd name="connsiteY0" fmla="*/ 0 h 546035"/>
                    <a:gd name="connsiteX1" fmla="*/ 0 w 1349435"/>
                    <a:gd name="connsiteY1" fmla="*/ 546035 h 546035"/>
                    <a:gd name="connsiteX0" fmla="*/ 1298156 w 1298156"/>
                    <a:gd name="connsiteY0" fmla="*/ 0 h 546035"/>
                    <a:gd name="connsiteX1" fmla="*/ 0 w 1298156"/>
                    <a:gd name="connsiteY1" fmla="*/ 546035 h 546035"/>
                    <a:gd name="connsiteX0" fmla="*/ 714369 w 747952"/>
                    <a:gd name="connsiteY0" fmla="*/ 0 h 417101"/>
                    <a:gd name="connsiteX1" fmla="*/ 0 w 747952"/>
                    <a:gd name="connsiteY1" fmla="*/ 417101 h 417101"/>
                    <a:gd name="connsiteX0" fmla="*/ 714369 w 714369"/>
                    <a:gd name="connsiteY0" fmla="*/ 0 h 417101"/>
                    <a:gd name="connsiteX1" fmla="*/ 0 w 714369"/>
                    <a:gd name="connsiteY1" fmla="*/ 417101 h 417101"/>
                  </a:gdLst>
                  <a:ahLst/>
                  <a:cxnLst>
                    <a:cxn ang="0">
                      <a:pos x="connsiteX0" y="connsiteY0"/>
                    </a:cxn>
                    <a:cxn ang="0">
                      <a:pos x="connsiteX1" y="connsiteY1"/>
                    </a:cxn>
                  </a:cxnLst>
                  <a:rect l="l" t="t" r="r" b="b"/>
                  <a:pathLst>
                    <a:path w="714369" h="417101">
                      <a:moveTo>
                        <a:pt x="714369" y="0"/>
                      </a:moveTo>
                      <a:cubicBezTo>
                        <a:pt x="669607" y="209245"/>
                        <a:pt x="492325" y="302511"/>
                        <a:pt x="0" y="417101"/>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endParaRPr>
                </a:p>
              </p:txBody>
            </p:sp>
          </p:grpSp>
          <p:grpSp>
            <p:nvGrpSpPr>
              <p:cNvPr id="501" name="Group 500"/>
              <p:cNvGrpSpPr/>
              <p:nvPr/>
            </p:nvGrpSpPr>
            <p:grpSpPr>
              <a:xfrm>
                <a:off x="10010775" y="2843213"/>
                <a:ext cx="1852613" cy="2619375"/>
                <a:chOff x="10010775" y="2843213"/>
                <a:chExt cx="1852613" cy="2619375"/>
              </a:xfrm>
            </p:grpSpPr>
            <p:sp>
              <p:nvSpPr>
                <p:cNvPr id="585" name="Freeform 274"/>
                <p:cNvSpPr/>
                <p:nvPr/>
              </p:nvSpPr>
              <p:spPr bwMode="auto">
                <a:xfrm>
                  <a:off x="10391775" y="4500563"/>
                  <a:ext cx="1466850" cy="962025"/>
                </a:xfrm>
                <a:custGeom>
                  <a:avLst/>
                  <a:gdLst>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709613 w 1466850"/>
                    <a:gd name="connsiteY1" fmla="*/ 962025 h 962025"/>
                    <a:gd name="connsiteX2" fmla="*/ 1466850 w 1466850"/>
                    <a:gd name="connsiteY2" fmla="*/ 0 h 962025"/>
                    <a:gd name="connsiteX0" fmla="*/ 0 w 1466850"/>
                    <a:gd name="connsiteY0" fmla="*/ 866775 h 962025"/>
                    <a:gd name="connsiteX1" fmla="*/ 647700 w 1466850"/>
                    <a:gd name="connsiteY1" fmla="*/ 962025 h 962025"/>
                    <a:gd name="connsiteX2" fmla="*/ 1466850 w 1466850"/>
                    <a:gd name="connsiteY2" fmla="*/ 0 h 962025"/>
                    <a:gd name="connsiteX0" fmla="*/ 0 w 1466850"/>
                    <a:gd name="connsiteY0" fmla="*/ 866775 h 962025"/>
                    <a:gd name="connsiteX1" fmla="*/ 647700 w 1466850"/>
                    <a:gd name="connsiteY1" fmla="*/ 962025 h 962025"/>
                    <a:gd name="connsiteX2" fmla="*/ 1466850 w 1466850"/>
                    <a:gd name="connsiteY2" fmla="*/ 0 h 962025"/>
                  </a:gdLst>
                  <a:ahLst/>
                  <a:cxnLst>
                    <a:cxn ang="0">
                      <a:pos x="connsiteX0" y="connsiteY0"/>
                    </a:cxn>
                    <a:cxn ang="0">
                      <a:pos x="connsiteX1" y="connsiteY1"/>
                    </a:cxn>
                    <a:cxn ang="0">
                      <a:pos x="connsiteX2" y="connsiteY2"/>
                    </a:cxn>
                  </a:cxnLst>
                  <a:rect l="l" t="t" r="r" b="b"/>
                  <a:pathLst>
                    <a:path w="1466850" h="962025">
                      <a:moveTo>
                        <a:pt x="0" y="866775"/>
                      </a:moveTo>
                      <a:lnTo>
                        <a:pt x="647700" y="962025"/>
                      </a:lnTo>
                      <a:cubicBezTo>
                        <a:pt x="990600" y="936625"/>
                        <a:pt x="1214438" y="320675"/>
                        <a:pt x="1466850"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6" name="Freeform 275"/>
                <p:cNvSpPr/>
                <p:nvPr/>
              </p:nvSpPr>
              <p:spPr bwMode="auto">
                <a:xfrm>
                  <a:off x="10377488" y="3881438"/>
                  <a:ext cx="1476375" cy="1457325"/>
                </a:xfrm>
                <a:custGeom>
                  <a:avLst/>
                  <a:gdLst>
                    <a:gd name="connsiteX0" fmla="*/ 0 w 1481138"/>
                    <a:gd name="connsiteY0" fmla="*/ 1428750 h 1428750"/>
                    <a:gd name="connsiteX1" fmla="*/ 795338 w 1481138"/>
                    <a:gd name="connsiteY1" fmla="*/ 976312 h 1428750"/>
                    <a:gd name="connsiteX2" fmla="*/ 1481138 w 1481138"/>
                    <a:gd name="connsiteY2" fmla="*/ 0 h 1428750"/>
                    <a:gd name="connsiteX0" fmla="*/ 0 w 1481138"/>
                    <a:gd name="connsiteY0" fmla="*/ 1428750 h 1428750"/>
                    <a:gd name="connsiteX1" fmla="*/ 795338 w 1481138"/>
                    <a:gd name="connsiteY1" fmla="*/ 976312 h 1428750"/>
                    <a:gd name="connsiteX2" fmla="*/ 1481138 w 1481138"/>
                    <a:gd name="connsiteY2" fmla="*/ 0 h 1428750"/>
                    <a:gd name="connsiteX0" fmla="*/ 0 w 1481138"/>
                    <a:gd name="connsiteY0" fmla="*/ 1428750 h 1428750"/>
                    <a:gd name="connsiteX1" fmla="*/ 795338 w 1481138"/>
                    <a:gd name="connsiteY1" fmla="*/ 976312 h 1428750"/>
                    <a:gd name="connsiteX2" fmla="*/ 1481138 w 1481138"/>
                    <a:gd name="connsiteY2" fmla="*/ 0 h 1428750"/>
                    <a:gd name="connsiteX0" fmla="*/ 0 w 1476375"/>
                    <a:gd name="connsiteY0" fmla="*/ 1457325 h 1457325"/>
                    <a:gd name="connsiteX1" fmla="*/ 790575 w 1476375"/>
                    <a:gd name="connsiteY1" fmla="*/ 976312 h 1457325"/>
                    <a:gd name="connsiteX2" fmla="*/ 1476375 w 1476375"/>
                    <a:gd name="connsiteY2" fmla="*/ 0 h 1457325"/>
                  </a:gdLst>
                  <a:ahLst/>
                  <a:cxnLst>
                    <a:cxn ang="0">
                      <a:pos x="connsiteX0" y="connsiteY0"/>
                    </a:cxn>
                    <a:cxn ang="0">
                      <a:pos x="connsiteX1" y="connsiteY1"/>
                    </a:cxn>
                    <a:cxn ang="0">
                      <a:pos x="connsiteX2" y="connsiteY2"/>
                    </a:cxn>
                  </a:cxnLst>
                  <a:rect l="l" t="t" r="r" b="b"/>
                  <a:pathLst>
                    <a:path w="1476375" h="1457325">
                      <a:moveTo>
                        <a:pt x="0" y="1457325"/>
                      </a:moveTo>
                      <a:cubicBezTo>
                        <a:pt x="265113" y="1306512"/>
                        <a:pt x="539750" y="1446212"/>
                        <a:pt x="790575" y="976312"/>
                      </a:cubicBezTo>
                      <a:cubicBezTo>
                        <a:pt x="1243013" y="665163"/>
                        <a:pt x="1247775" y="325437"/>
                        <a:pt x="1476375"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7" name="Freeform 276"/>
                <p:cNvSpPr/>
                <p:nvPr/>
              </p:nvSpPr>
              <p:spPr bwMode="auto">
                <a:xfrm>
                  <a:off x="10010775" y="2843213"/>
                  <a:ext cx="1847850" cy="400050"/>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Lst>
                  <a:ahLst/>
                  <a:cxnLst>
                    <a:cxn ang="0">
                      <a:pos x="connsiteX0" y="connsiteY0"/>
                    </a:cxn>
                    <a:cxn ang="0">
                      <a:pos x="connsiteX1" y="connsiteY1"/>
                    </a:cxn>
                  </a:cxnLst>
                  <a:rect l="l" t="t" r="r" b="b"/>
                  <a:pathLst>
                    <a:path w="1847850" h="400050">
                      <a:moveTo>
                        <a:pt x="1847850" y="0"/>
                      </a:moveTo>
                      <a:cubicBezTo>
                        <a:pt x="1322387" y="33338"/>
                        <a:pt x="1158875" y="376238"/>
                        <a:pt x="0" y="400050"/>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8" name="Freeform 277"/>
                <p:cNvSpPr/>
                <p:nvPr/>
              </p:nvSpPr>
              <p:spPr bwMode="auto">
                <a:xfrm>
                  <a:off x="10015538" y="3052452"/>
                  <a:ext cx="1843087" cy="269708"/>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3087 w 1843087"/>
                    <a:gd name="connsiteY0" fmla="*/ 0 h 223837"/>
                    <a:gd name="connsiteX1" fmla="*/ 0 w 1843087"/>
                    <a:gd name="connsiteY1" fmla="*/ 223837 h 223837"/>
                    <a:gd name="connsiteX0" fmla="*/ 1843087 w 1843087"/>
                    <a:gd name="connsiteY0" fmla="*/ 0 h 269708"/>
                    <a:gd name="connsiteX1" fmla="*/ 0 w 1843087"/>
                    <a:gd name="connsiteY1" fmla="*/ 223837 h 269708"/>
                  </a:gdLst>
                  <a:ahLst/>
                  <a:cxnLst>
                    <a:cxn ang="0">
                      <a:pos x="connsiteX0" y="connsiteY0"/>
                    </a:cxn>
                    <a:cxn ang="0">
                      <a:pos x="connsiteX1" y="connsiteY1"/>
                    </a:cxn>
                  </a:cxnLst>
                  <a:rect l="l" t="t" r="r" b="b"/>
                  <a:pathLst>
                    <a:path w="1843087" h="269708">
                      <a:moveTo>
                        <a:pt x="1843087" y="0"/>
                      </a:moveTo>
                      <a:cubicBezTo>
                        <a:pt x="1317624" y="33338"/>
                        <a:pt x="1116013" y="395287"/>
                        <a:pt x="0" y="223837"/>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9" name="Freeform 278"/>
                <p:cNvSpPr/>
                <p:nvPr/>
              </p:nvSpPr>
              <p:spPr bwMode="auto">
                <a:xfrm>
                  <a:off x="10010776" y="2938462"/>
                  <a:ext cx="1852612" cy="321765"/>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3087 w 1843087"/>
                    <a:gd name="connsiteY0" fmla="*/ 0 h 223837"/>
                    <a:gd name="connsiteX1" fmla="*/ 0 w 1843087"/>
                    <a:gd name="connsiteY1" fmla="*/ 223837 h 223837"/>
                    <a:gd name="connsiteX0" fmla="*/ 1843087 w 1843087"/>
                    <a:gd name="connsiteY0" fmla="*/ 0 h 269708"/>
                    <a:gd name="connsiteX1" fmla="*/ 0 w 1843087"/>
                    <a:gd name="connsiteY1" fmla="*/ 223837 h 269708"/>
                    <a:gd name="connsiteX0" fmla="*/ 1847837 w 1847837"/>
                    <a:gd name="connsiteY0" fmla="*/ 0 h 299251"/>
                    <a:gd name="connsiteX1" fmla="*/ 0 w 1847837"/>
                    <a:gd name="connsiteY1" fmla="*/ 256251 h 299251"/>
                    <a:gd name="connsiteX0" fmla="*/ 1847837 w 1847837"/>
                    <a:gd name="connsiteY0" fmla="*/ 0 h 273743"/>
                    <a:gd name="connsiteX1" fmla="*/ 0 w 1847837"/>
                    <a:gd name="connsiteY1" fmla="*/ 256251 h 273743"/>
                  </a:gdLst>
                  <a:ahLst/>
                  <a:cxnLst>
                    <a:cxn ang="0">
                      <a:pos x="connsiteX0" y="connsiteY0"/>
                    </a:cxn>
                    <a:cxn ang="0">
                      <a:pos x="connsiteX1" y="connsiteY1"/>
                    </a:cxn>
                  </a:cxnLst>
                  <a:rect l="l" t="t" r="r" b="b"/>
                  <a:pathLst>
                    <a:path w="1847837" h="273743">
                      <a:moveTo>
                        <a:pt x="1847837" y="0"/>
                      </a:moveTo>
                      <a:cubicBezTo>
                        <a:pt x="1322374" y="33338"/>
                        <a:pt x="1149264" y="350719"/>
                        <a:pt x="0" y="256251"/>
                      </a:cubicBezTo>
                    </a:path>
                  </a:pathLst>
                </a:custGeom>
                <a:noFill/>
                <a:ln w="666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nvGrpSpPr>
              <p:cNvPr id="502" name="Group 501"/>
              <p:cNvGrpSpPr/>
              <p:nvPr/>
            </p:nvGrpSpPr>
            <p:grpSpPr>
              <a:xfrm>
                <a:off x="1362009" y="2189243"/>
                <a:ext cx="10501379" cy="3274649"/>
                <a:chOff x="1362009" y="2189243"/>
                <a:chExt cx="10501379" cy="3274649"/>
              </a:xfrm>
            </p:grpSpPr>
            <p:sp>
              <p:nvSpPr>
                <p:cNvPr id="503" name="Freeform 192"/>
                <p:cNvSpPr/>
                <p:nvPr/>
              </p:nvSpPr>
              <p:spPr bwMode="auto">
                <a:xfrm flipV="1">
                  <a:off x="1453478" y="2401654"/>
                  <a:ext cx="799652" cy="46174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267225 w 2267225"/>
                    <a:gd name="connsiteY0" fmla="*/ 3693 h 614975"/>
                    <a:gd name="connsiteX1" fmla="*/ 0 w 2267225"/>
                    <a:gd name="connsiteY1" fmla="*/ 614975 h 614975"/>
                    <a:gd name="connsiteX0" fmla="*/ 2267225 w 2267225"/>
                    <a:gd name="connsiteY0" fmla="*/ 0 h 611282"/>
                    <a:gd name="connsiteX1" fmla="*/ 0 w 2267225"/>
                    <a:gd name="connsiteY1" fmla="*/ 611282 h 611282"/>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Lst>
                  <a:ahLst/>
                  <a:cxnLst>
                    <a:cxn ang="0">
                      <a:pos x="connsiteX0" y="connsiteY0"/>
                    </a:cxn>
                    <a:cxn ang="0">
                      <a:pos x="connsiteX1" y="connsiteY1"/>
                    </a:cxn>
                  </a:cxnLst>
                  <a:rect l="l" t="t" r="r" b="b"/>
                  <a:pathLst>
                    <a:path w="2195314" h="624157">
                      <a:moveTo>
                        <a:pt x="2195314" y="0"/>
                      </a:moveTo>
                      <a:cubicBezTo>
                        <a:pt x="809625" y="65776"/>
                        <a:pt x="296960" y="391940"/>
                        <a:pt x="0" y="624157"/>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4" name="Freeform 193"/>
                <p:cNvSpPr/>
                <p:nvPr/>
              </p:nvSpPr>
              <p:spPr bwMode="auto">
                <a:xfrm flipV="1">
                  <a:off x="1520153" y="2370697"/>
                  <a:ext cx="732977" cy="492698"/>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267225 w 2267225"/>
                    <a:gd name="connsiteY0" fmla="*/ 3693 h 614975"/>
                    <a:gd name="connsiteX1" fmla="*/ 0 w 2267225"/>
                    <a:gd name="connsiteY1" fmla="*/ 614975 h 614975"/>
                    <a:gd name="connsiteX0" fmla="*/ 2267225 w 2267225"/>
                    <a:gd name="connsiteY0" fmla="*/ 0 h 611282"/>
                    <a:gd name="connsiteX1" fmla="*/ 0 w 2267225"/>
                    <a:gd name="connsiteY1" fmla="*/ 611282 h 611282"/>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012269 w 2012269"/>
                    <a:gd name="connsiteY0" fmla="*/ 0 h 666003"/>
                    <a:gd name="connsiteX1" fmla="*/ 0 w 2012269"/>
                    <a:gd name="connsiteY1" fmla="*/ 666003 h 666003"/>
                    <a:gd name="connsiteX0" fmla="*/ 2012269 w 2012269"/>
                    <a:gd name="connsiteY0" fmla="*/ 0 h 666003"/>
                    <a:gd name="connsiteX1" fmla="*/ 0 w 2012269"/>
                    <a:gd name="connsiteY1" fmla="*/ 666003 h 666003"/>
                  </a:gdLst>
                  <a:ahLst/>
                  <a:cxnLst>
                    <a:cxn ang="0">
                      <a:pos x="connsiteX0" y="connsiteY0"/>
                    </a:cxn>
                    <a:cxn ang="0">
                      <a:pos x="connsiteX1" y="connsiteY1"/>
                    </a:cxn>
                  </a:cxnLst>
                  <a:rect l="l" t="t" r="r" b="b"/>
                  <a:pathLst>
                    <a:path w="2012269" h="666003">
                      <a:moveTo>
                        <a:pt x="2012269" y="0"/>
                      </a:moveTo>
                      <a:cubicBezTo>
                        <a:pt x="580820" y="194530"/>
                        <a:pt x="296960" y="433786"/>
                        <a:pt x="0" y="666003"/>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5" name="Freeform 194"/>
                <p:cNvSpPr/>
                <p:nvPr/>
              </p:nvSpPr>
              <p:spPr bwMode="auto">
                <a:xfrm>
                  <a:off x="1362009" y="2352558"/>
                  <a:ext cx="85791" cy="147277"/>
                </a:xfrm>
                <a:custGeom>
                  <a:avLst/>
                  <a:gdLst>
                    <a:gd name="connsiteX0" fmla="*/ 85791 w 87374"/>
                    <a:gd name="connsiteY0" fmla="*/ 2498 h 147277"/>
                    <a:gd name="connsiteX1" fmla="*/ 19116 w 87374"/>
                    <a:gd name="connsiteY1" fmla="*/ 28692 h 147277"/>
                    <a:gd name="connsiteX2" fmla="*/ 28641 w 87374"/>
                    <a:gd name="connsiteY2" fmla="*/ 64411 h 147277"/>
                    <a:gd name="connsiteX3" fmla="*/ 66 w 87374"/>
                    <a:gd name="connsiteY3" fmla="*/ 97748 h 147277"/>
                    <a:gd name="connsiteX4" fmla="*/ 21497 w 87374"/>
                    <a:gd name="connsiteY4" fmla="*/ 145373 h 147277"/>
                    <a:gd name="connsiteX5" fmla="*/ 45310 w 87374"/>
                    <a:gd name="connsiteY5" fmla="*/ 133467 h 147277"/>
                    <a:gd name="connsiteX6" fmla="*/ 64360 w 87374"/>
                    <a:gd name="connsiteY6" fmla="*/ 92986 h 147277"/>
                    <a:gd name="connsiteX7" fmla="*/ 85791 w 87374"/>
                    <a:gd name="connsiteY7" fmla="*/ 2498 h 147277"/>
                    <a:gd name="connsiteX0" fmla="*/ 85791 w 177231"/>
                    <a:gd name="connsiteY0" fmla="*/ 2498 h 147277"/>
                    <a:gd name="connsiteX1" fmla="*/ 19116 w 177231"/>
                    <a:gd name="connsiteY1" fmla="*/ 28692 h 147277"/>
                    <a:gd name="connsiteX2" fmla="*/ 28641 w 177231"/>
                    <a:gd name="connsiteY2" fmla="*/ 64411 h 147277"/>
                    <a:gd name="connsiteX3" fmla="*/ 66 w 177231"/>
                    <a:gd name="connsiteY3" fmla="*/ 97748 h 147277"/>
                    <a:gd name="connsiteX4" fmla="*/ 21497 w 177231"/>
                    <a:gd name="connsiteY4" fmla="*/ 145373 h 147277"/>
                    <a:gd name="connsiteX5" fmla="*/ 45310 w 177231"/>
                    <a:gd name="connsiteY5" fmla="*/ 133467 h 147277"/>
                    <a:gd name="connsiteX6" fmla="*/ 64360 w 177231"/>
                    <a:gd name="connsiteY6" fmla="*/ 92986 h 147277"/>
                    <a:gd name="connsiteX7" fmla="*/ 177231 w 177231"/>
                    <a:gd name="connsiteY7" fmla="*/ 93938 h 147277"/>
                    <a:gd name="connsiteX0" fmla="*/ 85791 w 131987"/>
                    <a:gd name="connsiteY0" fmla="*/ 2498 h 147277"/>
                    <a:gd name="connsiteX1" fmla="*/ 19116 w 131987"/>
                    <a:gd name="connsiteY1" fmla="*/ 28692 h 147277"/>
                    <a:gd name="connsiteX2" fmla="*/ 28641 w 131987"/>
                    <a:gd name="connsiteY2" fmla="*/ 64411 h 147277"/>
                    <a:gd name="connsiteX3" fmla="*/ 66 w 131987"/>
                    <a:gd name="connsiteY3" fmla="*/ 97748 h 147277"/>
                    <a:gd name="connsiteX4" fmla="*/ 21497 w 131987"/>
                    <a:gd name="connsiteY4" fmla="*/ 145373 h 147277"/>
                    <a:gd name="connsiteX5" fmla="*/ 45310 w 131987"/>
                    <a:gd name="connsiteY5" fmla="*/ 133467 h 147277"/>
                    <a:gd name="connsiteX6" fmla="*/ 64360 w 131987"/>
                    <a:gd name="connsiteY6" fmla="*/ 92986 h 147277"/>
                    <a:gd name="connsiteX7" fmla="*/ 131987 w 131987"/>
                    <a:gd name="connsiteY7" fmla="*/ 77270 h 147277"/>
                    <a:gd name="connsiteX0" fmla="*/ 85791 w 131987"/>
                    <a:gd name="connsiteY0" fmla="*/ 2498 h 147277"/>
                    <a:gd name="connsiteX1" fmla="*/ 19116 w 131987"/>
                    <a:gd name="connsiteY1" fmla="*/ 28692 h 147277"/>
                    <a:gd name="connsiteX2" fmla="*/ 28641 w 131987"/>
                    <a:gd name="connsiteY2" fmla="*/ 64411 h 147277"/>
                    <a:gd name="connsiteX3" fmla="*/ 66 w 131987"/>
                    <a:gd name="connsiteY3" fmla="*/ 97748 h 147277"/>
                    <a:gd name="connsiteX4" fmla="*/ 21497 w 131987"/>
                    <a:gd name="connsiteY4" fmla="*/ 145373 h 147277"/>
                    <a:gd name="connsiteX5" fmla="*/ 45310 w 131987"/>
                    <a:gd name="connsiteY5" fmla="*/ 133467 h 147277"/>
                    <a:gd name="connsiteX6" fmla="*/ 64360 w 131987"/>
                    <a:gd name="connsiteY6" fmla="*/ 92986 h 147277"/>
                    <a:gd name="connsiteX7" fmla="*/ 131987 w 131987"/>
                    <a:gd name="connsiteY7" fmla="*/ 77270 h 147277"/>
                    <a:gd name="connsiteX0" fmla="*/ 85791 w 85791"/>
                    <a:gd name="connsiteY0" fmla="*/ 2498 h 147277"/>
                    <a:gd name="connsiteX1" fmla="*/ 19116 w 85791"/>
                    <a:gd name="connsiteY1" fmla="*/ 28692 h 147277"/>
                    <a:gd name="connsiteX2" fmla="*/ 28641 w 85791"/>
                    <a:gd name="connsiteY2" fmla="*/ 64411 h 147277"/>
                    <a:gd name="connsiteX3" fmla="*/ 66 w 85791"/>
                    <a:gd name="connsiteY3" fmla="*/ 97748 h 147277"/>
                    <a:gd name="connsiteX4" fmla="*/ 21497 w 85791"/>
                    <a:gd name="connsiteY4" fmla="*/ 145373 h 147277"/>
                    <a:gd name="connsiteX5" fmla="*/ 45310 w 85791"/>
                    <a:gd name="connsiteY5" fmla="*/ 133467 h 147277"/>
                    <a:gd name="connsiteX6" fmla="*/ 64360 w 85791"/>
                    <a:gd name="connsiteY6" fmla="*/ 92986 h 147277"/>
                    <a:gd name="connsiteX0" fmla="*/ 85791 w 85791"/>
                    <a:gd name="connsiteY0" fmla="*/ 2498 h 147277"/>
                    <a:gd name="connsiteX1" fmla="*/ 19116 w 85791"/>
                    <a:gd name="connsiteY1" fmla="*/ 28692 h 147277"/>
                    <a:gd name="connsiteX2" fmla="*/ 28641 w 85791"/>
                    <a:gd name="connsiteY2" fmla="*/ 64411 h 147277"/>
                    <a:gd name="connsiteX3" fmla="*/ 66 w 85791"/>
                    <a:gd name="connsiteY3" fmla="*/ 97748 h 147277"/>
                    <a:gd name="connsiteX4" fmla="*/ 21497 w 85791"/>
                    <a:gd name="connsiteY4" fmla="*/ 145373 h 147277"/>
                    <a:gd name="connsiteX5" fmla="*/ 45310 w 85791"/>
                    <a:gd name="connsiteY5" fmla="*/ 133467 h 147277"/>
                    <a:gd name="connsiteX6" fmla="*/ 85791 w 85791"/>
                    <a:gd name="connsiteY6" fmla="*/ 54886 h 14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91" h="147277">
                      <a:moveTo>
                        <a:pt x="85791" y="2498"/>
                      </a:moveTo>
                      <a:cubicBezTo>
                        <a:pt x="78250" y="-8218"/>
                        <a:pt x="28641" y="18373"/>
                        <a:pt x="19116" y="28692"/>
                      </a:cubicBezTo>
                      <a:cubicBezTo>
                        <a:pt x="9591" y="39011"/>
                        <a:pt x="31816" y="52902"/>
                        <a:pt x="28641" y="64411"/>
                      </a:cubicBezTo>
                      <a:cubicBezTo>
                        <a:pt x="25466" y="75920"/>
                        <a:pt x="1257" y="84254"/>
                        <a:pt x="66" y="97748"/>
                      </a:cubicBezTo>
                      <a:cubicBezTo>
                        <a:pt x="-1125" y="111242"/>
                        <a:pt x="13956" y="139420"/>
                        <a:pt x="21497" y="145373"/>
                      </a:cubicBezTo>
                      <a:cubicBezTo>
                        <a:pt x="29038" y="151326"/>
                        <a:pt x="38166" y="142198"/>
                        <a:pt x="45310" y="133467"/>
                      </a:cubicBezTo>
                      <a:cubicBezTo>
                        <a:pt x="52454" y="124736"/>
                        <a:pt x="71345" y="64252"/>
                        <a:pt x="85791" y="5488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6" name="Freeform 195"/>
                <p:cNvSpPr/>
                <p:nvPr/>
              </p:nvSpPr>
              <p:spPr bwMode="auto">
                <a:xfrm>
                  <a:off x="1676400" y="2476500"/>
                  <a:ext cx="183356" cy="145256"/>
                </a:xfrm>
                <a:custGeom>
                  <a:avLst/>
                  <a:gdLst>
                    <a:gd name="connsiteX0" fmla="*/ 0 w 183356"/>
                    <a:gd name="connsiteY0" fmla="*/ 102394 h 145256"/>
                    <a:gd name="connsiteX1" fmla="*/ 183356 w 183356"/>
                    <a:gd name="connsiteY1" fmla="*/ 0 h 145256"/>
                    <a:gd name="connsiteX2" fmla="*/ 57150 w 183356"/>
                    <a:gd name="connsiteY2" fmla="*/ 145256 h 145256"/>
                    <a:gd name="connsiteX0" fmla="*/ 0 w 183356"/>
                    <a:gd name="connsiteY0" fmla="*/ 102394 h 145256"/>
                    <a:gd name="connsiteX1" fmla="*/ 183356 w 183356"/>
                    <a:gd name="connsiteY1" fmla="*/ 0 h 145256"/>
                    <a:gd name="connsiteX2" fmla="*/ 57150 w 183356"/>
                    <a:gd name="connsiteY2" fmla="*/ 145256 h 145256"/>
                    <a:gd name="connsiteX0" fmla="*/ 0 w 183356"/>
                    <a:gd name="connsiteY0" fmla="*/ 102394 h 145256"/>
                    <a:gd name="connsiteX1" fmla="*/ 183356 w 183356"/>
                    <a:gd name="connsiteY1" fmla="*/ 0 h 145256"/>
                    <a:gd name="connsiteX2" fmla="*/ 57150 w 183356"/>
                    <a:gd name="connsiteY2" fmla="*/ 145256 h 145256"/>
                  </a:gdLst>
                  <a:ahLst/>
                  <a:cxnLst>
                    <a:cxn ang="0">
                      <a:pos x="connsiteX0" y="connsiteY0"/>
                    </a:cxn>
                    <a:cxn ang="0">
                      <a:pos x="connsiteX1" y="connsiteY1"/>
                    </a:cxn>
                    <a:cxn ang="0">
                      <a:pos x="connsiteX2" y="connsiteY2"/>
                    </a:cxn>
                  </a:cxnLst>
                  <a:rect l="l" t="t" r="r" b="b"/>
                  <a:pathLst>
                    <a:path w="183356" h="145256">
                      <a:moveTo>
                        <a:pt x="0" y="102394"/>
                      </a:moveTo>
                      <a:cubicBezTo>
                        <a:pt x="61119" y="68263"/>
                        <a:pt x="76993" y="34131"/>
                        <a:pt x="183356" y="0"/>
                      </a:cubicBezTo>
                      <a:cubicBezTo>
                        <a:pt x="96043" y="65088"/>
                        <a:pt x="99219" y="96837"/>
                        <a:pt x="57150" y="14525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7" name="Freeform 196"/>
                <p:cNvSpPr/>
                <p:nvPr/>
              </p:nvSpPr>
              <p:spPr bwMode="auto">
                <a:xfrm>
                  <a:off x="2147819" y="3016646"/>
                  <a:ext cx="1405008" cy="110613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90556 w 2071633"/>
                    <a:gd name="connsiteY0" fmla="*/ 18641 h 290012"/>
                    <a:gd name="connsiteX1" fmla="*/ 1638840 w 2071633"/>
                    <a:gd name="connsiteY1" fmla="*/ 290012 h 290012"/>
                    <a:gd name="connsiteX0" fmla="*/ 626012 w 1974296"/>
                    <a:gd name="connsiteY0" fmla="*/ 3113 h 294699"/>
                    <a:gd name="connsiteX1" fmla="*/ 1974296 w 1974296"/>
                    <a:gd name="connsiteY1" fmla="*/ 274484 h 294699"/>
                    <a:gd name="connsiteX0" fmla="*/ 260048 w 1608332"/>
                    <a:gd name="connsiteY0" fmla="*/ 0 h 290963"/>
                    <a:gd name="connsiteX1" fmla="*/ 379172 w 1608332"/>
                    <a:gd name="connsiteY1" fmla="*/ 66221 h 290963"/>
                    <a:gd name="connsiteX2" fmla="*/ 1608332 w 1608332"/>
                    <a:gd name="connsiteY2" fmla="*/ 271371 h 290963"/>
                    <a:gd name="connsiteX0" fmla="*/ 260048 w 1608332"/>
                    <a:gd name="connsiteY0" fmla="*/ 0 h 290963"/>
                    <a:gd name="connsiteX1" fmla="*/ 379172 w 1608332"/>
                    <a:gd name="connsiteY1" fmla="*/ 66221 h 290963"/>
                    <a:gd name="connsiteX2" fmla="*/ 1608332 w 1608332"/>
                    <a:gd name="connsiteY2" fmla="*/ 271371 h 290963"/>
                    <a:gd name="connsiteX0" fmla="*/ 260048 w 1608332"/>
                    <a:gd name="connsiteY0" fmla="*/ 0 h 290963"/>
                    <a:gd name="connsiteX1" fmla="*/ 379172 w 1608332"/>
                    <a:gd name="connsiteY1" fmla="*/ 66221 h 290963"/>
                    <a:gd name="connsiteX2" fmla="*/ 1608332 w 1608332"/>
                    <a:gd name="connsiteY2" fmla="*/ 271371 h 290963"/>
                    <a:gd name="connsiteX0" fmla="*/ 69724 w 1418008"/>
                    <a:gd name="connsiteY0" fmla="*/ 0 h 309718"/>
                    <a:gd name="connsiteX1" fmla="*/ 188848 w 1418008"/>
                    <a:gd name="connsiteY1" fmla="*/ 66221 h 309718"/>
                    <a:gd name="connsiteX2" fmla="*/ 1418008 w 1418008"/>
                    <a:gd name="connsiteY2" fmla="*/ 271371 h 309718"/>
                    <a:gd name="connsiteX0" fmla="*/ 69724 w 1418008"/>
                    <a:gd name="connsiteY0" fmla="*/ 0 h 275977"/>
                    <a:gd name="connsiteX1" fmla="*/ 188848 w 1418008"/>
                    <a:gd name="connsiteY1" fmla="*/ 66221 h 275977"/>
                    <a:gd name="connsiteX2" fmla="*/ 1418008 w 1418008"/>
                    <a:gd name="connsiteY2" fmla="*/ 271371 h 275977"/>
                    <a:gd name="connsiteX0" fmla="*/ 69724 w 1418008"/>
                    <a:gd name="connsiteY0" fmla="*/ 0 h 283043"/>
                    <a:gd name="connsiteX1" fmla="*/ 188848 w 1418008"/>
                    <a:gd name="connsiteY1" fmla="*/ 66221 h 283043"/>
                    <a:gd name="connsiteX2" fmla="*/ 1418008 w 1418008"/>
                    <a:gd name="connsiteY2" fmla="*/ 271371 h 283043"/>
                    <a:gd name="connsiteX0" fmla="*/ 69724 w 1418008"/>
                    <a:gd name="connsiteY0" fmla="*/ 0 h 282093"/>
                    <a:gd name="connsiteX1" fmla="*/ 188848 w 1418008"/>
                    <a:gd name="connsiteY1" fmla="*/ 66221 h 282093"/>
                    <a:gd name="connsiteX2" fmla="*/ 1418008 w 1418008"/>
                    <a:gd name="connsiteY2" fmla="*/ 271371 h 282093"/>
                    <a:gd name="connsiteX0" fmla="*/ 64061 w 1412345"/>
                    <a:gd name="connsiteY0" fmla="*/ 0 h 282093"/>
                    <a:gd name="connsiteX1" fmla="*/ 183185 w 1412345"/>
                    <a:gd name="connsiteY1" fmla="*/ 66221 h 282093"/>
                    <a:gd name="connsiteX2" fmla="*/ 1412345 w 1412345"/>
                    <a:gd name="connsiteY2" fmla="*/ 271371 h 282093"/>
                    <a:gd name="connsiteX0" fmla="*/ 59295 w 1422040"/>
                    <a:gd name="connsiteY0" fmla="*/ 0 h 287036"/>
                    <a:gd name="connsiteX1" fmla="*/ 192880 w 1422040"/>
                    <a:gd name="connsiteY1" fmla="*/ 71164 h 287036"/>
                    <a:gd name="connsiteX2" fmla="*/ 1422040 w 1422040"/>
                    <a:gd name="connsiteY2" fmla="*/ 276314 h 287036"/>
                  </a:gdLst>
                  <a:ahLst/>
                  <a:cxnLst>
                    <a:cxn ang="0">
                      <a:pos x="connsiteX0" y="connsiteY0"/>
                    </a:cxn>
                    <a:cxn ang="0">
                      <a:pos x="connsiteX1" y="connsiteY1"/>
                    </a:cxn>
                    <a:cxn ang="0">
                      <a:pos x="connsiteX2" y="connsiteY2"/>
                    </a:cxn>
                  </a:cxnLst>
                  <a:rect l="l" t="t" r="r" b="b"/>
                  <a:pathLst>
                    <a:path w="1422040" h="287036">
                      <a:moveTo>
                        <a:pt x="59295" y="0"/>
                      </a:moveTo>
                      <a:cubicBezTo>
                        <a:pt x="-43767" y="14332"/>
                        <a:pt x="-20529" y="61900"/>
                        <a:pt x="192880" y="71164"/>
                      </a:cubicBezTo>
                      <a:cubicBezTo>
                        <a:pt x="378648" y="203505"/>
                        <a:pt x="968767" y="324261"/>
                        <a:pt x="1422040" y="27631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8" name="Freeform 197"/>
                <p:cNvSpPr/>
                <p:nvPr/>
              </p:nvSpPr>
              <p:spPr bwMode="auto">
                <a:xfrm>
                  <a:off x="3417586" y="3802503"/>
                  <a:ext cx="1589020" cy="1661389"/>
                </a:xfrm>
                <a:custGeom>
                  <a:avLst/>
                  <a:gdLst>
                    <a:gd name="connsiteX0" fmla="*/ 0 w 1195387"/>
                    <a:gd name="connsiteY0" fmla="*/ 0 h 1352550"/>
                    <a:gd name="connsiteX1" fmla="*/ 61912 w 1195387"/>
                    <a:gd name="connsiteY1" fmla="*/ 595312 h 1352550"/>
                    <a:gd name="connsiteX2" fmla="*/ 233362 w 1195387"/>
                    <a:gd name="connsiteY2" fmla="*/ 1238250 h 1352550"/>
                    <a:gd name="connsiteX3" fmla="*/ 642937 w 1195387"/>
                    <a:gd name="connsiteY3" fmla="*/ 1352550 h 1352550"/>
                    <a:gd name="connsiteX4" fmla="*/ 1004887 w 1195387"/>
                    <a:gd name="connsiteY4" fmla="*/ 942975 h 1352550"/>
                    <a:gd name="connsiteX5" fmla="*/ 1100137 w 1195387"/>
                    <a:gd name="connsiteY5" fmla="*/ 900112 h 1352550"/>
                    <a:gd name="connsiteX6" fmla="*/ 1195387 w 1195387"/>
                    <a:gd name="connsiteY6" fmla="*/ 347662 h 1352550"/>
                    <a:gd name="connsiteX7" fmla="*/ 0 w 1195387"/>
                    <a:gd name="connsiteY7" fmla="*/ 0 h 1352550"/>
                    <a:gd name="connsiteX0" fmla="*/ 84392 w 1279779"/>
                    <a:gd name="connsiteY0" fmla="*/ 0 h 1352550"/>
                    <a:gd name="connsiteX1" fmla="*/ 146304 w 1279779"/>
                    <a:gd name="connsiteY1" fmla="*/ 595312 h 1352550"/>
                    <a:gd name="connsiteX2" fmla="*/ 317754 w 1279779"/>
                    <a:gd name="connsiteY2" fmla="*/ 1238250 h 1352550"/>
                    <a:gd name="connsiteX3" fmla="*/ 727329 w 1279779"/>
                    <a:gd name="connsiteY3" fmla="*/ 1352550 h 1352550"/>
                    <a:gd name="connsiteX4" fmla="*/ 1089279 w 1279779"/>
                    <a:gd name="connsiteY4" fmla="*/ 942975 h 1352550"/>
                    <a:gd name="connsiteX5" fmla="*/ 1184529 w 1279779"/>
                    <a:gd name="connsiteY5" fmla="*/ 900112 h 1352550"/>
                    <a:gd name="connsiteX6" fmla="*/ 1279779 w 1279779"/>
                    <a:gd name="connsiteY6" fmla="*/ 347662 h 1352550"/>
                    <a:gd name="connsiteX7" fmla="*/ 84392 w 1279779"/>
                    <a:gd name="connsiteY7" fmla="*/ 0 h 1352550"/>
                    <a:gd name="connsiteX0" fmla="*/ 128459 w 1323846"/>
                    <a:gd name="connsiteY0" fmla="*/ 0 h 1352550"/>
                    <a:gd name="connsiteX1" fmla="*/ 190371 w 1323846"/>
                    <a:gd name="connsiteY1" fmla="*/ 595312 h 1352550"/>
                    <a:gd name="connsiteX2" fmla="*/ 361821 w 1323846"/>
                    <a:gd name="connsiteY2" fmla="*/ 1238250 h 1352550"/>
                    <a:gd name="connsiteX3" fmla="*/ 771396 w 1323846"/>
                    <a:gd name="connsiteY3" fmla="*/ 1352550 h 1352550"/>
                    <a:gd name="connsiteX4" fmla="*/ 1133346 w 1323846"/>
                    <a:gd name="connsiteY4" fmla="*/ 942975 h 1352550"/>
                    <a:gd name="connsiteX5" fmla="*/ 1228596 w 1323846"/>
                    <a:gd name="connsiteY5" fmla="*/ 900112 h 1352550"/>
                    <a:gd name="connsiteX6" fmla="*/ 1323846 w 1323846"/>
                    <a:gd name="connsiteY6" fmla="*/ 347662 h 1352550"/>
                    <a:gd name="connsiteX7" fmla="*/ 128459 w 1323846"/>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7423"/>
                    <a:gd name="connsiteX1" fmla="*/ 192389 w 1325864"/>
                    <a:gd name="connsiteY1" fmla="*/ 595312 h 1357423"/>
                    <a:gd name="connsiteX2" fmla="*/ 363839 w 1325864"/>
                    <a:gd name="connsiteY2" fmla="*/ 1238250 h 1357423"/>
                    <a:gd name="connsiteX3" fmla="*/ 773414 w 1325864"/>
                    <a:gd name="connsiteY3" fmla="*/ 1352550 h 1357423"/>
                    <a:gd name="connsiteX4" fmla="*/ 1135364 w 1325864"/>
                    <a:gd name="connsiteY4" fmla="*/ 942975 h 1357423"/>
                    <a:gd name="connsiteX5" fmla="*/ 1230614 w 1325864"/>
                    <a:gd name="connsiteY5" fmla="*/ 900112 h 1357423"/>
                    <a:gd name="connsiteX6" fmla="*/ 1325864 w 1325864"/>
                    <a:gd name="connsiteY6" fmla="*/ 347662 h 1357423"/>
                    <a:gd name="connsiteX7" fmla="*/ 130477 w 1325864"/>
                    <a:gd name="connsiteY7" fmla="*/ 0 h 1357423"/>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417083"/>
                    <a:gd name="connsiteY0" fmla="*/ 0 h 1372905"/>
                    <a:gd name="connsiteX1" fmla="*/ 192389 w 1417083"/>
                    <a:gd name="connsiteY1" fmla="*/ 595312 h 1372905"/>
                    <a:gd name="connsiteX2" fmla="*/ 363839 w 1417083"/>
                    <a:gd name="connsiteY2" fmla="*/ 1238250 h 1372905"/>
                    <a:gd name="connsiteX3" fmla="*/ 773414 w 1417083"/>
                    <a:gd name="connsiteY3" fmla="*/ 1352550 h 1372905"/>
                    <a:gd name="connsiteX4" fmla="*/ 1135364 w 1417083"/>
                    <a:gd name="connsiteY4" fmla="*/ 942975 h 1372905"/>
                    <a:gd name="connsiteX5" fmla="*/ 1230614 w 1417083"/>
                    <a:gd name="connsiteY5" fmla="*/ 900112 h 1372905"/>
                    <a:gd name="connsiteX6" fmla="*/ 1325864 w 1417083"/>
                    <a:gd name="connsiteY6" fmla="*/ 347662 h 1372905"/>
                    <a:gd name="connsiteX7" fmla="*/ 130477 w 1417083"/>
                    <a:gd name="connsiteY7" fmla="*/ 0 h 1372905"/>
                    <a:gd name="connsiteX0" fmla="*/ 130477 w 1603066"/>
                    <a:gd name="connsiteY0" fmla="*/ 0 h 1372905"/>
                    <a:gd name="connsiteX1" fmla="*/ 192389 w 1603066"/>
                    <a:gd name="connsiteY1" fmla="*/ 595312 h 1372905"/>
                    <a:gd name="connsiteX2" fmla="*/ 363839 w 1603066"/>
                    <a:gd name="connsiteY2" fmla="*/ 1238250 h 1372905"/>
                    <a:gd name="connsiteX3" fmla="*/ 773414 w 1603066"/>
                    <a:gd name="connsiteY3" fmla="*/ 1352550 h 1372905"/>
                    <a:gd name="connsiteX4" fmla="*/ 1135364 w 1603066"/>
                    <a:gd name="connsiteY4" fmla="*/ 942975 h 1372905"/>
                    <a:gd name="connsiteX5" fmla="*/ 1230614 w 1603066"/>
                    <a:gd name="connsiteY5" fmla="*/ 900112 h 1372905"/>
                    <a:gd name="connsiteX6" fmla="*/ 1325864 w 1603066"/>
                    <a:gd name="connsiteY6" fmla="*/ 347662 h 1372905"/>
                    <a:gd name="connsiteX7" fmla="*/ 130477 w 1603066"/>
                    <a:gd name="connsiteY7" fmla="*/ 0 h 1372905"/>
                    <a:gd name="connsiteX0" fmla="*/ 130477 w 1661502"/>
                    <a:gd name="connsiteY0" fmla="*/ 0 h 1372905"/>
                    <a:gd name="connsiteX1" fmla="*/ 192389 w 1661502"/>
                    <a:gd name="connsiteY1" fmla="*/ 595312 h 1372905"/>
                    <a:gd name="connsiteX2" fmla="*/ 363839 w 1661502"/>
                    <a:gd name="connsiteY2" fmla="*/ 1238250 h 1372905"/>
                    <a:gd name="connsiteX3" fmla="*/ 773414 w 1661502"/>
                    <a:gd name="connsiteY3" fmla="*/ 1352550 h 1372905"/>
                    <a:gd name="connsiteX4" fmla="*/ 1135364 w 1661502"/>
                    <a:gd name="connsiteY4" fmla="*/ 942975 h 1372905"/>
                    <a:gd name="connsiteX5" fmla="*/ 1230614 w 1661502"/>
                    <a:gd name="connsiteY5" fmla="*/ 900112 h 1372905"/>
                    <a:gd name="connsiteX6" fmla="*/ 1325864 w 1661502"/>
                    <a:gd name="connsiteY6" fmla="*/ 347662 h 1372905"/>
                    <a:gd name="connsiteX7" fmla="*/ 130477 w 1661502"/>
                    <a:gd name="connsiteY7" fmla="*/ 0 h 1372905"/>
                    <a:gd name="connsiteX0" fmla="*/ 130477 w 1601755"/>
                    <a:gd name="connsiteY0" fmla="*/ 0 h 1372905"/>
                    <a:gd name="connsiteX1" fmla="*/ 192389 w 1601755"/>
                    <a:gd name="connsiteY1" fmla="*/ 595312 h 1372905"/>
                    <a:gd name="connsiteX2" fmla="*/ 363839 w 1601755"/>
                    <a:gd name="connsiteY2" fmla="*/ 1238250 h 1372905"/>
                    <a:gd name="connsiteX3" fmla="*/ 773414 w 1601755"/>
                    <a:gd name="connsiteY3" fmla="*/ 1352550 h 1372905"/>
                    <a:gd name="connsiteX4" fmla="*/ 1135364 w 1601755"/>
                    <a:gd name="connsiteY4" fmla="*/ 942975 h 1372905"/>
                    <a:gd name="connsiteX5" fmla="*/ 1230614 w 1601755"/>
                    <a:gd name="connsiteY5" fmla="*/ 900112 h 1372905"/>
                    <a:gd name="connsiteX6" fmla="*/ 1325864 w 1601755"/>
                    <a:gd name="connsiteY6" fmla="*/ 347662 h 1372905"/>
                    <a:gd name="connsiteX7" fmla="*/ 130477 w 1601755"/>
                    <a:gd name="connsiteY7" fmla="*/ 0 h 1372905"/>
                    <a:gd name="connsiteX0" fmla="*/ 130477 w 1589020"/>
                    <a:gd name="connsiteY0" fmla="*/ 0 h 1372905"/>
                    <a:gd name="connsiteX1" fmla="*/ 192389 w 1589020"/>
                    <a:gd name="connsiteY1" fmla="*/ 595312 h 1372905"/>
                    <a:gd name="connsiteX2" fmla="*/ 363839 w 1589020"/>
                    <a:gd name="connsiteY2" fmla="*/ 1238250 h 1372905"/>
                    <a:gd name="connsiteX3" fmla="*/ 773414 w 1589020"/>
                    <a:gd name="connsiteY3" fmla="*/ 1352550 h 1372905"/>
                    <a:gd name="connsiteX4" fmla="*/ 1135364 w 1589020"/>
                    <a:gd name="connsiteY4" fmla="*/ 942975 h 1372905"/>
                    <a:gd name="connsiteX5" fmla="*/ 1230614 w 1589020"/>
                    <a:gd name="connsiteY5" fmla="*/ 900112 h 1372905"/>
                    <a:gd name="connsiteX6" fmla="*/ 1325864 w 1589020"/>
                    <a:gd name="connsiteY6" fmla="*/ 347662 h 1372905"/>
                    <a:gd name="connsiteX7" fmla="*/ 130477 w 1589020"/>
                    <a:gd name="connsiteY7" fmla="*/ 0 h 1372905"/>
                    <a:gd name="connsiteX0" fmla="*/ 130477 w 1589020"/>
                    <a:gd name="connsiteY0" fmla="*/ 32683 h 1405588"/>
                    <a:gd name="connsiteX1" fmla="*/ 192389 w 1589020"/>
                    <a:gd name="connsiteY1" fmla="*/ 627995 h 1405588"/>
                    <a:gd name="connsiteX2" fmla="*/ 363839 w 1589020"/>
                    <a:gd name="connsiteY2" fmla="*/ 1270933 h 1405588"/>
                    <a:gd name="connsiteX3" fmla="*/ 773414 w 1589020"/>
                    <a:gd name="connsiteY3" fmla="*/ 1385233 h 1405588"/>
                    <a:gd name="connsiteX4" fmla="*/ 1135364 w 1589020"/>
                    <a:gd name="connsiteY4" fmla="*/ 975658 h 1405588"/>
                    <a:gd name="connsiteX5" fmla="*/ 1230614 w 1589020"/>
                    <a:gd name="connsiteY5" fmla="*/ 932795 h 1405588"/>
                    <a:gd name="connsiteX6" fmla="*/ 1325864 w 1589020"/>
                    <a:gd name="connsiteY6" fmla="*/ 380345 h 1405588"/>
                    <a:gd name="connsiteX7" fmla="*/ 130477 w 1589020"/>
                    <a:gd name="connsiteY7" fmla="*/ 32683 h 1405588"/>
                    <a:gd name="connsiteX0" fmla="*/ 130477 w 1589020"/>
                    <a:gd name="connsiteY0" fmla="*/ 288484 h 1661389"/>
                    <a:gd name="connsiteX1" fmla="*/ 192389 w 1589020"/>
                    <a:gd name="connsiteY1" fmla="*/ 883796 h 1661389"/>
                    <a:gd name="connsiteX2" fmla="*/ 363839 w 1589020"/>
                    <a:gd name="connsiteY2" fmla="*/ 1526734 h 1661389"/>
                    <a:gd name="connsiteX3" fmla="*/ 773414 w 1589020"/>
                    <a:gd name="connsiteY3" fmla="*/ 1641034 h 1661389"/>
                    <a:gd name="connsiteX4" fmla="*/ 1135364 w 1589020"/>
                    <a:gd name="connsiteY4" fmla="*/ 1231459 h 1661389"/>
                    <a:gd name="connsiteX5" fmla="*/ 1230614 w 1589020"/>
                    <a:gd name="connsiteY5" fmla="*/ 1188596 h 1661389"/>
                    <a:gd name="connsiteX6" fmla="*/ 1325864 w 1589020"/>
                    <a:gd name="connsiteY6" fmla="*/ 636146 h 1661389"/>
                    <a:gd name="connsiteX7" fmla="*/ 130477 w 1589020"/>
                    <a:gd name="connsiteY7" fmla="*/ 288484 h 166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9020" h="1661389">
                      <a:moveTo>
                        <a:pt x="130477" y="288484"/>
                      </a:moveTo>
                      <a:cubicBezTo>
                        <a:pt x="-87011" y="505971"/>
                        <a:pt x="-9223" y="780609"/>
                        <a:pt x="192389" y="883796"/>
                      </a:cubicBezTo>
                      <a:cubicBezTo>
                        <a:pt x="87614" y="1255272"/>
                        <a:pt x="263826" y="1426721"/>
                        <a:pt x="363839" y="1526734"/>
                      </a:cubicBezTo>
                      <a:cubicBezTo>
                        <a:pt x="357489" y="1693421"/>
                        <a:pt x="603551" y="1669609"/>
                        <a:pt x="773414" y="1641034"/>
                      </a:cubicBezTo>
                      <a:cubicBezTo>
                        <a:pt x="1022651" y="1585471"/>
                        <a:pt x="1114727" y="1501334"/>
                        <a:pt x="1135364" y="1231459"/>
                      </a:cubicBezTo>
                      <a:lnTo>
                        <a:pt x="1230614" y="1188596"/>
                      </a:lnTo>
                      <a:cubicBezTo>
                        <a:pt x="1748139" y="1209233"/>
                        <a:pt x="1637014" y="629796"/>
                        <a:pt x="1325864" y="636146"/>
                      </a:cubicBezTo>
                      <a:cubicBezTo>
                        <a:pt x="1075039" y="-27428"/>
                        <a:pt x="333676" y="-219517"/>
                        <a:pt x="130477" y="288484"/>
                      </a:cubicBezTo>
                      <a:close/>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9" name="Freeform 198"/>
                <p:cNvSpPr/>
                <p:nvPr/>
              </p:nvSpPr>
              <p:spPr bwMode="auto">
                <a:xfrm>
                  <a:off x="3186113" y="3162300"/>
                  <a:ext cx="2443162" cy="2281238"/>
                </a:xfrm>
                <a:custGeom>
                  <a:avLst/>
                  <a:gdLst>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3162" h="2281238">
                      <a:moveTo>
                        <a:pt x="0" y="757238"/>
                      </a:moveTo>
                      <a:cubicBezTo>
                        <a:pt x="26987" y="949325"/>
                        <a:pt x="201613" y="1074738"/>
                        <a:pt x="423862" y="1047750"/>
                      </a:cubicBezTo>
                      <a:cubicBezTo>
                        <a:pt x="254000" y="1090613"/>
                        <a:pt x="127000" y="1323975"/>
                        <a:pt x="428625" y="1533525"/>
                      </a:cubicBezTo>
                      <a:cubicBezTo>
                        <a:pt x="439737" y="1609726"/>
                        <a:pt x="488950" y="1738313"/>
                        <a:pt x="619125" y="1719263"/>
                      </a:cubicBezTo>
                      <a:cubicBezTo>
                        <a:pt x="406400" y="1895475"/>
                        <a:pt x="488950" y="2033588"/>
                        <a:pt x="595312" y="2162175"/>
                      </a:cubicBezTo>
                      <a:lnTo>
                        <a:pt x="990600" y="2281238"/>
                      </a:lnTo>
                      <a:cubicBezTo>
                        <a:pt x="2693987" y="1901824"/>
                        <a:pt x="1382713" y="650875"/>
                        <a:pt x="2443162"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0" name="Freeform 199"/>
                <p:cNvSpPr/>
                <p:nvPr/>
              </p:nvSpPr>
              <p:spPr bwMode="auto">
                <a:xfrm>
                  <a:off x="2333625" y="3309939"/>
                  <a:ext cx="414338" cy="398664"/>
                </a:xfrm>
                <a:custGeom>
                  <a:avLst/>
                  <a:gdLst>
                    <a:gd name="connsiteX0" fmla="*/ 0 w 414338"/>
                    <a:gd name="connsiteY0" fmla="*/ 0 h 357187"/>
                    <a:gd name="connsiteX1" fmla="*/ 100013 w 414338"/>
                    <a:gd name="connsiteY1" fmla="*/ 104775 h 357187"/>
                    <a:gd name="connsiteX2" fmla="*/ 414338 w 414338"/>
                    <a:gd name="connsiteY2" fmla="*/ 357187 h 357187"/>
                    <a:gd name="connsiteX0" fmla="*/ 0 w 414338"/>
                    <a:gd name="connsiteY0" fmla="*/ 0 h 357187"/>
                    <a:gd name="connsiteX1" fmla="*/ 100013 w 414338"/>
                    <a:gd name="connsiteY1" fmla="*/ 104775 h 357187"/>
                    <a:gd name="connsiteX2" fmla="*/ 414338 w 414338"/>
                    <a:gd name="connsiteY2" fmla="*/ 357187 h 357187"/>
                    <a:gd name="connsiteX0" fmla="*/ 0 w 414338"/>
                    <a:gd name="connsiteY0" fmla="*/ 0 h 398664"/>
                    <a:gd name="connsiteX1" fmla="*/ 100013 w 414338"/>
                    <a:gd name="connsiteY1" fmla="*/ 104775 h 398664"/>
                    <a:gd name="connsiteX2" fmla="*/ 414338 w 414338"/>
                    <a:gd name="connsiteY2" fmla="*/ 357187 h 398664"/>
                    <a:gd name="connsiteX0" fmla="*/ 0 w 414338"/>
                    <a:gd name="connsiteY0" fmla="*/ 0 h 398664"/>
                    <a:gd name="connsiteX1" fmla="*/ 100013 w 414338"/>
                    <a:gd name="connsiteY1" fmla="*/ 104775 h 398664"/>
                    <a:gd name="connsiteX2" fmla="*/ 414338 w 414338"/>
                    <a:gd name="connsiteY2" fmla="*/ 357187 h 398664"/>
                  </a:gdLst>
                  <a:ahLst/>
                  <a:cxnLst>
                    <a:cxn ang="0">
                      <a:pos x="connsiteX0" y="connsiteY0"/>
                    </a:cxn>
                    <a:cxn ang="0">
                      <a:pos x="connsiteX1" y="connsiteY1"/>
                    </a:cxn>
                    <a:cxn ang="0">
                      <a:pos x="connsiteX2" y="connsiteY2"/>
                    </a:cxn>
                  </a:cxnLst>
                  <a:rect l="l" t="t" r="r" b="b"/>
                  <a:pathLst>
                    <a:path w="414338" h="398664">
                      <a:moveTo>
                        <a:pt x="0" y="0"/>
                      </a:moveTo>
                      <a:cubicBezTo>
                        <a:pt x="23813" y="87313"/>
                        <a:pt x="66675" y="69850"/>
                        <a:pt x="100013" y="104775"/>
                      </a:cubicBezTo>
                      <a:cubicBezTo>
                        <a:pt x="138113" y="317500"/>
                        <a:pt x="228600" y="477838"/>
                        <a:pt x="414338" y="357187"/>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1" name="Freeform 200"/>
                <p:cNvSpPr/>
                <p:nvPr/>
              </p:nvSpPr>
              <p:spPr bwMode="auto">
                <a:xfrm>
                  <a:off x="3676651" y="3162300"/>
                  <a:ext cx="1377414" cy="1847235"/>
                </a:xfrm>
                <a:custGeom>
                  <a:avLst/>
                  <a:gdLst>
                    <a:gd name="connsiteX0" fmla="*/ 966788 w 1076325"/>
                    <a:gd name="connsiteY0" fmla="*/ 1814513 h 1814513"/>
                    <a:gd name="connsiteX1" fmla="*/ 1076325 w 1076325"/>
                    <a:gd name="connsiteY1" fmla="*/ 1262063 h 1814513"/>
                    <a:gd name="connsiteX2" fmla="*/ 371475 w 1076325"/>
                    <a:gd name="connsiteY2" fmla="*/ 871538 h 1814513"/>
                    <a:gd name="connsiteX3" fmla="*/ 0 w 1076325"/>
                    <a:gd name="connsiteY3" fmla="*/ 0 h 1814513"/>
                    <a:gd name="connsiteX0" fmla="*/ 966788 w 1320759"/>
                    <a:gd name="connsiteY0" fmla="*/ 1814513 h 1814513"/>
                    <a:gd name="connsiteX1" fmla="*/ 1076325 w 1320759"/>
                    <a:gd name="connsiteY1" fmla="*/ 1262063 h 1814513"/>
                    <a:gd name="connsiteX2" fmla="*/ 371475 w 1320759"/>
                    <a:gd name="connsiteY2" fmla="*/ 871538 h 1814513"/>
                    <a:gd name="connsiteX3" fmla="*/ 0 w 1320759"/>
                    <a:gd name="connsiteY3" fmla="*/ 0 h 1814513"/>
                    <a:gd name="connsiteX0" fmla="*/ 966788 w 1376833"/>
                    <a:gd name="connsiteY0" fmla="*/ 1814513 h 1845412"/>
                    <a:gd name="connsiteX1" fmla="*/ 1076325 w 1376833"/>
                    <a:gd name="connsiteY1" fmla="*/ 1262063 h 1845412"/>
                    <a:gd name="connsiteX2" fmla="*/ 371475 w 1376833"/>
                    <a:gd name="connsiteY2" fmla="*/ 871538 h 1845412"/>
                    <a:gd name="connsiteX3" fmla="*/ 0 w 1376833"/>
                    <a:gd name="connsiteY3" fmla="*/ 0 h 1845412"/>
                    <a:gd name="connsiteX0" fmla="*/ 966788 w 1387321"/>
                    <a:gd name="connsiteY0" fmla="*/ 1814513 h 1835823"/>
                    <a:gd name="connsiteX1" fmla="*/ 1076325 w 1387321"/>
                    <a:gd name="connsiteY1" fmla="*/ 1262063 h 1835823"/>
                    <a:gd name="connsiteX2" fmla="*/ 371475 w 1387321"/>
                    <a:gd name="connsiteY2" fmla="*/ 871538 h 1835823"/>
                    <a:gd name="connsiteX3" fmla="*/ 0 w 1387321"/>
                    <a:gd name="connsiteY3" fmla="*/ 0 h 1835823"/>
                    <a:gd name="connsiteX0" fmla="*/ 985838 w 1393310"/>
                    <a:gd name="connsiteY0" fmla="*/ 1828801 h 1849680"/>
                    <a:gd name="connsiteX1" fmla="*/ 1076325 w 1393310"/>
                    <a:gd name="connsiteY1" fmla="*/ 1262063 h 1849680"/>
                    <a:gd name="connsiteX2" fmla="*/ 371475 w 1393310"/>
                    <a:gd name="connsiteY2" fmla="*/ 871538 h 1849680"/>
                    <a:gd name="connsiteX3" fmla="*/ 0 w 1393310"/>
                    <a:gd name="connsiteY3" fmla="*/ 0 h 1849680"/>
                    <a:gd name="connsiteX0" fmla="*/ 985838 w 1410289"/>
                    <a:gd name="connsiteY0" fmla="*/ 1828801 h 1858443"/>
                    <a:gd name="connsiteX1" fmla="*/ 1076325 w 1410289"/>
                    <a:gd name="connsiteY1" fmla="*/ 1262063 h 1858443"/>
                    <a:gd name="connsiteX2" fmla="*/ 371475 w 1410289"/>
                    <a:gd name="connsiteY2" fmla="*/ 871538 h 1858443"/>
                    <a:gd name="connsiteX3" fmla="*/ 0 w 1410289"/>
                    <a:gd name="connsiteY3" fmla="*/ 0 h 1858443"/>
                    <a:gd name="connsiteX0" fmla="*/ 985838 w 1404955"/>
                    <a:gd name="connsiteY0" fmla="*/ 1828801 h 1852088"/>
                    <a:gd name="connsiteX1" fmla="*/ 1076325 w 1404955"/>
                    <a:gd name="connsiteY1" fmla="*/ 1262063 h 1852088"/>
                    <a:gd name="connsiteX2" fmla="*/ 371475 w 1404955"/>
                    <a:gd name="connsiteY2" fmla="*/ 871538 h 1852088"/>
                    <a:gd name="connsiteX3" fmla="*/ 0 w 1404955"/>
                    <a:gd name="connsiteY3" fmla="*/ 0 h 1852088"/>
                    <a:gd name="connsiteX0" fmla="*/ 985838 w 1367722"/>
                    <a:gd name="connsiteY0" fmla="*/ 1828801 h 1851941"/>
                    <a:gd name="connsiteX1" fmla="*/ 1076325 w 1367722"/>
                    <a:gd name="connsiteY1" fmla="*/ 1262063 h 1851941"/>
                    <a:gd name="connsiteX2" fmla="*/ 371475 w 1367722"/>
                    <a:gd name="connsiteY2" fmla="*/ 871538 h 1851941"/>
                    <a:gd name="connsiteX3" fmla="*/ 0 w 1367722"/>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77414"/>
                    <a:gd name="connsiteY0" fmla="*/ 1828801 h 1847235"/>
                    <a:gd name="connsiteX1" fmla="*/ 1076325 w 1377414"/>
                    <a:gd name="connsiteY1" fmla="*/ 1262063 h 1847235"/>
                    <a:gd name="connsiteX2" fmla="*/ 371475 w 1377414"/>
                    <a:gd name="connsiteY2" fmla="*/ 871538 h 1847235"/>
                    <a:gd name="connsiteX3" fmla="*/ 0 w 1377414"/>
                    <a:gd name="connsiteY3" fmla="*/ 0 h 1847235"/>
                  </a:gdLst>
                  <a:ahLst/>
                  <a:cxnLst>
                    <a:cxn ang="0">
                      <a:pos x="connsiteX0" y="connsiteY0"/>
                    </a:cxn>
                    <a:cxn ang="0">
                      <a:pos x="connsiteX1" y="connsiteY1"/>
                    </a:cxn>
                    <a:cxn ang="0">
                      <a:pos x="connsiteX2" y="connsiteY2"/>
                    </a:cxn>
                    <a:cxn ang="0">
                      <a:pos x="connsiteX3" y="connsiteY3"/>
                    </a:cxn>
                  </a:cxnLst>
                  <a:rect l="l" t="t" r="r" b="b"/>
                  <a:pathLst>
                    <a:path w="1377414" h="1847235">
                      <a:moveTo>
                        <a:pt x="985838" y="1828801"/>
                      </a:moveTo>
                      <a:cubicBezTo>
                        <a:pt x="1346200" y="1958977"/>
                        <a:pt x="1606550" y="1360487"/>
                        <a:pt x="1076325" y="1262063"/>
                      </a:cubicBezTo>
                      <a:cubicBezTo>
                        <a:pt x="936625" y="765175"/>
                        <a:pt x="492125" y="811213"/>
                        <a:pt x="371475" y="871538"/>
                      </a:cubicBezTo>
                      <a:cubicBezTo>
                        <a:pt x="257175" y="481013"/>
                        <a:pt x="123825" y="290513"/>
                        <a:pt x="0"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2" name="Freeform 201"/>
                <p:cNvSpPr/>
                <p:nvPr/>
              </p:nvSpPr>
              <p:spPr bwMode="auto">
                <a:xfrm>
                  <a:off x="3971927" y="3809652"/>
                  <a:ext cx="1127751" cy="1216521"/>
                </a:xfrm>
                <a:custGeom>
                  <a:avLst/>
                  <a:gdLst>
                    <a:gd name="connsiteX0" fmla="*/ 966788 w 1076325"/>
                    <a:gd name="connsiteY0" fmla="*/ 1814513 h 1814513"/>
                    <a:gd name="connsiteX1" fmla="*/ 1076325 w 1076325"/>
                    <a:gd name="connsiteY1" fmla="*/ 1262063 h 1814513"/>
                    <a:gd name="connsiteX2" fmla="*/ 371475 w 1076325"/>
                    <a:gd name="connsiteY2" fmla="*/ 871538 h 1814513"/>
                    <a:gd name="connsiteX3" fmla="*/ 0 w 1076325"/>
                    <a:gd name="connsiteY3" fmla="*/ 0 h 1814513"/>
                    <a:gd name="connsiteX0" fmla="*/ 966788 w 1320759"/>
                    <a:gd name="connsiteY0" fmla="*/ 1814513 h 1814513"/>
                    <a:gd name="connsiteX1" fmla="*/ 1076325 w 1320759"/>
                    <a:gd name="connsiteY1" fmla="*/ 1262063 h 1814513"/>
                    <a:gd name="connsiteX2" fmla="*/ 371475 w 1320759"/>
                    <a:gd name="connsiteY2" fmla="*/ 871538 h 1814513"/>
                    <a:gd name="connsiteX3" fmla="*/ 0 w 1320759"/>
                    <a:gd name="connsiteY3" fmla="*/ 0 h 1814513"/>
                    <a:gd name="connsiteX0" fmla="*/ 966788 w 1376833"/>
                    <a:gd name="connsiteY0" fmla="*/ 1814513 h 1845412"/>
                    <a:gd name="connsiteX1" fmla="*/ 1076325 w 1376833"/>
                    <a:gd name="connsiteY1" fmla="*/ 1262063 h 1845412"/>
                    <a:gd name="connsiteX2" fmla="*/ 371475 w 1376833"/>
                    <a:gd name="connsiteY2" fmla="*/ 871538 h 1845412"/>
                    <a:gd name="connsiteX3" fmla="*/ 0 w 1376833"/>
                    <a:gd name="connsiteY3" fmla="*/ 0 h 1845412"/>
                    <a:gd name="connsiteX0" fmla="*/ 966788 w 1387321"/>
                    <a:gd name="connsiteY0" fmla="*/ 1814513 h 1835823"/>
                    <a:gd name="connsiteX1" fmla="*/ 1076325 w 1387321"/>
                    <a:gd name="connsiteY1" fmla="*/ 1262063 h 1835823"/>
                    <a:gd name="connsiteX2" fmla="*/ 371475 w 1387321"/>
                    <a:gd name="connsiteY2" fmla="*/ 871538 h 1835823"/>
                    <a:gd name="connsiteX3" fmla="*/ 0 w 1387321"/>
                    <a:gd name="connsiteY3" fmla="*/ 0 h 1835823"/>
                    <a:gd name="connsiteX0" fmla="*/ 985838 w 1393310"/>
                    <a:gd name="connsiteY0" fmla="*/ 1828801 h 1849680"/>
                    <a:gd name="connsiteX1" fmla="*/ 1076325 w 1393310"/>
                    <a:gd name="connsiteY1" fmla="*/ 1262063 h 1849680"/>
                    <a:gd name="connsiteX2" fmla="*/ 371475 w 1393310"/>
                    <a:gd name="connsiteY2" fmla="*/ 871538 h 1849680"/>
                    <a:gd name="connsiteX3" fmla="*/ 0 w 1393310"/>
                    <a:gd name="connsiteY3" fmla="*/ 0 h 1849680"/>
                    <a:gd name="connsiteX0" fmla="*/ 985838 w 1410289"/>
                    <a:gd name="connsiteY0" fmla="*/ 1828801 h 1858443"/>
                    <a:gd name="connsiteX1" fmla="*/ 1076325 w 1410289"/>
                    <a:gd name="connsiteY1" fmla="*/ 1262063 h 1858443"/>
                    <a:gd name="connsiteX2" fmla="*/ 371475 w 1410289"/>
                    <a:gd name="connsiteY2" fmla="*/ 871538 h 1858443"/>
                    <a:gd name="connsiteX3" fmla="*/ 0 w 1410289"/>
                    <a:gd name="connsiteY3" fmla="*/ 0 h 1858443"/>
                    <a:gd name="connsiteX0" fmla="*/ 985838 w 1404955"/>
                    <a:gd name="connsiteY0" fmla="*/ 1828801 h 1852088"/>
                    <a:gd name="connsiteX1" fmla="*/ 1076325 w 1404955"/>
                    <a:gd name="connsiteY1" fmla="*/ 1262063 h 1852088"/>
                    <a:gd name="connsiteX2" fmla="*/ 371475 w 1404955"/>
                    <a:gd name="connsiteY2" fmla="*/ 871538 h 1852088"/>
                    <a:gd name="connsiteX3" fmla="*/ 0 w 1404955"/>
                    <a:gd name="connsiteY3" fmla="*/ 0 h 1852088"/>
                    <a:gd name="connsiteX0" fmla="*/ 985838 w 1367722"/>
                    <a:gd name="connsiteY0" fmla="*/ 1828801 h 1851941"/>
                    <a:gd name="connsiteX1" fmla="*/ 1076325 w 1367722"/>
                    <a:gd name="connsiteY1" fmla="*/ 1262063 h 1851941"/>
                    <a:gd name="connsiteX2" fmla="*/ 371475 w 1367722"/>
                    <a:gd name="connsiteY2" fmla="*/ 871538 h 1851941"/>
                    <a:gd name="connsiteX3" fmla="*/ 0 w 1367722"/>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614363 w 1018882"/>
                    <a:gd name="connsiteY0" fmla="*/ 993500 h 1016640"/>
                    <a:gd name="connsiteX1" fmla="*/ 704850 w 1018882"/>
                    <a:gd name="connsiteY1" fmla="*/ 426762 h 1016640"/>
                    <a:gd name="connsiteX2" fmla="*/ 0 w 1018882"/>
                    <a:gd name="connsiteY2" fmla="*/ 36237 h 1016640"/>
                    <a:gd name="connsiteX0" fmla="*/ 690563 w 1095082"/>
                    <a:gd name="connsiteY0" fmla="*/ 1192403 h 1215543"/>
                    <a:gd name="connsiteX1" fmla="*/ 781050 w 1095082"/>
                    <a:gd name="connsiteY1" fmla="*/ 625665 h 1215543"/>
                    <a:gd name="connsiteX2" fmla="*/ 0 w 1095082"/>
                    <a:gd name="connsiteY2" fmla="*/ 11302 h 1215543"/>
                    <a:gd name="connsiteX0" fmla="*/ 690563 w 1095082"/>
                    <a:gd name="connsiteY0" fmla="*/ 1181450 h 1204590"/>
                    <a:gd name="connsiteX1" fmla="*/ 781050 w 1095082"/>
                    <a:gd name="connsiteY1" fmla="*/ 614712 h 1204590"/>
                    <a:gd name="connsiteX2" fmla="*/ 0 w 1095082"/>
                    <a:gd name="connsiteY2" fmla="*/ 349 h 1204590"/>
                    <a:gd name="connsiteX0" fmla="*/ 690563 w 1123443"/>
                    <a:gd name="connsiteY0" fmla="*/ 1181450 h 1202832"/>
                    <a:gd name="connsiteX1" fmla="*/ 781050 w 1123443"/>
                    <a:gd name="connsiteY1" fmla="*/ 614712 h 1202832"/>
                    <a:gd name="connsiteX2" fmla="*/ 0 w 1123443"/>
                    <a:gd name="connsiteY2" fmla="*/ 349 h 1202832"/>
                    <a:gd name="connsiteX0" fmla="*/ 690563 w 1127751"/>
                    <a:gd name="connsiteY0" fmla="*/ 1181450 h 1216521"/>
                    <a:gd name="connsiteX1" fmla="*/ 781050 w 1127751"/>
                    <a:gd name="connsiteY1" fmla="*/ 614712 h 1216521"/>
                    <a:gd name="connsiteX2" fmla="*/ 0 w 1127751"/>
                    <a:gd name="connsiteY2" fmla="*/ 349 h 1216521"/>
                  </a:gdLst>
                  <a:ahLst/>
                  <a:cxnLst>
                    <a:cxn ang="0">
                      <a:pos x="connsiteX0" y="connsiteY0"/>
                    </a:cxn>
                    <a:cxn ang="0">
                      <a:pos x="connsiteX1" y="connsiteY1"/>
                    </a:cxn>
                    <a:cxn ang="0">
                      <a:pos x="connsiteX2" y="connsiteY2"/>
                    </a:cxn>
                  </a:cxnLst>
                  <a:rect l="l" t="t" r="r" b="b"/>
                  <a:pathLst>
                    <a:path w="1127751" h="1216521">
                      <a:moveTo>
                        <a:pt x="690563" y="1181450"/>
                      </a:moveTo>
                      <a:cubicBezTo>
                        <a:pt x="1108076" y="1383064"/>
                        <a:pt x="1377950" y="651223"/>
                        <a:pt x="781050" y="614712"/>
                      </a:cubicBezTo>
                      <a:cubicBezTo>
                        <a:pt x="641350" y="117824"/>
                        <a:pt x="254000" y="-7588"/>
                        <a:pt x="0" y="349"/>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3" name="Freeform 202"/>
                <p:cNvSpPr/>
                <p:nvPr/>
              </p:nvSpPr>
              <p:spPr bwMode="auto">
                <a:xfrm>
                  <a:off x="3676650" y="3162300"/>
                  <a:ext cx="1071009" cy="1281113"/>
                </a:xfrm>
                <a:custGeom>
                  <a:avLst/>
                  <a:gdLst>
                    <a:gd name="connsiteX0" fmla="*/ 0 w 1066800"/>
                    <a:gd name="connsiteY0" fmla="*/ 0 h 1281113"/>
                    <a:gd name="connsiteX1" fmla="*/ 1066800 w 1066800"/>
                    <a:gd name="connsiteY1" fmla="*/ 1281113 h 1281113"/>
                    <a:gd name="connsiteX0" fmla="*/ 0 w 1071009"/>
                    <a:gd name="connsiteY0" fmla="*/ 0 h 1281113"/>
                    <a:gd name="connsiteX1" fmla="*/ 1066800 w 1071009"/>
                    <a:gd name="connsiteY1" fmla="*/ 1281113 h 1281113"/>
                    <a:gd name="connsiteX0" fmla="*/ 0 w 1071009"/>
                    <a:gd name="connsiteY0" fmla="*/ 0 h 1281113"/>
                    <a:gd name="connsiteX1" fmla="*/ 1066800 w 1071009"/>
                    <a:gd name="connsiteY1" fmla="*/ 1281113 h 1281113"/>
                  </a:gdLst>
                  <a:ahLst/>
                  <a:cxnLst>
                    <a:cxn ang="0">
                      <a:pos x="connsiteX0" y="connsiteY0"/>
                    </a:cxn>
                    <a:cxn ang="0">
                      <a:pos x="connsiteX1" y="connsiteY1"/>
                    </a:cxn>
                  </a:cxnLst>
                  <a:rect l="l" t="t" r="r" b="b"/>
                  <a:pathLst>
                    <a:path w="1071009" h="1281113">
                      <a:moveTo>
                        <a:pt x="0" y="0"/>
                      </a:moveTo>
                      <a:cubicBezTo>
                        <a:pt x="355600" y="531813"/>
                        <a:pt x="1135062" y="844550"/>
                        <a:pt x="1066800" y="1281113"/>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4" name="Freeform 203"/>
                <p:cNvSpPr/>
                <p:nvPr/>
              </p:nvSpPr>
              <p:spPr bwMode="auto">
                <a:xfrm>
                  <a:off x="4148138" y="3886200"/>
                  <a:ext cx="166687" cy="238125"/>
                </a:xfrm>
                <a:custGeom>
                  <a:avLst/>
                  <a:gdLst>
                    <a:gd name="connsiteX0" fmla="*/ 0 w 166687"/>
                    <a:gd name="connsiteY0" fmla="*/ 238125 h 238125"/>
                    <a:gd name="connsiteX1" fmla="*/ 166687 w 166687"/>
                    <a:gd name="connsiteY1" fmla="*/ 0 h 238125"/>
                    <a:gd name="connsiteX0" fmla="*/ 0 w 166687"/>
                    <a:gd name="connsiteY0" fmla="*/ 238125 h 238125"/>
                    <a:gd name="connsiteX1" fmla="*/ 166687 w 166687"/>
                    <a:gd name="connsiteY1" fmla="*/ 0 h 238125"/>
                  </a:gdLst>
                  <a:ahLst/>
                  <a:cxnLst>
                    <a:cxn ang="0">
                      <a:pos x="connsiteX0" y="connsiteY0"/>
                    </a:cxn>
                    <a:cxn ang="0">
                      <a:pos x="connsiteX1" y="connsiteY1"/>
                    </a:cxn>
                  </a:cxnLst>
                  <a:rect l="l" t="t" r="r" b="b"/>
                  <a:pathLst>
                    <a:path w="166687" h="238125">
                      <a:moveTo>
                        <a:pt x="0" y="238125"/>
                      </a:moveTo>
                      <a:cubicBezTo>
                        <a:pt x="127000" y="149225"/>
                        <a:pt x="111125" y="79375"/>
                        <a:pt x="1666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5" name="Freeform 204"/>
                <p:cNvSpPr/>
                <p:nvPr/>
              </p:nvSpPr>
              <p:spPr bwMode="auto">
                <a:xfrm>
                  <a:off x="4049701" y="3843338"/>
                  <a:ext cx="146062" cy="197290"/>
                </a:xfrm>
                <a:custGeom>
                  <a:avLst/>
                  <a:gdLst>
                    <a:gd name="connsiteX0" fmla="*/ 0 w 166687"/>
                    <a:gd name="connsiteY0" fmla="*/ 238125 h 238125"/>
                    <a:gd name="connsiteX1" fmla="*/ 166687 w 166687"/>
                    <a:gd name="connsiteY1" fmla="*/ 0 h 238125"/>
                    <a:gd name="connsiteX0" fmla="*/ 0 w 166687"/>
                    <a:gd name="connsiteY0" fmla="*/ 238125 h 238125"/>
                    <a:gd name="connsiteX1" fmla="*/ 166687 w 166687"/>
                    <a:gd name="connsiteY1" fmla="*/ 0 h 238125"/>
                  </a:gdLst>
                  <a:ahLst/>
                  <a:cxnLst>
                    <a:cxn ang="0">
                      <a:pos x="connsiteX0" y="connsiteY0"/>
                    </a:cxn>
                    <a:cxn ang="0">
                      <a:pos x="connsiteX1" y="connsiteY1"/>
                    </a:cxn>
                  </a:cxnLst>
                  <a:rect l="l" t="t" r="r" b="b"/>
                  <a:pathLst>
                    <a:path w="166687" h="238125">
                      <a:moveTo>
                        <a:pt x="0" y="238125"/>
                      </a:moveTo>
                      <a:cubicBezTo>
                        <a:pt x="127000" y="149225"/>
                        <a:pt x="111125" y="79375"/>
                        <a:pt x="1666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6" name="Freeform 205"/>
                <p:cNvSpPr/>
                <p:nvPr/>
              </p:nvSpPr>
              <p:spPr bwMode="auto">
                <a:xfrm>
                  <a:off x="3519488" y="3171825"/>
                  <a:ext cx="426587" cy="814388"/>
                </a:xfrm>
                <a:custGeom>
                  <a:avLst/>
                  <a:gdLst>
                    <a:gd name="connsiteX0" fmla="*/ 333375 w 333375"/>
                    <a:gd name="connsiteY0" fmla="*/ 814388 h 814388"/>
                    <a:gd name="connsiteX1" fmla="*/ 0 w 333375"/>
                    <a:gd name="connsiteY1" fmla="*/ 376238 h 814388"/>
                    <a:gd name="connsiteX2" fmla="*/ 152400 w 333375"/>
                    <a:gd name="connsiteY2" fmla="*/ 0 h 814388"/>
                    <a:gd name="connsiteX0" fmla="*/ 333375 w 413169"/>
                    <a:gd name="connsiteY0" fmla="*/ 814388 h 814388"/>
                    <a:gd name="connsiteX1" fmla="*/ 0 w 413169"/>
                    <a:gd name="connsiteY1" fmla="*/ 376238 h 814388"/>
                    <a:gd name="connsiteX2" fmla="*/ 152400 w 413169"/>
                    <a:gd name="connsiteY2" fmla="*/ 0 h 814388"/>
                    <a:gd name="connsiteX0" fmla="*/ 333375 w 451813"/>
                    <a:gd name="connsiteY0" fmla="*/ 814388 h 814388"/>
                    <a:gd name="connsiteX1" fmla="*/ 0 w 451813"/>
                    <a:gd name="connsiteY1" fmla="*/ 376238 h 814388"/>
                    <a:gd name="connsiteX2" fmla="*/ 152400 w 451813"/>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Lst>
                  <a:ahLst/>
                  <a:cxnLst>
                    <a:cxn ang="0">
                      <a:pos x="connsiteX0" y="connsiteY0"/>
                    </a:cxn>
                    <a:cxn ang="0">
                      <a:pos x="connsiteX1" y="connsiteY1"/>
                    </a:cxn>
                    <a:cxn ang="0">
                      <a:pos x="connsiteX2" y="connsiteY2"/>
                    </a:cxn>
                  </a:cxnLst>
                  <a:rect l="l" t="t" r="r" b="b"/>
                  <a:pathLst>
                    <a:path w="426587" h="814388">
                      <a:moveTo>
                        <a:pt x="333375" y="814388"/>
                      </a:moveTo>
                      <a:cubicBezTo>
                        <a:pt x="546100" y="658813"/>
                        <a:pt x="377825" y="379413"/>
                        <a:pt x="0" y="376238"/>
                      </a:cubicBezTo>
                      <a:cubicBezTo>
                        <a:pt x="131762" y="265112"/>
                        <a:pt x="173037" y="125413"/>
                        <a:pt x="152400"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7" name="Freeform 206"/>
                <p:cNvSpPr/>
                <p:nvPr/>
              </p:nvSpPr>
              <p:spPr bwMode="auto">
                <a:xfrm>
                  <a:off x="3833813" y="3824288"/>
                  <a:ext cx="136599" cy="209550"/>
                </a:xfrm>
                <a:custGeom>
                  <a:avLst/>
                  <a:gdLst>
                    <a:gd name="connsiteX0" fmla="*/ 95250 w 95250"/>
                    <a:gd name="connsiteY0" fmla="*/ 71437 h 209550"/>
                    <a:gd name="connsiteX1" fmla="*/ 90487 w 95250"/>
                    <a:gd name="connsiteY1" fmla="*/ 209550 h 209550"/>
                    <a:gd name="connsiteX2" fmla="*/ 0 w 95250"/>
                    <a:gd name="connsiteY2" fmla="*/ 0 h 209550"/>
                    <a:gd name="connsiteX0" fmla="*/ 95250 w 129668"/>
                    <a:gd name="connsiteY0" fmla="*/ 71437 h 209550"/>
                    <a:gd name="connsiteX1" fmla="*/ 90487 w 129668"/>
                    <a:gd name="connsiteY1" fmla="*/ 209550 h 209550"/>
                    <a:gd name="connsiteX2" fmla="*/ 0 w 129668"/>
                    <a:gd name="connsiteY2" fmla="*/ 0 h 209550"/>
                    <a:gd name="connsiteX0" fmla="*/ 95250 w 136599"/>
                    <a:gd name="connsiteY0" fmla="*/ 71437 h 209550"/>
                    <a:gd name="connsiteX1" fmla="*/ 90487 w 136599"/>
                    <a:gd name="connsiteY1" fmla="*/ 209550 h 209550"/>
                    <a:gd name="connsiteX2" fmla="*/ 0 w 136599"/>
                    <a:gd name="connsiteY2" fmla="*/ 0 h 209550"/>
                    <a:gd name="connsiteX0" fmla="*/ 95250 w 136599"/>
                    <a:gd name="connsiteY0" fmla="*/ 71437 h 209550"/>
                    <a:gd name="connsiteX1" fmla="*/ 90487 w 136599"/>
                    <a:gd name="connsiteY1" fmla="*/ 209550 h 209550"/>
                    <a:gd name="connsiteX2" fmla="*/ 0 w 136599"/>
                    <a:gd name="connsiteY2" fmla="*/ 0 h 209550"/>
                  </a:gdLst>
                  <a:ahLst/>
                  <a:cxnLst>
                    <a:cxn ang="0">
                      <a:pos x="connsiteX0" y="connsiteY0"/>
                    </a:cxn>
                    <a:cxn ang="0">
                      <a:pos x="connsiteX1" y="connsiteY1"/>
                    </a:cxn>
                    <a:cxn ang="0">
                      <a:pos x="connsiteX2" y="connsiteY2"/>
                    </a:cxn>
                  </a:cxnLst>
                  <a:rect l="l" t="t" r="r" b="b"/>
                  <a:pathLst>
                    <a:path w="136599" h="209550">
                      <a:moveTo>
                        <a:pt x="95250" y="71437"/>
                      </a:moveTo>
                      <a:cubicBezTo>
                        <a:pt x="174625" y="141288"/>
                        <a:pt x="120650" y="182562"/>
                        <a:pt x="90487" y="209550"/>
                      </a:cubicBezTo>
                      <a:cubicBezTo>
                        <a:pt x="60325" y="139700"/>
                        <a:pt x="96837" y="36513"/>
                        <a:pt x="0" y="0"/>
                      </a:cubicBezTo>
                    </a:path>
                  </a:pathLst>
                </a:custGeom>
                <a:noFill/>
                <a:ln w="254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8" name="Freeform 207"/>
                <p:cNvSpPr/>
                <p:nvPr/>
              </p:nvSpPr>
              <p:spPr bwMode="auto">
                <a:xfrm>
                  <a:off x="3267075" y="3552825"/>
                  <a:ext cx="600075" cy="509588"/>
                </a:xfrm>
                <a:custGeom>
                  <a:avLst/>
                  <a:gdLst>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5" h="509588">
                      <a:moveTo>
                        <a:pt x="233363" y="0"/>
                      </a:moveTo>
                      <a:cubicBezTo>
                        <a:pt x="-34925" y="71438"/>
                        <a:pt x="77788" y="261937"/>
                        <a:pt x="0" y="285750"/>
                      </a:cubicBezTo>
                      <a:cubicBezTo>
                        <a:pt x="144463" y="306388"/>
                        <a:pt x="260350" y="227013"/>
                        <a:pt x="176213" y="476250"/>
                      </a:cubicBezTo>
                      <a:cubicBezTo>
                        <a:pt x="228600" y="468313"/>
                        <a:pt x="252413" y="498475"/>
                        <a:pt x="290513" y="509588"/>
                      </a:cubicBezTo>
                      <a:lnTo>
                        <a:pt x="409575" y="447675"/>
                      </a:lnTo>
                      <a:lnTo>
                        <a:pt x="452438" y="409575"/>
                      </a:lnTo>
                      <a:lnTo>
                        <a:pt x="495300" y="409575"/>
                      </a:lnTo>
                      <a:lnTo>
                        <a:pt x="542925" y="395288"/>
                      </a:lnTo>
                      <a:lnTo>
                        <a:pt x="600075" y="428625"/>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9" name="Freeform 208"/>
                <p:cNvSpPr/>
                <p:nvPr/>
              </p:nvSpPr>
              <p:spPr bwMode="auto">
                <a:xfrm>
                  <a:off x="3286125" y="3748088"/>
                  <a:ext cx="466725" cy="90487"/>
                </a:xfrm>
                <a:custGeom>
                  <a:avLst/>
                  <a:gdLst>
                    <a:gd name="connsiteX0" fmla="*/ 466725 w 466725"/>
                    <a:gd name="connsiteY0" fmla="*/ 0 h 90487"/>
                    <a:gd name="connsiteX1" fmla="*/ 466725 w 466725"/>
                    <a:gd name="connsiteY1" fmla="*/ 0 h 90487"/>
                    <a:gd name="connsiteX2" fmla="*/ 381000 w 466725"/>
                    <a:gd name="connsiteY2" fmla="*/ 28575 h 90487"/>
                    <a:gd name="connsiteX3" fmla="*/ 333375 w 466725"/>
                    <a:gd name="connsiteY3" fmla="*/ 57150 h 90487"/>
                    <a:gd name="connsiteX4" fmla="*/ 290513 w 466725"/>
                    <a:gd name="connsiteY4" fmla="*/ 52387 h 90487"/>
                    <a:gd name="connsiteX5" fmla="*/ 238125 w 466725"/>
                    <a:gd name="connsiteY5" fmla="*/ 52387 h 90487"/>
                    <a:gd name="connsiteX6" fmla="*/ 171450 w 466725"/>
                    <a:gd name="connsiteY6" fmla="*/ 9525 h 90487"/>
                    <a:gd name="connsiteX7" fmla="*/ 0 w 466725"/>
                    <a:gd name="connsiteY7" fmla="*/ 9048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725" h="90487">
                      <a:moveTo>
                        <a:pt x="466725" y="0"/>
                      </a:moveTo>
                      <a:lnTo>
                        <a:pt x="466725" y="0"/>
                      </a:lnTo>
                      <a:lnTo>
                        <a:pt x="381000" y="28575"/>
                      </a:lnTo>
                      <a:lnTo>
                        <a:pt x="333375" y="57150"/>
                      </a:lnTo>
                      <a:lnTo>
                        <a:pt x="290513" y="52387"/>
                      </a:lnTo>
                      <a:lnTo>
                        <a:pt x="238125" y="52387"/>
                      </a:lnTo>
                      <a:lnTo>
                        <a:pt x="171450" y="9525"/>
                      </a:lnTo>
                      <a:lnTo>
                        <a:pt x="0" y="90487"/>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0" name="Freeform 209"/>
                <p:cNvSpPr/>
                <p:nvPr/>
              </p:nvSpPr>
              <p:spPr bwMode="auto">
                <a:xfrm>
                  <a:off x="3276600" y="3838575"/>
                  <a:ext cx="166688" cy="185738"/>
                </a:xfrm>
                <a:custGeom>
                  <a:avLst/>
                  <a:gdLst>
                    <a:gd name="connsiteX0" fmla="*/ 152400 w 166688"/>
                    <a:gd name="connsiteY0" fmla="*/ 185738 h 185738"/>
                    <a:gd name="connsiteX1" fmla="*/ 147638 w 166688"/>
                    <a:gd name="connsiteY1" fmla="*/ 114300 h 185738"/>
                    <a:gd name="connsiteX2" fmla="*/ 166688 w 166688"/>
                    <a:gd name="connsiteY2" fmla="*/ 71438 h 185738"/>
                    <a:gd name="connsiteX3" fmla="*/ 152400 w 166688"/>
                    <a:gd name="connsiteY3" fmla="*/ 38100 h 185738"/>
                    <a:gd name="connsiteX4" fmla="*/ 128588 w 166688"/>
                    <a:gd name="connsiteY4" fmla="*/ 14288 h 185738"/>
                    <a:gd name="connsiteX5" fmla="*/ 0 w 166688"/>
                    <a:gd name="connsiteY5" fmla="*/ 0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8" h="185738">
                      <a:moveTo>
                        <a:pt x="152400" y="185738"/>
                      </a:moveTo>
                      <a:lnTo>
                        <a:pt x="147638" y="114300"/>
                      </a:lnTo>
                      <a:lnTo>
                        <a:pt x="166688" y="71438"/>
                      </a:lnTo>
                      <a:lnTo>
                        <a:pt x="152400" y="38100"/>
                      </a:lnTo>
                      <a:lnTo>
                        <a:pt x="128588" y="14288"/>
                      </a:lnTo>
                      <a:lnTo>
                        <a:pt x="0"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1" name="Freeform 210"/>
                <p:cNvSpPr/>
                <p:nvPr/>
              </p:nvSpPr>
              <p:spPr bwMode="auto">
                <a:xfrm>
                  <a:off x="3290888" y="3552825"/>
                  <a:ext cx="228600" cy="290513"/>
                </a:xfrm>
                <a:custGeom>
                  <a:avLst/>
                  <a:gdLst>
                    <a:gd name="connsiteX0" fmla="*/ 228600 w 228600"/>
                    <a:gd name="connsiteY0" fmla="*/ 0 h 290513"/>
                    <a:gd name="connsiteX1" fmla="*/ 176212 w 228600"/>
                    <a:gd name="connsiteY1" fmla="*/ 66675 h 290513"/>
                    <a:gd name="connsiteX2" fmla="*/ 71437 w 228600"/>
                    <a:gd name="connsiteY2" fmla="*/ 100013 h 290513"/>
                    <a:gd name="connsiteX3" fmla="*/ 0 w 228600"/>
                    <a:gd name="connsiteY3" fmla="*/ 290513 h 290513"/>
                  </a:gdLst>
                  <a:ahLst/>
                  <a:cxnLst>
                    <a:cxn ang="0">
                      <a:pos x="connsiteX0" y="connsiteY0"/>
                    </a:cxn>
                    <a:cxn ang="0">
                      <a:pos x="connsiteX1" y="connsiteY1"/>
                    </a:cxn>
                    <a:cxn ang="0">
                      <a:pos x="connsiteX2" y="connsiteY2"/>
                    </a:cxn>
                    <a:cxn ang="0">
                      <a:pos x="connsiteX3" y="connsiteY3"/>
                    </a:cxn>
                  </a:cxnLst>
                  <a:rect l="l" t="t" r="r" b="b"/>
                  <a:pathLst>
                    <a:path w="228600" h="290513">
                      <a:moveTo>
                        <a:pt x="228600" y="0"/>
                      </a:moveTo>
                      <a:lnTo>
                        <a:pt x="176212" y="66675"/>
                      </a:lnTo>
                      <a:lnTo>
                        <a:pt x="71437" y="100013"/>
                      </a:lnTo>
                      <a:lnTo>
                        <a:pt x="0" y="290513"/>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2" name="Freeform 211"/>
                <p:cNvSpPr/>
                <p:nvPr/>
              </p:nvSpPr>
              <p:spPr bwMode="auto">
                <a:xfrm>
                  <a:off x="3529013" y="3557588"/>
                  <a:ext cx="390525" cy="233362"/>
                </a:xfrm>
                <a:custGeom>
                  <a:avLst/>
                  <a:gdLst>
                    <a:gd name="connsiteX0" fmla="*/ 390525 w 390525"/>
                    <a:gd name="connsiteY0" fmla="*/ 233362 h 233362"/>
                    <a:gd name="connsiteX1" fmla="*/ 300037 w 390525"/>
                    <a:gd name="connsiteY1" fmla="*/ 200025 h 233362"/>
                    <a:gd name="connsiteX2" fmla="*/ 271462 w 390525"/>
                    <a:gd name="connsiteY2" fmla="*/ 142875 h 233362"/>
                    <a:gd name="connsiteX3" fmla="*/ 238125 w 390525"/>
                    <a:gd name="connsiteY3" fmla="*/ 119062 h 233362"/>
                    <a:gd name="connsiteX4" fmla="*/ 228600 w 390525"/>
                    <a:gd name="connsiteY4" fmla="*/ 85725 h 233362"/>
                    <a:gd name="connsiteX5" fmla="*/ 176212 w 390525"/>
                    <a:gd name="connsiteY5" fmla="*/ 95250 h 233362"/>
                    <a:gd name="connsiteX6" fmla="*/ 133350 w 390525"/>
                    <a:gd name="connsiteY6" fmla="*/ 47625 h 233362"/>
                    <a:gd name="connsiteX7" fmla="*/ 0 w 390525"/>
                    <a:gd name="connsiteY7"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233362">
                      <a:moveTo>
                        <a:pt x="390525" y="233362"/>
                      </a:moveTo>
                      <a:lnTo>
                        <a:pt x="300037" y="200025"/>
                      </a:lnTo>
                      <a:lnTo>
                        <a:pt x="271462" y="142875"/>
                      </a:lnTo>
                      <a:lnTo>
                        <a:pt x="238125" y="119062"/>
                      </a:lnTo>
                      <a:lnTo>
                        <a:pt x="228600" y="85725"/>
                      </a:lnTo>
                      <a:lnTo>
                        <a:pt x="176212" y="95250"/>
                      </a:lnTo>
                      <a:lnTo>
                        <a:pt x="133350" y="47625"/>
                      </a:lnTo>
                      <a:lnTo>
                        <a:pt x="0"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3" name="Freeform 212"/>
                <p:cNvSpPr/>
                <p:nvPr/>
              </p:nvSpPr>
              <p:spPr bwMode="auto">
                <a:xfrm>
                  <a:off x="4057650" y="3833813"/>
                  <a:ext cx="57150" cy="200025"/>
                </a:xfrm>
                <a:custGeom>
                  <a:avLst/>
                  <a:gdLst>
                    <a:gd name="connsiteX0" fmla="*/ 57150 w 57150"/>
                    <a:gd name="connsiteY0" fmla="*/ 0 h 200025"/>
                    <a:gd name="connsiteX1" fmla="*/ 23813 w 57150"/>
                    <a:gd name="connsiteY1" fmla="*/ 57150 h 200025"/>
                    <a:gd name="connsiteX2" fmla="*/ 52388 w 57150"/>
                    <a:gd name="connsiteY2" fmla="*/ 100012 h 200025"/>
                    <a:gd name="connsiteX3" fmla="*/ 0 w 57150"/>
                    <a:gd name="connsiteY3" fmla="*/ 123825 h 200025"/>
                    <a:gd name="connsiteX4" fmla="*/ 9525 w 57150"/>
                    <a:gd name="connsiteY4" fmla="*/ 200025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200025">
                      <a:moveTo>
                        <a:pt x="57150" y="0"/>
                      </a:moveTo>
                      <a:lnTo>
                        <a:pt x="23813" y="57150"/>
                      </a:lnTo>
                      <a:lnTo>
                        <a:pt x="52388" y="100012"/>
                      </a:lnTo>
                      <a:lnTo>
                        <a:pt x="0" y="123825"/>
                      </a:lnTo>
                      <a:lnTo>
                        <a:pt x="9525" y="200025"/>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4" name="Freeform 213"/>
                <p:cNvSpPr/>
                <p:nvPr/>
              </p:nvSpPr>
              <p:spPr bwMode="auto">
                <a:xfrm>
                  <a:off x="3810000" y="3819525"/>
                  <a:ext cx="42863" cy="161925"/>
                </a:xfrm>
                <a:custGeom>
                  <a:avLst/>
                  <a:gdLst>
                    <a:gd name="connsiteX0" fmla="*/ 42863 w 42863"/>
                    <a:gd name="connsiteY0" fmla="*/ 161925 h 161925"/>
                    <a:gd name="connsiteX1" fmla="*/ 0 w 42863"/>
                    <a:gd name="connsiteY1" fmla="*/ 119063 h 161925"/>
                    <a:gd name="connsiteX2" fmla="*/ 4763 w 42863"/>
                    <a:gd name="connsiteY2" fmla="*/ 76200 h 161925"/>
                    <a:gd name="connsiteX3" fmla="*/ 9525 w 42863"/>
                    <a:gd name="connsiteY3" fmla="*/ 0 h 161925"/>
                  </a:gdLst>
                  <a:ahLst/>
                  <a:cxnLst>
                    <a:cxn ang="0">
                      <a:pos x="connsiteX0" y="connsiteY0"/>
                    </a:cxn>
                    <a:cxn ang="0">
                      <a:pos x="connsiteX1" y="connsiteY1"/>
                    </a:cxn>
                    <a:cxn ang="0">
                      <a:pos x="connsiteX2" y="connsiteY2"/>
                    </a:cxn>
                    <a:cxn ang="0">
                      <a:pos x="connsiteX3" y="connsiteY3"/>
                    </a:cxn>
                  </a:cxnLst>
                  <a:rect l="l" t="t" r="r" b="b"/>
                  <a:pathLst>
                    <a:path w="42863" h="161925">
                      <a:moveTo>
                        <a:pt x="42863" y="161925"/>
                      </a:moveTo>
                      <a:lnTo>
                        <a:pt x="0" y="119063"/>
                      </a:lnTo>
                      <a:lnTo>
                        <a:pt x="4763" y="76200"/>
                      </a:lnTo>
                      <a:lnTo>
                        <a:pt x="9525"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5" name="Freeform 214"/>
                <p:cNvSpPr/>
                <p:nvPr/>
              </p:nvSpPr>
              <p:spPr bwMode="auto">
                <a:xfrm>
                  <a:off x="3686175" y="2373549"/>
                  <a:ext cx="2476500" cy="70367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Lst>
                  <a:ahLst/>
                  <a:cxnLst>
                    <a:cxn ang="0">
                      <a:pos x="connsiteX0" y="connsiteY0"/>
                    </a:cxn>
                    <a:cxn ang="0">
                      <a:pos x="connsiteX1" y="connsiteY1"/>
                    </a:cxn>
                  </a:cxnLst>
                  <a:rect l="l" t="t" r="r" b="b"/>
                  <a:pathLst>
                    <a:path w="2476500" h="703678">
                      <a:moveTo>
                        <a:pt x="0" y="703030"/>
                      </a:moveTo>
                      <a:cubicBezTo>
                        <a:pt x="996950" y="736367"/>
                        <a:pt x="1884363" y="-530458"/>
                        <a:pt x="2476500" y="260117"/>
                      </a:cubicBezTo>
                    </a:path>
                  </a:pathLst>
                </a:custGeom>
                <a:noFill/>
                <a:ln w="698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6" name="Freeform 215"/>
                <p:cNvSpPr/>
                <p:nvPr/>
              </p:nvSpPr>
              <p:spPr bwMode="auto">
                <a:xfrm>
                  <a:off x="3633787" y="2415555"/>
                  <a:ext cx="2528888" cy="684036"/>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Lst>
                  <a:ahLst/>
                  <a:cxnLst>
                    <a:cxn ang="0">
                      <a:pos x="connsiteX0" y="connsiteY0"/>
                    </a:cxn>
                    <a:cxn ang="0">
                      <a:pos x="connsiteX1" y="connsiteY1"/>
                    </a:cxn>
                  </a:cxnLst>
                  <a:rect l="l" t="t" r="r" b="b"/>
                  <a:pathLst>
                    <a:path w="2528888" h="684036">
                      <a:moveTo>
                        <a:pt x="0" y="656259"/>
                      </a:moveTo>
                      <a:cubicBezTo>
                        <a:pt x="1006475" y="894384"/>
                        <a:pt x="1770064" y="-496267"/>
                        <a:pt x="2528888" y="19429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7" name="Freeform 216"/>
                <p:cNvSpPr/>
                <p:nvPr/>
              </p:nvSpPr>
              <p:spPr bwMode="auto">
                <a:xfrm>
                  <a:off x="3633787" y="2387171"/>
                  <a:ext cx="2528888" cy="69991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28888"/>
                    <a:gd name="connsiteY0" fmla="*/ 645613 h 699912"/>
                    <a:gd name="connsiteX1" fmla="*/ 2528888 w 2528888"/>
                    <a:gd name="connsiteY1" fmla="*/ 183650 h 699912"/>
                  </a:gdLst>
                  <a:ahLst/>
                  <a:cxnLst>
                    <a:cxn ang="0">
                      <a:pos x="connsiteX0" y="connsiteY0"/>
                    </a:cxn>
                    <a:cxn ang="0">
                      <a:pos x="connsiteX1" y="connsiteY1"/>
                    </a:cxn>
                  </a:cxnLst>
                  <a:rect l="l" t="t" r="r" b="b"/>
                  <a:pathLst>
                    <a:path w="2528888" h="699912">
                      <a:moveTo>
                        <a:pt x="0" y="645613"/>
                      </a:moveTo>
                      <a:cubicBezTo>
                        <a:pt x="958850" y="998038"/>
                        <a:pt x="1770064" y="-506913"/>
                        <a:pt x="2528888" y="183650"/>
                      </a:cubicBezTo>
                    </a:path>
                  </a:pathLst>
                </a:custGeom>
                <a:noFill/>
                <a:ln w="603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8" name="Freeform 217"/>
                <p:cNvSpPr/>
                <p:nvPr/>
              </p:nvSpPr>
              <p:spPr bwMode="auto">
                <a:xfrm>
                  <a:off x="3786187" y="2348828"/>
                  <a:ext cx="2062163" cy="66998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214563"/>
                    <a:gd name="connsiteY0" fmla="*/ 767758 h 793433"/>
                    <a:gd name="connsiteX1" fmla="*/ 2214563 w 2214563"/>
                    <a:gd name="connsiteY1" fmla="*/ 181970 h 793433"/>
                    <a:gd name="connsiteX0" fmla="*/ 0 w 2214563"/>
                    <a:gd name="connsiteY0" fmla="*/ 930092 h 950679"/>
                    <a:gd name="connsiteX1" fmla="*/ 2214563 w 2214563"/>
                    <a:gd name="connsiteY1" fmla="*/ 344304 h 950679"/>
                    <a:gd name="connsiteX0" fmla="*/ 0 w 2062163"/>
                    <a:gd name="connsiteY0" fmla="*/ 685994 h 709937"/>
                    <a:gd name="connsiteX1" fmla="*/ 2062163 w 2062163"/>
                    <a:gd name="connsiteY1" fmla="*/ 385956 h 709937"/>
                    <a:gd name="connsiteX0" fmla="*/ 0 w 2062163"/>
                    <a:gd name="connsiteY0" fmla="*/ 710275 h 713488"/>
                    <a:gd name="connsiteX1" fmla="*/ 2062163 w 2062163"/>
                    <a:gd name="connsiteY1" fmla="*/ 410237 h 713488"/>
                    <a:gd name="connsiteX0" fmla="*/ 0 w 2062163"/>
                    <a:gd name="connsiteY0" fmla="*/ 673236 h 676639"/>
                    <a:gd name="connsiteX1" fmla="*/ 2062163 w 2062163"/>
                    <a:gd name="connsiteY1" fmla="*/ 373198 h 676639"/>
                    <a:gd name="connsiteX0" fmla="*/ 0 w 2062163"/>
                    <a:gd name="connsiteY0" fmla="*/ 687577 h 687577"/>
                    <a:gd name="connsiteX1" fmla="*/ 1704977 w 2062163"/>
                    <a:gd name="connsiteY1" fmla="*/ 26205 h 687577"/>
                    <a:gd name="connsiteX2" fmla="*/ 2062163 w 2062163"/>
                    <a:gd name="connsiteY2" fmla="*/ 387539 h 687577"/>
                    <a:gd name="connsiteX0" fmla="*/ 0 w 2135404"/>
                    <a:gd name="connsiteY0" fmla="*/ 661372 h 661372"/>
                    <a:gd name="connsiteX1" fmla="*/ 1704977 w 2135404"/>
                    <a:gd name="connsiteY1" fmla="*/ 0 h 661372"/>
                    <a:gd name="connsiteX2" fmla="*/ 2062163 w 2135404"/>
                    <a:gd name="connsiteY2" fmla="*/ 361334 h 661372"/>
                    <a:gd name="connsiteX0" fmla="*/ 0 w 2135404"/>
                    <a:gd name="connsiteY0" fmla="*/ 675328 h 675328"/>
                    <a:gd name="connsiteX1" fmla="*/ 1704977 w 2135404"/>
                    <a:gd name="connsiteY1" fmla="*/ 13956 h 675328"/>
                    <a:gd name="connsiteX2" fmla="*/ 2062163 w 2135404"/>
                    <a:gd name="connsiteY2" fmla="*/ 375290 h 675328"/>
                    <a:gd name="connsiteX0" fmla="*/ 0 w 2245151"/>
                    <a:gd name="connsiteY0" fmla="*/ 675328 h 675328"/>
                    <a:gd name="connsiteX1" fmla="*/ 1704977 w 2245151"/>
                    <a:gd name="connsiteY1" fmla="*/ 13956 h 675328"/>
                    <a:gd name="connsiteX2" fmla="*/ 2062163 w 2245151"/>
                    <a:gd name="connsiteY2" fmla="*/ 375290 h 675328"/>
                    <a:gd name="connsiteX0" fmla="*/ 0 w 2062163"/>
                    <a:gd name="connsiteY0" fmla="*/ 675328 h 675328"/>
                    <a:gd name="connsiteX1" fmla="*/ 1704977 w 2062163"/>
                    <a:gd name="connsiteY1" fmla="*/ 13956 h 675328"/>
                    <a:gd name="connsiteX2" fmla="*/ 2062163 w 2062163"/>
                    <a:gd name="connsiteY2" fmla="*/ 375290 h 675328"/>
                    <a:gd name="connsiteX0" fmla="*/ 0 w 2062163"/>
                    <a:gd name="connsiteY0" fmla="*/ 675328 h 675328"/>
                    <a:gd name="connsiteX1" fmla="*/ 1704977 w 2062163"/>
                    <a:gd name="connsiteY1" fmla="*/ 13956 h 675328"/>
                    <a:gd name="connsiteX2" fmla="*/ 2062163 w 2062163"/>
                    <a:gd name="connsiteY2" fmla="*/ 375290 h 675328"/>
                    <a:gd name="connsiteX0" fmla="*/ 0 w 2062163"/>
                    <a:gd name="connsiteY0" fmla="*/ 670454 h 670454"/>
                    <a:gd name="connsiteX1" fmla="*/ 1704977 w 2062163"/>
                    <a:gd name="connsiteY1" fmla="*/ 9082 h 670454"/>
                    <a:gd name="connsiteX2" fmla="*/ 2062163 w 2062163"/>
                    <a:gd name="connsiteY2" fmla="*/ 370416 h 670454"/>
                    <a:gd name="connsiteX0" fmla="*/ 0 w 2062163"/>
                    <a:gd name="connsiteY0" fmla="*/ 669982 h 669982"/>
                    <a:gd name="connsiteX1" fmla="*/ 1704977 w 2062163"/>
                    <a:gd name="connsiteY1" fmla="*/ 8610 h 669982"/>
                    <a:gd name="connsiteX2" fmla="*/ 2062163 w 2062163"/>
                    <a:gd name="connsiteY2" fmla="*/ 369944 h 669982"/>
                  </a:gdLst>
                  <a:ahLst/>
                  <a:cxnLst>
                    <a:cxn ang="0">
                      <a:pos x="connsiteX0" y="connsiteY0"/>
                    </a:cxn>
                    <a:cxn ang="0">
                      <a:pos x="connsiteX1" y="connsiteY1"/>
                    </a:cxn>
                    <a:cxn ang="0">
                      <a:pos x="connsiteX2" y="connsiteY2"/>
                    </a:cxn>
                  </a:cxnLst>
                  <a:rect l="l" t="t" r="r" b="b"/>
                  <a:pathLst>
                    <a:path w="2062163" h="669982">
                      <a:moveTo>
                        <a:pt x="0" y="669982"/>
                      </a:moveTo>
                      <a:cubicBezTo>
                        <a:pt x="1006476" y="482862"/>
                        <a:pt x="1493839" y="-75734"/>
                        <a:pt x="1704977" y="8610"/>
                      </a:cubicBezTo>
                      <a:cubicBezTo>
                        <a:pt x="1897063" y="193732"/>
                        <a:pt x="1927226" y="231831"/>
                        <a:pt x="2062163" y="36994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9" name="Freeform 218"/>
                <p:cNvSpPr/>
                <p:nvPr/>
              </p:nvSpPr>
              <p:spPr bwMode="auto">
                <a:xfrm>
                  <a:off x="3671887" y="2592032"/>
                  <a:ext cx="2476500" cy="946506"/>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Lst>
                  <a:ahLst/>
                  <a:cxnLst>
                    <a:cxn ang="0">
                      <a:pos x="connsiteX0" y="connsiteY0"/>
                    </a:cxn>
                    <a:cxn ang="0">
                      <a:pos x="connsiteX1" y="connsiteY1"/>
                    </a:cxn>
                  </a:cxnLst>
                  <a:rect l="l" t="t" r="r" b="b"/>
                  <a:pathLst>
                    <a:path w="2476500" h="981986">
                      <a:moveTo>
                        <a:pt x="0" y="585788"/>
                      </a:moveTo>
                      <a:cubicBezTo>
                        <a:pt x="1154113" y="1643063"/>
                        <a:pt x="1946276" y="280987"/>
                        <a:pt x="2476500" y="0"/>
                      </a:cubicBezTo>
                    </a:path>
                  </a:pathLst>
                </a:custGeom>
                <a:noFill/>
                <a:ln w="571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0" name="Freeform 219"/>
                <p:cNvSpPr/>
                <p:nvPr/>
              </p:nvSpPr>
              <p:spPr bwMode="auto">
                <a:xfrm>
                  <a:off x="3652837" y="2592031"/>
                  <a:ext cx="2495550" cy="89480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Lst>
                  <a:ahLst/>
                  <a:cxnLst>
                    <a:cxn ang="0">
                      <a:pos x="connsiteX0" y="connsiteY0"/>
                    </a:cxn>
                    <a:cxn ang="0">
                      <a:pos x="connsiteX1" y="connsiteY1"/>
                    </a:cxn>
                  </a:cxnLst>
                  <a:rect l="l" t="t" r="r" b="b"/>
                  <a:pathLst>
                    <a:path w="2495550" h="894802">
                      <a:moveTo>
                        <a:pt x="0" y="561976"/>
                      </a:moveTo>
                      <a:cubicBezTo>
                        <a:pt x="1111250" y="1514476"/>
                        <a:pt x="1955800" y="133350"/>
                        <a:pt x="2495550" y="0"/>
                      </a:cubicBezTo>
                    </a:path>
                  </a:pathLst>
                </a:custGeom>
                <a:noFill/>
                <a:ln w="984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1" name="Freeform 220"/>
                <p:cNvSpPr/>
                <p:nvPr/>
              </p:nvSpPr>
              <p:spPr bwMode="auto">
                <a:xfrm>
                  <a:off x="3652837" y="2582460"/>
                  <a:ext cx="2476500" cy="794155"/>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Lst>
                  <a:ahLst/>
                  <a:cxnLst>
                    <a:cxn ang="0">
                      <a:pos x="connsiteX0" y="connsiteY0"/>
                    </a:cxn>
                    <a:cxn ang="0">
                      <a:pos x="connsiteX1" y="connsiteY1"/>
                    </a:cxn>
                  </a:cxnLst>
                  <a:rect l="l" t="t" r="r" b="b"/>
                  <a:pathLst>
                    <a:path w="2476500" h="794155">
                      <a:moveTo>
                        <a:pt x="0" y="452439"/>
                      </a:moveTo>
                      <a:cubicBezTo>
                        <a:pt x="1111250" y="1404939"/>
                        <a:pt x="1746250" y="71437"/>
                        <a:pt x="2476500" y="0"/>
                      </a:cubicBezTo>
                    </a:path>
                  </a:pathLst>
                </a:custGeom>
                <a:noFill/>
                <a:ln w="857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2" name="Freeform 221"/>
                <p:cNvSpPr/>
                <p:nvPr/>
              </p:nvSpPr>
              <p:spPr bwMode="auto">
                <a:xfrm>
                  <a:off x="3667124" y="2606489"/>
                  <a:ext cx="2462213" cy="618814"/>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Lst>
                  <a:ahLst/>
                  <a:cxnLst>
                    <a:cxn ang="0">
                      <a:pos x="connsiteX0" y="connsiteY0"/>
                    </a:cxn>
                    <a:cxn ang="0">
                      <a:pos x="connsiteX1" y="connsiteY1"/>
                    </a:cxn>
                  </a:cxnLst>
                  <a:rect l="l" t="t" r="r" b="b"/>
                  <a:pathLst>
                    <a:path w="2462213" h="618814">
                      <a:moveTo>
                        <a:pt x="0" y="528639"/>
                      </a:moveTo>
                      <a:cubicBezTo>
                        <a:pt x="1454150" y="885826"/>
                        <a:pt x="1731963" y="71437"/>
                        <a:pt x="2462213" y="0"/>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3" name="Freeform 222"/>
                <p:cNvSpPr/>
                <p:nvPr/>
              </p:nvSpPr>
              <p:spPr bwMode="auto">
                <a:xfrm>
                  <a:off x="3667124" y="2699421"/>
                  <a:ext cx="2181226" cy="41167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Lst>
                  <a:ahLst/>
                  <a:cxnLst>
                    <a:cxn ang="0">
                      <a:pos x="connsiteX0" y="connsiteY0"/>
                    </a:cxn>
                    <a:cxn ang="0">
                      <a:pos x="connsiteX1" y="connsiteY1"/>
                    </a:cxn>
                  </a:cxnLst>
                  <a:rect l="l" t="t" r="r" b="b"/>
                  <a:pathLst>
                    <a:path w="2181226" h="411678">
                      <a:moveTo>
                        <a:pt x="0" y="411678"/>
                      </a:moveTo>
                      <a:cubicBezTo>
                        <a:pt x="1382713" y="387865"/>
                        <a:pt x="1212851" y="-78862"/>
                        <a:pt x="2181226" y="11626"/>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4" name="Freeform 223"/>
                <p:cNvSpPr/>
                <p:nvPr/>
              </p:nvSpPr>
              <p:spPr bwMode="auto">
                <a:xfrm>
                  <a:off x="3667124" y="2713160"/>
                  <a:ext cx="2276476" cy="39793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81226"/>
                    <a:gd name="connsiteY0" fmla="*/ 420987 h 420987"/>
                    <a:gd name="connsiteX1" fmla="*/ 2181226 w 2181226"/>
                    <a:gd name="connsiteY1" fmla="*/ 20935 h 420987"/>
                    <a:gd name="connsiteX0" fmla="*/ 0 w 2181226"/>
                    <a:gd name="connsiteY0" fmla="*/ 422722 h 422722"/>
                    <a:gd name="connsiteX1" fmla="*/ 2181226 w 2181226"/>
                    <a:gd name="connsiteY1" fmla="*/ 22670 h 422722"/>
                    <a:gd name="connsiteX0" fmla="*/ 0 w 2181226"/>
                    <a:gd name="connsiteY0" fmla="*/ 420988 h 420988"/>
                    <a:gd name="connsiteX1" fmla="*/ 2181226 w 2181226"/>
                    <a:gd name="connsiteY1" fmla="*/ 20936 h 420988"/>
                    <a:gd name="connsiteX0" fmla="*/ 0 w 2276476"/>
                    <a:gd name="connsiteY0" fmla="*/ 343324 h 343324"/>
                    <a:gd name="connsiteX1" fmla="*/ 2276476 w 2276476"/>
                    <a:gd name="connsiteY1" fmla="*/ 24235 h 343324"/>
                    <a:gd name="connsiteX0" fmla="*/ 0 w 2276476"/>
                    <a:gd name="connsiteY0" fmla="*/ 397938 h 397938"/>
                    <a:gd name="connsiteX1" fmla="*/ 2276476 w 2276476"/>
                    <a:gd name="connsiteY1" fmla="*/ 78849 h 397938"/>
                  </a:gdLst>
                  <a:ahLst/>
                  <a:cxnLst>
                    <a:cxn ang="0">
                      <a:pos x="connsiteX0" y="connsiteY0"/>
                    </a:cxn>
                    <a:cxn ang="0">
                      <a:pos x="connsiteX1" y="connsiteY1"/>
                    </a:cxn>
                  </a:cxnLst>
                  <a:rect l="l" t="t" r="r" b="b"/>
                  <a:pathLst>
                    <a:path w="2276476" h="397938">
                      <a:moveTo>
                        <a:pt x="0" y="397938"/>
                      </a:moveTo>
                      <a:cubicBezTo>
                        <a:pt x="1287463" y="374125"/>
                        <a:pt x="1022351" y="-206901"/>
                        <a:pt x="2276476" y="78849"/>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5" name="Freeform 224"/>
                <p:cNvSpPr/>
                <p:nvPr/>
              </p:nvSpPr>
              <p:spPr bwMode="auto">
                <a:xfrm>
                  <a:off x="3667124" y="2771076"/>
                  <a:ext cx="2174105" cy="38799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Lst>
                  <a:ahLst/>
                  <a:cxnLst>
                    <a:cxn ang="0">
                      <a:pos x="connsiteX0" y="connsiteY0"/>
                    </a:cxn>
                    <a:cxn ang="0">
                      <a:pos x="connsiteX1" y="connsiteY1"/>
                    </a:cxn>
                  </a:cxnLst>
                  <a:rect l="l" t="t" r="r" b="b"/>
                  <a:pathLst>
                    <a:path w="2181226" h="411678">
                      <a:moveTo>
                        <a:pt x="0" y="411678"/>
                      </a:moveTo>
                      <a:cubicBezTo>
                        <a:pt x="1382713" y="387865"/>
                        <a:pt x="1212851" y="-78862"/>
                        <a:pt x="2181226" y="1162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6" name="Freeform 225"/>
                <p:cNvSpPr/>
                <p:nvPr/>
              </p:nvSpPr>
              <p:spPr bwMode="auto">
                <a:xfrm>
                  <a:off x="3690936" y="2800168"/>
                  <a:ext cx="2150293" cy="34639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Lst>
                  <a:ahLst/>
                  <a:cxnLst>
                    <a:cxn ang="0">
                      <a:pos x="connsiteX0" y="connsiteY0"/>
                    </a:cxn>
                    <a:cxn ang="0">
                      <a:pos x="connsiteX1" y="connsiteY1"/>
                    </a:cxn>
                  </a:cxnLst>
                  <a:rect l="l" t="t" r="r" b="b"/>
                  <a:pathLst>
                    <a:path w="2157336" h="367538">
                      <a:moveTo>
                        <a:pt x="0" y="366016"/>
                      </a:moveTo>
                      <a:cubicBezTo>
                        <a:pt x="1373157" y="397789"/>
                        <a:pt x="1188961" y="-79044"/>
                        <a:pt x="2157336" y="11444"/>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7" name="Freeform 226"/>
                <p:cNvSpPr/>
                <p:nvPr/>
              </p:nvSpPr>
              <p:spPr bwMode="auto">
                <a:xfrm>
                  <a:off x="4219574" y="2854169"/>
                  <a:ext cx="1329040" cy="190301"/>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 name="connsiteX0" fmla="*/ 0 w 2157336"/>
                    <a:gd name="connsiteY0" fmla="*/ 354572 h 357144"/>
                    <a:gd name="connsiteX1" fmla="*/ 2157336 w 2157336"/>
                    <a:gd name="connsiteY1" fmla="*/ 0 h 357144"/>
                    <a:gd name="connsiteX0" fmla="*/ 0 w 1543425"/>
                    <a:gd name="connsiteY0" fmla="*/ 175004 h 181381"/>
                    <a:gd name="connsiteX1" fmla="*/ 1543425 w 1543425"/>
                    <a:gd name="connsiteY1" fmla="*/ 0 h 181381"/>
                    <a:gd name="connsiteX0" fmla="*/ 0 w 1543425"/>
                    <a:gd name="connsiteY0" fmla="*/ 175004 h 175004"/>
                    <a:gd name="connsiteX1" fmla="*/ 1543425 w 1543425"/>
                    <a:gd name="connsiteY1" fmla="*/ 0 h 175004"/>
                  </a:gdLst>
                  <a:ahLst/>
                  <a:cxnLst>
                    <a:cxn ang="0">
                      <a:pos x="connsiteX0" y="connsiteY0"/>
                    </a:cxn>
                    <a:cxn ang="0">
                      <a:pos x="connsiteX1" y="connsiteY1"/>
                    </a:cxn>
                  </a:cxnLst>
                  <a:rect l="l" t="t" r="r" b="b"/>
                  <a:pathLst>
                    <a:path w="1543425" h="175004">
                      <a:moveTo>
                        <a:pt x="0" y="175004"/>
                      </a:moveTo>
                      <a:cubicBezTo>
                        <a:pt x="903045" y="158600"/>
                        <a:pt x="1011979" y="115357"/>
                        <a:pt x="154342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8" name="Freeform 227"/>
                <p:cNvSpPr/>
                <p:nvPr/>
              </p:nvSpPr>
              <p:spPr bwMode="auto">
                <a:xfrm>
                  <a:off x="4166488" y="2906899"/>
                  <a:ext cx="1329040" cy="190301"/>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 name="connsiteX0" fmla="*/ 0 w 2157336"/>
                    <a:gd name="connsiteY0" fmla="*/ 354572 h 357144"/>
                    <a:gd name="connsiteX1" fmla="*/ 2157336 w 2157336"/>
                    <a:gd name="connsiteY1" fmla="*/ 0 h 357144"/>
                    <a:gd name="connsiteX0" fmla="*/ 0 w 1543425"/>
                    <a:gd name="connsiteY0" fmla="*/ 175004 h 181381"/>
                    <a:gd name="connsiteX1" fmla="*/ 1543425 w 1543425"/>
                    <a:gd name="connsiteY1" fmla="*/ 0 h 181381"/>
                    <a:gd name="connsiteX0" fmla="*/ 0 w 1543425"/>
                    <a:gd name="connsiteY0" fmla="*/ 175004 h 175004"/>
                    <a:gd name="connsiteX1" fmla="*/ 1543425 w 1543425"/>
                    <a:gd name="connsiteY1" fmla="*/ 0 h 175004"/>
                  </a:gdLst>
                  <a:ahLst/>
                  <a:cxnLst>
                    <a:cxn ang="0">
                      <a:pos x="connsiteX0" y="connsiteY0"/>
                    </a:cxn>
                    <a:cxn ang="0">
                      <a:pos x="connsiteX1" y="connsiteY1"/>
                    </a:cxn>
                  </a:cxnLst>
                  <a:rect l="l" t="t" r="r" b="b"/>
                  <a:pathLst>
                    <a:path w="1543425" h="175004">
                      <a:moveTo>
                        <a:pt x="0" y="175004"/>
                      </a:moveTo>
                      <a:cubicBezTo>
                        <a:pt x="903045" y="158600"/>
                        <a:pt x="1011979" y="115357"/>
                        <a:pt x="154342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9" name="Freeform 228"/>
                <p:cNvSpPr/>
                <p:nvPr/>
              </p:nvSpPr>
              <p:spPr bwMode="auto">
                <a:xfrm>
                  <a:off x="3660171" y="2594756"/>
                  <a:ext cx="2494361" cy="71348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510047"/>
                    <a:gd name="connsiteY0" fmla="*/ 716785 h 1018883"/>
                    <a:gd name="connsiteX1" fmla="*/ 2510047 w 2510047"/>
                    <a:gd name="connsiteY1" fmla="*/ 0 h 1018883"/>
                    <a:gd name="connsiteX0" fmla="*/ 0 w 2510047"/>
                    <a:gd name="connsiteY0" fmla="*/ 716785 h 1042168"/>
                    <a:gd name="connsiteX1" fmla="*/ 2510047 w 2510047"/>
                    <a:gd name="connsiteY1" fmla="*/ 0 h 1042168"/>
                  </a:gdLst>
                  <a:ahLst/>
                  <a:cxnLst>
                    <a:cxn ang="0">
                      <a:pos x="connsiteX0" y="connsiteY0"/>
                    </a:cxn>
                    <a:cxn ang="0">
                      <a:pos x="connsiteX1" y="connsiteY1"/>
                    </a:cxn>
                  </a:cxnLst>
                  <a:rect l="l" t="t" r="r" b="b"/>
                  <a:pathLst>
                    <a:path w="2510047" h="1042168">
                      <a:moveTo>
                        <a:pt x="0" y="716785"/>
                      </a:moveTo>
                      <a:cubicBezTo>
                        <a:pt x="1111250" y="1669285"/>
                        <a:pt x="1746251" y="252306"/>
                        <a:pt x="2510047" y="0"/>
                      </a:cubicBezTo>
                    </a:path>
                  </a:pathLst>
                </a:custGeom>
                <a:noFill/>
                <a:ln w="857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0" name="Freeform 229"/>
                <p:cNvSpPr/>
                <p:nvPr/>
              </p:nvSpPr>
              <p:spPr bwMode="auto">
                <a:xfrm>
                  <a:off x="5243512" y="2524125"/>
                  <a:ext cx="290513" cy="266700"/>
                </a:xfrm>
                <a:custGeom>
                  <a:avLst/>
                  <a:gdLst>
                    <a:gd name="connsiteX0" fmla="*/ 295275 w 295275"/>
                    <a:gd name="connsiteY0" fmla="*/ 261937 h 261937"/>
                    <a:gd name="connsiteX1" fmla="*/ 0 w 295275"/>
                    <a:gd name="connsiteY1" fmla="*/ 0 h 261937"/>
                    <a:gd name="connsiteX0" fmla="*/ 290513 w 290513"/>
                    <a:gd name="connsiteY0" fmla="*/ 266700 h 266700"/>
                    <a:gd name="connsiteX1" fmla="*/ 0 w 290513"/>
                    <a:gd name="connsiteY1" fmla="*/ 0 h 266700"/>
                    <a:gd name="connsiteX0" fmla="*/ 290513 w 290513"/>
                    <a:gd name="connsiteY0" fmla="*/ 266700 h 266700"/>
                    <a:gd name="connsiteX1" fmla="*/ 0 w 290513"/>
                    <a:gd name="connsiteY1" fmla="*/ 0 h 266700"/>
                  </a:gdLst>
                  <a:ahLst/>
                  <a:cxnLst>
                    <a:cxn ang="0">
                      <a:pos x="connsiteX0" y="connsiteY0"/>
                    </a:cxn>
                    <a:cxn ang="0">
                      <a:pos x="connsiteX1" y="connsiteY1"/>
                    </a:cxn>
                  </a:cxnLst>
                  <a:rect l="l" t="t" r="r" b="b"/>
                  <a:pathLst>
                    <a:path w="290513" h="266700">
                      <a:moveTo>
                        <a:pt x="290513" y="266700"/>
                      </a:moveTo>
                      <a:cubicBezTo>
                        <a:pt x="193675" y="177800"/>
                        <a:pt x="96838" y="141288"/>
                        <a:pt x="0" y="0"/>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1" name="Freeform 230"/>
                <p:cNvSpPr/>
                <p:nvPr/>
              </p:nvSpPr>
              <p:spPr bwMode="auto">
                <a:xfrm>
                  <a:off x="5462588" y="2189243"/>
                  <a:ext cx="242888" cy="149145"/>
                </a:xfrm>
                <a:custGeom>
                  <a:avLst/>
                  <a:gdLst>
                    <a:gd name="connsiteX0" fmla="*/ 228600 w 228600"/>
                    <a:gd name="connsiteY0" fmla="*/ 123825 h 123825"/>
                    <a:gd name="connsiteX1" fmla="*/ 228600 w 228600"/>
                    <a:gd name="connsiteY1" fmla="*/ 123825 h 123825"/>
                    <a:gd name="connsiteX2" fmla="*/ 0 w 228600"/>
                    <a:gd name="connsiteY2" fmla="*/ 0 h 123825"/>
                    <a:gd name="connsiteX0" fmla="*/ 228600 w 228600"/>
                    <a:gd name="connsiteY0" fmla="*/ 134676 h 134676"/>
                    <a:gd name="connsiteX1" fmla="*/ 228600 w 228600"/>
                    <a:gd name="connsiteY1" fmla="*/ 134676 h 134676"/>
                    <a:gd name="connsiteX2" fmla="*/ 0 w 228600"/>
                    <a:gd name="connsiteY2" fmla="*/ 10851 h 134676"/>
                    <a:gd name="connsiteX0" fmla="*/ 228600 w 228600"/>
                    <a:gd name="connsiteY0" fmla="*/ 144824 h 144824"/>
                    <a:gd name="connsiteX1" fmla="*/ 228600 w 228600"/>
                    <a:gd name="connsiteY1" fmla="*/ 144824 h 144824"/>
                    <a:gd name="connsiteX2" fmla="*/ 0 w 228600"/>
                    <a:gd name="connsiteY2" fmla="*/ 20999 h 144824"/>
                    <a:gd name="connsiteX0" fmla="*/ 228600 w 242888"/>
                    <a:gd name="connsiteY0" fmla="*/ 144382 h 149145"/>
                    <a:gd name="connsiteX1" fmla="*/ 242888 w 242888"/>
                    <a:gd name="connsiteY1" fmla="*/ 149145 h 149145"/>
                    <a:gd name="connsiteX2" fmla="*/ 0 w 242888"/>
                    <a:gd name="connsiteY2" fmla="*/ 20557 h 149145"/>
                  </a:gdLst>
                  <a:ahLst/>
                  <a:cxnLst>
                    <a:cxn ang="0">
                      <a:pos x="connsiteX0" y="connsiteY0"/>
                    </a:cxn>
                    <a:cxn ang="0">
                      <a:pos x="connsiteX1" y="connsiteY1"/>
                    </a:cxn>
                    <a:cxn ang="0">
                      <a:pos x="connsiteX2" y="connsiteY2"/>
                    </a:cxn>
                  </a:cxnLst>
                  <a:rect l="l" t="t" r="r" b="b"/>
                  <a:pathLst>
                    <a:path w="242888" h="149145">
                      <a:moveTo>
                        <a:pt x="228600" y="144382"/>
                      </a:moveTo>
                      <a:lnTo>
                        <a:pt x="242888" y="149145"/>
                      </a:lnTo>
                      <a:cubicBezTo>
                        <a:pt x="166688" y="107870"/>
                        <a:pt x="300037" y="-57230"/>
                        <a:pt x="0" y="20557"/>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2" name="Freeform 231"/>
                <p:cNvSpPr/>
                <p:nvPr/>
              </p:nvSpPr>
              <p:spPr bwMode="auto">
                <a:xfrm>
                  <a:off x="5572125" y="2986088"/>
                  <a:ext cx="52388" cy="171450"/>
                </a:xfrm>
                <a:custGeom>
                  <a:avLst/>
                  <a:gdLst>
                    <a:gd name="connsiteX0" fmla="*/ 52388 w 52388"/>
                    <a:gd name="connsiteY0" fmla="*/ 171450 h 171450"/>
                    <a:gd name="connsiteX1" fmla="*/ 0 w 52388"/>
                    <a:gd name="connsiteY1" fmla="*/ 0 h 171450"/>
                    <a:gd name="connsiteX0" fmla="*/ 52388 w 52388"/>
                    <a:gd name="connsiteY0" fmla="*/ 171450 h 171450"/>
                    <a:gd name="connsiteX1" fmla="*/ 0 w 52388"/>
                    <a:gd name="connsiteY1" fmla="*/ 0 h 171450"/>
                  </a:gdLst>
                  <a:ahLst/>
                  <a:cxnLst>
                    <a:cxn ang="0">
                      <a:pos x="connsiteX0" y="connsiteY0"/>
                    </a:cxn>
                    <a:cxn ang="0">
                      <a:pos x="connsiteX1" y="connsiteY1"/>
                    </a:cxn>
                  </a:cxnLst>
                  <a:rect l="l" t="t" r="r" b="b"/>
                  <a:pathLst>
                    <a:path w="52388" h="171450">
                      <a:moveTo>
                        <a:pt x="52388" y="171450"/>
                      </a:moveTo>
                      <a:cubicBezTo>
                        <a:pt x="-3175" y="138113"/>
                        <a:pt x="17463" y="57150"/>
                        <a:pt x="0" y="0"/>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3" name="Freeform 232"/>
                <p:cNvSpPr/>
                <p:nvPr/>
              </p:nvSpPr>
              <p:spPr bwMode="auto">
                <a:xfrm>
                  <a:off x="5329416" y="3057526"/>
                  <a:ext cx="3476445" cy="2366332"/>
                </a:xfrm>
                <a:custGeom>
                  <a:avLst/>
                  <a:gdLst>
                    <a:gd name="connsiteX0" fmla="*/ 4762 w 3238500"/>
                    <a:gd name="connsiteY0" fmla="*/ 0 h 2295525"/>
                    <a:gd name="connsiteX1" fmla="*/ 4762 w 3238500"/>
                    <a:gd name="connsiteY1" fmla="*/ 176213 h 2295525"/>
                    <a:gd name="connsiteX2" fmla="*/ 414337 w 3238500"/>
                    <a:gd name="connsiteY2" fmla="*/ 1238250 h 2295525"/>
                    <a:gd name="connsiteX3" fmla="*/ 847725 w 3238500"/>
                    <a:gd name="connsiteY3" fmla="*/ 2295525 h 2295525"/>
                    <a:gd name="connsiteX4" fmla="*/ 1262062 w 3238500"/>
                    <a:gd name="connsiteY4" fmla="*/ 2138363 h 2295525"/>
                    <a:gd name="connsiteX5" fmla="*/ 3238500 w 3238500"/>
                    <a:gd name="connsiteY5" fmla="*/ 1076325 h 2295525"/>
                    <a:gd name="connsiteX6" fmla="*/ 2481262 w 3238500"/>
                    <a:gd name="connsiteY6" fmla="*/ 752475 h 2295525"/>
                    <a:gd name="connsiteX7" fmla="*/ 1643062 w 3238500"/>
                    <a:gd name="connsiteY7" fmla="*/ 914400 h 2295525"/>
                    <a:gd name="connsiteX8" fmla="*/ 1271587 w 3238500"/>
                    <a:gd name="connsiteY8" fmla="*/ 371475 h 2295525"/>
                    <a:gd name="connsiteX9" fmla="*/ 1114425 w 3238500"/>
                    <a:gd name="connsiteY9" fmla="*/ 285750 h 2295525"/>
                    <a:gd name="connsiteX10" fmla="*/ 609600 w 3238500"/>
                    <a:gd name="connsiteY10" fmla="*/ 138113 h 2295525"/>
                    <a:gd name="connsiteX11" fmla="*/ 190500 w 3238500"/>
                    <a:gd name="connsiteY11" fmla="*/ 190500 h 2295525"/>
                    <a:gd name="connsiteX12" fmla="*/ 0 w 3238500"/>
                    <a:gd name="connsiteY12" fmla="*/ 166688 h 2295525"/>
                    <a:gd name="connsiteX0" fmla="*/ 169081 w 3402819"/>
                    <a:gd name="connsiteY0" fmla="*/ 0 h 2295525"/>
                    <a:gd name="connsiteX1" fmla="*/ 169081 w 3402819"/>
                    <a:gd name="connsiteY1" fmla="*/ 176213 h 2295525"/>
                    <a:gd name="connsiteX2" fmla="*/ 578656 w 3402819"/>
                    <a:gd name="connsiteY2" fmla="*/ 1238250 h 2295525"/>
                    <a:gd name="connsiteX3" fmla="*/ 1012044 w 3402819"/>
                    <a:gd name="connsiteY3" fmla="*/ 2295525 h 2295525"/>
                    <a:gd name="connsiteX4" fmla="*/ 1426381 w 3402819"/>
                    <a:gd name="connsiteY4" fmla="*/ 2138363 h 2295525"/>
                    <a:gd name="connsiteX5" fmla="*/ 3402819 w 3402819"/>
                    <a:gd name="connsiteY5" fmla="*/ 1076325 h 2295525"/>
                    <a:gd name="connsiteX6" fmla="*/ 2645581 w 3402819"/>
                    <a:gd name="connsiteY6" fmla="*/ 752475 h 2295525"/>
                    <a:gd name="connsiteX7" fmla="*/ 1807381 w 3402819"/>
                    <a:gd name="connsiteY7" fmla="*/ 914400 h 2295525"/>
                    <a:gd name="connsiteX8" fmla="*/ 1435906 w 3402819"/>
                    <a:gd name="connsiteY8" fmla="*/ 371475 h 2295525"/>
                    <a:gd name="connsiteX9" fmla="*/ 1278744 w 3402819"/>
                    <a:gd name="connsiteY9" fmla="*/ 285750 h 2295525"/>
                    <a:gd name="connsiteX10" fmla="*/ 773919 w 3402819"/>
                    <a:gd name="connsiteY10" fmla="*/ 138113 h 2295525"/>
                    <a:gd name="connsiteX11" fmla="*/ 354819 w 3402819"/>
                    <a:gd name="connsiteY11" fmla="*/ 190500 h 2295525"/>
                    <a:gd name="connsiteX12" fmla="*/ 164319 w 3402819"/>
                    <a:gd name="connsiteY12" fmla="*/ 166688 h 2295525"/>
                    <a:gd name="connsiteX0" fmla="*/ 217432 w 3451170"/>
                    <a:gd name="connsiteY0" fmla="*/ 0 h 2295525"/>
                    <a:gd name="connsiteX1" fmla="*/ 217432 w 3451170"/>
                    <a:gd name="connsiteY1" fmla="*/ 176213 h 2295525"/>
                    <a:gd name="connsiteX2" fmla="*/ 627007 w 3451170"/>
                    <a:gd name="connsiteY2" fmla="*/ 1238250 h 2295525"/>
                    <a:gd name="connsiteX3" fmla="*/ 1060395 w 3451170"/>
                    <a:gd name="connsiteY3" fmla="*/ 2295525 h 2295525"/>
                    <a:gd name="connsiteX4" fmla="*/ 1474732 w 3451170"/>
                    <a:gd name="connsiteY4" fmla="*/ 2138363 h 2295525"/>
                    <a:gd name="connsiteX5" fmla="*/ 3451170 w 3451170"/>
                    <a:gd name="connsiteY5" fmla="*/ 1076325 h 2295525"/>
                    <a:gd name="connsiteX6" fmla="*/ 2693932 w 3451170"/>
                    <a:gd name="connsiteY6" fmla="*/ 752475 h 2295525"/>
                    <a:gd name="connsiteX7" fmla="*/ 1855732 w 3451170"/>
                    <a:gd name="connsiteY7" fmla="*/ 914400 h 2295525"/>
                    <a:gd name="connsiteX8" fmla="*/ 1484257 w 3451170"/>
                    <a:gd name="connsiteY8" fmla="*/ 371475 h 2295525"/>
                    <a:gd name="connsiteX9" fmla="*/ 1327095 w 3451170"/>
                    <a:gd name="connsiteY9" fmla="*/ 285750 h 2295525"/>
                    <a:gd name="connsiteX10" fmla="*/ 822270 w 3451170"/>
                    <a:gd name="connsiteY10" fmla="*/ 138113 h 2295525"/>
                    <a:gd name="connsiteX11" fmla="*/ 403170 w 3451170"/>
                    <a:gd name="connsiteY11" fmla="*/ 190500 h 2295525"/>
                    <a:gd name="connsiteX12" fmla="*/ 212670 w 3451170"/>
                    <a:gd name="connsiteY12" fmla="*/ 166688 h 2295525"/>
                    <a:gd name="connsiteX0" fmla="*/ 217432 w 3451170"/>
                    <a:gd name="connsiteY0" fmla="*/ 0 h 2295525"/>
                    <a:gd name="connsiteX1" fmla="*/ 217432 w 3451170"/>
                    <a:gd name="connsiteY1" fmla="*/ 176213 h 2295525"/>
                    <a:gd name="connsiteX2" fmla="*/ 627007 w 3451170"/>
                    <a:gd name="connsiteY2" fmla="*/ 1238250 h 2295525"/>
                    <a:gd name="connsiteX3" fmla="*/ 1060395 w 3451170"/>
                    <a:gd name="connsiteY3" fmla="*/ 2295525 h 2295525"/>
                    <a:gd name="connsiteX4" fmla="*/ 1474732 w 3451170"/>
                    <a:gd name="connsiteY4" fmla="*/ 2138363 h 2295525"/>
                    <a:gd name="connsiteX5" fmla="*/ 3451170 w 3451170"/>
                    <a:gd name="connsiteY5" fmla="*/ 1076325 h 2295525"/>
                    <a:gd name="connsiteX6" fmla="*/ 2693932 w 3451170"/>
                    <a:gd name="connsiteY6" fmla="*/ 752475 h 2295525"/>
                    <a:gd name="connsiteX7" fmla="*/ 1855732 w 3451170"/>
                    <a:gd name="connsiteY7" fmla="*/ 914400 h 2295525"/>
                    <a:gd name="connsiteX8" fmla="*/ 1484257 w 3451170"/>
                    <a:gd name="connsiteY8" fmla="*/ 371475 h 2295525"/>
                    <a:gd name="connsiteX9" fmla="*/ 1327095 w 3451170"/>
                    <a:gd name="connsiteY9" fmla="*/ 285750 h 2295525"/>
                    <a:gd name="connsiteX10" fmla="*/ 822270 w 3451170"/>
                    <a:gd name="connsiteY10" fmla="*/ 138113 h 2295525"/>
                    <a:gd name="connsiteX11" fmla="*/ 403170 w 3451170"/>
                    <a:gd name="connsiteY11" fmla="*/ 190500 h 2295525"/>
                    <a:gd name="connsiteX12" fmla="*/ 274583 w 3451170"/>
                    <a:gd name="connsiteY12" fmla="*/ 152401 h 2295525"/>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297722"/>
                    <a:gd name="connsiteX1" fmla="*/ 242707 w 3476445"/>
                    <a:gd name="connsiteY1" fmla="*/ 176213 h 2297722"/>
                    <a:gd name="connsiteX2" fmla="*/ 652282 w 3476445"/>
                    <a:gd name="connsiteY2" fmla="*/ 1238250 h 2297722"/>
                    <a:gd name="connsiteX3" fmla="*/ 1085670 w 3476445"/>
                    <a:gd name="connsiteY3" fmla="*/ 2295525 h 2297722"/>
                    <a:gd name="connsiteX4" fmla="*/ 1500007 w 3476445"/>
                    <a:gd name="connsiteY4" fmla="*/ 2138363 h 2297722"/>
                    <a:gd name="connsiteX5" fmla="*/ 3476445 w 3476445"/>
                    <a:gd name="connsiteY5" fmla="*/ 1076325 h 2297722"/>
                    <a:gd name="connsiteX6" fmla="*/ 2719207 w 3476445"/>
                    <a:gd name="connsiteY6" fmla="*/ 752475 h 2297722"/>
                    <a:gd name="connsiteX7" fmla="*/ 1881007 w 3476445"/>
                    <a:gd name="connsiteY7" fmla="*/ 914400 h 2297722"/>
                    <a:gd name="connsiteX8" fmla="*/ 1509532 w 3476445"/>
                    <a:gd name="connsiteY8" fmla="*/ 371475 h 2297722"/>
                    <a:gd name="connsiteX9" fmla="*/ 1352370 w 3476445"/>
                    <a:gd name="connsiteY9" fmla="*/ 285750 h 2297722"/>
                    <a:gd name="connsiteX10" fmla="*/ 847545 w 3476445"/>
                    <a:gd name="connsiteY10" fmla="*/ 138113 h 2297722"/>
                    <a:gd name="connsiteX11" fmla="*/ 428445 w 3476445"/>
                    <a:gd name="connsiteY11" fmla="*/ 190500 h 2297722"/>
                    <a:gd name="connsiteX12" fmla="*/ 299858 w 3476445"/>
                    <a:gd name="connsiteY12" fmla="*/ 152401 h 2297722"/>
                    <a:gd name="connsiteX0" fmla="*/ 242707 w 3476445"/>
                    <a:gd name="connsiteY0" fmla="*/ 0 h 2297970"/>
                    <a:gd name="connsiteX1" fmla="*/ 242707 w 3476445"/>
                    <a:gd name="connsiteY1" fmla="*/ 176213 h 2297970"/>
                    <a:gd name="connsiteX2" fmla="*/ 652282 w 3476445"/>
                    <a:gd name="connsiteY2" fmla="*/ 1238250 h 2297970"/>
                    <a:gd name="connsiteX3" fmla="*/ 1085670 w 3476445"/>
                    <a:gd name="connsiteY3" fmla="*/ 2295525 h 2297970"/>
                    <a:gd name="connsiteX4" fmla="*/ 1500007 w 3476445"/>
                    <a:gd name="connsiteY4" fmla="*/ 2138363 h 2297970"/>
                    <a:gd name="connsiteX5" fmla="*/ 3476445 w 3476445"/>
                    <a:gd name="connsiteY5" fmla="*/ 1076325 h 2297970"/>
                    <a:gd name="connsiteX6" fmla="*/ 2719207 w 3476445"/>
                    <a:gd name="connsiteY6" fmla="*/ 752475 h 2297970"/>
                    <a:gd name="connsiteX7" fmla="*/ 1881007 w 3476445"/>
                    <a:gd name="connsiteY7" fmla="*/ 914400 h 2297970"/>
                    <a:gd name="connsiteX8" fmla="*/ 1509532 w 3476445"/>
                    <a:gd name="connsiteY8" fmla="*/ 371475 h 2297970"/>
                    <a:gd name="connsiteX9" fmla="*/ 1352370 w 3476445"/>
                    <a:gd name="connsiteY9" fmla="*/ 285750 h 2297970"/>
                    <a:gd name="connsiteX10" fmla="*/ 847545 w 3476445"/>
                    <a:gd name="connsiteY10" fmla="*/ 138113 h 2297970"/>
                    <a:gd name="connsiteX11" fmla="*/ 428445 w 3476445"/>
                    <a:gd name="connsiteY11" fmla="*/ 190500 h 2297970"/>
                    <a:gd name="connsiteX12" fmla="*/ 299858 w 3476445"/>
                    <a:gd name="connsiteY12" fmla="*/ 152401 h 2297970"/>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347057"/>
                    <a:gd name="connsiteX1" fmla="*/ 242707 w 3476445"/>
                    <a:gd name="connsiteY1" fmla="*/ 176213 h 2347057"/>
                    <a:gd name="connsiteX2" fmla="*/ 652282 w 3476445"/>
                    <a:gd name="connsiteY2" fmla="*/ 1238250 h 2347057"/>
                    <a:gd name="connsiteX3" fmla="*/ 1085670 w 3476445"/>
                    <a:gd name="connsiteY3" fmla="*/ 2295525 h 2347057"/>
                    <a:gd name="connsiteX4" fmla="*/ 1500007 w 3476445"/>
                    <a:gd name="connsiteY4" fmla="*/ 2138363 h 2347057"/>
                    <a:gd name="connsiteX5" fmla="*/ 3476445 w 3476445"/>
                    <a:gd name="connsiteY5" fmla="*/ 1076325 h 2347057"/>
                    <a:gd name="connsiteX6" fmla="*/ 2719207 w 3476445"/>
                    <a:gd name="connsiteY6" fmla="*/ 752475 h 2347057"/>
                    <a:gd name="connsiteX7" fmla="*/ 1881007 w 3476445"/>
                    <a:gd name="connsiteY7" fmla="*/ 914400 h 2347057"/>
                    <a:gd name="connsiteX8" fmla="*/ 1509532 w 3476445"/>
                    <a:gd name="connsiteY8" fmla="*/ 371475 h 2347057"/>
                    <a:gd name="connsiteX9" fmla="*/ 1352370 w 3476445"/>
                    <a:gd name="connsiteY9" fmla="*/ 285750 h 2347057"/>
                    <a:gd name="connsiteX10" fmla="*/ 847545 w 3476445"/>
                    <a:gd name="connsiteY10" fmla="*/ 138113 h 2347057"/>
                    <a:gd name="connsiteX11" fmla="*/ 428445 w 3476445"/>
                    <a:gd name="connsiteY11" fmla="*/ 190500 h 2347057"/>
                    <a:gd name="connsiteX12" fmla="*/ 299858 w 3476445"/>
                    <a:gd name="connsiteY12" fmla="*/ 152401 h 2347057"/>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6445" h="2366332">
                      <a:moveTo>
                        <a:pt x="242707" y="0"/>
                      </a:moveTo>
                      <a:lnTo>
                        <a:pt x="242707" y="176213"/>
                      </a:lnTo>
                      <a:cubicBezTo>
                        <a:pt x="-320856" y="954087"/>
                        <a:pt x="215720" y="1246188"/>
                        <a:pt x="652282" y="1238250"/>
                      </a:cubicBezTo>
                      <a:cubicBezTo>
                        <a:pt x="1106307" y="1390650"/>
                        <a:pt x="517344" y="2295525"/>
                        <a:pt x="1085670" y="2295525"/>
                      </a:cubicBezTo>
                      <a:cubicBezTo>
                        <a:pt x="1299982" y="2457451"/>
                        <a:pt x="1528583" y="2314575"/>
                        <a:pt x="1500007" y="2138363"/>
                      </a:cubicBezTo>
                      <a:cubicBezTo>
                        <a:pt x="2249308" y="2251075"/>
                        <a:pt x="2346144" y="1263650"/>
                        <a:pt x="3476445" y="1076325"/>
                      </a:cubicBezTo>
                      <a:cubicBezTo>
                        <a:pt x="2781119" y="1196975"/>
                        <a:pt x="2428694" y="1246187"/>
                        <a:pt x="2719207" y="752475"/>
                      </a:cubicBezTo>
                      <a:cubicBezTo>
                        <a:pt x="2649357" y="606425"/>
                        <a:pt x="2160407" y="860425"/>
                        <a:pt x="1881007" y="914400"/>
                      </a:cubicBezTo>
                      <a:cubicBezTo>
                        <a:pt x="1757182" y="757238"/>
                        <a:pt x="1633357" y="552450"/>
                        <a:pt x="1509532" y="371475"/>
                      </a:cubicBezTo>
                      <a:cubicBezTo>
                        <a:pt x="1457145" y="342900"/>
                        <a:pt x="1419044" y="290513"/>
                        <a:pt x="1352370" y="285750"/>
                      </a:cubicBezTo>
                      <a:cubicBezTo>
                        <a:pt x="1045982" y="303213"/>
                        <a:pt x="982483" y="225425"/>
                        <a:pt x="847545" y="138113"/>
                      </a:cubicBezTo>
                      <a:cubicBezTo>
                        <a:pt x="674508" y="112712"/>
                        <a:pt x="563383" y="139701"/>
                        <a:pt x="428445" y="190500"/>
                      </a:cubicBezTo>
                      <a:cubicBezTo>
                        <a:pt x="369708" y="180975"/>
                        <a:pt x="310970" y="195264"/>
                        <a:pt x="252233" y="16192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4" name="Freeform 233"/>
                <p:cNvSpPr/>
                <p:nvPr/>
              </p:nvSpPr>
              <p:spPr bwMode="auto">
                <a:xfrm>
                  <a:off x="5748338" y="4126707"/>
                  <a:ext cx="0" cy="142875"/>
                </a:xfrm>
                <a:custGeom>
                  <a:avLst/>
                  <a:gdLst>
                    <a:gd name="connsiteX0" fmla="*/ 0 w 0"/>
                    <a:gd name="connsiteY0" fmla="*/ 0 h 142875"/>
                    <a:gd name="connsiteX1" fmla="*/ 0 w 0"/>
                    <a:gd name="connsiteY1" fmla="*/ 142875 h 142875"/>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cubicBezTo>
                        <a:pt x="35719" y="5000"/>
                        <a:pt x="0" y="6667"/>
                        <a:pt x="0" y="1000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5" name="Freeform 234"/>
                <p:cNvSpPr/>
                <p:nvPr/>
              </p:nvSpPr>
              <p:spPr bwMode="auto">
                <a:xfrm>
                  <a:off x="5863558" y="4133850"/>
                  <a:ext cx="0" cy="142875"/>
                </a:xfrm>
                <a:custGeom>
                  <a:avLst/>
                  <a:gdLst>
                    <a:gd name="connsiteX0" fmla="*/ 0 w 0"/>
                    <a:gd name="connsiteY0" fmla="*/ 0 h 142875"/>
                    <a:gd name="connsiteX1" fmla="*/ 0 w 0"/>
                    <a:gd name="connsiteY1" fmla="*/ 142875 h 142875"/>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cubicBezTo>
                        <a:pt x="35719" y="5000"/>
                        <a:pt x="0" y="6667"/>
                        <a:pt x="0" y="1000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6" name="Freeform 235"/>
                <p:cNvSpPr/>
                <p:nvPr/>
              </p:nvSpPr>
              <p:spPr bwMode="auto">
                <a:xfrm>
                  <a:off x="5981700" y="4145756"/>
                  <a:ext cx="38663" cy="147638"/>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7" name="Freeform 236"/>
                <p:cNvSpPr/>
                <p:nvPr/>
              </p:nvSpPr>
              <p:spPr bwMode="auto">
                <a:xfrm rot="16370055">
                  <a:off x="5253120" y="3756563"/>
                  <a:ext cx="50748" cy="195819"/>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8" name="Freeform 237"/>
                <p:cNvSpPr/>
                <p:nvPr/>
              </p:nvSpPr>
              <p:spPr bwMode="auto">
                <a:xfrm rot="16370055">
                  <a:off x="5343327" y="3425230"/>
                  <a:ext cx="53325" cy="89014"/>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9" name="Freeform 238"/>
                <p:cNvSpPr/>
                <p:nvPr/>
              </p:nvSpPr>
              <p:spPr bwMode="auto">
                <a:xfrm rot="15792196">
                  <a:off x="6207895" y="4520842"/>
                  <a:ext cx="45719" cy="111152"/>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0" name="Freeform 239"/>
                <p:cNvSpPr/>
                <p:nvPr/>
              </p:nvSpPr>
              <p:spPr bwMode="auto">
                <a:xfrm>
                  <a:off x="5664200" y="3022601"/>
                  <a:ext cx="2066925" cy="934507"/>
                </a:xfrm>
                <a:custGeom>
                  <a:avLst/>
                  <a:gdLst>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6706"/>
                    <a:gd name="connsiteX1" fmla="*/ 1873250 w 2066925"/>
                    <a:gd name="connsiteY1" fmla="*/ 581025 h 956706"/>
                    <a:gd name="connsiteX2" fmla="*/ 2066925 w 2066925"/>
                    <a:gd name="connsiteY2" fmla="*/ 784225 h 956706"/>
                    <a:gd name="connsiteX3" fmla="*/ 1562100 w 2066925"/>
                    <a:gd name="connsiteY3" fmla="*/ 955675 h 956706"/>
                    <a:gd name="connsiteX4" fmla="*/ 1171575 w 2066925"/>
                    <a:gd name="connsiteY4" fmla="*/ 425450 h 956706"/>
                    <a:gd name="connsiteX5" fmla="*/ 1016000 w 2066925"/>
                    <a:gd name="connsiteY5" fmla="*/ 358775 h 956706"/>
                    <a:gd name="connsiteX6" fmla="*/ 565150 w 2066925"/>
                    <a:gd name="connsiteY6" fmla="*/ 234950 h 956706"/>
                    <a:gd name="connsiteX7" fmla="*/ 444500 w 2066925"/>
                    <a:gd name="connsiteY7" fmla="*/ 158750 h 956706"/>
                    <a:gd name="connsiteX8" fmla="*/ 384175 w 2066925"/>
                    <a:gd name="connsiteY8" fmla="*/ 0 h 956706"/>
                    <a:gd name="connsiteX9" fmla="*/ 301625 w 2066925"/>
                    <a:gd name="connsiteY9" fmla="*/ 200025 h 956706"/>
                    <a:gd name="connsiteX10" fmla="*/ 104775 w 2066925"/>
                    <a:gd name="connsiteY10" fmla="*/ 257175 h 956706"/>
                    <a:gd name="connsiteX11" fmla="*/ 0 w 2066925"/>
                    <a:gd name="connsiteY11" fmla="*/ 241300 h 956706"/>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16000 w 2066925"/>
                    <a:gd name="connsiteY5" fmla="*/ 358775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25" h="934507">
                      <a:moveTo>
                        <a:pt x="1644650" y="428625"/>
                      </a:moveTo>
                      <a:cubicBezTo>
                        <a:pt x="1762125" y="602192"/>
                        <a:pt x="1797050" y="515408"/>
                        <a:pt x="1873250" y="558800"/>
                      </a:cubicBezTo>
                      <a:cubicBezTo>
                        <a:pt x="2061633" y="623358"/>
                        <a:pt x="2049992" y="694267"/>
                        <a:pt x="2066925" y="762000"/>
                      </a:cubicBezTo>
                      <a:cubicBezTo>
                        <a:pt x="1898650" y="819150"/>
                        <a:pt x="1644650" y="895350"/>
                        <a:pt x="1562100" y="933450"/>
                      </a:cubicBezTo>
                      <a:cubicBezTo>
                        <a:pt x="1476375" y="956733"/>
                        <a:pt x="1292225" y="589492"/>
                        <a:pt x="1162050" y="412750"/>
                      </a:cubicBezTo>
                      <a:lnTo>
                        <a:pt x="1073150" y="314325"/>
                      </a:lnTo>
                      <a:cubicBezTo>
                        <a:pt x="732367" y="318558"/>
                        <a:pt x="734483" y="246592"/>
                        <a:pt x="565150" y="212725"/>
                      </a:cubicBezTo>
                      <a:cubicBezTo>
                        <a:pt x="575733" y="146050"/>
                        <a:pt x="484717" y="161925"/>
                        <a:pt x="444500" y="136525"/>
                      </a:cubicBezTo>
                      <a:cubicBezTo>
                        <a:pt x="424392" y="83608"/>
                        <a:pt x="416983" y="2117"/>
                        <a:pt x="377825" y="0"/>
                      </a:cubicBezTo>
                      <a:cubicBezTo>
                        <a:pt x="339725" y="24342"/>
                        <a:pt x="327025" y="118533"/>
                        <a:pt x="301625" y="177800"/>
                      </a:cubicBezTo>
                      <a:lnTo>
                        <a:pt x="104775" y="234950"/>
                      </a:lnTo>
                      <a:lnTo>
                        <a:pt x="0" y="219075"/>
                      </a:ln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1" name="Freeform 240"/>
                <p:cNvSpPr/>
                <p:nvPr/>
              </p:nvSpPr>
              <p:spPr bwMode="auto">
                <a:xfrm>
                  <a:off x="7324725" y="3463925"/>
                  <a:ext cx="1046713" cy="747554"/>
                </a:xfrm>
                <a:custGeom>
                  <a:avLst/>
                  <a:gdLst>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6400"/>
                    <a:gd name="connsiteX1" fmla="*/ 228600 w 1035050"/>
                    <a:gd name="connsiteY1" fmla="*/ 114300 h 746400"/>
                    <a:gd name="connsiteX2" fmla="*/ 504825 w 1035050"/>
                    <a:gd name="connsiteY2" fmla="*/ 307975 h 746400"/>
                    <a:gd name="connsiteX3" fmla="*/ 736600 w 1035050"/>
                    <a:gd name="connsiteY3" fmla="*/ 336550 h 746400"/>
                    <a:gd name="connsiteX4" fmla="*/ 1035050 w 1035050"/>
                    <a:gd name="connsiteY4" fmla="*/ 742950 h 746400"/>
                    <a:gd name="connsiteX5" fmla="*/ 965200 w 1035050"/>
                    <a:gd name="connsiteY5" fmla="*/ 574675 h 746400"/>
                    <a:gd name="connsiteX0" fmla="*/ 0 w 1035050"/>
                    <a:gd name="connsiteY0" fmla="*/ 0 h 746508"/>
                    <a:gd name="connsiteX1" fmla="*/ 228600 w 1035050"/>
                    <a:gd name="connsiteY1" fmla="*/ 114300 h 746508"/>
                    <a:gd name="connsiteX2" fmla="*/ 504825 w 1035050"/>
                    <a:gd name="connsiteY2" fmla="*/ 307975 h 746508"/>
                    <a:gd name="connsiteX3" fmla="*/ 711200 w 1035050"/>
                    <a:gd name="connsiteY3" fmla="*/ 339725 h 746508"/>
                    <a:gd name="connsiteX4" fmla="*/ 1035050 w 1035050"/>
                    <a:gd name="connsiteY4" fmla="*/ 742950 h 746508"/>
                    <a:gd name="connsiteX5" fmla="*/ 965200 w 1035050"/>
                    <a:gd name="connsiteY5" fmla="*/ 574675 h 746508"/>
                    <a:gd name="connsiteX0" fmla="*/ 0 w 1035050"/>
                    <a:gd name="connsiteY0" fmla="*/ 0 h 747554"/>
                    <a:gd name="connsiteX1" fmla="*/ 228600 w 1035050"/>
                    <a:gd name="connsiteY1" fmla="*/ 114300 h 747554"/>
                    <a:gd name="connsiteX2" fmla="*/ 504825 w 1035050"/>
                    <a:gd name="connsiteY2" fmla="*/ 307975 h 747554"/>
                    <a:gd name="connsiteX3" fmla="*/ 711200 w 1035050"/>
                    <a:gd name="connsiteY3" fmla="*/ 339725 h 747554"/>
                    <a:gd name="connsiteX4" fmla="*/ 1035050 w 1035050"/>
                    <a:gd name="connsiteY4" fmla="*/ 742950 h 747554"/>
                    <a:gd name="connsiteX5" fmla="*/ 965200 w 1035050"/>
                    <a:gd name="connsiteY5" fmla="*/ 574675 h 747554"/>
                    <a:gd name="connsiteX0" fmla="*/ 0 w 1046713"/>
                    <a:gd name="connsiteY0" fmla="*/ 0 h 747554"/>
                    <a:gd name="connsiteX1" fmla="*/ 228600 w 1046713"/>
                    <a:gd name="connsiteY1" fmla="*/ 114300 h 747554"/>
                    <a:gd name="connsiteX2" fmla="*/ 504825 w 1046713"/>
                    <a:gd name="connsiteY2" fmla="*/ 307975 h 747554"/>
                    <a:gd name="connsiteX3" fmla="*/ 711200 w 1046713"/>
                    <a:gd name="connsiteY3" fmla="*/ 339725 h 747554"/>
                    <a:gd name="connsiteX4" fmla="*/ 1035050 w 1046713"/>
                    <a:gd name="connsiteY4" fmla="*/ 742950 h 747554"/>
                    <a:gd name="connsiteX5" fmla="*/ 965200 w 1046713"/>
                    <a:gd name="connsiteY5" fmla="*/ 574675 h 74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13" h="747554">
                      <a:moveTo>
                        <a:pt x="0" y="0"/>
                      </a:moveTo>
                      <a:cubicBezTo>
                        <a:pt x="79375" y="104775"/>
                        <a:pt x="152400" y="76200"/>
                        <a:pt x="228600" y="114300"/>
                      </a:cubicBezTo>
                      <a:cubicBezTo>
                        <a:pt x="425450" y="143933"/>
                        <a:pt x="438150" y="208492"/>
                        <a:pt x="504825" y="307975"/>
                      </a:cubicBezTo>
                      <a:cubicBezTo>
                        <a:pt x="636058" y="273050"/>
                        <a:pt x="652992" y="285750"/>
                        <a:pt x="711200" y="339725"/>
                      </a:cubicBezTo>
                      <a:cubicBezTo>
                        <a:pt x="432858" y="732367"/>
                        <a:pt x="814917" y="763058"/>
                        <a:pt x="1035050" y="742950"/>
                      </a:cubicBezTo>
                      <a:cubicBezTo>
                        <a:pt x="1078442" y="658283"/>
                        <a:pt x="988483" y="630767"/>
                        <a:pt x="965200" y="574675"/>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2" name="Freeform 241"/>
                <p:cNvSpPr/>
                <p:nvPr/>
              </p:nvSpPr>
              <p:spPr bwMode="auto">
                <a:xfrm>
                  <a:off x="6330950" y="3216275"/>
                  <a:ext cx="1730375" cy="758825"/>
                </a:xfrm>
                <a:custGeom>
                  <a:avLst/>
                  <a:gdLst>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Lst>
                  <a:ahLst/>
                  <a:cxnLst>
                    <a:cxn ang="0">
                      <a:pos x="connsiteX0" y="connsiteY0"/>
                    </a:cxn>
                    <a:cxn ang="0">
                      <a:pos x="connsiteX1" y="connsiteY1"/>
                    </a:cxn>
                    <a:cxn ang="0">
                      <a:pos x="connsiteX2" y="connsiteY2"/>
                    </a:cxn>
                    <a:cxn ang="0">
                      <a:pos x="connsiteX3" y="connsiteY3"/>
                    </a:cxn>
                  </a:cxnLst>
                  <a:rect l="l" t="t" r="r" b="b"/>
                  <a:pathLst>
                    <a:path w="1730375" h="758825">
                      <a:moveTo>
                        <a:pt x="1730375" y="587375"/>
                      </a:moveTo>
                      <a:cubicBezTo>
                        <a:pt x="1495425" y="555625"/>
                        <a:pt x="1171575" y="701675"/>
                        <a:pt x="892175" y="758825"/>
                      </a:cubicBezTo>
                      <a:cubicBezTo>
                        <a:pt x="788458" y="738717"/>
                        <a:pt x="633942" y="394758"/>
                        <a:pt x="504825" y="212725"/>
                      </a:cubicBezTo>
                      <a:cubicBezTo>
                        <a:pt x="361950" y="116417"/>
                        <a:pt x="146050" y="128058"/>
                        <a:pt x="0" y="0"/>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3" name="Freeform 242"/>
                <p:cNvSpPr/>
                <p:nvPr/>
              </p:nvSpPr>
              <p:spPr bwMode="auto">
                <a:xfrm>
                  <a:off x="7512050" y="3562350"/>
                  <a:ext cx="396875" cy="234950"/>
                </a:xfrm>
                <a:custGeom>
                  <a:avLst/>
                  <a:gdLst>
                    <a:gd name="connsiteX0" fmla="*/ 396875 w 396875"/>
                    <a:gd name="connsiteY0" fmla="*/ 234950 h 234950"/>
                    <a:gd name="connsiteX1" fmla="*/ 0 w 396875"/>
                    <a:gd name="connsiteY1" fmla="*/ 0 h 234950"/>
                    <a:gd name="connsiteX0" fmla="*/ 396875 w 396875"/>
                    <a:gd name="connsiteY0" fmla="*/ 234950 h 234950"/>
                    <a:gd name="connsiteX1" fmla="*/ 0 w 396875"/>
                    <a:gd name="connsiteY1" fmla="*/ 0 h 234950"/>
                    <a:gd name="connsiteX0" fmla="*/ 396875 w 396875"/>
                    <a:gd name="connsiteY0" fmla="*/ 234950 h 234950"/>
                    <a:gd name="connsiteX1" fmla="*/ 0 w 396875"/>
                    <a:gd name="connsiteY1" fmla="*/ 0 h 234950"/>
                  </a:gdLst>
                  <a:ahLst/>
                  <a:cxnLst>
                    <a:cxn ang="0">
                      <a:pos x="connsiteX0" y="connsiteY0"/>
                    </a:cxn>
                    <a:cxn ang="0">
                      <a:pos x="connsiteX1" y="connsiteY1"/>
                    </a:cxn>
                  </a:cxnLst>
                  <a:rect l="l" t="t" r="r" b="b"/>
                  <a:pathLst>
                    <a:path w="396875" h="234950">
                      <a:moveTo>
                        <a:pt x="396875" y="234950"/>
                      </a:moveTo>
                      <a:cubicBezTo>
                        <a:pt x="232833" y="216958"/>
                        <a:pt x="218017" y="81492"/>
                        <a:pt x="0" y="0"/>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4" name="Freeform 243"/>
                <p:cNvSpPr/>
                <p:nvPr/>
              </p:nvSpPr>
              <p:spPr bwMode="auto">
                <a:xfrm>
                  <a:off x="6721475" y="2962275"/>
                  <a:ext cx="346075" cy="60325"/>
                </a:xfrm>
                <a:custGeom>
                  <a:avLst/>
                  <a:gdLst>
                    <a:gd name="connsiteX0" fmla="*/ 0 w 346075"/>
                    <a:gd name="connsiteY0" fmla="*/ 60325 h 60325"/>
                    <a:gd name="connsiteX1" fmla="*/ 66675 w 346075"/>
                    <a:gd name="connsiteY1" fmla="*/ 34925 h 60325"/>
                    <a:gd name="connsiteX2" fmla="*/ 152400 w 346075"/>
                    <a:gd name="connsiteY2" fmla="*/ 6350 h 60325"/>
                    <a:gd name="connsiteX3" fmla="*/ 222250 w 346075"/>
                    <a:gd name="connsiteY3" fmla="*/ 6350 h 60325"/>
                    <a:gd name="connsiteX4" fmla="*/ 276225 w 346075"/>
                    <a:gd name="connsiteY4" fmla="*/ 0 h 60325"/>
                    <a:gd name="connsiteX5" fmla="*/ 314325 w 346075"/>
                    <a:gd name="connsiteY5" fmla="*/ 25400 h 60325"/>
                    <a:gd name="connsiteX6" fmla="*/ 346075 w 346075"/>
                    <a:gd name="connsiteY6" fmla="*/ 50800 h 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60325">
                      <a:moveTo>
                        <a:pt x="0" y="60325"/>
                      </a:moveTo>
                      <a:lnTo>
                        <a:pt x="66675" y="34925"/>
                      </a:lnTo>
                      <a:lnTo>
                        <a:pt x="152400" y="6350"/>
                      </a:lnTo>
                      <a:lnTo>
                        <a:pt x="222250" y="6350"/>
                      </a:lnTo>
                      <a:lnTo>
                        <a:pt x="276225" y="0"/>
                      </a:lnTo>
                      <a:lnTo>
                        <a:pt x="314325" y="25400"/>
                      </a:lnTo>
                      <a:lnTo>
                        <a:pt x="346075" y="5080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5" name="Freeform 244"/>
                <p:cNvSpPr/>
                <p:nvPr/>
              </p:nvSpPr>
              <p:spPr bwMode="auto">
                <a:xfrm>
                  <a:off x="6769100" y="2914650"/>
                  <a:ext cx="168275" cy="85725"/>
                </a:xfrm>
                <a:custGeom>
                  <a:avLst/>
                  <a:gdLst>
                    <a:gd name="connsiteX0" fmla="*/ 168275 w 168275"/>
                    <a:gd name="connsiteY0" fmla="*/ 60325 h 85725"/>
                    <a:gd name="connsiteX1" fmla="*/ 73025 w 168275"/>
                    <a:gd name="connsiteY1" fmla="*/ 85725 h 85725"/>
                    <a:gd name="connsiteX2" fmla="*/ 38100 w 168275"/>
                    <a:gd name="connsiteY2" fmla="*/ 82550 h 85725"/>
                    <a:gd name="connsiteX3" fmla="*/ 0 w 168275"/>
                    <a:gd name="connsiteY3" fmla="*/ 0 h 85725"/>
                  </a:gdLst>
                  <a:ahLst/>
                  <a:cxnLst>
                    <a:cxn ang="0">
                      <a:pos x="connsiteX0" y="connsiteY0"/>
                    </a:cxn>
                    <a:cxn ang="0">
                      <a:pos x="connsiteX1" y="connsiteY1"/>
                    </a:cxn>
                    <a:cxn ang="0">
                      <a:pos x="connsiteX2" y="connsiteY2"/>
                    </a:cxn>
                    <a:cxn ang="0">
                      <a:pos x="connsiteX3" y="connsiteY3"/>
                    </a:cxn>
                  </a:cxnLst>
                  <a:rect l="l" t="t" r="r" b="b"/>
                  <a:pathLst>
                    <a:path w="168275" h="85725">
                      <a:moveTo>
                        <a:pt x="168275" y="60325"/>
                      </a:moveTo>
                      <a:lnTo>
                        <a:pt x="73025" y="85725"/>
                      </a:lnTo>
                      <a:lnTo>
                        <a:pt x="38100" y="82550"/>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6" name="Freeform 245"/>
                <p:cNvSpPr/>
                <p:nvPr/>
              </p:nvSpPr>
              <p:spPr bwMode="auto">
                <a:xfrm>
                  <a:off x="6534150" y="3076575"/>
                  <a:ext cx="381000" cy="269875"/>
                </a:xfrm>
                <a:custGeom>
                  <a:avLst/>
                  <a:gdLst>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 h="269875">
                      <a:moveTo>
                        <a:pt x="381000" y="269875"/>
                      </a:moveTo>
                      <a:lnTo>
                        <a:pt x="241300" y="238125"/>
                      </a:lnTo>
                      <a:lnTo>
                        <a:pt x="171450" y="238125"/>
                      </a:lnTo>
                      <a:lnTo>
                        <a:pt x="3175" y="241300"/>
                      </a:lnTo>
                      <a:lnTo>
                        <a:pt x="0" y="228600"/>
                      </a:lnTo>
                      <a:lnTo>
                        <a:pt x="76200" y="177800"/>
                      </a:lnTo>
                      <a:lnTo>
                        <a:pt x="47625" y="123825"/>
                      </a:lnTo>
                      <a:lnTo>
                        <a:pt x="127000" y="146050"/>
                      </a:lnTo>
                      <a:cubicBezTo>
                        <a:pt x="141817" y="106892"/>
                        <a:pt x="1058" y="64558"/>
                        <a:pt x="2286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endParaRPr>
                </a:p>
              </p:txBody>
            </p:sp>
            <p:sp>
              <p:nvSpPr>
                <p:cNvPr id="557" name="Freeform 246"/>
                <p:cNvSpPr/>
                <p:nvPr/>
              </p:nvSpPr>
              <p:spPr bwMode="auto">
                <a:xfrm>
                  <a:off x="6667500" y="3222625"/>
                  <a:ext cx="85725" cy="98425"/>
                </a:xfrm>
                <a:custGeom>
                  <a:avLst/>
                  <a:gdLst>
                    <a:gd name="connsiteX0" fmla="*/ 85725 w 85725"/>
                    <a:gd name="connsiteY0" fmla="*/ 0 h 98425"/>
                    <a:gd name="connsiteX1" fmla="*/ 0 w 85725"/>
                    <a:gd name="connsiteY1" fmla="*/ 98425 h 98425"/>
                  </a:gdLst>
                  <a:ahLst/>
                  <a:cxnLst>
                    <a:cxn ang="0">
                      <a:pos x="connsiteX0" y="connsiteY0"/>
                    </a:cxn>
                    <a:cxn ang="0">
                      <a:pos x="connsiteX1" y="connsiteY1"/>
                    </a:cxn>
                  </a:cxnLst>
                  <a:rect l="l" t="t" r="r" b="b"/>
                  <a:pathLst>
                    <a:path w="85725" h="98425">
                      <a:moveTo>
                        <a:pt x="85725" y="0"/>
                      </a:moveTo>
                      <a:lnTo>
                        <a:pt x="0" y="98425"/>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8" name="Freeform 247"/>
                <p:cNvSpPr/>
                <p:nvPr/>
              </p:nvSpPr>
              <p:spPr bwMode="auto">
                <a:xfrm>
                  <a:off x="6353175" y="3235325"/>
                  <a:ext cx="568325" cy="98425"/>
                </a:xfrm>
                <a:custGeom>
                  <a:avLst/>
                  <a:gdLst>
                    <a:gd name="connsiteX0" fmla="*/ 568325 w 568325"/>
                    <a:gd name="connsiteY0" fmla="*/ 98425 h 98425"/>
                    <a:gd name="connsiteX1" fmla="*/ 476250 w 568325"/>
                    <a:gd name="connsiteY1" fmla="*/ 57150 h 98425"/>
                    <a:gd name="connsiteX2" fmla="*/ 409575 w 568325"/>
                    <a:gd name="connsiteY2" fmla="*/ 57150 h 98425"/>
                    <a:gd name="connsiteX3" fmla="*/ 295275 w 568325"/>
                    <a:gd name="connsiteY3" fmla="*/ 34925 h 98425"/>
                    <a:gd name="connsiteX4" fmla="*/ 187325 w 568325"/>
                    <a:gd name="connsiteY4" fmla="*/ 34925 h 98425"/>
                    <a:gd name="connsiteX5" fmla="*/ 0 w 568325"/>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325" h="98425">
                      <a:moveTo>
                        <a:pt x="568325" y="98425"/>
                      </a:moveTo>
                      <a:lnTo>
                        <a:pt x="476250" y="57150"/>
                      </a:lnTo>
                      <a:lnTo>
                        <a:pt x="409575" y="57150"/>
                      </a:lnTo>
                      <a:lnTo>
                        <a:pt x="295275" y="34925"/>
                      </a:lnTo>
                      <a:lnTo>
                        <a:pt x="187325" y="34925"/>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9" name="Freeform 248"/>
                <p:cNvSpPr/>
                <p:nvPr/>
              </p:nvSpPr>
              <p:spPr bwMode="auto">
                <a:xfrm>
                  <a:off x="7743825" y="3606800"/>
                  <a:ext cx="247650" cy="165100"/>
                </a:xfrm>
                <a:custGeom>
                  <a:avLst/>
                  <a:gdLst>
                    <a:gd name="connsiteX0" fmla="*/ 247650 w 247650"/>
                    <a:gd name="connsiteY0" fmla="*/ 165100 h 165100"/>
                    <a:gd name="connsiteX1" fmla="*/ 161925 w 247650"/>
                    <a:gd name="connsiteY1" fmla="*/ 133350 h 165100"/>
                    <a:gd name="connsiteX2" fmla="*/ 117475 w 247650"/>
                    <a:gd name="connsiteY2" fmla="*/ 0 h 165100"/>
                    <a:gd name="connsiteX3" fmla="*/ 0 w 247650"/>
                    <a:gd name="connsiteY3" fmla="*/ 31750 h 165100"/>
                    <a:gd name="connsiteX0" fmla="*/ 247650 w 247650"/>
                    <a:gd name="connsiteY0" fmla="*/ 165100 h 165100"/>
                    <a:gd name="connsiteX1" fmla="*/ 161925 w 247650"/>
                    <a:gd name="connsiteY1" fmla="*/ 133350 h 165100"/>
                    <a:gd name="connsiteX2" fmla="*/ 117475 w 247650"/>
                    <a:gd name="connsiteY2" fmla="*/ 0 h 165100"/>
                    <a:gd name="connsiteX3" fmla="*/ 0 w 247650"/>
                    <a:gd name="connsiteY3" fmla="*/ 31750 h 165100"/>
                  </a:gdLst>
                  <a:ahLst/>
                  <a:cxnLst>
                    <a:cxn ang="0">
                      <a:pos x="connsiteX0" y="connsiteY0"/>
                    </a:cxn>
                    <a:cxn ang="0">
                      <a:pos x="connsiteX1" y="connsiteY1"/>
                    </a:cxn>
                    <a:cxn ang="0">
                      <a:pos x="connsiteX2" y="connsiteY2"/>
                    </a:cxn>
                    <a:cxn ang="0">
                      <a:pos x="connsiteX3" y="connsiteY3"/>
                    </a:cxn>
                  </a:cxnLst>
                  <a:rect l="l" t="t" r="r" b="b"/>
                  <a:pathLst>
                    <a:path w="247650" h="165100">
                      <a:moveTo>
                        <a:pt x="247650" y="165100"/>
                      </a:moveTo>
                      <a:lnTo>
                        <a:pt x="161925" y="133350"/>
                      </a:lnTo>
                      <a:lnTo>
                        <a:pt x="117475" y="0"/>
                      </a:lnTo>
                      <a:cubicBezTo>
                        <a:pt x="71967" y="55033"/>
                        <a:pt x="39158" y="21167"/>
                        <a:pt x="0" y="3175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0" name="Freeform 249"/>
                <p:cNvSpPr/>
                <p:nvPr/>
              </p:nvSpPr>
              <p:spPr bwMode="auto">
                <a:xfrm>
                  <a:off x="7983698" y="3848100"/>
                  <a:ext cx="366552" cy="533400"/>
                </a:xfrm>
                <a:custGeom>
                  <a:avLst/>
                  <a:gdLst>
                    <a:gd name="connsiteX0" fmla="*/ 165100 w 365125"/>
                    <a:gd name="connsiteY0" fmla="*/ 533400 h 533400"/>
                    <a:gd name="connsiteX1" fmla="*/ 155575 w 365125"/>
                    <a:gd name="connsiteY1" fmla="*/ 209550 h 533400"/>
                    <a:gd name="connsiteX2" fmla="*/ 98425 w 365125"/>
                    <a:gd name="connsiteY2" fmla="*/ 374650 h 533400"/>
                    <a:gd name="connsiteX3" fmla="*/ 365125 w 365125"/>
                    <a:gd name="connsiteY3" fmla="*/ 374650 h 533400"/>
                    <a:gd name="connsiteX4" fmla="*/ 276225 w 365125"/>
                    <a:gd name="connsiteY4" fmla="*/ 368300 h 533400"/>
                    <a:gd name="connsiteX5" fmla="*/ 260350 w 365125"/>
                    <a:gd name="connsiteY5" fmla="*/ 304800 h 533400"/>
                    <a:gd name="connsiteX6" fmla="*/ 212725 w 365125"/>
                    <a:gd name="connsiteY6" fmla="*/ 346075 h 533400"/>
                    <a:gd name="connsiteX7" fmla="*/ 0 w 365125"/>
                    <a:gd name="connsiteY7" fmla="*/ 0 h 533400"/>
                    <a:gd name="connsiteX0" fmla="*/ 166502 w 366527"/>
                    <a:gd name="connsiteY0" fmla="*/ 533400 h 533400"/>
                    <a:gd name="connsiteX1" fmla="*/ 156977 w 366527"/>
                    <a:gd name="connsiteY1" fmla="*/ 209550 h 533400"/>
                    <a:gd name="connsiteX2" fmla="*/ 99827 w 366527"/>
                    <a:gd name="connsiteY2" fmla="*/ 374650 h 533400"/>
                    <a:gd name="connsiteX3" fmla="*/ 366527 w 366527"/>
                    <a:gd name="connsiteY3" fmla="*/ 374650 h 533400"/>
                    <a:gd name="connsiteX4" fmla="*/ 277627 w 366527"/>
                    <a:gd name="connsiteY4" fmla="*/ 368300 h 533400"/>
                    <a:gd name="connsiteX5" fmla="*/ 261752 w 366527"/>
                    <a:gd name="connsiteY5" fmla="*/ 304800 h 533400"/>
                    <a:gd name="connsiteX6" fmla="*/ 214127 w 366527"/>
                    <a:gd name="connsiteY6" fmla="*/ 346075 h 533400"/>
                    <a:gd name="connsiteX7" fmla="*/ 1402 w 366527"/>
                    <a:gd name="connsiteY7" fmla="*/ 0 h 533400"/>
                    <a:gd name="connsiteX0" fmla="*/ 166527 w 366552"/>
                    <a:gd name="connsiteY0" fmla="*/ 533400 h 533400"/>
                    <a:gd name="connsiteX1" fmla="*/ 157002 w 366552"/>
                    <a:gd name="connsiteY1" fmla="*/ 209550 h 533400"/>
                    <a:gd name="connsiteX2" fmla="*/ 99852 w 366552"/>
                    <a:gd name="connsiteY2" fmla="*/ 374650 h 533400"/>
                    <a:gd name="connsiteX3" fmla="*/ 366552 w 366552"/>
                    <a:gd name="connsiteY3" fmla="*/ 374650 h 533400"/>
                    <a:gd name="connsiteX4" fmla="*/ 277652 w 366552"/>
                    <a:gd name="connsiteY4" fmla="*/ 368300 h 533400"/>
                    <a:gd name="connsiteX5" fmla="*/ 261777 w 366552"/>
                    <a:gd name="connsiteY5" fmla="*/ 304800 h 533400"/>
                    <a:gd name="connsiteX6" fmla="*/ 214152 w 366552"/>
                    <a:gd name="connsiteY6" fmla="*/ 346075 h 533400"/>
                    <a:gd name="connsiteX7" fmla="*/ 1427 w 366552"/>
                    <a:gd name="connsiteY7"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366552 w 366552"/>
                    <a:gd name="connsiteY3" fmla="*/ 374650 h 533400"/>
                    <a:gd name="connsiteX4" fmla="*/ 277652 w 366552"/>
                    <a:gd name="connsiteY4" fmla="*/ 368300 h 533400"/>
                    <a:gd name="connsiteX5" fmla="*/ 261777 w 366552"/>
                    <a:gd name="connsiteY5" fmla="*/ 304800 h 533400"/>
                    <a:gd name="connsiteX6" fmla="*/ 214152 w 366552"/>
                    <a:gd name="connsiteY6" fmla="*/ 346075 h 533400"/>
                    <a:gd name="connsiteX7" fmla="*/ 1427 w 366552"/>
                    <a:gd name="connsiteY7"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52" h="533400">
                      <a:moveTo>
                        <a:pt x="166527" y="533400"/>
                      </a:moveTo>
                      <a:lnTo>
                        <a:pt x="157002" y="209550"/>
                      </a:lnTo>
                      <a:cubicBezTo>
                        <a:pt x="62810" y="230717"/>
                        <a:pt x="60694" y="321733"/>
                        <a:pt x="93502" y="387350"/>
                      </a:cubicBezTo>
                      <a:cubicBezTo>
                        <a:pt x="134777" y="385233"/>
                        <a:pt x="99852" y="405342"/>
                        <a:pt x="141127" y="403225"/>
                      </a:cubicBezTo>
                      <a:lnTo>
                        <a:pt x="366552" y="374650"/>
                      </a:lnTo>
                      <a:lnTo>
                        <a:pt x="277652" y="368300"/>
                      </a:lnTo>
                      <a:lnTo>
                        <a:pt x="261777" y="304800"/>
                      </a:lnTo>
                      <a:lnTo>
                        <a:pt x="214152" y="346075"/>
                      </a:lnTo>
                      <a:cubicBezTo>
                        <a:pt x="140069" y="335492"/>
                        <a:pt x="-16565" y="340783"/>
                        <a:pt x="1427"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1" name="Freeform 250"/>
                <p:cNvSpPr/>
                <p:nvPr/>
              </p:nvSpPr>
              <p:spPr bwMode="auto">
                <a:xfrm>
                  <a:off x="5708650" y="2930525"/>
                  <a:ext cx="63500" cy="107950"/>
                </a:xfrm>
                <a:custGeom>
                  <a:avLst/>
                  <a:gdLst>
                    <a:gd name="connsiteX0" fmla="*/ 0 w 63500"/>
                    <a:gd name="connsiteY0" fmla="*/ 0 h 107950"/>
                    <a:gd name="connsiteX1" fmla="*/ 63500 w 63500"/>
                    <a:gd name="connsiteY1" fmla="*/ 107950 h 107950"/>
                  </a:gdLst>
                  <a:ahLst/>
                  <a:cxnLst>
                    <a:cxn ang="0">
                      <a:pos x="connsiteX0" y="connsiteY0"/>
                    </a:cxn>
                    <a:cxn ang="0">
                      <a:pos x="connsiteX1" y="connsiteY1"/>
                    </a:cxn>
                  </a:cxnLst>
                  <a:rect l="l" t="t" r="r" b="b"/>
                  <a:pathLst>
                    <a:path w="63500" h="107950">
                      <a:moveTo>
                        <a:pt x="0" y="0"/>
                      </a:moveTo>
                      <a:lnTo>
                        <a:pt x="63500" y="107950"/>
                      </a:ln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2" name="Freeform 251"/>
                <p:cNvSpPr/>
                <p:nvPr/>
              </p:nvSpPr>
              <p:spPr bwMode="auto">
                <a:xfrm>
                  <a:off x="7493000" y="4886326"/>
                  <a:ext cx="82550" cy="56530"/>
                </a:xfrm>
                <a:custGeom>
                  <a:avLst/>
                  <a:gdLst>
                    <a:gd name="connsiteX0" fmla="*/ 0 w 82550"/>
                    <a:gd name="connsiteY0" fmla="*/ 53975 h 53975"/>
                    <a:gd name="connsiteX1" fmla="*/ 73025 w 82550"/>
                    <a:gd name="connsiteY1" fmla="*/ 44450 h 53975"/>
                    <a:gd name="connsiteX2" fmla="*/ 82550 w 82550"/>
                    <a:gd name="connsiteY2" fmla="*/ 0 h 53975"/>
                    <a:gd name="connsiteX0" fmla="*/ 0 w 82550"/>
                    <a:gd name="connsiteY0" fmla="*/ 53975 h 56530"/>
                    <a:gd name="connsiteX1" fmla="*/ 73025 w 82550"/>
                    <a:gd name="connsiteY1" fmla="*/ 44450 h 56530"/>
                    <a:gd name="connsiteX2" fmla="*/ 82550 w 82550"/>
                    <a:gd name="connsiteY2" fmla="*/ 0 h 56530"/>
                  </a:gdLst>
                  <a:ahLst/>
                  <a:cxnLst>
                    <a:cxn ang="0">
                      <a:pos x="connsiteX0" y="connsiteY0"/>
                    </a:cxn>
                    <a:cxn ang="0">
                      <a:pos x="connsiteX1" y="connsiteY1"/>
                    </a:cxn>
                    <a:cxn ang="0">
                      <a:pos x="connsiteX2" y="connsiteY2"/>
                    </a:cxn>
                  </a:cxnLst>
                  <a:rect l="l" t="t" r="r" b="b"/>
                  <a:pathLst>
                    <a:path w="82550" h="56530">
                      <a:moveTo>
                        <a:pt x="0" y="53975"/>
                      </a:moveTo>
                      <a:cubicBezTo>
                        <a:pt x="24342" y="50800"/>
                        <a:pt x="43920" y="66675"/>
                        <a:pt x="73025" y="44450"/>
                      </a:cubicBezTo>
                      <a:lnTo>
                        <a:pt x="8255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3" name="Freeform 252"/>
                <p:cNvSpPr/>
                <p:nvPr/>
              </p:nvSpPr>
              <p:spPr bwMode="auto">
                <a:xfrm>
                  <a:off x="8243888" y="3319463"/>
                  <a:ext cx="1828800" cy="976312"/>
                </a:xfrm>
                <a:custGeom>
                  <a:avLst/>
                  <a:gdLst>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1828800"/>
                    <a:gd name="connsiteY0" fmla="*/ 685800 h 976312"/>
                    <a:gd name="connsiteX1" fmla="*/ 704850 w 1828800"/>
                    <a:gd name="connsiteY1" fmla="*/ 976312 h 976312"/>
                    <a:gd name="connsiteX2" fmla="*/ 1033462 w 1828800"/>
                    <a:gd name="connsiteY2" fmla="*/ 352425 h 976312"/>
                    <a:gd name="connsiteX3" fmla="*/ 1828800 w 1828800"/>
                    <a:gd name="connsiteY3" fmla="*/ 214312 h 976312"/>
                    <a:gd name="connsiteX4" fmla="*/ 1685925 w 1828800"/>
                    <a:gd name="connsiteY4" fmla="*/ 0 h 97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976312">
                      <a:moveTo>
                        <a:pt x="0" y="685800"/>
                      </a:moveTo>
                      <a:cubicBezTo>
                        <a:pt x="387350" y="563562"/>
                        <a:pt x="531812" y="769938"/>
                        <a:pt x="704850" y="976312"/>
                      </a:cubicBezTo>
                      <a:cubicBezTo>
                        <a:pt x="1081087" y="806450"/>
                        <a:pt x="1081088" y="541337"/>
                        <a:pt x="1033462" y="352425"/>
                      </a:cubicBezTo>
                      <a:cubicBezTo>
                        <a:pt x="1265237" y="520699"/>
                        <a:pt x="1749425" y="384175"/>
                        <a:pt x="1828800" y="214312"/>
                      </a:cubicBezTo>
                      <a:lnTo>
                        <a:pt x="1685925" y="0"/>
                      </a:lnTo>
                    </a:path>
                  </a:pathLst>
                </a:custGeom>
                <a:noFill/>
                <a:ln w="412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4" name="Freeform 253"/>
                <p:cNvSpPr/>
                <p:nvPr/>
              </p:nvSpPr>
              <p:spPr bwMode="auto">
                <a:xfrm>
                  <a:off x="8239125" y="3676650"/>
                  <a:ext cx="1223963" cy="633413"/>
                </a:xfrm>
                <a:custGeom>
                  <a:avLst/>
                  <a:gdLst>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Lst>
                  <a:ahLst/>
                  <a:cxnLst>
                    <a:cxn ang="0">
                      <a:pos x="connsiteX0" y="connsiteY0"/>
                    </a:cxn>
                    <a:cxn ang="0">
                      <a:pos x="connsiteX1" y="connsiteY1"/>
                    </a:cxn>
                    <a:cxn ang="0">
                      <a:pos x="connsiteX2" y="connsiteY2"/>
                    </a:cxn>
                    <a:cxn ang="0">
                      <a:pos x="connsiteX3" y="connsiteY3"/>
                    </a:cxn>
                  </a:cxnLst>
                  <a:rect l="l" t="t" r="r" b="b"/>
                  <a:pathLst>
                    <a:path w="1223963" h="633413">
                      <a:moveTo>
                        <a:pt x="0" y="342900"/>
                      </a:moveTo>
                      <a:cubicBezTo>
                        <a:pt x="198438" y="344488"/>
                        <a:pt x="377825" y="269875"/>
                        <a:pt x="709613" y="633413"/>
                      </a:cubicBezTo>
                      <a:cubicBezTo>
                        <a:pt x="995363" y="582612"/>
                        <a:pt x="1042987" y="241301"/>
                        <a:pt x="1223963" y="238125"/>
                      </a:cubicBezTo>
                      <a:cubicBezTo>
                        <a:pt x="1116013" y="201612"/>
                        <a:pt x="1093788" y="79375"/>
                        <a:pt x="1028700"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5" name="Freeform 254"/>
                <p:cNvSpPr/>
                <p:nvPr/>
              </p:nvSpPr>
              <p:spPr bwMode="auto">
                <a:xfrm>
                  <a:off x="9267825" y="3505491"/>
                  <a:ext cx="2590800" cy="228054"/>
                </a:xfrm>
                <a:custGeom>
                  <a:avLst/>
                  <a:gdLst>
                    <a:gd name="connsiteX0" fmla="*/ 2590800 w 2590800"/>
                    <a:gd name="connsiteY0" fmla="*/ 166688 h 166688"/>
                    <a:gd name="connsiteX1" fmla="*/ 962025 w 2590800"/>
                    <a:gd name="connsiteY1" fmla="*/ 0 h 166688"/>
                    <a:gd name="connsiteX2" fmla="*/ 0 w 2590800"/>
                    <a:gd name="connsiteY2" fmla="*/ 142875 h 166688"/>
                    <a:gd name="connsiteX0" fmla="*/ 2590800 w 2590800"/>
                    <a:gd name="connsiteY0" fmla="*/ 166688 h 178318"/>
                    <a:gd name="connsiteX1" fmla="*/ 962025 w 2590800"/>
                    <a:gd name="connsiteY1" fmla="*/ 0 h 178318"/>
                    <a:gd name="connsiteX2" fmla="*/ 0 w 2590800"/>
                    <a:gd name="connsiteY2" fmla="*/ 142875 h 178318"/>
                    <a:gd name="connsiteX0" fmla="*/ 2590800 w 2590800"/>
                    <a:gd name="connsiteY0" fmla="*/ 166688 h 218820"/>
                    <a:gd name="connsiteX1" fmla="*/ 962025 w 2590800"/>
                    <a:gd name="connsiteY1" fmla="*/ 0 h 218820"/>
                    <a:gd name="connsiteX2" fmla="*/ 0 w 2590800"/>
                    <a:gd name="connsiteY2" fmla="*/ 142875 h 218820"/>
                    <a:gd name="connsiteX0" fmla="*/ 2590800 w 2590800"/>
                    <a:gd name="connsiteY0" fmla="*/ 257698 h 309830"/>
                    <a:gd name="connsiteX1" fmla="*/ 962025 w 2590800"/>
                    <a:gd name="connsiteY1" fmla="*/ 91010 h 309830"/>
                    <a:gd name="connsiteX2" fmla="*/ 0 w 2590800"/>
                    <a:gd name="connsiteY2" fmla="*/ 233885 h 309830"/>
                    <a:gd name="connsiteX0" fmla="*/ 2590800 w 2590800"/>
                    <a:gd name="connsiteY0" fmla="*/ 172138 h 224270"/>
                    <a:gd name="connsiteX1" fmla="*/ 962025 w 2590800"/>
                    <a:gd name="connsiteY1" fmla="*/ 5450 h 224270"/>
                    <a:gd name="connsiteX2" fmla="*/ 0 w 2590800"/>
                    <a:gd name="connsiteY2" fmla="*/ 148325 h 224270"/>
                    <a:gd name="connsiteX0" fmla="*/ 2590800 w 2590800"/>
                    <a:gd name="connsiteY0" fmla="*/ 169049 h 221181"/>
                    <a:gd name="connsiteX1" fmla="*/ 962025 w 2590800"/>
                    <a:gd name="connsiteY1" fmla="*/ 2361 h 221181"/>
                    <a:gd name="connsiteX2" fmla="*/ 0 w 2590800"/>
                    <a:gd name="connsiteY2" fmla="*/ 145236 h 221181"/>
                    <a:gd name="connsiteX0" fmla="*/ 2590800 w 2590800"/>
                    <a:gd name="connsiteY0" fmla="*/ 175922 h 228054"/>
                    <a:gd name="connsiteX1" fmla="*/ 962025 w 2590800"/>
                    <a:gd name="connsiteY1" fmla="*/ 9234 h 228054"/>
                    <a:gd name="connsiteX2" fmla="*/ 0 w 2590800"/>
                    <a:gd name="connsiteY2" fmla="*/ 152109 h 228054"/>
                  </a:gdLst>
                  <a:ahLst/>
                  <a:cxnLst>
                    <a:cxn ang="0">
                      <a:pos x="connsiteX0" y="connsiteY0"/>
                    </a:cxn>
                    <a:cxn ang="0">
                      <a:pos x="connsiteX1" y="connsiteY1"/>
                    </a:cxn>
                    <a:cxn ang="0">
                      <a:pos x="connsiteX2" y="connsiteY2"/>
                    </a:cxn>
                  </a:cxnLst>
                  <a:rect l="l" t="t" r="r" b="b"/>
                  <a:pathLst>
                    <a:path w="2590800" h="228054">
                      <a:moveTo>
                        <a:pt x="2590800" y="175922"/>
                      </a:moveTo>
                      <a:cubicBezTo>
                        <a:pt x="2295525" y="225134"/>
                        <a:pt x="1643063" y="317210"/>
                        <a:pt x="962025" y="9234"/>
                      </a:cubicBezTo>
                      <a:cubicBezTo>
                        <a:pt x="565150" y="-62204"/>
                        <a:pt x="606425" y="309272"/>
                        <a:pt x="0" y="152109"/>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6" name="Freeform 255"/>
                <p:cNvSpPr/>
                <p:nvPr/>
              </p:nvSpPr>
              <p:spPr bwMode="auto">
                <a:xfrm>
                  <a:off x="9996488" y="3243263"/>
                  <a:ext cx="209550" cy="690562"/>
                </a:xfrm>
                <a:custGeom>
                  <a:avLst/>
                  <a:gdLst>
                    <a:gd name="connsiteX0" fmla="*/ 209550 w 209550"/>
                    <a:gd name="connsiteY0" fmla="*/ 690562 h 690562"/>
                    <a:gd name="connsiteX1" fmla="*/ 0 w 209550"/>
                    <a:gd name="connsiteY1" fmla="*/ 0 h 690562"/>
                  </a:gdLst>
                  <a:ahLst/>
                  <a:cxnLst>
                    <a:cxn ang="0">
                      <a:pos x="connsiteX0" y="connsiteY0"/>
                    </a:cxn>
                    <a:cxn ang="0">
                      <a:pos x="connsiteX1" y="connsiteY1"/>
                    </a:cxn>
                  </a:cxnLst>
                  <a:rect l="l" t="t" r="r" b="b"/>
                  <a:pathLst>
                    <a:path w="209550" h="690562">
                      <a:moveTo>
                        <a:pt x="209550" y="690562"/>
                      </a:moveTo>
                      <a:lnTo>
                        <a:pt x="0" y="0"/>
                      </a:ln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7" name="Freeform 256"/>
                <p:cNvSpPr/>
                <p:nvPr/>
              </p:nvSpPr>
              <p:spPr bwMode="auto">
                <a:xfrm>
                  <a:off x="9882188" y="3414713"/>
                  <a:ext cx="637520" cy="1947862"/>
                </a:xfrm>
                <a:custGeom>
                  <a:avLst/>
                  <a:gdLst>
                    <a:gd name="connsiteX0" fmla="*/ 500062 w 500062"/>
                    <a:gd name="connsiteY0" fmla="*/ 1947862 h 1947862"/>
                    <a:gd name="connsiteX1" fmla="*/ 0 w 500062"/>
                    <a:gd name="connsiteY1" fmla="*/ 0 h 1947862"/>
                    <a:gd name="connsiteX0" fmla="*/ 500062 w 634852"/>
                    <a:gd name="connsiteY0" fmla="*/ 1947862 h 1947862"/>
                    <a:gd name="connsiteX1" fmla="*/ 0 w 634852"/>
                    <a:gd name="connsiteY1" fmla="*/ 0 h 1947862"/>
                    <a:gd name="connsiteX0" fmla="*/ 500062 w 647345"/>
                    <a:gd name="connsiteY0" fmla="*/ 1947862 h 1947862"/>
                    <a:gd name="connsiteX1" fmla="*/ 0 w 647345"/>
                    <a:gd name="connsiteY1" fmla="*/ 0 h 1947862"/>
                    <a:gd name="connsiteX0" fmla="*/ 500062 w 637520"/>
                    <a:gd name="connsiteY0" fmla="*/ 1947862 h 1947862"/>
                    <a:gd name="connsiteX1" fmla="*/ 0 w 637520"/>
                    <a:gd name="connsiteY1" fmla="*/ 0 h 1947862"/>
                  </a:gdLst>
                  <a:ahLst/>
                  <a:cxnLst>
                    <a:cxn ang="0">
                      <a:pos x="connsiteX0" y="connsiteY0"/>
                    </a:cxn>
                    <a:cxn ang="0">
                      <a:pos x="connsiteX1" y="connsiteY1"/>
                    </a:cxn>
                  </a:cxnLst>
                  <a:rect l="l" t="t" r="r" b="b"/>
                  <a:pathLst>
                    <a:path w="637520" h="1947862">
                      <a:moveTo>
                        <a:pt x="500062" y="1947862"/>
                      </a:moveTo>
                      <a:cubicBezTo>
                        <a:pt x="919163" y="1536700"/>
                        <a:pt x="271462" y="354012"/>
                        <a:pt x="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8" name="Freeform 257"/>
                <p:cNvSpPr/>
                <p:nvPr/>
              </p:nvSpPr>
              <p:spPr bwMode="auto">
                <a:xfrm>
                  <a:off x="8958263" y="3662363"/>
                  <a:ext cx="366712" cy="1595437"/>
                </a:xfrm>
                <a:custGeom>
                  <a:avLst/>
                  <a:gdLst>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Lst>
                  <a:ahLst/>
                  <a:cxnLst>
                    <a:cxn ang="0">
                      <a:pos x="connsiteX0" y="connsiteY0"/>
                    </a:cxn>
                    <a:cxn ang="0">
                      <a:pos x="connsiteX1" y="connsiteY1"/>
                    </a:cxn>
                    <a:cxn ang="0">
                      <a:pos x="connsiteX2" y="connsiteY2"/>
                    </a:cxn>
                    <a:cxn ang="0">
                      <a:pos x="connsiteX3" y="connsiteY3"/>
                    </a:cxn>
                  </a:cxnLst>
                  <a:rect l="l" t="t" r="r" b="b"/>
                  <a:pathLst>
                    <a:path w="366712" h="1595437">
                      <a:moveTo>
                        <a:pt x="366712" y="1595437"/>
                      </a:moveTo>
                      <a:cubicBezTo>
                        <a:pt x="249238" y="1466850"/>
                        <a:pt x="-149226" y="842962"/>
                        <a:pt x="85725" y="838200"/>
                      </a:cubicBezTo>
                      <a:cubicBezTo>
                        <a:pt x="166688" y="708025"/>
                        <a:pt x="28575" y="692150"/>
                        <a:pt x="0" y="619125"/>
                      </a:cubicBezTo>
                      <a:cubicBezTo>
                        <a:pt x="365125" y="436563"/>
                        <a:pt x="292100" y="134938"/>
                        <a:pt x="29527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9" name="Freeform 258"/>
                <p:cNvSpPr/>
                <p:nvPr/>
              </p:nvSpPr>
              <p:spPr bwMode="auto">
                <a:xfrm>
                  <a:off x="8534400" y="3690938"/>
                  <a:ext cx="14288" cy="295275"/>
                </a:xfrm>
                <a:custGeom>
                  <a:avLst/>
                  <a:gdLst>
                    <a:gd name="connsiteX0" fmla="*/ 14288 w 14288"/>
                    <a:gd name="connsiteY0" fmla="*/ 0 h 295275"/>
                    <a:gd name="connsiteX1" fmla="*/ 0 w 14288"/>
                    <a:gd name="connsiteY1" fmla="*/ 295275 h 295275"/>
                  </a:gdLst>
                  <a:ahLst/>
                  <a:cxnLst>
                    <a:cxn ang="0">
                      <a:pos x="connsiteX0" y="connsiteY0"/>
                    </a:cxn>
                    <a:cxn ang="0">
                      <a:pos x="connsiteX1" y="connsiteY1"/>
                    </a:cxn>
                  </a:cxnLst>
                  <a:rect l="l" t="t" r="r" b="b"/>
                  <a:pathLst>
                    <a:path w="14288" h="295275">
                      <a:moveTo>
                        <a:pt x="14288" y="0"/>
                      </a:moveTo>
                      <a:lnTo>
                        <a:pt x="0" y="295275"/>
                      </a:lnTo>
                    </a:path>
                  </a:pathLst>
                </a:custGeom>
                <a:noFill/>
                <a:ln w="285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0" name="Freeform 259"/>
                <p:cNvSpPr/>
                <p:nvPr/>
              </p:nvSpPr>
              <p:spPr bwMode="auto">
                <a:xfrm>
                  <a:off x="9277350" y="3690938"/>
                  <a:ext cx="2576513" cy="273390"/>
                </a:xfrm>
                <a:custGeom>
                  <a:avLst/>
                  <a:gdLst>
                    <a:gd name="connsiteX0" fmla="*/ 2576513 w 2576513"/>
                    <a:gd name="connsiteY0" fmla="*/ 9525 h 252412"/>
                    <a:gd name="connsiteX1" fmla="*/ 914400 w 2576513"/>
                    <a:gd name="connsiteY1" fmla="*/ 252412 h 252412"/>
                    <a:gd name="connsiteX2" fmla="*/ 0 w 2576513"/>
                    <a:gd name="connsiteY2" fmla="*/ 0 h 252412"/>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Lst>
                  <a:ahLst/>
                  <a:cxnLst>
                    <a:cxn ang="0">
                      <a:pos x="connsiteX0" y="connsiteY0"/>
                    </a:cxn>
                    <a:cxn ang="0">
                      <a:pos x="connsiteX1" y="connsiteY1"/>
                    </a:cxn>
                    <a:cxn ang="0">
                      <a:pos x="connsiteX2" y="connsiteY2"/>
                    </a:cxn>
                  </a:cxnLst>
                  <a:rect l="l" t="t" r="r" b="b"/>
                  <a:pathLst>
                    <a:path w="2576513" h="273390">
                      <a:moveTo>
                        <a:pt x="2576513" y="9525"/>
                      </a:moveTo>
                      <a:cubicBezTo>
                        <a:pt x="1984375" y="204787"/>
                        <a:pt x="1149351" y="-123824"/>
                        <a:pt x="914400" y="252412"/>
                      </a:cubicBezTo>
                      <a:cubicBezTo>
                        <a:pt x="638175" y="349250"/>
                        <a:pt x="304800" y="84137"/>
                        <a:pt x="0" y="0"/>
                      </a:cubicBezTo>
                    </a:path>
                  </a:pathLst>
                </a:custGeom>
                <a:noFill/>
                <a:ln w="190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1" name="Freeform 260"/>
                <p:cNvSpPr/>
                <p:nvPr/>
              </p:nvSpPr>
              <p:spPr bwMode="auto">
                <a:xfrm>
                  <a:off x="8829675" y="3948113"/>
                  <a:ext cx="154234" cy="352425"/>
                </a:xfrm>
                <a:custGeom>
                  <a:avLst/>
                  <a:gdLst>
                    <a:gd name="connsiteX0" fmla="*/ 114300 w 114300"/>
                    <a:gd name="connsiteY0" fmla="*/ 352425 h 352425"/>
                    <a:gd name="connsiteX1" fmla="*/ 0 w 114300"/>
                    <a:gd name="connsiteY1" fmla="*/ 0 h 352425"/>
                    <a:gd name="connsiteX0" fmla="*/ 114300 w 146524"/>
                    <a:gd name="connsiteY0" fmla="*/ 352425 h 352425"/>
                    <a:gd name="connsiteX1" fmla="*/ 0 w 146524"/>
                    <a:gd name="connsiteY1" fmla="*/ 0 h 352425"/>
                    <a:gd name="connsiteX0" fmla="*/ 114300 w 154234"/>
                    <a:gd name="connsiteY0" fmla="*/ 352425 h 352425"/>
                    <a:gd name="connsiteX1" fmla="*/ 0 w 154234"/>
                    <a:gd name="connsiteY1" fmla="*/ 0 h 352425"/>
                  </a:gdLst>
                  <a:ahLst/>
                  <a:cxnLst>
                    <a:cxn ang="0">
                      <a:pos x="connsiteX0" y="connsiteY0"/>
                    </a:cxn>
                    <a:cxn ang="0">
                      <a:pos x="connsiteX1" y="connsiteY1"/>
                    </a:cxn>
                  </a:cxnLst>
                  <a:rect l="l" t="t" r="r" b="b"/>
                  <a:pathLst>
                    <a:path w="154234" h="352425">
                      <a:moveTo>
                        <a:pt x="114300" y="352425"/>
                      </a:moveTo>
                      <a:cubicBezTo>
                        <a:pt x="219075" y="196850"/>
                        <a:pt x="95250" y="88900"/>
                        <a:pt x="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2" name="Freeform 261"/>
                <p:cNvSpPr/>
                <p:nvPr/>
              </p:nvSpPr>
              <p:spPr bwMode="auto">
                <a:xfrm>
                  <a:off x="8767763" y="3671888"/>
                  <a:ext cx="500062" cy="455317"/>
                </a:xfrm>
                <a:custGeom>
                  <a:avLst/>
                  <a:gdLst>
                    <a:gd name="connsiteX0" fmla="*/ 0 w 500062"/>
                    <a:gd name="connsiteY0" fmla="*/ 452437 h 452437"/>
                    <a:gd name="connsiteX1" fmla="*/ 500062 w 500062"/>
                    <a:gd name="connsiteY1" fmla="*/ 0 h 452437"/>
                    <a:gd name="connsiteX0" fmla="*/ 0 w 500062"/>
                    <a:gd name="connsiteY0" fmla="*/ 452437 h 453383"/>
                    <a:gd name="connsiteX1" fmla="*/ 500062 w 500062"/>
                    <a:gd name="connsiteY1" fmla="*/ 0 h 453383"/>
                    <a:gd name="connsiteX0" fmla="*/ 0 w 500062"/>
                    <a:gd name="connsiteY0" fmla="*/ 452437 h 455317"/>
                    <a:gd name="connsiteX1" fmla="*/ 500062 w 500062"/>
                    <a:gd name="connsiteY1" fmla="*/ 0 h 455317"/>
                  </a:gdLst>
                  <a:ahLst/>
                  <a:cxnLst>
                    <a:cxn ang="0">
                      <a:pos x="connsiteX0" y="connsiteY0"/>
                    </a:cxn>
                    <a:cxn ang="0">
                      <a:pos x="connsiteX1" y="connsiteY1"/>
                    </a:cxn>
                  </a:cxnLst>
                  <a:rect l="l" t="t" r="r" b="b"/>
                  <a:pathLst>
                    <a:path w="500062" h="455317">
                      <a:moveTo>
                        <a:pt x="0" y="452437"/>
                      </a:moveTo>
                      <a:cubicBezTo>
                        <a:pt x="438150" y="473075"/>
                        <a:pt x="471488" y="388937"/>
                        <a:pt x="500062"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3" name="Freeform 262"/>
                <p:cNvSpPr/>
                <p:nvPr/>
              </p:nvSpPr>
              <p:spPr bwMode="auto">
                <a:xfrm>
                  <a:off x="8720138" y="3848100"/>
                  <a:ext cx="52387" cy="276225"/>
                </a:xfrm>
                <a:custGeom>
                  <a:avLst/>
                  <a:gdLst>
                    <a:gd name="connsiteX0" fmla="*/ 0 w 52387"/>
                    <a:gd name="connsiteY0" fmla="*/ 0 h 276225"/>
                    <a:gd name="connsiteX1" fmla="*/ 52387 w 52387"/>
                    <a:gd name="connsiteY1" fmla="*/ 276225 h 276225"/>
                    <a:gd name="connsiteX0" fmla="*/ 0 w 52387"/>
                    <a:gd name="connsiteY0" fmla="*/ 0 h 276225"/>
                    <a:gd name="connsiteX1" fmla="*/ 52387 w 52387"/>
                    <a:gd name="connsiteY1" fmla="*/ 276225 h 276225"/>
                  </a:gdLst>
                  <a:ahLst/>
                  <a:cxnLst>
                    <a:cxn ang="0">
                      <a:pos x="connsiteX0" y="connsiteY0"/>
                    </a:cxn>
                    <a:cxn ang="0">
                      <a:pos x="connsiteX1" y="connsiteY1"/>
                    </a:cxn>
                  </a:cxnLst>
                  <a:rect l="l" t="t" r="r" b="b"/>
                  <a:pathLst>
                    <a:path w="52387" h="276225">
                      <a:moveTo>
                        <a:pt x="0" y="0"/>
                      </a:moveTo>
                      <a:cubicBezTo>
                        <a:pt x="36512" y="115888"/>
                        <a:pt x="34925" y="184150"/>
                        <a:pt x="52387" y="276225"/>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4" name="Freeform 263"/>
                <p:cNvSpPr/>
                <p:nvPr/>
              </p:nvSpPr>
              <p:spPr bwMode="auto">
                <a:xfrm>
                  <a:off x="9448800" y="3252788"/>
                  <a:ext cx="190500" cy="447675"/>
                </a:xfrm>
                <a:custGeom>
                  <a:avLst/>
                  <a:gdLst>
                    <a:gd name="connsiteX0" fmla="*/ 190500 w 190500"/>
                    <a:gd name="connsiteY0" fmla="*/ 0 h 447675"/>
                    <a:gd name="connsiteX1" fmla="*/ 171450 w 190500"/>
                    <a:gd name="connsiteY1" fmla="*/ 447675 h 447675"/>
                    <a:gd name="connsiteX2" fmla="*/ 0 w 190500"/>
                    <a:gd name="connsiteY2" fmla="*/ 438150 h 447675"/>
                    <a:gd name="connsiteX0" fmla="*/ 190500 w 190500"/>
                    <a:gd name="connsiteY0" fmla="*/ 0 h 447675"/>
                    <a:gd name="connsiteX1" fmla="*/ 171450 w 190500"/>
                    <a:gd name="connsiteY1" fmla="*/ 447675 h 447675"/>
                    <a:gd name="connsiteX2" fmla="*/ 0 w 190500"/>
                    <a:gd name="connsiteY2" fmla="*/ 438150 h 447675"/>
                  </a:gdLst>
                  <a:ahLst/>
                  <a:cxnLst>
                    <a:cxn ang="0">
                      <a:pos x="connsiteX0" y="connsiteY0"/>
                    </a:cxn>
                    <a:cxn ang="0">
                      <a:pos x="connsiteX1" y="connsiteY1"/>
                    </a:cxn>
                    <a:cxn ang="0">
                      <a:pos x="connsiteX2" y="connsiteY2"/>
                    </a:cxn>
                  </a:cxnLst>
                  <a:rect l="l" t="t" r="r" b="b"/>
                  <a:pathLst>
                    <a:path w="190500" h="447675">
                      <a:moveTo>
                        <a:pt x="190500" y="0"/>
                      </a:moveTo>
                      <a:cubicBezTo>
                        <a:pt x="46037" y="173037"/>
                        <a:pt x="177800" y="298450"/>
                        <a:pt x="171450" y="447675"/>
                      </a:cubicBezTo>
                      <a:lnTo>
                        <a:pt x="0" y="438150"/>
                      </a:ln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5" name="Freeform 264"/>
                <p:cNvSpPr/>
                <p:nvPr/>
              </p:nvSpPr>
              <p:spPr bwMode="auto">
                <a:xfrm>
                  <a:off x="9586913" y="3262314"/>
                  <a:ext cx="419100" cy="202931"/>
                </a:xfrm>
                <a:custGeom>
                  <a:avLst/>
                  <a:gdLst>
                    <a:gd name="connsiteX0" fmla="*/ 114300 w 419100"/>
                    <a:gd name="connsiteY0" fmla="*/ 0 h 123825"/>
                    <a:gd name="connsiteX1" fmla="*/ 419100 w 419100"/>
                    <a:gd name="connsiteY1" fmla="*/ 76200 h 123825"/>
                    <a:gd name="connsiteX2" fmla="*/ 0 w 419100"/>
                    <a:gd name="connsiteY2" fmla="*/ 123825 h 123825"/>
                    <a:gd name="connsiteX0" fmla="*/ 114300 w 419100"/>
                    <a:gd name="connsiteY0" fmla="*/ 0 h 129252"/>
                    <a:gd name="connsiteX1" fmla="*/ 419100 w 419100"/>
                    <a:gd name="connsiteY1" fmla="*/ 76200 h 129252"/>
                    <a:gd name="connsiteX2" fmla="*/ 0 w 419100"/>
                    <a:gd name="connsiteY2" fmla="*/ 123825 h 129252"/>
                    <a:gd name="connsiteX0" fmla="*/ 114300 w 419100"/>
                    <a:gd name="connsiteY0" fmla="*/ 0 h 202931"/>
                    <a:gd name="connsiteX1" fmla="*/ 419100 w 419100"/>
                    <a:gd name="connsiteY1" fmla="*/ 76200 h 202931"/>
                    <a:gd name="connsiteX2" fmla="*/ 0 w 419100"/>
                    <a:gd name="connsiteY2" fmla="*/ 123825 h 202931"/>
                    <a:gd name="connsiteX0" fmla="*/ 114300 w 419100"/>
                    <a:gd name="connsiteY0" fmla="*/ 0 h 202931"/>
                    <a:gd name="connsiteX1" fmla="*/ 419100 w 419100"/>
                    <a:gd name="connsiteY1" fmla="*/ 76200 h 202931"/>
                    <a:gd name="connsiteX2" fmla="*/ 0 w 419100"/>
                    <a:gd name="connsiteY2" fmla="*/ 123825 h 202931"/>
                  </a:gdLst>
                  <a:ahLst/>
                  <a:cxnLst>
                    <a:cxn ang="0">
                      <a:pos x="connsiteX0" y="connsiteY0"/>
                    </a:cxn>
                    <a:cxn ang="0">
                      <a:pos x="connsiteX1" y="connsiteY1"/>
                    </a:cxn>
                    <a:cxn ang="0">
                      <a:pos x="connsiteX2" y="connsiteY2"/>
                    </a:cxn>
                  </a:cxnLst>
                  <a:rect l="l" t="t" r="r" b="b"/>
                  <a:pathLst>
                    <a:path w="419100" h="202931">
                      <a:moveTo>
                        <a:pt x="114300" y="0"/>
                      </a:moveTo>
                      <a:cubicBezTo>
                        <a:pt x="134938" y="254000"/>
                        <a:pt x="379413" y="198437"/>
                        <a:pt x="419100" y="76200"/>
                      </a:cubicBezTo>
                      <a:cubicBezTo>
                        <a:pt x="298450" y="339725"/>
                        <a:pt x="139700" y="107950"/>
                        <a:pt x="0" y="123825"/>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6" name="Freeform 265"/>
                <p:cNvSpPr/>
                <p:nvPr/>
              </p:nvSpPr>
              <p:spPr bwMode="auto">
                <a:xfrm>
                  <a:off x="9463088" y="3348039"/>
                  <a:ext cx="509587" cy="172696"/>
                </a:xfrm>
                <a:custGeom>
                  <a:avLst/>
                  <a:gdLst>
                    <a:gd name="connsiteX0" fmla="*/ 0 w 509587"/>
                    <a:gd name="connsiteY0" fmla="*/ 28575 h 28575"/>
                    <a:gd name="connsiteX1" fmla="*/ 509587 w 509587"/>
                    <a:gd name="connsiteY1" fmla="*/ 0 h 28575"/>
                    <a:gd name="connsiteX0" fmla="*/ 0 w 509587"/>
                    <a:gd name="connsiteY0" fmla="*/ 28575 h 172696"/>
                    <a:gd name="connsiteX1" fmla="*/ 509587 w 509587"/>
                    <a:gd name="connsiteY1" fmla="*/ 0 h 172696"/>
                  </a:gdLst>
                  <a:ahLst/>
                  <a:cxnLst>
                    <a:cxn ang="0">
                      <a:pos x="connsiteX0" y="connsiteY0"/>
                    </a:cxn>
                    <a:cxn ang="0">
                      <a:pos x="connsiteX1" y="connsiteY1"/>
                    </a:cxn>
                  </a:cxnLst>
                  <a:rect l="l" t="t" r="r" b="b"/>
                  <a:pathLst>
                    <a:path w="509587" h="172696">
                      <a:moveTo>
                        <a:pt x="0" y="28575"/>
                      </a:moveTo>
                      <a:cubicBezTo>
                        <a:pt x="169862" y="19050"/>
                        <a:pt x="392113" y="376237"/>
                        <a:pt x="5095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7" name="Freeform 266"/>
                <p:cNvSpPr/>
                <p:nvPr/>
              </p:nvSpPr>
              <p:spPr bwMode="auto">
                <a:xfrm>
                  <a:off x="9396748" y="3390900"/>
                  <a:ext cx="158225" cy="533400"/>
                </a:xfrm>
                <a:custGeom>
                  <a:avLst/>
                  <a:gdLst>
                    <a:gd name="connsiteX0" fmla="*/ 0 w 28575"/>
                    <a:gd name="connsiteY0" fmla="*/ 0 h 533400"/>
                    <a:gd name="connsiteX1" fmla="*/ 28575 w 28575"/>
                    <a:gd name="connsiteY1" fmla="*/ 276225 h 533400"/>
                    <a:gd name="connsiteX2" fmla="*/ 9525 w 28575"/>
                    <a:gd name="connsiteY2" fmla="*/ 533400 h 533400"/>
                    <a:gd name="connsiteX0" fmla="*/ 52052 w 80627"/>
                    <a:gd name="connsiteY0" fmla="*/ 0 h 533400"/>
                    <a:gd name="connsiteX1" fmla="*/ 80627 w 80627"/>
                    <a:gd name="connsiteY1" fmla="*/ 276225 h 533400"/>
                    <a:gd name="connsiteX2" fmla="*/ 61577 w 80627"/>
                    <a:gd name="connsiteY2" fmla="*/ 533400 h 533400"/>
                    <a:gd name="connsiteX0" fmla="*/ 52052 w 158225"/>
                    <a:gd name="connsiteY0" fmla="*/ 0 h 533400"/>
                    <a:gd name="connsiteX1" fmla="*/ 80627 w 158225"/>
                    <a:gd name="connsiteY1" fmla="*/ 276225 h 533400"/>
                    <a:gd name="connsiteX2" fmla="*/ 61577 w 158225"/>
                    <a:gd name="connsiteY2" fmla="*/ 533400 h 533400"/>
                  </a:gdLst>
                  <a:ahLst/>
                  <a:cxnLst>
                    <a:cxn ang="0">
                      <a:pos x="connsiteX0" y="connsiteY0"/>
                    </a:cxn>
                    <a:cxn ang="0">
                      <a:pos x="connsiteX1" y="connsiteY1"/>
                    </a:cxn>
                    <a:cxn ang="0">
                      <a:pos x="connsiteX2" y="connsiteY2"/>
                    </a:cxn>
                  </a:cxnLst>
                  <a:rect l="l" t="t" r="r" b="b"/>
                  <a:pathLst>
                    <a:path w="158225" h="533400">
                      <a:moveTo>
                        <a:pt x="52052" y="0"/>
                      </a:moveTo>
                      <a:cubicBezTo>
                        <a:pt x="61577" y="92075"/>
                        <a:pt x="266364" y="103187"/>
                        <a:pt x="80627" y="276225"/>
                      </a:cubicBezTo>
                      <a:cubicBezTo>
                        <a:pt x="74277" y="361950"/>
                        <a:pt x="-84473" y="361950"/>
                        <a:pt x="61577" y="53340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8" name="Freeform 267"/>
                <p:cNvSpPr/>
                <p:nvPr/>
              </p:nvSpPr>
              <p:spPr bwMode="auto">
                <a:xfrm>
                  <a:off x="9644064" y="3286125"/>
                  <a:ext cx="72470" cy="404813"/>
                </a:xfrm>
                <a:custGeom>
                  <a:avLst/>
                  <a:gdLst>
                    <a:gd name="connsiteX0" fmla="*/ 52387 w 52387"/>
                    <a:gd name="connsiteY0" fmla="*/ 0 h 404813"/>
                    <a:gd name="connsiteX1" fmla="*/ 0 w 52387"/>
                    <a:gd name="connsiteY1" fmla="*/ 404813 h 404813"/>
                    <a:gd name="connsiteX0" fmla="*/ 52387 w 72470"/>
                    <a:gd name="connsiteY0" fmla="*/ 0 h 404813"/>
                    <a:gd name="connsiteX1" fmla="*/ 0 w 72470"/>
                    <a:gd name="connsiteY1" fmla="*/ 404813 h 404813"/>
                  </a:gdLst>
                  <a:ahLst/>
                  <a:cxnLst>
                    <a:cxn ang="0">
                      <a:pos x="connsiteX0" y="connsiteY0"/>
                    </a:cxn>
                    <a:cxn ang="0">
                      <a:pos x="connsiteX1" y="connsiteY1"/>
                    </a:cxn>
                  </a:cxnLst>
                  <a:rect l="l" t="t" r="r" b="b"/>
                  <a:pathLst>
                    <a:path w="72470" h="404813">
                      <a:moveTo>
                        <a:pt x="52387" y="0"/>
                      </a:moveTo>
                      <a:cubicBezTo>
                        <a:pt x="34925" y="134938"/>
                        <a:pt x="136524" y="188912"/>
                        <a:pt x="0" y="404813"/>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9" name="Freeform 268"/>
                <p:cNvSpPr/>
                <p:nvPr/>
              </p:nvSpPr>
              <p:spPr bwMode="auto">
                <a:xfrm>
                  <a:off x="9554626" y="3252788"/>
                  <a:ext cx="532349" cy="438458"/>
                </a:xfrm>
                <a:custGeom>
                  <a:avLst/>
                  <a:gdLst>
                    <a:gd name="connsiteX0" fmla="*/ 0 w 466725"/>
                    <a:gd name="connsiteY0" fmla="*/ 0 h 381000"/>
                    <a:gd name="connsiteX1" fmla="*/ 61913 w 466725"/>
                    <a:gd name="connsiteY1" fmla="*/ 381000 h 381000"/>
                    <a:gd name="connsiteX2" fmla="*/ 466725 w 466725"/>
                    <a:gd name="connsiteY2" fmla="*/ 257175 h 381000"/>
                    <a:gd name="connsiteX0" fmla="*/ 0 w 466725"/>
                    <a:gd name="connsiteY0" fmla="*/ 0 h 438458"/>
                    <a:gd name="connsiteX1" fmla="*/ 61913 w 466725"/>
                    <a:gd name="connsiteY1" fmla="*/ 381000 h 438458"/>
                    <a:gd name="connsiteX2" fmla="*/ 466725 w 466725"/>
                    <a:gd name="connsiteY2" fmla="*/ 257175 h 438458"/>
                    <a:gd name="connsiteX0" fmla="*/ 65624 w 532349"/>
                    <a:gd name="connsiteY0" fmla="*/ 0 h 438458"/>
                    <a:gd name="connsiteX1" fmla="*/ 127537 w 532349"/>
                    <a:gd name="connsiteY1" fmla="*/ 381000 h 438458"/>
                    <a:gd name="connsiteX2" fmla="*/ 532349 w 532349"/>
                    <a:gd name="connsiteY2" fmla="*/ 257175 h 438458"/>
                  </a:gdLst>
                  <a:ahLst/>
                  <a:cxnLst>
                    <a:cxn ang="0">
                      <a:pos x="connsiteX0" y="connsiteY0"/>
                    </a:cxn>
                    <a:cxn ang="0">
                      <a:pos x="connsiteX1" y="connsiteY1"/>
                    </a:cxn>
                    <a:cxn ang="0">
                      <a:pos x="connsiteX2" y="connsiteY2"/>
                    </a:cxn>
                  </a:cxnLst>
                  <a:rect l="l" t="t" r="r" b="b"/>
                  <a:pathLst>
                    <a:path w="532349" h="438458">
                      <a:moveTo>
                        <a:pt x="65624" y="0"/>
                      </a:moveTo>
                      <a:cubicBezTo>
                        <a:pt x="-104238" y="236538"/>
                        <a:pt x="106899" y="254000"/>
                        <a:pt x="127537" y="381000"/>
                      </a:cubicBezTo>
                      <a:cubicBezTo>
                        <a:pt x="386299" y="549275"/>
                        <a:pt x="397412" y="298450"/>
                        <a:pt x="532349" y="257175"/>
                      </a:cubicBezTo>
                    </a:path>
                  </a:pathLst>
                </a:custGeom>
                <a:noFill/>
                <a:ln w="254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0" name="Freeform 269"/>
                <p:cNvSpPr/>
                <p:nvPr/>
              </p:nvSpPr>
              <p:spPr bwMode="auto">
                <a:xfrm>
                  <a:off x="6434138" y="2419350"/>
                  <a:ext cx="161925" cy="23813"/>
                </a:xfrm>
                <a:custGeom>
                  <a:avLst/>
                  <a:gdLst>
                    <a:gd name="connsiteX0" fmla="*/ 161925 w 161925"/>
                    <a:gd name="connsiteY0" fmla="*/ 0 h 23813"/>
                    <a:gd name="connsiteX1" fmla="*/ 109537 w 161925"/>
                    <a:gd name="connsiteY1" fmla="*/ 23813 h 23813"/>
                    <a:gd name="connsiteX2" fmla="*/ 0 w 161925"/>
                    <a:gd name="connsiteY2" fmla="*/ 0 h 23813"/>
                  </a:gdLst>
                  <a:ahLst/>
                  <a:cxnLst>
                    <a:cxn ang="0">
                      <a:pos x="connsiteX0" y="connsiteY0"/>
                    </a:cxn>
                    <a:cxn ang="0">
                      <a:pos x="connsiteX1" y="connsiteY1"/>
                    </a:cxn>
                    <a:cxn ang="0">
                      <a:pos x="connsiteX2" y="connsiteY2"/>
                    </a:cxn>
                  </a:cxnLst>
                  <a:rect l="l" t="t" r="r" b="b"/>
                  <a:pathLst>
                    <a:path w="161925" h="23813">
                      <a:moveTo>
                        <a:pt x="161925" y="0"/>
                      </a:moveTo>
                      <a:lnTo>
                        <a:pt x="109537" y="23813"/>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1" name="Freeform 270"/>
                <p:cNvSpPr/>
                <p:nvPr/>
              </p:nvSpPr>
              <p:spPr bwMode="auto">
                <a:xfrm>
                  <a:off x="6229350" y="2586038"/>
                  <a:ext cx="100013" cy="42862"/>
                </a:xfrm>
                <a:custGeom>
                  <a:avLst/>
                  <a:gdLst>
                    <a:gd name="connsiteX0" fmla="*/ 100013 w 100013"/>
                    <a:gd name="connsiteY0" fmla="*/ 42862 h 42862"/>
                    <a:gd name="connsiteX1" fmla="*/ 47625 w 100013"/>
                    <a:gd name="connsiteY1" fmla="*/ 0 h 42862"/>
                    <a:gd name="connsiteX2" fmla="*/ 0 w 100013"/>
                    <a:gd name="connsiteY2" fmla="*/ 42862 h 42862"/>
                  </a:gdLst>
                  <a:ahLst/>
                  <a:cxnLst>
                    <a:cxn ang="0">
                      <a:pos x="connsiteX0" y="connsiteY0"/>
                    </a:cxn>
                    <a:cxn ang="0">
                      <a:pos x="connsiteX1" y="connsiteY1"/>
                    </a:cxn>
                    <a:cxn ang="0">
                      <a:pos x="connsiteX2" y="connsiteY2"/>
                    </a:cxn>
                  </a:cxnLst>
                  <a:rect l="l" t="t" r="r" b="b"/>
                  <a:pathLst>
                    <a:path w="100013" h="42862">
                      <a:moveTo>
                        <a:pt x="100013" y="42862"/>
                      </a:moveTo>
                      <a:lnTo>
                        <a:pt x="47625" y="0"/>
                      </a:lnTo>
                      <a:lnTo>
                        <a:pt x="0" y="42862"/>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2" name="Freeform 271"/>
                <p:cNvSpPr/>
                <p:nvPr/>
              </p:nvSpPr>
              <p:spPr bwMode="auto">
                <a:xfrm>
                  <a:off x="6429375" y="2519363"/>
                  <a:ext cx="85725" cy="1905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3" name="Freeform 272"/>
                <p:cNvSpPr/>
                <p:nvPr/>
              </p:nvSpPr>
              <p:spPr bwMode="auto">
                <a:xfrm>
                  <a:off x="6172200" y="2490788"/>
                  <a:ext cx="61913" cy="76200"/>
                </a:xfrm>
                <a:custGeom>
                  <a:avLst/>
                  <a:gdLst>
                    <a:gd name="connsiteX0" fmla="*/ 0 w 61913"/>
                    <a:gd name="connsiteY0" fmla="*/ 76200 h 76200"/>
                    <a:gd name="connsiteX1" fmla="*/ 61913 w 61913"/>
                    <a:gd name="connsiteY1" fmla="*/ 0 h 76200"/>
                  </a:gdLst>
                  <a:ahLst/>
                  <a:cxnLst>
                    <a:cxn ang="0">
                      <a:pos x="connsiteX0" y="connsiteY0"/>
                    </a:cxn>
                    <a:cxn ang="0">
                      <a:pos x="connsiteX1" y="connsiteY1"/>
                    </a:cxn>
                  </a:cxnLst>
                  <a:rect l="l" t="t" r="r" b="b"/>
                  <a:pathLst>
                    <a:path w="61913" h="76200">
                      <a:moveTo>
                        <a:pt x="0" y="76200"/>
                      </a:moveTo>
                      <a:lnTo>
                        <a:pt x="61913"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4" name="Freeform 273"/>
                <p:cNvSpPr/>
                <p:nvPr/>
              </p:nvSpPr>
              <p:spPr bwMode="auto">
                <a:xfrm>
                  <a:off x="9929813" y="3305077"/>
                  <a:ext cx="1933575" cy="320336"/>
                </a:xfrm>
                <a:custGeom>
                  <a:avLst/>
                  <a:gdLst>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685800"/>
                    <a:gd name="connsiteX1" fmla="*/ 1033462 w 3619500"/>
                    <a:gd name="connsiteY1" fmla="*/ 352425 h 685800"/>
                    <a:gd name="connsiteX2" fmla="*/ 1828800 w 3619500"/>
                    <a:gd name="connsiteY2" fmla="*/ 214312 h 685800"/>
                    <a:gd name="connsiteX3" fmla="*/ 1685925 w 3619500"/>
                    <a:gd name="connsiteY3" fmla="*/ 0 h 685800"/>
                    <a:gd name="connsiteX4" fmla="*/ 3619500 w 3619500"/>
                    <a:gd name="connsiteY4" fmla="*/ 176212 h 685800"/>
                    <a:gd name="connsiteX0" fmla="*/ 0 w 2586038"/>
                    <a:gd name="connsiteY0" fmla="*/ 352425 h 429232"/>
                    <a:gd name="connsiteX1" fmla="*/ 795338 w 2586038"/>
                    <a:gd name="connsiteY1" fmla="*/ 214312 h 429232"/>
                    <a:gd name="connsiteX2" fmla="*/ 652463 w 2586038"/>
                    <a:gd name="connsiteY2" fmla="*/ 0 h 429232"/>
                    <a:gd name="connsiteX3" fmla="*/ 2586038 w 2586038"/>
                    <a:gd name="connsiteY3" fmla="*/ 176212 h 429232"/>
                    <a:gd name="connsiteX0" fmla="*/ 142875 w 1933575"/>
                    <a:gd name="connsiteY0" fmla="*/ 214312 h 320336"/>
                    <a:gd name="connsiteX1" fmla="*/ 0 w 1933575"/>
                    <a:gd name="connsiteY1" fmla="*/ 0 h 320336"/>
                    <a:gd name="connsiteX2" fmla="*/ 1933575 w 1933575"/>
                    <a:gd name="connsiteY2" fmla="*/ 176212 h 320336"/>
                    <a:gd name="connsiteX0" fmla="*/ 0 w 1933575"/>
                    <a:gd name="connsiteY0" fmla="*/ 0 h 320336"/>
                    <a:gd name="connsiteX1" fmla="*/ 1933575 w 1933575"/>
                    <a:gd name="connsiteY1" fmla="*/ 176212 h 320336"/>
                  </a:gdLst>
                  <a:ahLst/>
                  <a:cxnLst>
                    <a:cxn ang="0">
                      <a:pos x="connsiteX0" y="connsiteY0"/>
                    </a:cxn>
                    <a:cxn ang="0">
                      <a:pos x="connsiteX1" y="connsiteY1"/>
                    </a:cxn>
                  </a:cxnLst>
                  <a:rect l="l" t="t" r="r" b="b"/>
                  <a:pathLst>
                    <a:path w="1933575" h="320336">
                      <a:moveTo>
                        <a:pt x="0" y="0"/>
                      </a:moveTo>
                      <a:cubicBezTo>
                        <a:pt x="434975" y="385762"/>
                        <a:pt x="1774825" y="395288"/>
                        <a:pt x="1933575" y="176212"/>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sp>
          <p:nvSpPr>
            <p:cNvPr id="601" name="Rectangle 600"/>
            <p:cNvSpPr/>
            <p:nvPr/>
          </p:nvSpPr>
          <p:spPr bwMode="auto">
            <a:xfrm>
              <a:off x="3753810" y="1087402"/>
              <a:ext cx="2186592" cy="5143237"/>
            </a:xfrm>
            <a:prstGeom prst="rect">
              <a:avLst/>
            </a:prstGeom>
            <a:gradFill flip="none" rotWithShape="1">
              <a:gsLst>
                <a:gs pos="0">
                  <a:srgbClr val="F8F8F8"/>
                </a:gs>
                <a:gs pos="100000">
                  <a:srgbClr val="FFFFFF">
                    <a:shade val="100000"/>
                    <a:satMod val="115000"/>
                    <a:alpha val="0"/>
                  </a:srgbClr>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00" name="World map" descr="world-map.png"/>
            <p:cNvPicPr>
              <a:picLocks noChangeAspect="1"/>
            </p:cNvPicPr>
            <p:nvPr/>
          </p:nvPicPr>
          <p:blipFill rotWithShape="1">
            <a:blip r:embed="rId3" cstate="screen">
              <a:alphaModFix amt="15000"/>
              <a:biLevel thresh="25000"/>
              <a:extLst>
                <a:ext uri="{28A0092B-C50C-407E-A947-70E740481C1C}">
                  <a14:useLocalDpi xmlns:a14="http://schemas.microsoft.com/office/drawing/2010/main"/>
                </a:ext>
              </a:extLst>
            </a:blip>
            <a:srcRect/>
            <a:stretch/>
          </p:blipFill>
          <p:spPr>
            <a:xfrm>
              <a:off x="3856834" y="2235568"/>
              <a:ext cx="8323609" cy="3824961"/>
            </a:xfrm>
            <a:prstGeom prst="rect">
              <a:avLst/>
            </a:prstGeom>
            <a:blipFill dpi="0" rotWithShape="1">
              <a:blip r:embed="rId4">
                <a:alphaModFix amt="15000"/>
                <a:biLevel thresh="25000"/>
              </a:blip>
              <a:srcRect/>
              <a:stretch>
                <a:fillRect/>
              </a:stretch>
            </a:blipFill>
            <a:ln w="55000" cap="flat" cmpd="thickThin" algn="ctr">
              <a:noFill/>
              <a:prstDash val="solid"/>
              <a:headEnd type="none" w="med" len="med"/>
              <a:tailEnd type="none" w="med" len="med"/>
            </a:ln>
            <a:effectLst/>
          </p:spPr>
        </p:pic>
        <p:grpSp>
          <p:nvGrpSpPr>
            <p:cNvPr id="602" name="Group 601"/>
            <p:cNvGrpSpPr/>
            <p:nvPr/>
          </p:nvGrpSpPr>
          <p:grpSpPr>
            <a:xfrm>
              <a:off x="5196777" y="3151268"/>
              <a:ext cx="5957440" cy="2116267"/>
              <a:chOff x="5060107" y="2928842"/>
              <a:chExt cx="5957440" cy="2116267"/>
            </a:xfrm>
          </p:grpSpPr>
          <p:sp>
            <p:nvSpPr>
              <p:cNvPr id="603" name="Oval 602"/>
              <p:cNvSpPr>
                <a:spLocks noChangeAspect="1"/>
              </p:cNvSpPr>
              <p:nvPr/>
            </p:nvSpPr>
            <p:spPr>
              <a:xfrm>
                <a:off x="10730787" y="4814974"/>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4" name="Oval 603"/>
              <p:cNvSpPr>
                <a:spLocks noChangeAspect="1"/>
              </p:cNvSpPr>
              <p:nvPr/>
            </p:nvSpPr>
            <p:spPr>
              <a:xfrm>
                <a:off x="10780906" y="3361872"/>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5" name="Oval 604"/>
              <p:cNvSpPr>
                <a:spLocks noChangeAspect="1"/>
              </p:cNvSpPr>
              <p:nvPr/>
            </p:nvSpPr>
            <p:spPr>
              <a:xfrm>
                <a:off x="9407195" y="3723324"/>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6" name="Oval 605"/>
              <p:cNvSpPr>
                <a:spLocks noChangeAspect="1"/>
              </p:cNvSpPr>
              <p:nvPr/>
            </p:nvSpPr>
            <p:spPr>
              <a:xfrm>
                <a:off x="7667854" y="3190190"/>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7" name="Oval 606"/>
              <p:cNvSpPr>
                <a:spLocks noChangeAspect="1"/>
              </p:cNvSpPr>
              <p:nvPr/>
            </p:nvSpPr>
            <p:spPr>
              <a:xfrm>
                <a:off x="7600824" y="2928842"/>
                <a:ext cx="235073" cy="228611"/>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8" name="Oval 607"/>
              <p:cNvSpPr>
                <a:spLocks noChangeAspect="1"/>
              </p:cNvSpPr>
              <p:nvPr/>
            </p:nvSpPr>
            <p:spPr>
              <a:xfrm>
                <a:off x="7869370" y="3035950"/>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9" name="Oval 608"/>
              <p:cNvSpPr>
                <a:spLocks noChangeAspect="1"/>
              </p:cNvSpPr>
              <p:nvPr/>
            </p:nvSpPr>
            <p:spPr>
              <a:xfrm>
                <a:off x="5821378" y="3333788"/>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0" name="Oval 609"/>
              <p:cNvSpPr>
                <a:spLocks noChangeAspect="1"/>
              </p:cNvSpPr>
              <p:nvPr/>
            </p:nvSpPr>
            <p:spPr>
              <a:xfrm>
                <a:off x="9955046" y="3398843"/>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1" name="Oval 610"/>
              <p:cNvSpPr>
                <a:spLocks noChangeAspect="1"/>
              </p:cNvSpPr>
              <p:nvPr/>
            </p:nvSpPr>
            <p:spPr>
              <a:xfrm>
                <a:off x="10535484" y="3369602"/>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2" name="Oval 611"/>
              <p:cNvSpPr>
                <a:spLocks noChangeAspect="1"/>
              </p:cNvSpPr>
              <p:nvPr/>
            </p:nvSpPr>
            <p:spPr>
              <a:xfrm>
                <a:off x="6321986" y="4794978"/>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3" name="Oval 612"/>
              <p:cNvSpPr>
                <a:spLocks noChangeAspect="1"/>
              </p:cNvSpPr>
              <p:nvPr/>
            </p:nvSpPr>
            <p:spPr>
              <a:xfrm>
                <a:off x="5060107" y="294155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4" name="Oval 613"/>
              <p:cNvSpPr>
                <a:spLocks noChangeAspect="1"/>
              </p:cNvSpPr>
              <p:nvPr/>
            </p:nvSpPr>
            <p:spPr>
              <a:xfrm>
                <a:off x="5251024" y="339678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5" name="Oval 614"/>
              <p:cNvSpPr>
                <a:spLocks noChangeAspect="1"/>
              </p:cNvSpPr>
              <p:nvPr/>
            </p:nvSpPr>
            <p:spPr>
              <a:xfrm>
                <a:off x="10156765" y="360331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40" name="Rectangle 39"/>
          <p:cNvSpPr/>
          <p:nvPr/>
        </p:nvSpPr>
        <p:spPr>
          <a:xfrm>
            <a:off x="429297" y="2523084"/>
            <a:ext cx="4634532" cy="2695097"/>
          </a:xfrm>
          <a:prstGeom prst="rect">
            <a:avLst/>
          </a:prstGeom>
        </p:spPr>
        <p:txBody>
          <a:bodyPr wrap="square" lIns="0" tIns="0" rIns="0" bIns="0" anchor="ctr" anchorCtr="0">
            <a:spAutoFit/>
          </a:bodyPr>
          <a:lstStyle/>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Enterprise reliability </a:t>
            </a:r>
            <a:r>
              <a:rPr kumimoji="0" lang="en-US" sz="1599" b="0" i="0" u="none" strike="noStrike" kern="0" cap="none" spc="0" normalizeH="0" baseline="0" noProof="0" dirty="0">
                <a:ln>
                  <a:noFill/>
                </a:ln>
                <a:solidFill>
                  <a:srgbClr val="2C292A"/>
                </a:solidFill>
                <a:effectLst/>
                <a:uLnTx/>
                <a:uFillTx/>
                <a:cs typeface="Bodoni Std Bold Italic"/>
              </a:rPr>
              <a:t>via 100+ data centers </a:t>
            </a:r>
            <a:br>
              <a:rPr kumimoji="0" lang="en-US" sz="1599" b="0" i="0" u="none" strike="noStrike" kern="0" cap="none" spc="0" normalizeH="0" baseline="0" noProof="0" dirty="0">
                <a:ln>
                  <a:noFill/>
                </a:ln>
                <a:solidFill>
                  <a:srgbClr val="2C292A"/>
                </a:solidFill>
                <a:effectLst/>
                <a:uLnTx/>
                <a:uFillTx/>
                <a:cs typeface="Bodoni Std Bold Italic"/>
              </a:rPr>
            </a:br>
            <a:r>
              <a:rPr kumimoji="0" lang="en-US" sz="1599" b="0" i="0" u="none" strike="noStrike" kern="0" cap="none" spc="0" normalizeH="0" baseline="0" noProof="0" dirty="0">
                <a:ln>
                  <a:noFill/>
                </a:ln>
                <a:solidFill>
                  <a:srgbClr val="2C292A"/>
                </a:solidFill>
                <a:effectLst/>
                <a:uLnTx/>
                <a:uFillTx/>
                <a:cs typeface="Bodoni Std Bold Italic"/>
              </a:rPr>
              <a:t>and Microsoft’s global network edge</a:t>
            </a:r>
          </a:p>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Compliance leadership </a:t>
            </a:r>
            <a:r>
              <a:rPr kumimoji="0" lang="en-US" sz="1599" b="0" i="0" u="none" strike="noStrike" kern="0" cap="none" spc="0" normalizeH="0" baseline="0" noProof="0" dirty="0">
                <a:ln>
                  <a:noFill/>
                </a:ln>
                <a:solidFill>
                  <a:srgbClr val="2C292A"/>
                </a:solidFill>
                <a:effectLst/>
                <a:uLnTx/>
                <a:uFillTx/>
                <a:cs typeface="Bodoni Std Bold Italic"/>
              </a:rPr>
              <a:t>with standards including ISO 27001, FISMA, and EU Model Clauses</a:t>
            </a:r>
          </a:p>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No standing access to data, </a:t>
            </a:r>
            <a:r>
              <a:rPr kumimoji="0" lang="en-US" sz="1599" b="0" i="0" u="none" strike="noStrike" kern="0" cap="none" spc="0" normalizeH="0" baseline="0" noProof="0" dirty="0">
                <a:ln>
                  <a:noFill/>
                </a:ln>
                <a:solidFill>
                  <a:sysClr val="windowText" lastClr="000000"/>
                </a:solidFill>
                <a:effectLst/>
                <a:uLnTx/>
                <a:uFillTx/>
                <a:cs typeface="Bodoni Std Bold Italic"/>
              </a:rPr>
              <a:t>transparent operational model, and financial-backed 99.9% SLA </a:t>
            </a:r>
          </a:p>
          <a:p>
            <a:pPr marL="0" marR="0" lvl="0" indent="0" defTabSz="914224" eaLnBrk="1" fontAlgn="auto" latinLnBrk="0" hangingPunct="1">
              <a:lnSpc>
                <a:spcPct val="90000"/>
              </a:lnSpc>
              <a:spcBef>
                <a:spcPts val="0"/>
              </a:spcBef>
              <a:spcAft>
                <a:spcPts val="2448"/>
              </a:spcAft>
              <a:buClrTx/>
              <a:buSzTx/>
              <a:buFontTx/>
              <a:buNone/>
              <a:tabLst/>
              <a:defRPr/>
            </a:pPr>
            <a:r>
              <a:rPr kumimoji="0" lang="en-US" sz="1599" b="0" i="0" u="none" strike="noStrike" kern="0" cap="none" spc="0" normalizeH="0" baseline="0" noProof="0" dirty="0">
                <a:ln>
                  <a:noFill/>
                </a:ln>
                <a:solidFill>
                  <a:srgbClr val="D83B01"/>
                </a:solidFill>
                <a:effectLst/>
                <a:uLnTx/>
                <a:uFillTx/>
                <a:latin typeface="Segoe UI Semibold" panose="020B0702040204020203" pitchFamily="34" charset="0"/>
                <a:cs typeface="Segoe UI Semibold" panose="020B0702040204020203" pitchFamily="34" charset="0"/>
              </a:rPr>
              <a:t>Secure by design </a:t>
            </a:r>
            <a:r>
              <a:rPr kumimoji="0" lang="en-US" sz="1599" b="0" i="0" u="none" strike="noStrike" kern="0" cap="none" spc="0" normalizeH="0" baseline="0" noProof="0" dirty="0">
                <a:ln>
                  <a:noFill/>
                </a:ln>
                <a:solidFill>
                  <a:sysClr val="windowText" lastClr="000000"/>
                </a:solidFill>
                <a:effectLst/>
                <a:uLnTx/>
                <a:uFillTx/>
                <a:cs typeface="Bodoni Std Bold Italic"/>
              </a:rPr>
              <a:t>operationalized at the physical, logical, and data layers </a:t>
            </a:r>
          </a:p>
        </p:txBody>
      </p:sp>
    </p:spTree>
    <p:extLst>
      <p:ext uri="{BB962C8B-B14F-4D97-AF65-F5344CB8AC3E}">
        <p14:creationId xmlns:p14="http://schemas.microsoft.com/office/powerpoint/2010/main" val="299119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7022" y="4916355"/>
            <a:ext cx="369345" cy="634440"/>
          </a:xfrm>
          <a:prstGeom prst="rect">
            <a:avLst/>
          </a:prstGeom>
          <a:noFill/>
        </p:spPr>
        <p:txBody>
          <a:bodyPr wrap="none" lIns="182854" tIns="146283" rIns="182854" bIns="146283" rtlCol="0">
            <a:spAutoFit/>
          </a:bodyPr>
          <a:lstStyle/>
          <a:p>
            <a:pPr marL="0" marR="0" lvl="0" indent="0" defTabSz="914224"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endParaRPr>
          </a:p>
        </p:txBody>
      </p:sp>
      <p:sp>
        <p:nvSpPr>
          <p:cNvPr id="2" name="Title 1"/>
          <p:cNvSpPr>
            <a:spLocks noGrp="1"/>
          </p:cNvSpPr>
          <p:nvPr>
            <p:ph type="title"/>
          </p:nvPr>
        </p:nvSpPr>
        <p:spPr/>
        <p:txBody>
          <a:bodyPr/>
          <a:lstStyle/>
          <a:p>
            <a:r>
              <a:rPr lang="en-US" dirty="0"/>
              <a:t>Global, hyper-scale, enterprise-grade infrastructure</a:t>
            </a:r>
          </a:p>
        </p:txBody>
      </p:sp>
      <p:grpSp>
        <p:nvGrpSpPr>
          <p:cNvPr id="4" name="Group 3" title="World map with the 13 worldwide Office 365 datacenter region highlighted"/>
          <p:cNvGrpSpPr/>
          <p:nvPr/>
        </p:nvGrpSpPr>
        <p:grpSpPr>
          <a:xfrm>
            <a:off x="3753810" y="1087402"/>
            <a:ext cx="8712827" cy="5143237"/>
            <a:chOff x="3753810" y="1087402"/>
            <a:chExt cx="8712827" cy="5143237"/>
          </a:xfrm>
        </p:grpSpPr>
        <p:grpSp>
          <p:nvGrpSpPr>
            <p:cNvPr id="499" name="Group 498"/>
            <p:cNvGrpSpPr/>
            <p:nvPr/>
          </p:nvGrpSpPr>
          <p:grpSpPr>
            <a:xfrm>
              <a:off x="3881045" y="2898905"/>
              <a:ext cx="8585592" cy="2412689"/>
              <a:chOff x="544414" y="2189243"/>
              <a:chExt cx="11318974" cy="3274649"/>
            </a:xfrm>
          </p:grpSpPr>
          <p:grpSp>
            <p:nvGrpSpPr>
              <p:cNvPr id="500" name="Group 499"/>
              <p:cNvGrpSpPr/>
              <p:nvPr/>
            </p:nvGrpSpPr>
            <p:grpSpPr>
              <a:xfrm>
                <a:off x="544414" y="2769412"/>
                <a:ext cx="1785801" cy="2572605"/>
                <a:chOff x="544414" y="2769412"/>
                <a:chExt cx="1785801" cy="2572605"/>
              </a:xfrm>
            </p:grpSpPr>
            <p:sp>
              <p:nvSpPr>
                <p:cNvPr id="590" name="Freeform 279"/>
                <p:cNvSpPr/>
                <p:nvPr/>
              </p:nvSpPr>
              <p:spPr bwMode="auto">
                <a:xfrm>
                  <a:off x="550863" y="2769412"/>
                  <a:ext cx="1701800" cy="23731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1701800 w 1701800"/>
                    <a:gd name="connsiteY0" fmla="*/ 89645 h 238870"/>
                    <a:gd name="connsiteX1" fmla="*/ 0 w 1701800"/>
                    <a:gd name="connsiteY1" fmla="*/ 238870 h 238870"/>
                    <a:gd name="connsiteX0" fmla="*/ 1701800 w 1701800"/>
                    <a:gd name="connsiteY0" fmla="*/ 124740 h 273965"/>
                    <a:gd name="connsiteX1" fmla="*/ 0 w 1701800"/>
                    <a:gd name="connsiteY1" fmla="*/ 273965 h 273965"/>
                    <a:gd name="connsiteX0" fmla="*/ 1701800 w 1701800"/>
                    <a:gd name="connsiteY0" fmla="*/ 88086 h 237311"/>
                    <a:gd name="connsiteX1" fmla="*/ 0 w 1701800"/>
                    <a:gd name="connsiteY1" fmla="*/ 237311 h 237311"/>
                  </a:gdLst>
                  <a:ahLst/>
                  <a:cxnLst>
                    <a:cxn ang="0">
                      <a:pos x="connsiteX0" y="connsiteY0"/>
                    </a:cxn>
                    <a:cxn ang="0">
                      <a:pos x="connsiteX1" y="connsiteY1"/>
                    </a:cxn>
                  </a:cxnLst>
                  <a:rect l="l" t="t" r="r" b="b"/>
                  <a:pathLst>
                    <a:path w="1701800" h="237311">
                      <a:moveTo>
                        <a:pt x="1701800" y="88086"/>
                      </a:moveTo>
                      <a:cubicBezTo>
                        <a:pt x="795337" y="-88125"/>
                        <a:pt x="571502" y="19824"/>
                        <a:pt x="0" y="237311"/>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1" name="Freeform 280"/>
                <p:cNvSpPr/>
                <p:nvPr/>
              </p:nvSpPr>
              <p:spPr bwMode="auto">
                <a:xfrm>
                  <a:off x="555625" y="2852974"/>
                  <a:ext cx="1706563" cy="30639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1706563 w 1706563"/>
                    <a:gd name="connsiteY0" fmla="*/ 31757 h 319094"/>
                    <a:gd name="connsiteX1" fmla="*/ 0 w 1706563"/>
                    <a:gd name="connsiteY1" fmla="*/ 319094 h 319094"/>
                    <a:gd name="connsiteX0" fmla="*/ 1706563 w 1706563"/>
                    <a:gd name="connsiteY0" fmla="*/ 29199 h 316536"/>
                    <a:gd name="connsiteX1" fmla="*/ 0 w 1706563"/>
                    <a:gd name="connsiteY1" fmla="*/ 316536 h 316536"/>
                    <a:gd name="connsiteX0" fmla="*/ 1706563 w 1706563"/>
                    <a:gd name="connsiteY0" fmla="*/ 19059 h 306396"/>
                    <a:gd name="connsiteX1" fmla="*/ 0 w 1706563"/>
                    <a:gd name="connsiteY1" fmla="*/ 306396 h 306396"/>
                  </a:gdLst>
                  <a:ahLst/>
                  <a:cxnLst>
                    <a:cxn ang="0">
                      <a:pos x="connsiteX0" y="connsiteY0"/>
                    </a:cxn>
                    <a:cxn ang="0">
                      <a:pos x="connsiteX1" y="connsiteY1"/>
                    </a:cxn>
                  </a:cxnLst>
                  <a:rect l="l" t="t" r="r" b="b"/>
                  <a:pathLst>
                    <a:path w="1706563" h="306396">
                      <a:moveTo>
                        <a:pt x="1706563" y="19059"/>
                      </a:moveTo>
                      <a:cubicBezTo>
                        <a:pt x="503238" y="-79364"/>
                        <a:pt x="334964" y="231784"/>
                        <a:pt x="0" y="30639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2" name="Freeform 281"/>
                <p:cNvSpPr/>
                <p:nvPr/>
              </p:nvSpPr>
              <p:spPr bwMode="auto">
                <a:xfrm>
                  <a:off x="552449" y="2790522"/>
                  <a:ext cx="1700213" cy="25271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47900 w 2247900"/>
                    <a:gd name="connsiteY0" fmla="*/ 62103 h 462153"/>
                    <a:gd name="connsiteX1" fmla="*/ 0 w 2247900"/>
                    <a:gd name="connsiteY1" fmla="*/ 462153 h 462153"/>
                    <a:gd name="connsiteX0" fmla="*/ 2247900 w 2247900"/>
                    <a:gd name="connsiteY0" fmla="*/ 57950 h 459279"/>
                    <a:gd name="connsiteX1" fmla="*/ 0 w 2247900"/>
                    <a:gd name="connsiteY1" fmla="*/ 458000 h 459279"/>
                    <a:gd name="connsiteX0" fmla="*/ 2247900 w 2247900"/>
                    <a:gd name="connsiteY0" fmla="*/ 47011 h 448402"/>
                    <a:gd name="connsiteX1" fmla="*/ 0 w 2247900"/>
                    <a:gd name="connsiteY1" fmla="*/ 447061 h 448402"/>
                    <a:gd name="connsiteX0" fmla="*/ 2247900 w 2247900"/>
                    <a:gd name="connsiteY0" fmla="*/ 47011 h 448402"/>
                    <a:gd name="connsiteX1" fmla="*/ 0 w 2247900"/>
                    <a:gd name="connsiteY1" fmla="*/ 447061 h 448402"/>
                    <a:gd name="connsiteX0" fmla="*/ 2252663 w 2252663"/>
                    <a:gd name="connsiteY0" fmla="*/ 49634 h 408254"/>
                    <a:gd name="connsiteX1" fmla="*/ 0 w 2252663"/>
                    <a:gd name="connsiteY1" fmla="*/ 406822 h 408254"/>
                    <a:gd name="connsiteX0" fmla="*/ 2252663 w 2252663"/>
                    <a:gd name="connsiteY0" fmla="*/ 49061 h 408514"/>
                    <a:gd name="connsiteX1" fmla="*/ 0 w 2252663"/>
                    <a:gd name="connsiteY1" fmla="*/ 406249 h 408514"/>
                    <a:gd name="connsiteX0" fmla="*/ 1662113 w 1662113"/>
                    <a:gd name="connsiteY0" fmla="*/ 62978 h 251792"/>
                    <a:gd name="connsiteX1" fmla="*/ 0 w 1662113"/>
                    <a:gd name="connsiteY1" fmla="*/ 248716 h 251792"/>
                    <a:gd name="connsiteX0" fmla="*/ 1662113 w 1662113"/>
                    <a:gd name="connsiteY0" fmla="*/ 50969 h 239998"/>
                    <a:gd name="connsiteX1" fmla="*/ 0 w 1662113"/>
                    <a:gd name="connsiteY1" fmla="*/ 236707 h 239998"/>
                    <a:gd name="connsiteX0" fmla="*/ 1662113 w 1662113"/>
                    <a:gd name="connsiteY0" fmla="*/ 66978 h 252716"/>
                    <a:gd name="connsiteX1" fmla="*/ 0 w 1662113"/>
                    <a:gd name="connsiteY1" fmla="*/ 252716 h 252716"/>
                    <a:gd name="connsiteX0" fmla="*/ 1700213 w 1700213"/>
                    <a:gd name="connsiteY0" fmla="*/ 66978 h 252716"/>
                    <a:gd name="connsiteX1" fmla="*/ 0 w 1700213"/>
                    <a:gd name="connsiteY1" fmla="*/ 252716 h 252716"/>
                  </a:gdLst>
                  <a:ahLst/>
                  <a:cxnLst>
                    <a:cxn ang="0">
                      <a:pos x="connsiteX0" y="connsiteY0"/>
                    </a:cxn>
                    <a:cxn ang="0">
                      <a:pos x="connsiteX1" y="connsiteY1"/>
                    </a:cxn>
                  </a:cxnLst>
                  <a:rect l="l" t="t" r="r" b="b"/>
                  <a:pathLst>
                    <a:path w="1700213" h="252716">
                      <a:moveTo>
                        <a:pt x="1700213" y="66978"/>
                      </a:moveTo>
                      <a:cubicBezTo>
                        <a:pt x="820737" y="-126696"/>
                        <a:pt x="266702" y="151117"/>
                        <a:pt x="0" y="25271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3" name="Freeform 282"/>
                <p:cNvSpPr/>
                <p:nvPr/>
              </p:nvSpPr>
              <p:spPr bwMode="auto">
                <a:xfrm>
                  <a:off x="582612" y="2870081"/>
                  <a:ext cx="1679576" cy="333739"/>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52663 w 2252663"/>
                    <a:gd name="connsiteY0" fmla="*/ 17694 h 627294"/>
                    <a:gd name="connsiteX1" fmla="*/ 0 w 2252663"/>
                    <a:gd name="connsiteY1" fmla="*/ 627294 h 627294"/>
                    <a:gd name="connsiteX0" fmla="*/ 2252663 w 2252663"/>
                    <a:gd name="connsiteY0" fmla="*/ 16434 h 626034"/>
                    <a:gd name="connsiteX1" fmla="*/ 0 w 2252663"/>
                    <a:gd name="connsiteY1" fmla="*/ 626034 h 626034"/>
                    <a:gd name="connsiteX0" fmla="*/ 2252663 w 2252663"/>
                    <a:gd name="connsiteY0" fmla="*/ 10676 h 620276"/>
                    <a:gd name="connsiteX1" fmla="*/ 0 w 2252663"/>
                    <a:gd name="connsiteY1" fmla="*/ 620276 h 620276"/>
                    <a:gd name="connsiteX0" fmla="*/ 2276476 w 2276476"/>
                    <a:gd name="connsiteY0" fmla="*/ 10745 h 615582"/>
                    <a:gd name="connsiteX1" fmla="*/ 0 w 2276476"/>
                    <a:gd name="connsiteY1" fmla="*/ 615582 h 615582"/>
                    <a:gd name="connsiteX0" fmla="*/ 2276476 w 2276476"/>
                    <a:gd name="connsiteY0" fmla="*/ 10885 h 615722"/>
                    <a:gd name="connsiteX1" fmla="*/ 0 w 2276476"/>
                    <a:gd name="connsiteY1" fmla="*/ 615722 h 615722"/>
                    <a:gd name="connsiteX0" fmla="*/ 1679576 w 1679576"/>
                    <a:gd name="connsiteY0" fmla="*/ 17611 h 349398"/>
                    <a:gd name="connsiteX1" fmla="*/ 0 w 1679576"/>
                    <a:gd name="connsiteY1" fmla="*/ 349398 h 349398"/>
                    <a:gd name="connsiteX0" fmla="*/ 1679576 w 1679576"/>
                    <a:gd name="connsiteY0" fmla="*/ 20375 h 352162"/>
                    <a:gd name="connsiteX1" fmla="*/ 0 w 1679576"/>
                    <a:gd name="connsiteY1" fmla="*/ 352162 h 352162"/>
                    <a:gd name="connsiteX0" fmla="*/ 1679576 w 1679576"/>
                    <a:gd name="connsiteY0" fmla="*/ 1952 h 333739"/>
                    <a:gd name="connsiteX1" fmla="*/ 0 w 1679576"/>
                    <a:gd name="connsiteY1" fmla="*/ 333739 h 333739"/>
                  </a:gdLst>
                  <a:ahLst/>
                  <a:cxnLst>
                    <a:cxn ang="0">
                      <a:pos x="connsiteX0" y="connsiteY0"/>
                    </a:cxn>
                    <a:cxn ang="0">
                      <a:pos x="connsiteX1" y="connsiteY1"/>
                    </a:cxn>
                  </a:cxnLst>
                  <a:rect l="l" t="t" r="r" b="b"/>
                  <a:pathLst>
                    <a:path w="1679576" h="333739">
                      <a:moveTo>
                        <a:pt x="1679576" y="1952"/>
                      </a:moveTo>
                      <a:cubicBezTo>
                        <a:pt x="615951" y="-23446"/>
                        <a:pt x="276227" y="205152"/>
                        <a:pt x="0" y="333739"/>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4" name="Freeform 283"/>
                <p:cNvSpPr/>
                <p:nvPr/>
              </p:nvSpPr>
              <p:spPr bwMode="auto">
                <a:xfrm>
                  <a:off x="544414" y="3019361"/>
                  <a:ext cx="1694938" cy="20901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1675412 w 1675412"/>
                    <a:gd name="connsiteY0" fmla="*/ 34451 h 289625"/>
                    <a:gd name="connsiteX1" fmla="*/ 0 w 1675412"/>
                    <a:gd name="connsiteY1" fmla="*/ 289625 h 289625"/>
                    <a:gd name="connsiteX0" fmla="*/ 1675412 w 1675412"/>
                    <a:gd name="connsiteY0" fmla="*/ 34451 h 289625"/>
                    <a:gd name="connsiteX1" fmla="*/ 0 w 1675412"/>
                    <a:gd name="connsiteY1" fmla="*/ 289625 h 289625"/>
                    <a:gd name="connsiteX0" fmla="*/ 1675412 w 1675412"/>
                    <a:gd name="connsiteY0" fmla="*/ 14704 h 269878"/>
                    <a:gd name="connsiteX1" fmla="*/ 0 w 1675412"/>
                    <a:gd name="connsiteY1" fmla="*/ 269878 h 269878"/>
                  </a:gdLst>
                  <a:ahLst/>
                  <a:cxnLst>
                    <a:cxn ang="0">
                      <a:pos x="connsiteX0" y="connsiteY0"/>
                    </a:cxn>
                    <a:cxn ang="0">
                      <a:pos x="connsiteX1" y="connsiteY1"/>
                    </a:cxn>
                  </a:cxnLst>
                  <a:rect l="l" t="t" r="r" b="b"/>
                  <a:pathLst>
                    <a:path w="1675412" h="269878">
                      <a:moveTo>
                        <a:pt x="1675412" y="14704"/>
                      </a:moveTo>
                      <a:cubicBezTo>
                        <a:pt x="431866" y="-58076"/>
                        <a:pt x="544514" y="157166"/>
                        <a:pt x="0" y="269878"/>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5" name="Freeform 284"/>
                <p:cNvSpPr/>
                <p:nvPr/>
              </p:nvSpPr>
              <p:spPr bwMode="auto">
                <a:xfrm>
                  <a:off x="552450" y="3023206"/>
                  <a:ext cx="1668241" cy="180597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1688465 w 1688465"/>
                    <a:gd name="connsiteY0" fmla="*/ 5833 h 471231"/>
                    <a:gd name="connsiteX1" fmla="*/ 0 w 1688465"/>
                    <a:gd name="connsiteY1" fmla="*/ 471231 h 471231"/>
                    <a:gd name="connsiteX0" fmla="*/ 1688465 w 1688465"/>
                    <a:gd name="connsiteY0" fmla="*/ 3241 h 468639"/>
                    <a:gd name="connsiteX1" fmla="*/ 0 w 1688465"/>
                    <a:gd name="connsiteY1" fmla="*/ 468639 h 468639"/>
                  </a:gdLst>
                  <a:ahLst/>
                  <a:cxnLst>
                    <a:cxn ang="0">
                      <a:pos x="connsiteX0" y="connsiteY0"/>
                    </a:cxn>
                    <a:cxn ang="0">
                      <a:pos x="connsiteX1" y="connsiteY1"/>
                    </a:cxn>
                  </a:cxnLst>
                  <a:rect l="l" t="t" r="r" b="b"/>
                  <a:pathLst>
                    <a:path w="1688465" h="468639">
                      <a:moveTo>
                        <a:pt x="1688465" y="3241"/>
                      </a:moveTo>
                      <a:cubicBezTo>
                        <a:pt x="224329" y="-40423"/>
                        <a:pt x="1145436" y="369933"/>
                        <a:pt x="0" y="468639"/>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6" name="Freeform 285"/>
                <p:cNvSpPr/>
                <p:nvPr/>
              </p:nvSpPr>
              <p:spPr bwMode="auto">
                <a:xfrm>
                  <a:off x="555902" y="3309485"/>
                  <a:ext cx="1774313" cy="321452"/>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1753873 w 1753873"/>
                    <a:gd name="connsiteY0" fmla="*/ 0 h 443683"/>
                    <a:gd name="connsiteX1" fmla="*/ 0 w 1753873"/>
                    <a:gd name="connsiteY1" fmla="*/ 415054 h 443683"/>
                    <a:gd name="connsiteX0" fmla="*/ 1753873 w 1753873"/>
                    <a:gd name="connsiteY0" fmla="*/ 0 h 415054"/>
                    <a:gd name="connsiteX1" fmla="*/ 0 w 1753873"/>
                    <a:gd name="connsiteY1" fmla="*/ 415054 h 415054"/>
                  </a:gdLst>
                  <a:ahLst/>
                  <a:cxnLst>
                    <a:cxn ang="0">
                      <a:pos x="connsiteX0" y="connsiteY0"/>
                    </a:cxn>
                    <a:cxn ang="0">
                      <a:pos x="connsiteX1" y="connsiteY1"/>
                    </a:cxn>
                  </a:cxnLst>
                  <a:rect l="l" t="t" r="r" b="b"/>
                  <a:pathLst>
                    <a:path w="1753873" h="415054">
                      <a:moveTo>
                        <a:pt x="1753873" y="0"/>
                      </a:moveTo>
                      <a:cubicBezTo>
                        <a:pt x="639002" y="386365"/>
                        <a:pt x="878755" y="267497"/>
                        <a:pt x="0" y="41505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7" name="Freeform 286"/>
                <p:cNvSpPr/>
                <p:nvPr/>
              </p:nvSpPr>
              <p:spPr bwMode="auto">
                <a:xfrm>
                  <a:off x="549552" y="3309486"/>
                  <a:ext cx="1780663" cy="445263"/>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2267005 w 2267005"/>
                    <a:gd name="connsiteY0" fmla="*/ 0 h 572462"/>
                    <a:gd name="connsiteX1" fmla="*/ 0 w 2267005"/>
                    <a:gd name="connsiteY1" fmla="*/ 554438 h 572462"/>
                    <a:gd name="connsiteX0" fmla="*/ 2314081 w 2314081"/>
                    <a:gd name="connsiteY0" fmla="*/ 0 h 590032"/>
                    <a:gd name="connsiteX1" fmla="*/ 0 w 2314081"/>
                    <a:gd name="connsiteY1" fmla="*/ 572887 h 590032"/>
                    <a:gd name="connsiteX0" fmla="*/ 2314081 w 2314081"/>
                    <a:gd name="connsiteY0" fmla="*/ 0 h 584983"/>
                    <a:gd name="connsiteX1" fmla="*/ 0 w 2314081"/>
                    <a:gd name="connsiteY1" fmla="*/ 572887 h 584983"/>
                    <a:gd name="connsiteX0" fmla="*/ 2314081 w 2314081"/>
                    <a:gd name="connsiteY0" fmla="*/ 0 h 597599"/>
                    <a:gd name="connsiteX1" fmla="*/ 0 w 2314081"/>
                    <a:gd name="connsiteY1" fmla="*/ 572887 h 597599"/>
                    <a:gd name="connsiteX0" fmla="*/ 2299959 w 2299959"/>
                    <a:gd name="connsiteY0" fmla="*/ 0 h 550597"/>
                    <a:gd name="connsiteX1" fmla="*/ 0 w 2299959"/>
                    <a:gd name="connsiteY1" fmla="*/ 523693 h 550597"/>
                    <a:gd name="connsiteX0" fmla="*/ 2299959 w 2299959"/>
                    <a:gd name="connsiteY0" fmla="*/ 0 h 564220"/>
                    <a:gd name="connsiteX1" fmla="*/ 0 w 2299959"/>
                    <a:gd name="connsiteY1" fmla="*/ 523693 h 564220"/>
                    <a:gd name="connsiteX0" fmla="*/ 2299959 w 2299959"/>
                    <a:gd name="connsiteY0" fmla="*/ 0 h 561765"/>
                    <a:gd name="connsiteX1" fmla="*/ 0 w 2299959"/>
                    <a:gd name="connsiteY1" fmla="*/ 523693 h 561765"/>
                    <a:gd name="connsiteX0" fmla="*/ 1760150 w 1760150"/>
                    <a:gd name="connsiteY0" fmla="*/ 0 h 608347"/>
                    <a:gd name="connsiteX1" fmla="*/ 0 w 1760150"/>
                    <a:gd name="connsiteY1" fmla="*/ 572887 h 608347"/>
                    <a:gd name="connsiteX0" fmla="*/ 1760150 w 1760150"/>
                    <a:gd name="connsiteY0" fmla="*/ 0 h 574913"/>
                    <a:gd name="connsiteX1" fmla="*/ 0 w 1760150"/>
                    <a:gd name="connsiteY1" fmla="*/ 572887 h 574913"/>
                  </a:gdLst>
                  <a:ahLst/>
                  <a:cxnLst>
                    <a:cxn ang="0">
                      <a:pos x="connsiteX0" y="connsiteY0"/>
                    </a:cxn>
                    <a:cxn ang="0">
                      <a:pos x="connsiteX1" y="connsiteY1"/>
                    </a:cxn>
                  </a:cxnLst>
                  <a:rect l="l" t="t" r="r" b="b"/>
                  <a:pathLst>
                    <a:path w="1760150" h="574913">
                      <a:moveTo>
                        <a:pt x="1760150" y="0"/>
                      </a:moveTo>
                      <a:cubicBezTo>
                        <a:pt x="1167827" y="183440"/>
                        <a:pt x="916416" y="607757"/>
                        <a:pt x="0" y="572887"/>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8" name="Freeform 287"/>
                <p:cNvSpPr/>
                <p:nvPr/>
              </p:nvSpPr>
              <p:spPr bwMode="auto">
                <a:xfrm>
                  <a:off x="555902" y="3309486"/>
                  <a:ext cx="1774313" cy="443694"/>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318789 w 2318789"/>
                    <a:gd name="connsiteY0" fmla="*/ 24558 h 431414"/>
                    <a:gd name="connsiteX1" fmla="*/ 0 w 2318789"/>
                    <a:gd name="connsiteY1" fmla="*/ 431414 h 431414"/>
                    <a:gd name="connsiteX0" fmla="*/ 2318789 w 2318789"/>
                    <a:gd name="connsiteY0" fmla="*/ 15394 h 458880"/>
                    <a:gd name="connsiteX1" fmla="*/ 0 w 2318789"/>
                    <a:gd name="connsiteY1" fmla="*/ 422250 h 458880"/>
                    <a:gd name="connsiteX0" fmla="*/ 2318789 w 2318789"/>
                    <a:gd name="connsiteY0" fmla="*/ 1 h 485066"/>
                    <a:gd name="connsiteX1" fmla="*/ 0 w 2318789"/>
                    <a:gd name="connsiteY1" fmla="*/ 406857 h 485066"/>
                    <a:gd name="connsiteX0" fmla="*/ 2318789 w 2318789"/>
                    <a:gd name="connsiteY0" fmla="*/ 0 h 436439"/>
                    <a:gd name="connsiteX1" fmla="*/ 0 w 2318789"/>
                    <a:gd name="connsiteY1" fmla="*/ 406856 h 436439"/>
                    <a:gd name="connsiteX0" fmla="*/ 2267005 w 2267005"/>
                    <a:gd name="connsiteY0" fmla="*/ 0 h 572462"/>
                    <a:gd name="connsiteX1" fmla="*/ 0 w 2267005"/>
                    <a:gd name="connsiteY1" fmla="*/ 554438 h 572462"/>
                    <a:gd name="connsiteX0" fmla="*/ 2314081 w 2314081"/>
                    <a:gd name="connsiteY0" fmla="*/ 0 h 590032"/>
                    <a:gd name="connsiteX1" fmla="*/ 0 w 2314081"/>
                    <a:gd name="connsiteY1" fmla="*/ 572887 h 590032"/>
                    <a:gd name="connsiteX0" fmla="*/ 2314081 w 2314081"/>
                    <a:gd name="connsiteY0" fmla="*/ 0 h 584983"/>
                    <a:gd name="connsiteX1" fmla="*/ 0 w 2314081"/>
                    <a:gd name="connsiteY1" fmla="*/ 572887 h 584983"/>
                    <a:gd name="connsiteX0" fmla="*/ 2314081 w 2314081"/>
                    <a:gd name="connsiteY0" fmla="*/ 0 h 597599"/>
                    <a:gd name="connsiteX1" fmla="*/ 0 w 2314081"/>
                    <a:gd name="connsiteY1" fmla="*/ 572887 h 597599"/>
                    <a:gd name="connsiteX0" fmla="*/ 2299959 w 2299959"/>
                    <a:gd name="connsiteY0" fmla="*/ 0 h 550597"/>
                    <a:gd name="connsiteX1" fmla="*/ 0 w 2299959"/>
                    <a:gd name="connsiteY1" fmla="*/ 523693 h 550597"/>
                    <a:gd name="connsiteX0" fmla="*/ 2299959 w 2299959"/>
                    <a:gd name="connsiteY0" fmla="*/ 0 h 564220"/>
                    <a:gd name="connsiteX1" fmla="*/ 0 w 2299959"/>
                    <a:gd name="connsiteY1" fmla="*/ 523693 h 564220"/>
                    <a:gd name="connsiteX0" fmla="*/ 2299959 w 2299959"/>
                    <a:gd name="connsiteY0" fmla="*/ 0 h 561765"/>
                    <a:gd name="connsiteX1" fmla="*/ 0 w 2299959"/>
                    <a:gd name="connsiteY1" fmla="*/ 523693 h 561765"/>
                    <a:gd name="connsiteX0" fmla="*/ 2299959 w 2299959"/>
                    <a:gd name="connsiteY0" fmla="*/ 0 h 570080"/>
                    <a:gd name="connsiteX1" fmla="*/ 0 w 2299959"/>
                    <a:gd name="connsiteY1" fmla="*/ 523693 h 570080"/>
                    <a:gd name="connsiteX0" fmla="*/ 2299959 w 2299959"/>
                    <a:gd name="connsiteY0" fmla="*/ 0 h 624263"/>
                    <a:gd name="connsiteX1" fmla="*/ 0 w 2299959"/>
                    <a:gd name="connsiteY1" fmla="*/ 523693 h 624263"/>
                    <a:gd name="connsiteX0" fmla="*/ 2299959 w 2299959"/>
                    <a:gd name="connsiteY0" fmla="*/ 0 h 597639"/>
                    <a:gd name="connsiteX1" fmla="*/ 0 w 2299959"/>
                    <a:gd name="connsiteY1" fmla="*/ 523693 h 597639"/>
                    <a:gd name="connsiteX0" fmla="*/ 1753873 w 1753873"/>
                    <a:gd name="connsiteY0" fmla="*/ 0 h 641957"/>
                    <a:gd name="connsiteX1" fmla="*/ 0 w 1753873"/>
                    <a:gd name="connsiteY1" fmla="*/ 572887 h 641957"/>
                    <a:gd name="connsiteX0" fmla="*/ 1753873 w 1753873"/>
                    <a:gd name="connsiteY0" fmla="*/ 0 h 572887"/>
                    <a:gd name="connsiteX1" fmla="*/ 0 w 1753873"/>
                    <a:gd name="connsiteY1" fmla="*/ 572887 h 572887"/>
                  </a:gdLst>
                  <a:ahLst/>
                  <a:cxnLst>
                    <a:cxn ang="0">
                      <a:pos x="connsiteX0" y="connsiteY0"/>
                    </a:cxn>
                    <a:cxn ang="0">
                      <a:pos x="connsiteX1" y="connsiteY1"/>
                    </a:cxn>
                  </a:cxnLst>
                  <a:rect l="l" t="t" r="r" b="b"/>
                  <a:pathLst>
                    <a:path w="1753873" h="572887">
                      <a:moveTo>
                        <a:pt x="1753873" y="0"/>
                      </a:moveTo>
                      <a:cubicBezTo>
                        <a:pt x="1175673" y="312574"/>
                        <a:pt x="1169061" y="558566"/>
                        <a:pt x="0" y="572887"/>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99" name="Freeform 288"/>
                <p:cNvSpPr/>
                <p:nvPr/>
              </p:nvSpPr>
              <p:spPr bwMode="auto">
                <a:xfrm>
                  <a:off x="574010" y="3739722"/>
                  <a:ext cx="707104" cy="1602295"/>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1227588 w 1227588"/>
                    <a:gd name="connsiteY0" fmla="*/ 5520 h 485435"/>
                    <a:gd name="connsiteX1" fmla="*/ 0 w 1227588"/>
                    <a:gd name="connsiteY1" fmla="*/ 485435 h 485435"/>
                    <a:gd name="connsiteX0" fmla="*/ 1227588 w 1302228"/>
                    <a:gd name="connsiteY0" fmla="*/ 0 h 479915"/>
                    <a:gd name="connsiteX1" fmla="*/ 0 w 1302228"/>
                    <a:gd name="connsiteY1" fmla="*/ 479915 h 479915"/>
                    <a:gd name="connsiteX0" fmla="*/ 1298156 w 1349435"/>
                    <a:gd name="connsiteY0" fmla="*/ 0 h 546035"/>
                    <a:gd name="connsiteX1" fmla="*/ 0 w 1349435"/>
                    <a:gd name="connsiteY1" fmla="*/ 546035 h 546035"/>
                    <a:gd name="connsiteX0" fmla="*/ 1298156 w 1298156"/>
                    <a:gd name="connsiteY0" fmla="*/ 0 h 546035"/>
                    <a:gd name="connsiteX1" fmla="*/ 0 w 1298156"/>
                    <a:gd name="connsiteY1" fmla="*/ 546035 h 546035"/>
                    <a:gd name="connsiteX0" fmla="*/ 714369 w 747952"/>
                    <a:gd name="connsiteY0" fmla="*/ 0 h 417101"/>
                    <a:gd name="connsiteX1" fmla="*/ 0 w 747952"/>
                    <a:gd name="connsiteY1" fmla="*/ 417101 h 417101"/>
                    <a:gd name="connsiteX0" fmla="*/ 714369 w 714369"/>
                    <a:gd name="connsiteY0" fmla="*/ 0 h 417101"/>
                    <a:gd name="connsiteX1" fmla="*/ 0 w 714369"/>
                    <a:gd name="connsiteY1" fmla="*/ 417101 h 417101"/>
                  </a:gdLst>
                  <a:ahLst/>
                  <a:cxnLst>
                    <a:cxn ang="0">
                      <a:pos x="connsiteX0" y="connsiteY0"/>
                    </a:cxn>
                    <a:cxn ang="0">
                      <a:pos x="connsiteX1" y="connsiteY1"/>
                    </a:cxn>
                  </a:cxnLst>
                  <a:rect l="l" t="t" r="r" b="b"/>
                  <a:pathLst>
                    <a:path w="714369" h="417101">
                      <a:moveTo>
                        <a:pt x="714369" y="0"/>
                      </a:moveTo>
                      <a:cubicBezTo>
                        <a:pt x="669607" y="209245"/>
                        <a:pt x="492325" y="302511"/>
                        <a:pt x="0" y="417101"/>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endParaRPr>
                </a:p>
              </p:txBody>
            </p:sp>
          </p:grpSp>
          <p:grpSp>
            <p:nvGrpSpPr>
              <p:cNvPr id="501" name="Group 500"/>
              <p:cNvGrpSpPr/>
              <p:nvPr/>
            </p:nvGrpSpPr>
            <p:grpSpPr>
              <a:xfrm>
                <a:off x="10010775" y="2843213"/>
                <a:ext cx="1852613" cy="2619375"/>
                <a:chOff x="10010775" y="2843213"/>
                <a:chExt cx="1852613" cy="2619375"/>
              </a:xfrm>
            </p:grpSpPr>
            <p:sp>
              <p:nvSpPr>
                <p:cNvPr id="585" name="Freeform 274"/>
                <p:cNvSpPr/>
                <p:nvPr/>
              </p:nvSpPr>
              <p:spPr bwMode="auto">
                <a:xfrm>
                  <a:off x="10391775" y="4500563"/>
                  <a:ext cx="1466850" cy="962025"/>
                </a:xfrm>
                <a:custGeom>
                  <a:avLst/>
                  <a:gdLst>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538163 w 1466850"/>
                    <a:gd name="connsiteY1" fmla="*/ 947737 h 962025"/>
                    <a:gd name="connsiteX2" fmla="*/ 709613 w 1466850"/>
                    <a:gd name="connsiteY2" fmla="*/ 962025 h 962025"/>
                    <a:gd name="connsiteX3" fmla="*/ 1466850 w 1466850"/>
                    <a:gd name="connsiteY3" fmla="*/ 0 h 962025"/>
                    <a:gd name="connsiteX0" fmla="*/ 0 w 1466850"/>
                    <a:gd name="connsiteY0" fmla="*/ 866775 h 962025"/>
                    <a:gd name="connsiteX1" fmla="*/ 709613 w 1466850"/>
                    <a:gd name="connsiteY1" fmla="*/ 962025 h 962025"/>
                    <a:gd name="connsiteX2" fmla="*/ 1466850 w 1466850"/>
                    <a:gd name="connsiteY2" fmla="*/ 0 h 962025"/>
                    <a:gd name="connsiteX0" fmla="*/ 0 w 1466850"/>
                    <a:gd name="connsiteY0" fmla="*/ 866775 h 962025"/>
                    <a:gd name="connsiteX1" fmla="*/ 647700 w 1466850"/>
                    <a:gd name="connsiteY1" fmla="*/ 962025 h 962025"/>
                    <a:gd name="connsiteX2" fmla="*/ 1466850 w 1466850"/>
                    <a:gd name="connsiteY2" fmla="*/ 0 h 962025"/>
                    <a:gd name="connsiteX0" fmla="*/ 0 w 1466850"/>
                    <a:gd name="connsiteY0" fmla="*/ 866775 h 962025"/>
                    <a:gd name="connsiteX1" fmla="*/ 647700 w 1466850"/>
                    <a:gd name="connsiteY1" fmla="*/ 962025 h 962025"/>
                    <a:gd name="connsiteX2" fmla="*/ 1466850 w 1466850"/>
                    <a:gd name="connsiteY2" fmla="*/ 0 h 962025"/>
                  </a:gdLst>
                  <a:ahLst/>
                  <a:cxnLst>
                    <a:cxn ang="0">
                      <a:pos x="connsiteX0" y="connsiteY0"/>
                    </a:cxn>
                    <a:cxn ang="0">
                      <a:pos x="connsiteX1" y="connsiteY1"/>
                    </a:cxn>
                    <a:cxn ang="0">
                      <a:pos x="connsiteX2" y="connsiteY2"/>
                    </a:cxn>
                  </a:cxnLst>
                  <a:rect l="l" t="t" r="r" b="b"/>
                  <a:pathLst>
                    <a:path w="1466850" h="962025">
                      <a:moveTo>
                        <a:pt x="0" y="866775"/>
                      </a:moveTo>
                      <a:lnTo>
                        <a:pt x="647700" y="962025"/>
                      </a:lnTo>
                      <a:cubicBezTo>
                        <a:pt x="990600" y="936625"/>
                        <a:pt x="1214438" y="320675"/>
                        <a:pt x="1466850"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6" name="Freeform 275"/>
                <p:cNvSpPr/>
                <p:nvPr/>
              </p:nvSpPr>
              <p:spPr bwMode="auto">
                <a:xfrm>
                  <a:off x="10377488" y="3881438"/>
                  <a:ext cx="1476375" cy="1457325"/>
                </a:xfrm>
                <a:custGeom>
                  <a:avLst/>
                  <a:gdLst>
                    <a:gd name="connsiteX0" fmla="*/ 0 w 1481138"/>
                    <a:gd name="connsiteY0" fmla="*/ 1428750 h 1428750"/>
                    <a:gd name="connsiteX1" fmla="*/ 795338 w 1481138"/>
                    <a:gd name="connsiteY1" fmla="*/ 976312 h 1428750"/>
                    <a:gd name="connsiteX2" fmla="*/ 1481138 w 1481138"/>
                    <a:gd name="connsiteY2" fmla="*/ 0 h 1428750"/>
                    <a:gd name="connsiteX0" fmla="*/ 0 w 1481138"/>
                    <a:gd name="connsiteY0" fmla="*/ 1428750 h 1428750"/>
                    <a:gd name="connsiteX1" fmla="*/ 795338 w 1481138"/>
                    <a:gd name="connsiteY1" fmla="*/ 976312 h 1428750"/>
                    <a:gd name="connsiteX2" fmla="*/ 1481138 w 1481138"/>
                    <a:gd name="connsiteY2" fmla="*/ 0 h 1428750"/>
                    <a:gd name="connsiteX0" fmla="*/ 0 w 1481138"/>
                    <a:gd name="connsiteY0" fmla="*/ 1428750 h 1428750"/>
                    <a:gd name="connsiteX1" fmla="*/ 795338 w 1481138"/>
                    <a:gd name="connsiteY1" fmla="*/ 976312 h 1428750"/>
                    <a:gd name="connsiteX2" fmla="*/ 1481138 w 1481138"/>
                    <a:gd name="connsiteY2" fmla="*/ 0 h 1428750"/>
                    <a:gd name="connsiteX0" fmla="*/ 0 w 1476375"/>
                    <a:gd name="connsiteY0" fmla="*/ 1457325 h 1457325"/>
                    <a:gd name="connsiteX1" fmla="*/ 790575 w 1476375"/>
                    <a:gd name="connsiteY1" fmla="*/ 976312 h 1457325"/>
                    <a:gd name="connsiteX2" fmla="*/ 1476375 w 1476375"/>
                    <a:gd name="connsiteY2" fmla="*/ 0 h 1457325"/>
                  </a:gdLst>
                  <a:ahLst/>
                  <a:cxnLst>
                    <a:cxn ang="0">
                      <a:pos x="connsiteX0" y="connsiteY0"/>
                    </a:cxn>
                    <a:cxn ang="0">
                      <a:pos x="connsiteX1" y="connsiteY1"/>
                    </a:cxn>
                    <a:cxn ang="0">
                      <a:pos x="connsiteX2" y="connsiteY2"/>
                    </a:cxn>
                  </a:cxnLst>
                  <a:rect l="l" t="t" r="r" b="b"/>
                  <a:pathLst>
                    <a:path w="1476375" h="1457325">
                      <a:moveTo>
                        <a:pt x="0" y="1457325"/>
                      </a:moveTo>
                      <a:cubicBezTo>
                        <a:pt x="265113" y="1306512"/>
                        <a:pt x="539750" y="1446212"/>
                        <a:pt x="790575" y="976312"/>
                      </a:cubicBezTo>
                      <a:cubicBezTo>
                        <a:pt x="1243013" y="665163"/>
                        <a:pt x="1247775" y="325437"/>
                        <a:pt x="1476375"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7" name="Freeform 276"/>
                <p:cNvSpPr/>
                <p:nvPr/>
              </p:nvSpPr>
              <p:spPr bwMode="auto">
                <a:xfrm>
                  <a:off x="10010775" y="2843213"/>
                  <a:ext cx="1847850" cy="400050"/>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Lst>
                  <a:ahLst/>
                  <a:cxnLst>
                    <a:cxn ang="0">
                      <a:pos x="connsiteX0" y="connsiteY0"/>
                    </a:cxn>
                    <a:cxn ang="0">
                      <a:pos x="connsiteX1" y="connsiteY1"/>
                    </a:cxn>
                  </a:cxnLst>
                  <a:rect l="l" t="t" r="r" b="b"/>
                  <a:pathLst>
                    <a:path w="1847850" h="400050">
                      <a:moveTo>
                        <a:pt x="1847850" y="0"/>
                      </a:moveTo>
                      <a:cubicBezTo>
                        <a:pt x="1322387" y="33338"/>
                        <a:pt x="1158875" y="376238"/>
                        <a:pt x="0" y="400050"/>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8" name="Freeform 277"/>
                <p:cNvSpPr/>
                <p:nvPr/>
              </p:nvSpPr>
              <p:spPr bwMode="auto">
                <a:xfrm>
                  <a:off x="10015538" y="3052452"/>
                  <a:ext cx="1843087" cy="269708"/>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3087 w 1843087"/>
                    <a:gd name="connsiteY0" fmla="*/ 0 h 223837"/>
                    <a:gd name="connsiteX1" fmla="*/ 0 w 1843087"/>
                    <a:gd name="connsiteY1" fmla="*/ 223837 h 223837"/>
                    <a:gd name="connsiteX0" fmla="*/ 1843087 w 1843087"/>
                    <a:gd name="connsiteY0" fmla="*/ 0 h 269708"/>
                    <a:gd name="connsiteX1" fmla="*/ 0 w 1843087"/>
                    <a:gd name="connsiteY1" fmla="*/ 223837 h 269708"/>
                  </a:gdLst>
                  <a:ahLst/>
                  <a:cxnLst>
                    <a:cxn ang="0">
                      <a:pos x="connsiteX0" y="connsiteY0"/>
                    </a:cxn>
                    <a:cxn ang="0">
                      <a:pos x="connsiteX1" y="connsiteY1"/>
                    </a:cxn>
                  </a:cxnLst>
                  <a:rect l="l" t="t" r="r" b="b"/>
                  <a:pathLst>
                    <a:path w="1843087" h="269708">
                      <a:moveTo>
                        <a:pt x="1843087" y="0"/>
                      </a:moveTo>
                      <a:cubicBezTo>
                        <a:pt x="1317624" y="33338"/>
                        <a:pt x="1116013" y="395287"/>
                        <a:pt x="0" y="223837"/>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9" name="Freeform 278"/>
                <p:cNvSpPr/>
                <p:nvPr/>
              </p:nvSpPr>
              <p:spPr bwMode="auto">
                <a:xfrm>
                  <a:off x="10010776" y="2938462"/>
                  <a:ext cx="1852612" cy="321765"/>
                </a:xfrm>
                <a:custGeom>
                  <a:avLst/>
                  <a:gdLst>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7850 w 1847850"/>
                    <a:gd name="connsiteY0" fmla="*/ 0 h 400050"/>
                    <a:gd name="connsiteX1" fmla="*/ 0 w 1847850"/>
                    <a:gd name="connsiteY1" fmla="*/ 400050 h 400050"/>
                    <a:gd name="connsiteX0" fmla="*/ 1843087 w 1843087"/>
                    <a:gd name="connsiteY0" fmla="*/ 0 h 223837"/>
                    <a:gd name="connsiteX1" fmla="*/ 0 w 1843087"/>
                    <a:gd name="connsiteY1" fmla="*/ 223837 h 223837"/>
                    <a:gd name="connsiteX0" fmla="*/ 1843087 w 1843087"/>
                    <a:gd name="connsiteY0" fmla="*/ 0 h 269708"/>
                    <a:gd name="connsiteX1" fmla="*/ 0 w 1843087"/>
                    <a:gd name="connsiteY1" fmla="*/ 223837 h 269708"/>
                    <a:gd name="connsiteX0" fmla="*/ 1847837 w 1847837"/>
                    <a:gd name="connsiteY0" fmla="*/ 0 h 299251"/>
                    <a:gd name="connsiteX1" fmla="*/ 0 w 1847837"/>
                    <a:gd name="connsiteY1" fmla="*/ 256251 h 299251"/>
                    <a:gd name="connsiteX0" fmla="*/ 1847837 w 1847837"/>
                    <a:gd name="connsiteY0" fmla="*/ 0 h 273743"/>
                    <a:gd name="connsiteX1" fmla="*/ 0 w 1847837"/>
                    <a:gd name="connsiteY1" fmla="*/ 256251 h 273743"/>
                  </a:gdLst>
                  <a:ahLst/>
                  <a:cxnLst>
                    <a:cxn ang="0">
                      <a:pos x="connsiteX0" y="connsiteY0"/>
                    </a:cxn>
                    <a:cxn ang="0">
                      <a:pos x="connsiteX1" y="connsiteY1"/>
                    </a:cxn>
                  </a:cxnLst>
                  <a:rect l="l" t="t" r="r" b="b"/>
                  <a:pathLst>
                    <a:path w="1847837" h="273743">
                      <a:moveTo>
                        <a:pt x="1847837" y="0"/>
                      </a:moveTo>
                      <a:cubicBezTo>
                        <a:pt x="1322374" y="33338"/>
                        <a:pt x="1149264" y="350719"/>
                        <a:pt x="0" y="256251"/>
                      </a:cubicBezTo>
                    </a:path>
                  </a:pathLst>
                </a:custGeom>
                <a:noFill/>
                <a:ln w="666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nvGrpSpPr>
              <p:cNvPr id="502" name="Group 501"/>
              <p:cNvGrpSpPr/>
              <p:nvPr/>
            </p:nvGrpSpPr>
            <p:grpSpPr>
              <a:xfrm>
                <a:off x="1362009" y="2189243"/>
                <a:ext cx="10501379" cy="3274649"/>
                <a:chOff x="1362009" y="2189243"/>
                <a:chExt cx="10501379" cy="3274649"/>
              </a:xfrm>
            </p:grpSpPr>
            <p:sp>
              <p:nvSpPr>
                <p:cNvPr id="503" name="Freeform 192"/>
                <p:cNvSpPr/>
                <p:nvPr/>
              </p:nvSpPr>
              <p:spPr bwMode="auto">
                <a:xfrm flipV="1">
                  <a:off x="1453478" y="2401654"/>
                  <a:ext cx="799652" cy="461741"/>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267225 w 2267225"/>
                    <a:gd name="connsiteY0" fmla="*/ 3693 h 614975"/>
                    <a:gd name="connsiteX1" fmla="*/ 0 w 2267225"/>
                    <a:gd name="connsiteY1" fmla="*/ 614975 h 614975"/>
                    <a:gd name="connsiteX0" fmla="*/ 2267225 w 2267225"/>
                    <a:gd name="connsiteY0" fmla="*/ 0 h 611282"/>
                    <a:gd name="connsiteX1" fmla="*/ 0 w 2267225"/>
                    <a:gd name="connsiteY1" fmla="*/ 611282 h 611282"/>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Lst>
                  <a:ahLst/>
                  <a:cxnLst>
                    <a:cxn ang="0">
                      <a:pos x="connsiteX0" y="connsiteY0"/>
                    </a:cxn>
                    <a:cxn ang="0">
                      <a:pos x="connsiteX1" y="connsiteY1"/>
                    </a:cxn>
                  </a:cxnLst>
                  <a:rect l="l" t="t" r="r" b="b"/>
                  <a:pathLst>
                    <a:path w="2195314" h="624157">
                      <a:moveTo>
                        <a:pt x="2195314" y="0"/>
                      </a:moveTo>
                      <a:cubicBezTo>
                        <a:pt x="809625" y="65776"/>
                        <a:pt x="296960" y="391940"/>
                        <a:pt x="0" y="624157"/>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4" name="Freeform 193"/>
                <p:cNvSpPr/>
                <p:nvPr/>
              </p:nvSpPr>
              <p:spPr bwMode="auto">
                <a:xfrm flipV="1">
                  <a:off x="1520153" y="2370697"/>
                  <a:ext cx="732977" cy="492698"/>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267225 w 2267225"/>
                    <a:gd name="connsiteY0" fmla="*/ 3693 h 614975"/>
                    <a:gd name="connsiteX1" fmla="*/ 0 w 2267225"/>
                    <a:gd name="connsiteY1" fmla="*/ 614975 h 614975"/>
                    <a:gd name="connsiteX0" fmla="*/ 2267225 w 2267225"/>
                    <a:gd name="connsiteY0" fmla="*/ 0 h 611282"/>
                    <a:gd name="connsiteX1" fmla="*/ 0 w 2267225"/>
                    <a:gd name="connsiteY1" fmla="*/ 611282 h 611282"/>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195314 w 2195314"/>
                    <a:gd name="connsiteY0" fmla="*/ 0 h 624157"/>
                    <a:gd name="connsiteX1" fmla="*/ 0 w 2195314"/>
                    <a:gd name="connsiteY1" fmla="*/ 624157 h 624157"/>
                    <a:gd name="connsiteX0" fmla="*/ 2012269 w 2012269"/>
                    <a:gd name="connsiteY0" fmla="*/ 0 h 666003"/>
                    <a:gd name="connsiteX1" fmla="*/ 0 w 2012269"/>
                    <a:gd name="connsiteY1" fmla="*/ 666003 h 666003"/>
                    <a:gd name="connsiteX0" fmla="*/ 2012269 w 2012269"/>
                    <a:gd name="connsiteY0" fmla="*/ 0 h 666003"/>
                    <a:gd name="connsiteX1" fmla="*/ 0 w 2012269"/>
                    <a:gd name="connsiteY1" fmla="*/ 666003 h 666003"/>
                  </a:gdLst>
                  <a:ahLst/>
                  <a:cxnLst>
                    <a:cxn ang="0">
                      <a:pos x="connsiteX0" y="connsiteY0"/>
                    </a:cxn>
                    <a:cxn ang="0">
                      <a:pos x="connsiteX1" y="connsiteY1"/>
                    </a:cxn>
                  </a:cxnLst>
                  <a:rect l="l" t="t" r="r" b="b"/>
                  <a:pathLst>
                    <a:path w="2012269" h="666003">
                      <a:moveTo>
                        <a:pt x="2012269" y="0"/>
                      </a:moveTo>
                      <a:cubicBezTo>
                        <a:pt x="580820" y="194530"/>
                        <a:pt x="296960" y="433786"/>
                        <a:pt x="0" y="666003"/>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5" name="Freeform 194"/>
                <p:cNvSpPr/>
                <p:nvPr/>
              </p:nvSpPr>
              <p:spPr bwMode="auto">
                <a:xfrm>
                  <a:off x="1362009" y="2352558"/>
                  <a:ext cx="85791" cy="147277"/>
                </a:xfrm>
                <a:custGeom>
                  <a:avLst/>
                  <a:gdLst>
                    <a:gd name="connsiteX0" fmla="*/ 85791 w 87374"/>
                    <a:gd name="connsiteY0" fmla="*/ 2498 h 147277"/>
                    <a:gd name="connsiteX1" fmla="*/ 19116 w 87374"/>
                    <a:gd name="connsiteY1" fmla="*/ 28692 h 147277"/>
                    <a:gd name="connsiteX2" fmla="*/ 28641 w 87374"/>
                    <a:gd name="connsiteY2" fmla="*/ 64411 h 147277"/>
                    <a:gd name="connsiteX3" fmla="*/ 66 w 87374"/>
                    <a:gd name="connsiteY3" fmla="*/ 97748 h 147277"/>
                    <a:gd name="connsiteX4" fmla="*/ 21497 w 87374"/>
                    <a:gd name="connsiteY4" fmla="*/ 145373 h 147277"/>
                    <a:gd name="connsiteX5" fmla="*/ 45310 w 87374"/>
                    <a:gd name="connsiteY5" fmla="*/ 133467 h 147277"/>
                    <a:gd name="connsiteX6" fmla="*/ 64360 w 87374"/>
                    <a:gd name="connsiteY6" fmla="*/ 92986 h 147277"/>
                    <a:gd name="connsiteX7" fmla="*/ 85791 w 87374"/>
                    <a:gd name="connsiteY7" fmla="*/ 2498 h 147277"/>
                    <a:gd name="connsiteX0" fmla="*/ 85791 w 177231"/>
                    <a:gd name="connsiteY0" fmla="*/ 2498 h 147277"/>
                    <a:gd name="connsiteX1" fmla="*/ 19116 w 177231"/>
                    <a:gd name="connsiteY1" fmla="*/ 28692 h 147277"/>
                    <a:gd name="connsiteX2" fmla="*/ 28641 w 177231"/>
                    <a:gd name="connsiteY2" fmla="*/ 64411 h 147277"/>
                    <a:gd name="connsiteX3" fmla="*/ 66 w 177231"/>
                    <a:gd name="connsiteY3" fmla="*/ 97748 h 147277"/>
                    <a:gd name="connsiteX4" fmla="*/ 21497 w 177231"/>
                    <a:gd name="connsiteY4" fmla="*/ 145373 h 147277"/>
                    <a:gd name="connsiteX5" fmla="*/ 45310 w 177231"/>
                    <a:gd name="connsiteY5" fmla="*/ 133467 h 147277"/>
                    <a:gd name="connsiteX6" fmla="*/ 64360 w 177231"/>
                    <a:gd name="connsiteY6" fmla="*/ 92986 h 147277"/>
                    <a:gd name="connsiteX7" fmla="*/ 177231 w 177231"/>
                    <a:gd name="connsiteY7" fmla="*/ 93938 h 147277"/>
                    <a:gd name="connsiteX0" fmla="*/ 85791 w 131987"/>
                    <a:gd name="connsiteY0" fmla="*/ 2498 h 147277"/>
                    <a:gd name="connsiteX1" fmla="*/ 19116 w 131987"/>
                    <a:gd name="connsiteY1" fmla="*/ 28692 h 147277"/>
                    <a:gd name="connsiteX2" fmla="*/ 28641 w 131987"/>
                    <a:gd name="connsiteY2" fmla="*/ 64411 h 147277"/>
                    <a:gd name="connsiteX3" fmla="*/ 66 w 131987"/>
                    <a:gd name="connsiteY3" fmla="*/ 97748 h 147277"/>
                    <a:gd name="connsiteX4" fmla="*/ 21497 w 131987"/>
                    <a:gd name="connsiteY4" fmla="*/ 145373 h 147277"/>
                    <a:gd name="connsiteX5" fmla="*/ 45310 w 131987"/>
                    <a:gd name="connsiteY5" fmla="*/ 133467 h 147277"/>
                    <a:gd name="connsiteX6" fmla="*/ 64360 w 131987"/>
                    <a:gd name="connsiteY6" fmla="*/ 92986 h 147277"/>
                    <a:gd name="connsiteX7" fmla="*/ 131987 w 131987"/>
                    <a:gd name="connsiteY7" fmla="*/ 77270 h 147277"/>
                    <a:gd name="connsiteX0" fmla="*/ 85791 w 131987"/>
                    <a:gd name="connsiteY0" fmla="*/ 2498 h 147277"/>
                    <a:gd name="connsiteX1" fmla="*/ 19116 w 131987"/>
                    <a:gd name="connsiteY1" fmla="*/ 28692 h 147277"/>
                    <a:gd name="connsiteX2" fmla="*/ 28641 w 131987"/>
                    <a:gd name="connsiteY2" fmla="*/ 64411 h 147277"/>
                    <a:gd name="connsiteX3" fmla="*/ 66 w 131987"/>
                    <a:gd name="connsiteY3" fmla="*/ 97748 h 147277"/>
                    <a:gd name="connsiteX4" fmla="*/ 21497 w 131987"/>
                    <a:gd name="connsiteY4" fmla="*/ 145373 h 147277"/>
                    <a:gd name="connsiteX5" fmla="*/ 45310 w 131987"/>
                    <a:gd name="connsiteY5" fmla="*/ 133467 h 147277"/>
                    <a:gd name="connsiteX6" fmla="*/ 64360 w 131987"/>
                    <a:gd name="connsiteY6" fmla="*/ 92986 h 147277"/>
                    <a:gd name="connsiteX7" fmla="*/ 131987 w 131987"/>
                    <a:gd name="connsiteY7" fmla="*/ 77270 h 147277"/>
                    <a:gd name="connsiteX0" fmla="*/ 85791 w 85791"/>
                    <a:gd name="connsiteY0" fmla="*/ 2498 h 147277"/>
                    <a:gd name="connsiteX1" fmla="*/ 19116 w 85791"/>
                    <a:gd name="connsiteY1" fmla="*/ 28692 h 147277"/>
                    <a:gd name="connsiteX2" fmla="*/ 28641 w 85791"/>
                    <a:gd name="connsiteY2" fmla="*/ 64411 h 147277"/>
                    <a:gd name="connsiteX3" fmla="*/ 66 w 85791"/>
                    <a:gd name="connsiteY3" fmla="*/ 97748 h 147277"/>
                    <a:gd name="connsiteX4" fmla="*/ 21497 w 85791"/>
                    <a:gd name="connsiteY4" fmla="*/ 145373 h 147277"/>
                    <a:gd name="connsiteX5" fmla="*/ 45310 w 85791"/>
                    <a:gd name="connsiteY5" fmla="*/ 133467 h 147277"/>
                    <a:gd name="connsiteX6" fmla="*/ 64360 w 85791"/>
                    <a:gd name="connsiteY6" fmla="*/ 92986 h 147277"/>
                    <a:gd name="connsiteX0" fmla="*/ 85791 w 85791"/>
                    <a:gd name="connsiteY0" fmla="*/ 2498 h 147277"/>
                    <a:gd name="connsiteX1" fmla="*/ 19116 w 85791"/>
                    <a:gd name="connsiteY1" fmla="*/ 28692 h 147277"/>
                    <a:gd name="connsiteX2" fmla="*/ 28641 w 85791"/>
                    <a:gd name="connsiteY2" fmla="*/ 64411 h 147277"/>
                    <a:gd name="connsiteX3" fmla="*/ 66 w 85791"/>
                    <a:gd name="connsiteY3" fmla="*/ 97748 h 147277"/>
                    <a:gd name="connsiteX4" fmla="*/ 21497 w 85791"/>
                    <a:gd name="connsiteY4" fmla="*/ 145373 h 147277"/>
                    <a:gd name="connsiteX5" fmla="*/ 45310 w 85791"/>
                    <a:gd name="connsiteY5" fmla="*/ 133467 h 147277"/>
                    <a:gd name="connsiteX6" fmla="*/ 85791 w 85791"/>
                    <a:gd name="connsiteY6" fmla="*/ 54886 h 14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91" h="147277">
                      <a:moveTo>
                        <a:pt x="85791" y="2498"/>
                      </a:moveTo>
                      <a:cubicBezTo>
                        <a:pt x="78250" y="-8218"/>
                        <a:pt x="28641" y="18373"/>
                        <a:pt x="19116" y="28692"/>
                      </a:cubicBezTo>
                      <a:cubicBezTo>
                        <a:pt x="9591" y="39011"/>
                        <a:pt x="31816" y="52902"/>
                        <a:pt x="28641" y="64411"/>
                      </a:cubicBezTo>
                      <a:cubicBezTo>
                        <a:pt x="25466" y="75920"/>
                        <a:pt x="1257" y="84254"/>
                        <a:pt x="66" y="97748"/>
                      </a:cubicBezTo>
                      <a:cubicBezTo>
                        <a:pt x="-1125" y="111242"/>
                        <a:pt x="13956" y="139420"/>
                        <a:pt x="21497" y="145373"/>
                      </a:cubicBezTo>
                      <a:cubicBezTo>
                        <a:pt x="29038" y="151326"/>
                        <a:pt x="38166" y="142198"/>
                        <a:pt x="45310" y="133467"/>
                      </a:cubicBezTo>
                      <a:cubicBezTo>
                        <a:pt x="52454" y="124736"/>
                        <a:pt x="71345" y="64252"/>
                        <a:pt x="85791" y="5488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6" name="Freeform 195"/>
                <p:cNvSpPr/>
                <p:nvPr/>
              </p:nvSpPr>
              <p:spPr bwMode="auto">
                <a:xfrm>
                  <a:off x="1676400" y="2476500"/>
                  <a:ext cx="183356" cy="145256"/>
                </a:xfrm>
                <a:custGeom>
                  <a:avLst/>
                  <a:gdLst>
                    <a:gd name="connsiteX0" fmla="*/ 0 w 183356"/>
                    <a:gd name="connsiteY0" fmla="*/ 102394 h 145256"/>
                    <a:gd name="connsiteX1" fmla="*/ 183356 w 183356"/>
                    <a:gd name="connsiteY1" fmla="*/ 0 h 145256"/>
                    <a:gd name="connsiteX2" fmla="*/ 57150 w 183356"/>
                    <a:gd name="connsiteY2" fmla="*/ 145256 h 145256"/>
                    <a:gd name="connsiteX0" fmla="*/ 0 w 183356"/>
                    <a:gd name="connsiteY0" fmla="*/ 102394 h 145256"/>
                    <a:gd name="connsiteX1" fmla="*/ 183356 w 183356"/>
                    <a:gd name="connsiteY1" fmla="*/ 0 h 145256"/>
                    <a:gd name="connsiteX2" fmla="*/ 57150 w 183356"/>
                    <a:gd name="connsiteY2" fmla="*/ 145256 h 145256"/>
                    <a:gd name="connsiteX0" fmla="*/ 0 w 183356"/>
                    <a:gd name="connsiteY0" fmla="*/ 102394 h 145256"/>
                    <a:gd name="connsiteX1" fmla="*/ 183356 w 183356"/>
                    <a:gd name="connsiteY1" fmla="*/ 0 h 145256"/>
                    <a:gd name="connsiteX2" fmla="*/ 57150 w 183356"/>
                    <a:gd name="connsiteY2" fmla="*/ 145256 h 145256"/>
                  </a:gdLst>
                  <a:ahLst/>
                  <a:cxnLst>
                    <a:cxn ang="0">
                      <a:pos x="connsiteX0" y="connsiteY0"/>
                    </a:cxn>
                    <a:cxn ang="0">
                      <a:pos x="connsiteX1" y="connsiteY1"/>
                    </a:cxn>
                    <a:cxn ang="0">
                      <a:pos x="connsiteX2" y="connsiteY2"/>
                    </a:cxn>
                  </a:cxnLst>
                  <a:rect l="l" t="t" r="r" b="b"/>
                  <a:pathLst>
                    <a:path w="183356" h="145256">
                      <a:moveTo>
                        <a:pt x="0" y="102394"/>
                      </a:moveTo>
                      <a:cubicBezTo>
                        <a:pt x="61119" y="68263"/>
                        <a:pt x="76993" y="34131"/>
                        <a:pt x="183356" y="0"/>
                      </a:cubicBezTo>
                      <a:cubicBezTo>
                        <a:pt x="96043" y="65088"/>
                        <a:pt x="99219" y="96837"/>
                        <a:pt x="57150" y="14525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7" name="Freeform 196"/>
                <p:cNvSpPr/>
                <p:nvPr/>
              </p:nvSpPr>
              <p:spPr bwMode="auto">
                <a:xfrm>
                  <a:off x="2147819" y="3016646"/>
                  <a:ext cx="1405008" cy="1106136"/>
                </a:xfrm>
                <a:custGeom>
                  <a:avLst/>
                  <a:gdLst>
                    <a:gd name="connsiteX0" fmla="*/ 1776413 w 1776413"/>
                    <a:gd name="connsiteY0" fmla="*/ 0 h 223838"/>
                    <a:gd name="connsiteX1" fmla="*/ 0 w 1776413"/>
                    <a:gd name="connsiteY1" fmla="*/ 223838 h 223838"/>
                    <a:gd name="connsiteX0" fmla="*/ 1776413 w 1776413"/>
                    <a:gd name="connsiteY0" fmla="*/ 44843 h 268681"/>
                    <a:gd name="connsiteX1" fmla="*/ 0 w 1776413"/>
                    <a:gd name="connsiteY1" fmla="*/ 268681 h 268681"/>
                    <a:gd name="connsiteX0" fmla="*/ 1776413 w 1776413"/>
                    <a:gd name="connsiteY0" fmla="*/ 45304 h 269142"/>
                    <a:gd name="connsiteX1" fmla="*/ 0 w 1776413"/>
                    <a:gd name="connsiteY1" fmla="*/ 269142 h 269142"/>
                    <a:gd name="connsiteX0" fmla="*/ 1776413 w 1776413"/>
                    <a:gd name="connsiteY0" fmla="*/ 41650 h 265488"/>
                    <a:gd name="connsiteX1" fmla="*/ 0 w 1776413"/>
                    <a:gd name="connsiteY1" fmla="*/ 265488 h 265488"/>
                    <a:gd name="connsiteX0" fmla="*/ 1776413 w 1776413"/>
                    <a:gd name="connsiteY0" fmla="*/ 43027 h 266865"/>
                    <a:gd name="connsiteX1" fmla="*/ 0 w 1776413"/>
                    <a:gd name="connsiteY1" fmla="*/ 266865 h 266865"/>
                    <a:gd name="connsiteX0" fmla="*/ 1776413 w 1776413"/>
                    <a:gd name="connsiteY0" fmla="*/ 42101 h 265939"/>
                    <a:gd name="connsiteX1" fmla="*/ 0 w 1776413"/>
                    <a:gd name="connsiteY1" fmla="*/ 265939 h 265939"/>
                    <a:gd name="connsiteX0" fmla="*/ 2228850 w 2228850"/>
                    <a:gd name="connsiteY0" fmla="*/ 33754 h 357604"/>
                    <a:gd name="connsiteX1" fmla="*/ 0 w 2228850"/>
                    <a:gd name="connsiteY1" fmla="*/ 357604 h 357604"/>
                    <a:gd name="connsiteX0" fmla="*/ 2228850 w 2228850"/>
                    <a:gd name="connsiteY0" fmla="*/ 28148 h 352628"/>
                    <a:gd name="connsiteX1" fmla="*/ 0 w 2228850"/>
                    <a:gd name="connsiteY1" fmla="*/ 351998 h 352628"/>
                    <a:gd name="connsiteX0" fmla="*/ 2228850 w 2228850"/>
                    <a:gd name="connsiteY0" fmla="*/ 64624 h 388992"/>
                    <a:gd name="connsiteX1" fmla="*/ 0 w 2228850"/>
                    <a:gd name="connsiteY1" fmla="*/ 388474 h 388992"/>
                    <a:gd name="connsiteX0" fmla="*/ 2247900 w 2247900"/>
                    <a:gd name="connsiteY0" fmla="*/ 63843 h 397729"/>
                    <a:gd name="connsiteX1" fmla="*/ 0 w 2247900"/>
                    <a:gd name="connsiteY1" fmla="*/ 397218 h 397729"/>
                    <a:gd name="connsiteX0" fmla="*/ 2247900 w 2247900"/>
                    <a:gd name="connsiteY0" fmla="*/ 67641 h 401016"/>
                    <a:gd name="connsiteX1" fmla="*/ 0 w 2247900"/>
                    <a:gd name="connsiteY1" fmla="*/ 401016 h 401016"/>
                    <a:gd name="connsiteX0" fmla="*/ 2257425 w 2257425"/>
                    <a:gd name="connsiteY0" fmla="*/ 58024 h 515224"/>
                    <a:gd name="connsiteX1" fmla="*/ 0 w 2257425"/>
                    <a:gd name="connsiteY1" fmla="*/ 515224 h 515224"/>
                    <a:gd name="connsiteX0" fmla="*/ 2257425 w 2257425"/>
                    <a:gd name="connsiteY0" fmla="*/ 51533 h 618270"/>
                    <a:gd name="connsiteX1" fmla="*/ 0 w 2257425"/>
                    <a:gd name="connsiteY1" fmla="*/ 618270 h 618270"/>
                    <a:gd name="connsiteX0" fmla="*/ 2257425 w 2257425"/>
                    <a:gd name="connsiteY0" fmla="*/ 16762 h 583499"/>
                    <a:gd name="connsiteX1" fmla="*/ 0 w 2257425"/>
                    <a:gd name="connsiteY1" fmla="*/ 583499 h 583499"/>
                    <a:gd name="connsiteX0" fmla="*/ 2257425 w 2257425"/>
                    <a:gd name="connsiteY0" fmla="*/ 18807 h 585544"/>
                    <a:gd name="connsiteX1" fmla="*/ 0 w 2257425"/>
                    <a:gd name="connsiteY1" fmla="*/ 585544 h 585544"/>
                    <a:gd name="connsiteX0" fmla="*/ 2271713 w 2271713"/>
                    <a:gd name="connsiteY0" fmla="*/ 18807 h 585544"/>
                    <a:gd name="connsiteX1" fmla="*/ 0 w 2271713"/>
                    <a:gd name="connsiteY1" fmla="*/ 585544 h 585544"/>
                    <a:gd name="connsiteX0" fmla="*/ 2247612 w 2247612"/>
                    <a:gd name="connsiteY0" fmla="*/ 18472 h 597567"/>
                    <a:gd name="connsiteX1" fmla="*/ 0 w 2247612"/>
                    <a:gd name="connsiteY1" fmla="*/ 597567 h 597567"/>
                    <a:gd name="connsiteX0" fmla="*/ 2247612 w 2247612"/>
                    <a:gd name="connsiteY0" fmla="*/ 3857 h 582952"/>
                    <a:gd name="connsiteX1" fmla="*/ 0 w 2247612"/>
                    <a:gd name="connsiteY1" fmla="*/ 582952 h 582952"/>
                    <a:gd name="connsiteX0" fmla="*/ 2247612 w 2247612"/>
                    <a:gd name="connsiteY0" fmla="*/ 4944 h 584039"/>
                    <a:gd name="connsiteX1" fmla="*/ 0 w 2247612"/>
                    <a:gd name="connsiteY1" fmla="*/ 584039 h 584039"/>
                    <a:gd name="connsiteX0" fmla="*/ 2247612 w 2247612"/>
                    <a:gd name="connsiteY0" fmla="*/ 3425 h 582520"/>
                    <a:gd name="connsiteX1" fmla="*/ 0 w 2247612"/>
                    <a:gd name="connsiteY1" fmla="*/ 582520 h 582520"/>
                    <a:gd name="connsiteX0" fmla="*/ 2247612 w 2247612"/>
                    <a:gd name="connsiteY0" fmla="*/ 4021 h 583116"/>
                    <a:gd name="connsiteX1" fmla="*/ 0 w 2247612"/>
                    <a:gd name="connsiteY1" fmla="*/ 583116 h 583116"/>
                    <a:gd name="connsiteX0" fmla="*/ 290556 w 2071633"/>
                    <a:gd name="connsiteY0" fmla="*/ 18641 h 290012"/>
                    <a:gd name="connsiteX1" fmla="*/ 1638840 w 2071633"/>
                    <a:gd name="connsiteY1" fmla="*/ 290012 h 290012"/>
                    <a:gd name="connsiteX0" fmla="*/ 626012 w 1974296"/>
                    <a:gd name="connsiteY0" fmla="*/ 3113 h 294699"/>
                    <a:gd name="connsiteX1" fmla="*/ 1974296 w 1974296"/>
                    <a:gd name="connsiteY1" fmla="*/ 274484 h 294699"/>
                    <a:gd name="connsiteX0" fmla="*/ 260048 w 1608332"/>
                    <a:gd name="connsiteY0" fmla="*/ 0 h 290963"/>
                    <a:gd name="connsiteX1" fmla="*/ 379172 w 1608332"/>
                    <a:gd name="connsiteY1" fmla="*/ 66221 h 290963"/>
                    <a:gd name="connsiteX2" fmla="*/ 1608332 w 1608332"/>
                    <a:gd name="connsiteY2" fmla="*/ 271371 h 290963"/>
                    <a:gd name="connsiteX0" fmla="*/ 260048 w 1608332"/>
                    <a:gd name="connsiteY0" fmla="*/ 0 h 290963"/>
                    <a:gd name="connsiteX1" fmla="*/ 379172 w 1608332"/>
                    <a:gd name="connsiteY1" fmla="*/ 66221 h 290963"/>
                    <a:gd name="connsiteX2" fmla="*/ 1608332 w 1608332"/>
                    <a:gd name="connsiteY2" fmla="*/ 271371 h 290963"/>
                    <a:gd name="connsiteX0" fmla="*/ 260048 w 1608332"/>
                    <a:gd name="connsiteY0" fmla="*/ 0 h 290963"/>
                    <a:gd name="connsiteX1" fmla="*/ 379172 w 1608332"/>
                    <a:gd name="connsiteY1" fmla="*/ 66221 h 290963"/>
                    <a:gd name="connsiteX2" fmla="*/ 1608332 w 1608332"/>
                    <a:gd name="connsiteY2" fmla="*/ 271371 h 290963"/>
                    <a:gd name="connsiteX0" fmla="*/ 69724 w 1418008"/>
                    <a:gd name="connsiteY0" fmla="*/ 0 h 309718"/>
                    <a:gd name="connsiteX1" fmla="*/ 188848 w 1418008"/>
                    <a:gd name="connsiteY1" fmla="*/ 66221 h 309718"/>
                    <a:gd name="connsiteX2" fmla="*/ 1418008 w 1418008"/>
                    <a:gd name="connsiteY2" fmla="*/ 271371 h 309718"/>
                    <a:gd name="connsiteX0" fmla="*/ 69724 w 1418008"/>
                    <a:gd name="connsiteY0" fmla="*/ 0 h 275977"/>
                    <a:gd name="connsiteX1" fmla="*/ 188848 w 1418008"/>
                    <a:gd name="connsiteY1" fmla="*/ 66221 h 275977"/>
                    <a:gd name="connsiteX2" fmla="*/ 1418008 w 1418008"/>
                    <a:gd name="connsiteY2" fmla="*/ 271371 h 275977"/>
                    <a:gd name="connsiteX0" fmla="*/ 69724 w 1418008"/>
                    <a:gd name="connsiteY0" fmla="*/ 0 h 283043"/>
                    <a:gd name="connsiteX1" fmla="*/ 188848 w 1418008"/>
                    <a:gd name="connsiteY1" fmla="*/ 66221 h 283043"/>
                    <a:gd name="connsiteX2" fmla="*/ 1418008 w 1418008"/>
                    <a:gd name="connsiteY2" fmla="*/ 271371 h 283043"/>
                    <a:gd name="connsiteX0" fmla="*/ 69724 w 1418008"/>
                    <a:gd name="connsiteY0" fmla="*/ 0 h 282093"/>
                    <a:gd name="connsiteX1" fmla="*/ 188848 w 1418008"/>
                    <a:gd name="connsiteY1" fmla="*/ 66221 h 282093"/>
                    <a:gd name="connsiteX2" fmla="*/ 1418008 w 1418008"/>
                    <a:gd name="connsiteY2" fmla="*/ 271371 h 282093"/>
                    <a:gd name="connsiteX0" fmla="*/ 64061 w 1412345"/>
                    <a:gd name="connsiteY0" fmla="*/ 0 h 282093"/>
                    <a:gd name="connsiteX1" fmla="*/ 183185 w 1412345"/>
                    <a:gd name="connsiteY1" fmla="*/ 66221 h 282093"/>
                    <a:gd name="connsiteX2" fmla="*/ 1412345 w 1412345"/>
                    <a:gd name="connsiteY2" fmla="*/ 271371 h 282093"/>
                    <a:gd name="connsiteX0" fmla="*/ 59295 w 1422040"/>
                    <a:gd name="connsiteY0" fmla="*/ 0 h 287036"/>
                    <a:gd name="connsiteX1" fmla="*/ 192880 w 1422040"/>
                    <a:gd name="connsiteY1" fmla="*/ 71164 h 287036"/>
                    <a:gd name="connsiteX2" fmla="*/ 1422040 w 1422040"/>
                    <a:gd name="connsiteY2" fmla="*/ 276314 h 287036"/>
                  </a:gdLst>
                  <a:ahLst/>
                  <a:cxnLst>
                    <a:cxn ang="0">
                      <a:pos x="connsiteX0" y="connsiteY0"/>
                    </a:cxn>
                    <a:cxn ang="0">
                      <a:pos x="connsiteX1" y="connsiteY1"/>
                    </a:cxn>
                    <a:cxn ang="0">
                      <a:pos x="connsiteX2" y="connsiteY2"/>
                    </a:cxn>
                  </a:cxnLst>
                  <a:rect l="l" t="t" r="r" b="b"/>
                  <a:pathLst>
                    <a:path w="1422040" h="287036">
                      <a:moveTo>
                        <a:pt x="59295" y="0"/>
                      </a:moveTo>
                      <a:cubicBezTo>
                        <a:pt x="-43767" y="14332"/>
                        <a:pt x="-20529" y="61900"/>
                        <a:pt x="192880" y="71164"/>
                      </a:cubicBezTo>
                      <a:cubicBezTo>
                        <a:pt x="378648" y="203505"/>
                        <a:pt x="968767" y="324261"/>
                        <a:pt x="1422040" y="27631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8" name="Freeform 197"/>
                <p:cNvSpPr/>
                <p:nvPr/>
              </p:nvSpPr>
              <p:spPr bwMode="auto">
                <a:xfrm>
                  <a:off x="3417586" y="3802503"/>
                  <a:ext cx="1589020" cy="1661389"/>
                </a:xfrm>
                <a:custGeom>
                  <a:avLst/>
                  <a:gdLst>
                    <a:gd name="connsiteX0" fmla="*/ 0 w 1195387"/>
                    <a:gd name="connsiteY0" fmla="*/ 0 h 1352550"/>
                    <a:gd name="connsiteX1" fmla="*/ 61912 w 1195387"/>
                    <a:gd name="connsiteY1" fmla="*/ 595312 h 1352550"/>
                    <a:gd name="connsiteX2" fmla="*/ 233362 w 1195387"/>
                    <a:gd name="connsiteY2" fmla="*/ 1238250 h 1352550"/>
                    <a:gd name="connsiteX3" fmla="*/ 642937 w 1195387"/>
                    <a:gd name="connsiteY3" fmla="*/ 1352550 h 1352550"/>
                    <a:gd name="connsiteX4" fmla="*/ 1004887 w 1195387"/>
                    <a:gd name="connsiteY4" fmla="*/ 942975 h 1352550"/>
                    <a:gd name="connsiteX5" fmla="*/ 1100137 w 1195387"/>
                    <a:gd name="connsiteY5" fmla="*/ 900112 h 1352550"/>
                    <a:gd name="connsiteX6" fmla="*/ 1195387 w 1195387"/>
                    <a:gd name="connsiteY6" fmla="*/ 347662 h 1352550"/>
                    <a:gd name="connsiteX7" fmla="*/ 0 w 1195387"/>
                    <a:gd name="connsiteY7" fmla="*/ 0 h 1352550"/>
                    <a:gd name="connsiteX0" fmla="*/ 84392 w 1279779"/>
                    <a:gd name="connsiteY0" fmla="*/ 0 h 1352550"/>
                    <a:gd name="connsiteX1" fmla="*/ 146304 w 1279779"/>
                    <a:gd name="connsiteY1" fmla="*/ 595312 h 1352550"/>
                    <a:gd name="connsiteX2" fmla="*/ 317754 w 1279779"/>
                    <a:gd name="connsiteY2" fmla="*/ 1238250 h 1352550"/>
                    <a:gd name="connsiteX3" fmla="*/ 727329 w 1279779"/>
                    <a:gd name="connsiteY3" fmla="*/ 1352550 h 1352550"/>
                    <a:gd name="connsiteX4" fmla="*/ 1089279 w 1279779"/>
                    <a:gd name="connsiteY4" fmla="*/ 942975 h 1352550"/>
                    <a:gd name="connsiteX5" fmla="*/ 1184529 w 1279779"/>
                    <a:gd name="connsiteY5" fmla="*/ 900112 h 1352550"/>
                    <a:gd name="connsiteX6" fmla="*/ 1279779 w 1279779"/>
                    <a:gd name="connsiteY6" fmla="*/ 347662 h 1352550"/>
                    <a:gd name="connsiteX7" fmla="*/ 84392 w 1279779"/>
                    <a:gd name="connsiteY7" fmla="*/ 0 h 1352550"/>
                    <a:gd name="connsiteX0" fmla="*/ 128459 w 1323846"/>
                    <a:gd name="connsiteY0" fmla="*/ 0 h 1352550"/>
                    <a:gd name="connsiteX1" fmla="*/ 190371 w 1323846"/>
                    <a:gd name="connsiteY1" fmla="*/ 595312 h 1352550"/>
                    <a:gd name="connsiteX2" fmla="*/ 361821 w 1323846"/>
                    <a:gd name="connsiteY2" fmla="*/ 1238250 h 1352550"/>
                    <a:gd name="connsiteX3" fmla="*/ 771396 w 1323846"/>
                    <a:gd name="connsiteY3" fmla="*/ 1352550 h 1352550"/>
                    <a:gd name="connsiteX4" fmla="*/ 1133346 w 1323846"/>
                    <a:gd name="connsiteY4" fmla="*/ 942975 h 1352550"/>
                    <a:gd name="connsiteX5" fmla="*/ 1228596 w 1323846"/>
                    <a:gd name="connsiteY5" fmla="*/ 900112 h 1352550"/>
                    <a:gd name="connsiteX6" fmla="*/ 1323846 w 1323846"/>
                    <a:gd name="connsiteY6" fmla="*/ 347662 h 1352550"/>
                    <a:gd name="connsiteX7" fmla="*/ 128459 w 1323846"/>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2550"/>
                    <a:gd name="connsiteX1" fmla="*/ 192389 w 1325864"/>
                    <a:gd name="connsiteY1" fmla="*/ 595312 h 1352550"/>
                    <a:gd name="connsiteX2" fmla="*/ 363839 w 1325864"/>
                    <a:gd name="connsiteY2" fmla="*/ 1238250 h 1352550"/>
                    <a:gd name="connsiteX3" fmla="*/ 773414 w 1325864"/>
                    <a:gd name="connsiteY3" fmla="*/ 1352550 h 1352550"/>
                    <a:gd name="connsiteX4" fmla="*/ 1135364 w 1325864"/>
                    <a:gd name="connsiteY4" fmla="*/ 942975 h 1352550"/>
                    <a:gd name="connsiteX5" fmla="*/ 1230614 w 1325864"/>
                    <a:gd name="connsiteY5" fmla="*/ 900112 h 1352550"/>
                    <a:gd name="connsiteX6" fmla="*/ 1325864 w 1325864"/>
                    <a:gd name="connsiteY6" fmla="*/ 347662 h 1352550"/>
                    <a:gd name="connsiteX7" fmla="*/ 130477 w 1325864"/>
                    <a:gd name="connsiteY7" fmla="*/ 0 h 1352550"/>
                    <a:gd name="connsiteX0" fmla="*/ 130477 w 1325864"/>
                    <a:gd name="connsiteY0" fmla="*/ 0 h 1357423"/>
                    <a:gd name="connsiteX1" fmla="*/ 192389 w 1325864"/>
                    <a:gd name="connsiteY1" fmla="*/ 595312 h 1357423"/>
                    <a:gd name="connsiteX2" fmla="*/ 363839 w 1325864"/>
                    <a:gd name="connsiteY2" fmla="*/ 1238250 h 1357423"/>
                    <a:gd name="connsiteX3" fmla="*/ 773414 w 1325864"/>
                    <a:gd name="connsiteY3" fmla="*/ 1352550 h 1357423"/>
                    <a:gd name="connsiteX4" fmla="*/ 1135364 w 1325864"/>
                    <a:gd name="connsiteY4" fmla="*/ 942975 h 1357423"/>
                    <a:gd name="connsiteX5" fmla="*/ 1230614 w 1325864"/>
                    <a:gd name="connsiteY5" fmla="*/ 900112 h 1357423"/>
                    <a:gd name="connsiteX6" fmla="*/ 1325864 w 1325864"/>
                    <a:gd name="connsiteY6" fmla="*/ 347662 h 1357423"/>
                    <a:gd name="connsiteX7" fmla="*/ 130477 w 1325864"/>
                    <a:gd name="connsiteY7" fmla="*/ 0 h 1357423"/>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325864"/>
                    <a:gd name="connsiteY0" fmla="*/ 0 h 1372905"/>
                    <a:gd name="connsiteX1" fmla="*/ 192389 w 1325864"/>
                    <a:gd name="connsiteY1" fmla="*/ 595312 h 1372905"/>
                    <a:gd name="connsiteX2" fmla="*/ 363839 w 1325864"/>
                    <a:gd name="connsiteY2" fmla="*/ 1238250 h 1372905"/>
                    <a:gd name="connsiteX3" fmla="*/ 773414 w 1325864"/>
                    <a:gd name="connsiteY3" fmla="*/ 1352550 h 1372905"/>
                    <a:gd name="connsiteX4" fmla="*/ 1135364 w 1325864"/>
                    <a:gd name="connsiteY4" fmla="*/ 942975 h 1372905"/>
                    <a:gd name="connsiteX5" fmla="*/ 1230614 w 1325864"/>
                    <a:gd name="connsiteY5" fmla="*/ 900112 h 1372905"/>
                    <a:gd name="connsiteX6" fmla="*/ 1325864 w 1325864"/>
                    <a:gd name="connsiteY6" fmla="*/ 347662 h 1372905"/>
                    <a:gd name="connsiteX7" fmla="*/ 130477 w 1325864"/>
                    <a:gd name="connsiteY7" fmla="*/ 0 h 1372905"/>
                    <a:gd name="connsiteX0" fmla="*/ 130477 w 1417083"/>
                    <a:gd name="connsiteY0" fmla="*/ 0 h 1372905"/>
                    <a:gd name="connsiteX1" fmla="*/ 192389 w 1417083"/>
                    <a:gd name="connsiteY1" fmla="*/ 595312 h 1372905"/>
                    <a:gd name="connsiteX2" fmla="*/ 363839 w 1417083"/>
                    <a:gd name="connsiteY2" fmla="*/ 1238250 h 1372905"/>
                    <a:gd name="connsiteX3" fmla="*/ 773414 w 1417083"/>
                    <a:gd name="connsiteY3" fmla="*/ 1352550 h 1372905"/>
                    <a:gd name="connsiteX4" fmla="*/ 1135364 w 1417083"/>
                    <a:gd name="connsiteY4" fmla="*/ 942975 h 1372905"/>
                    <a:gd name="connsiteX5" fmla="*/ 1230614 w 1417083"/>
                    <a:gd name="connsiteY5" fmla="*/ 900112 h 1372905"/>
                    <a:gd name="connsiteX6" fmla="*/ 1325864 w 1417083"/>
                    <a:gd name="connsiteY6" fmla="*/ 347662 h 1372905"/>
                    <a:gd name="connsiteX7" fmla="*/ 130477 w 1417083"/>
                    <a:gd name="connsiteY7" fmla="*/ 0 h 1372905"/>
                    <a:gd name="connsiteX0" fmla="*/ 130477 w 1603066"/>
                    <a:gd name="connsiteY0" fmla="*/ 0 h 1372905"/>
                    <a:gd name="connsiteX1" fmla="*/ 192389 w 1603066"/>
                    <a:gd name="connsiteY1" fmla="*/ 595312 h 1372905"/>
                    <a:gd name="connsiteX2" fmla="*/ 363839 w 1603066"/>
                    <a:gd name="connsiteY2" fmla="*/ 1238250 h 1372905"/>
                    <a:gd name="connsiteX3" fmla="*/ 773414 w 1603066"/>
                    <a:gd name="connsiteY3" fmla="*/ 1352550 h 1372905"/>
                    <a:gd name="connsiteX4" fmla="*/ 1135364 w 1603066"/>
                    <a:gd name="connsiteY4" fmla="*/ 942975 h 1372905"/>
                    <a:gd name="connsiteX5" fmla="*/ 1230614 w 1603066"/>
                    <a:gd name="connsiteY5" fmla="*/ 900112 h 1372905"/>
                    <a:gd name="connsiteX6" fmla="*/ 1325864 w 1603066"/>
                    <a:gd name="connsiteY6" fmla="*/ 347662 h 1372905"/>
                    <a:gd name="connsiteX7" fmla="*/ 130477 w 1603066"/>
                    <a:gd name="connsiteY7" fmla="*/ 0 h 1372905"/>
                    <a:gd name="connsiteX0" fmla="*/ 130477 w 1661502"/>
                    <a:gd name="connsiteY0" fmla="*/ 0 h 1372905"/>
                    <a:gd name="connsiteX1" fmla="*/ 192389 w 1661502"/>
                    <a:gd name="connsiteY1" fmla="*/ 595312 h 1372905"/>
                    <a:gd name="connsiteX2" fmla="*/ 363839 w 1661502"/>
                    <a:gd name="connsiteY2" fmla="*/ 1238250 h 1372905"/>
                    <a:gd name="connsiteX3" fmla="*/ 773414 w 1661502"/>
                    <a:gd name="connsiteY3" fmla="*/ 1352550 h 1372905"/>
                    <a:gd name="connsiteX4" fmla="*/ 1135364 w 1661502"/>
                    <a:gd name="connsiteY4" fmla="*/ 942975 h 1372905"/>
                    <a:gd name="connsiteX5" fmla="*/ 1230614 w 1661502"/>
                    <a:gd name="connsiteY5" fmla="*/ 900112 h 1372905"/>
                    <a:gd name="connsiteX6" fmla="*/ 1325864 w 1661502"/>
                    <a:gd name="connsiteY6" fmla="*/ 347662 h 1372905"/>
                    <a:gd name="connsiteX7" fmla="*/ 130477 w 1661502"/>
                    <a:gd name="connsiteY7" fmla="*/ 0 h 1372905"/>
                    <a:gd name="connsiteX0" fmla="*/ 130477 w 1601755"/>
                    <a:gd name="connsiteY0" fmla="*/ 0 h 1372905"/>
                    <a:gd name="connsiteX1" fmla="*/ 192389 w 1601755"/>
                    <a:gd name="connsiteY1" fmla="*/ 595312 h 1372905"/>
                    <a:gd name="connsiteX2" fmla="*/ 363839 w 1601755"/>
                    <a:gd name="connsiteY2" fmla="*/ 1238250 h 1372905"/>
                    <a:gd name="connsiteX3" fmla="*/ 773414 w 1601755"/>
                    <a:gd name="connsiteY3" fmla="*/ 1352550 h 1372905"/>
                    <a:gd name="connsiteX4" fmla="*/ 1135364 w 1601755"/>
                    <a:gd name="connsiteY4" fmla="*/ 942975 h 1372905"/>
                    <a:gd name="connsiteX5" fmla="*/ 1230614 w 1601755"/>
                    <a:gd name="connsiteY5" fmla="*/ 900112 h 1372905"/>
                    <a:gd name="connsiteX6" fmla="*/ 1325864 w 1601755"/>
                    <a:gd name="connsiteY6" fmla="*/ 347662 h 1372905"/>
                    <a:gd name="connsiteX7" fmla="*/ 130477 w 1601755"/>
                    <a:gd name="connsiteY7" fmla="*/ 0 h 1372905"/>
                    <a:gd name="connsiteX0" fmla="*/ 130477 w 1589020"/>
                    <a:gd name="connsiteY0" fmla="*/ 0 h 1372905"/>
                    <a:gd name="connsiteX1" fmla="*/ 192389 w 1589020"/>
                    <a:gd name="connsiteY1" fmla="*/ 595312 h 1372905"/>
                    <a:gd name="connsiteX2" fmla="*/ 363839 w 1589020"/>
                    <a:gd name="connsiteY2" fmla="*/ 1238250 h 1372905"/>
                    <a:gd name="connsiteX3" fmla="*/ 773414 w 1589020"/>
                    <a:gd name="connsiteY3" fmla="*/ 1352550 h 1372905"/>
                    <a:gd name="connsiteX4" fmla="*/ 1135364 w 1589020"/>
                    <a:gd name="connsiteY4" fmla="*/ 942975 h 1372905"/>
                    <a:gd name="connsiteX5" fmla="*/ 1230614 w 1589020"/>
                    <a:gd name="connsiteY5" fmla="*/ 900112 h 1372905"/>
                    <a:gd name="connsiteX6" fmla="*/ 1325864 w 1589020"/>
                    <a:gd name="connsiteY6" fmla="*/ 347662 h 1372905"/>
                    <a:gd name="connsiteX7" fmla="*/ 130477 w 1589020"/>
                    <a:gd name="connsiteY7" fmla="*/ 0 h 1372905"/>
                    <a:gd name="connsiteX0" fmla="*/ 130477 w 1589020"/>
                    <a:gd name="connsiteY0" fmla="*/ 32683 h 1405588"/>
                    <a:gd name="connsiteX1" fmla="*/ 192389 w 1589020"/>
                    <a:gd name="connsiteY1" fmla="*/ 627995 h 1405588"/>
                    <a:gd name="connsiteX2" fmla="*/ 363839 w 1589020"/>
                    <a:gd name="connsiteY2" fmla="*/ 1270933 h 1405588"/>
                    <a:gd name="connsiteX3" fmla="*/ 773414 w 1589020"/>
                    <a:gd name="connsiteY3" fmla="*/ 1385233 h 1405588"/>
                    <a:gd name="connsiteX4" fmla="*/ 1135364 w 1589020"/>
                    <a:gd name="connsiteY4" fmla="*/ 975658 h 1405588"/>
                    <a:gd name="connsiteX5" fmla="*/ 1230614 w 1589020"/>
                    <a:gd name="connsiteY5" fmla="*/ 932795 h 1405588"/>
                    <a:gd name="connsiteX6" fmla="*/ 1325864 w 1589020"/>
                    <a:gd name="connsiteY6" fmla="*/ 380345 h 1405588"/>
                    <a:gd name="connsiteX7" fmla="*/ 130477 w 1589020"/>
                    <a:gd name="connsiteY7" fmla="*/ 32683 h 1405588"/>
                    <a:gd name="connsiteX0" fmla="*/ 130477 w 1589020"/>
                    <a:gd name="connsiteY0" fmla="*/ 288484 h 1661389"/>
                    <a:gd name="connsiteX1" fmla="*/ 192389 w 1589020"/>
                    <a:gd name="connsiteY1" fmla="*/ 883796 h 1661389"/>
                    <a:gd name="connsiteX2" fmla="*/ 363839 w 1589020"/>
                    <a:gd name="connsiteY2" fmla="*/ 1526734 h 1661389"/>
                    <a:gd name="connsiteX3" fmla="*/ 773414 w 1589020"/>
                    <a:gd name="connsiteY3" fmla="*/ 1641034 h 1661389"/>
                    <a:gd name="connsiteX4" fmla="*/ 1135364 w 1589020"/>
                    <a:gd name="connsiteY4" fmla="*/ 1231459 h 1661389"/>
                    <a:gd name="connsiteX5" fmla="*/ 1230614 w 1589020"/>
                    <a:gd name="connsiteY5" fmla="*/ 1188596 h 1661389"/>
                    <a:gd name="connsiteX6" fmla="*/ 1325864 w 1589020"/>
                    <a:gd name="connsiteY6" fmla="*/ 636146 h 1661389"/>
                    <a:gd name="connsiteX7" fmla="*/ 130477 w 1589020"/>
                    <a:gd name="connsiteY7" fmla="*/ 288484 h 166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9020" h="1661389">
                      <a:moveTo>
                        <a:pt x="130477" y="288484"/>
                      </a:moveTo>
                      <a:cubicBezTo>
                        <a:pt x="-87011" y="505971"/>
                        <a:pt x="-9223" y="780609"/>
                        <a:pt x="192389" y="883796"/>
                      </a:cubicBezTo>
                      <a:cubicBezTo>
                        <a:pt x="87614" y="1255272"/>
                        <a:pt x="263826" y="1426721"/>
                        <a:pt x="363839" y="1526734"/>
                      </a:cubicBezTo>
                      <a:cubicBezTo>
                        <a:pt x="357489" y="1693421"/>
                        <a:pt x="603551" y="1669609"/>
                        <a:pt x="773414" y="1641034"/>
                      </a:cubicBezTo>
                      <a:cubicBezTo>
                        <a:pt x="1022651" y="1585471"/>
                        <a:pt x="1114727" y="1501334"/>
                        <a:pt x="1135364" y="1231459"/>
                      </a:cubicBezTo>
                      <a:lnTo>
                        <a:pt x="1230614" y="1188596"/>
                      </a:lnTo>
                      <a:cubicBezTo>
                        <a:pt x="1748139" y="1209233"/>
                        <a:pt x="1637014" y="629796"/>
                        <a:pt x="1325864" y="636146"/>
                      </a:cubicBezTo>
                      <a:cubicBezTo>
                        <a:pt x="1075039" y="-27428"/>
                        <a:pt x="333676" y="-219517"/>
                        <a:pt x="130477" y="288484"/>
                      </a:cubicBezTo>
                      <a:close/>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09" name="Freeform 198"/>
                <p:cNvSpPr/>
                <p:nvPr/>
              </p:nvSpPr>
              <p:spPr bwMode="auto">
                <a:xfrm>
                  <a:off x="3186113" y="3162300"/>
                  <a:ext cx="2443162" cy="2281238"/>
                </a:xfrm>
                <a:custGeom>
                  <a:avLst/>
                  <a:gdLst>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 name="connsiteX0" fmla="*/ 0 w 2443162"/>
                    <a:gd name="connsiteY0" fmla="*/ 757238 h 2281238"/>
                    <a:gd name="connsiteX1" fmla="*/ 423862 w 2443162"/>
                    <a:gd name="connsiteY1" fmla="*/ 1047750 h 2281238"/>
                    <a:gd name="connsiteX2" fmla="*/ 428625 w 2443162"/>
                    <a:gd name="connsiteY2" fmla="*/ 1533525 h 2281238"/>
                    <a:gd name="connsiteX3" fmla="*/ 619125 w 2443162"/>
                    <a:gd name="connsiteY3" fmla="*/ 1719263 h 2281238"/>
                    <a:gd name="connsiteX4" fmla="*/ 595312 w 2443162"/>
                    <a:gd name="connsiteY4" fmla="*/ 2162175 h 2281238"/>
                    <a:gd name="connsiteX5" fmla="*/ 990600 w 2443162"/>
                    <a:gd name="connsiteY5" fmla="*/ 2281238 h 2281238"/>
                    <a:gd name="connsiteX6" fmla="*/ 2443162 w 2443162"/>
                    <a:gd name="connsiteY6" fmla="*/ 0 h 22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3162" h="2281238">
                      <a:moveTo>
                        <a:pt x="0" y="757238"/>
                      </a:moveTo>
                      <a:cubicBezTo>
                        <a:pt x="26987" y="949325"/>
                        <a:pt x="201613" y="1074738"/>
                        <a:pt x="423862" y="1047750"/>
                      </a:cubicBezTo>
                      <a:cubicBezTo>
                        <a:pt x="254000" y="1090613"/>
                        <a:pt x="127000" y="1323975"/>
                        <a:pt x="428625" y="1533525"/>
                      </a:cubicBezTo>
                      <a:cubicBezTo>
                        <a:pt x="439737" y="1609726"/>
                        <a:pt x="488950" y="1738313"/>
                        <a:pt x="619125" y="1719263"/>
                      </a:cubicBezTo>
                      <a:cubicBezTo>
                        <a:pt x="406400" y="1895475"/>
                        <a:pt x="488950" y="2033588"/>
                        <a:pt x="595312" y="2162175"/>
                      </a:cubicBezTo>
                      <a:lnTo>
                        <a:pt x="990600" y="2281238"/>
                      </a:lnTo>
                      <a:cubicBezTo>
                        <a:pt x="2693987" y="1901824"/>
                        <a:pt x="1382713" y="650875"/>
                        <a:pt x="2443162"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0" name="Freeform 199"/>
                <p:cNvSpPr/>
                <p:nvPr/>
              </p:nvSpPr>
              <p:spPr bwMode="auto">
                <a:xfrm>
                  <a:off x="2333625" y="3309939"/>
                  <a:ext cx="414338" cy="398664"/>
                </a:xfrm>
                <a:custGeom>
                  <a:avLst/>
                  <a:gdLst>
                    <a:gd name="connsiteX0" fmla="*/ 0 w 414338"/>
                    <a:gd name="connsiteY0" fmla="*/ 0 h 357187"/>
                    <a:gd name="connsiteX1" fmla="*/ 100013 w 414338"/>
                    <a:gd name="connsiteY1" fmla="*/ 104775 h 357187"/>
                    <a:gd name="connsiteX2" fmla="*/ 414338 w 414338"/>
                    <a:gd name="connsiteY2" fmla="*/ 357187 h 357187"/>
                    <a:gd name="connsiteX0" fmla="*/ 0 w 414338"/>
                    <a:gd name="connsiteY0" fmla="*/ 0 h 357187"/>
                    <a:gd name="connsiteX1" fmla="*/ 100013 w 414338"/>
                    <a:gd name="connsiteY1" fmla="*/ 104775 h 357187"/>
                    <a:gd name="connsiteX2" fmla="*/ 414338 w 414338"/>
                    <a:gd name="connsiteY2" fmla="*/ 357187 h 357187"/>
                    <a:gd name="connsiteX0" fmla="*/ 0 w 414338"/>
                    <a:gd name="connsiteY0" fmla="*/ 0 h 398664"/>
                    <a:gd name="connsiteX1" fmla="*/ 100013 w 414338"/>
                    <a:gd name="connsiteY1" fmla="*/ 104775 h 398664"/>
                    <a:gd name="connsiteX2" fmla="*/ 414338 w 414338"/>
                    <a:gd name="connsiteY2" fmla="*/ 357187 h 398664"/>
                    <a:gd name="connsiteX0" fmla="*/ 0 w 414338"/>
                    <a:gd name="connsiteY0" fmla="*/ 0 h 398664"/>
                    <a:gd name="connsiteX1" fmla="*/ 100013 w 414338"/>
                    <a:gd name="connsiteY1" fmla="*/ 104775 h 398664"/>
                    <a:gd name="connsiteX2" fmla="*/ 414338 w 414338"/>
                    <a:gd name="connsiteY2" fmla="*/ 357187 h 398664"/>
                  </a:gdLst>
                  <a:ahLst/>
                  <a:cxnLst>
                    <a:cxn ang="0">
                      <a:pos x="connsiteX0" y="connsiteY0"/>
                    </a:cxn>
                    <a:cxn ang="0">
                      <a:pos x="connsiteX1" y="connsiteY1"/>
                    </a:cxn>
                    <a:cxn ang="0">
                      <a:pos x="connsiteX2" y="connsiteY2"/>
                    </a:cxn>
                  </a:cxnLst>
                  <a:rect l="l" t="t" r="r" b="b"/>
                  <a:pathLst>
                    <a:path w="414338" h="398664">
                      <a:moveTo>
                        <a:pt x="0" y="0"/>
                      </a:moveTo>
                      <a:cubicBezTo>
                        <a:pt x="23813" y="87313"/>
                        <a:pt x="66675" y="69850"/>
                        <a:pt x="100013" y="104775"/>
                      </a:cubicBezTo>
                      <a:cubicBezTo>
                        <a:pt x="138113" y="317500"/>
                        <a:pt x="228600" y="477838"/>
                        <a:pt x="414338" y="357187"/>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1" name="Freeform 200"/>
                <p:cNvSpPr/>
                <p:nvPr/>
              </p:nvSpPr>
              <p:spPr bwMode="auto">
                <a:xfrm>
                  <a:off x="3676651" y="3162300"/>
                  <a:ext cx="1377414" cy="1847235"/>
                </a:xfrm>
                <a:custGeom>
                  <a:avLst/>
                  <a:gdLst>
                    <a:gd name="connsiteX0" fmla="*/ 966788 w 1076325"/>
                    <a:gd name="connsiteY0" fmla="*/ 1814513 h 1814513"/>
                    <a:gd name="connsiteX1" fmla="*/ 1076325 w 1076325"/>
                    <a:gd name="connsiteY1" fmla="*/ 1262063 h 1814513"/>
                    <a:gd name="connsiteX2" fmla="*/ 371475 w 1076325"/>
                    <a:gd name="connsiteY2" fmla="*/ 871538 h 1814513"/>
                    <a:gd name="connsiteX3" fmla="*/ 0 w 1076325"/>
                    <a:gd name="connsiteY3" fmla="*/ 0 h 1814513"/>
                    <a:gd name="connsiteX0" fmla="*/ 966788 w 1320759"/>
                    <a:gd name="connsiteY0" fmla="*/ 1814513 h 1814513"/>
                    <a:gd name="connsiteX1" fmla="*/ 1076325 w 1320759"/>
                    <a:gd name="connsiteY1" fmla="*/ 1262063 h 1814513"/>
                    <a:gd name="connsiteX2" fmla="*/ 371475 w 1320759"/>
                    <a:gd name="connsiteY2" fmla="*/ 871538 h 1814513"/>
                    <a:gd name="connsiteX3" fmla="*/ 0 w 1320759"/>
                    <a:gd name="connsiteY3" fmla="*/ 0 h 1814513"/>
                    <a:gd name="connsiteX0" fmla="*/ 966788 w 1376833"/>
                    <a:gd name="connsiteY0" fmla="*/ 1814513 h 1845412"/>
                    <a:gd name="connsiteX1" fmla="*/ 1076325 w 1376833"/>
                    <a:gd name="connsiteY1" fmla="*/ 1262063 h 1845412"/>
                    <a:gd name="connsiteX2" fmla="*/ 371475 w 1376833"/>
                    <a:gd name="connsiteY2" fmla="*/ 871538 h 1845412"/>
                    <a:gd name="connsiteX3" fmla="*/ 0 w 1376833"/>
                    <a:gd name="connsiteY3" fmla="*/ 0 h 1845412"/>
                    <a:gd name="connsiteX0" fmla="*/ 966788 w 1387321"/>
                    <a:gd name="connsiteY0" fmla="*/ 1814513 h 1835823"/>
                    <a:gd name="connsiteX1" fmla="*/ 1076325 w 1387321"/>
                    <a:gd name="connsiteY1" fmla="*/ 1262063 h 1835823"/>
                    <a:gd name="connsiteX2" fmla="*/ 371475 w 1387321"/>
                    <a:gd name="connsiteY2" fmla="*/ 871538 h 1835823"/>
                    <a:gd name="connsiteX3" fmla="*/ 0 w 1387321"/>
                    <a:gd name="connsiteY3" fmla="*/ 0 h 1835823"/>
                    <a:gd name="connsiteX0" fmla="*/ 985838 w 1393310"/>
                    <a:gd name="connsiteY0" fmla="*/ 1828801 h 1849680"/>
                    <a:gd name="connsiteX1" fmla="*/ 1076325 w 1393310"/>
                    <a:gd name="connsiteY1" fmla="*/ 1262063 h 1849680"/>
                    <a:gd name="connsiteX2" fmla="*/ 371475 w 1393310"/>
                    <a:gd name="connsiteY2" fmla="*/ 871538 h 1849680"/>
                    <a:gd name="connsiteX3" fmla="*/ 0 w 1393310"/>
                    <a:gd name="connsiteY3" fmla="*/ 0 h 1849680"/>
                    <a:gd name="connsiteX0" fmla="*/ 985838 w 1410289"/>
                    <a:gd name="connsiteY0" fmla="*/ 1828801 h 1858443"/>
                    <a:gd name="connsiteX1" fmla="*/ 1076325 w 1410289"/>
                    <a:gd name="connsiteY1" fmla="*/ 1262063 h 1858443"/>
                    <a:gd name="connsiteX2" fmla="*/ 371475 w 1410289"/>
                    <a:gd name="connsiteY2" fmla="*/ 871538 h 1858443"/>
                    <a:gd name="connsiteX3" fmla="*/ 0 w 1410289"/>
                    <a:gd name="connsiteY3" fmla="*/ 0 h 1858443"/>
                    <a:gd name="connsiteX0" fmla="*/ 985838 w 1404955"/>
                    <a:gd name="connsiteY0" fmla="*/ 1828801 h 1852088"/>
                    <a:gd name="connsiteX1" fmla="*/ 1076325 w 1404955"/>
                    <a:gd name="connsiteY1" fmla="*/ 1262063 h 1852088"/>
                    <a:gd name="connsiteX2" fmla="*/ 371475 w 1404955"/>
                    <a:gd name="connsiteY2" fmla="*/ 871538 h 1852088"/>
                    <a:gd name="connsiteX3" fmla="*/ 0 w 1404955"/>
                    <a:gd name="connsiteY3" fmla="*/ 0 h 1852088"/>
                    <a:gd name="connsiteX0" fmla="*/ 985838 w 1367722"/>
                    <a:gd name="connsiteY0" fmla="*/ 1828801 h 1851941"/>
                    <a:gd name="connsiteX1" fmla="*/ 1076325 w 1367722"/>
                    <a:gd name="connsiteY1" fmla="*/ 1262063 h 1851941"/>
                    <a:gd name="connsiteX2" fmla="*/ 371475 w 1367722"/>
                    <a:gd name="connsiteY2" fmla="*/ 871538 h 1851941"/>
                    <a:gd name="connsiteX3" fmla="*/ 0 w 1367722"/>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77414"/>
                    <a:gd name="connsiteY0" fmla="*/ 1828801 h 1847235"/>
                    <a:gd name="connsiteX1" fmla="*/ 1076325 w 1377414"/>
                    <a:gd name="connsiteY1" fmla="*/ 1262063 h 1847235"/>
                    <a:gd name="connsiteX2" fmla="*/ 371475 w 1377414"/>
                    <a:gd name="connsiteY2" fmla="*/ 871538 h 1847235"/>
                    <a:gd name="connsiteX3" fmla="*/ 0 w 1377414"/>
                    <a:gd name="connsiteY3" fmla="*/ 0 h 1847235"/>
                  </a:gdLst>
                  <a:ahLst/>
                  <a:cxnLst>
                    <a:cxn ang="0">
                      <a:pos x="connsiteX0" y="connsiteY0"/>
                    </a:cxn>
                    <a:cxn ang="0">
                      <a:pos x="connsiteX1" y="connsiteY1"/>
                    </a:cxn>
                    <a:cxn ang="0">
                      <a:pos x="connsiteX2" y="connsiteY2"/>
                    </a:cxn>
                    <a:cxn ang="0">
                      <a:pos x="connsiteX3" y="connsiteY3"/>
                    </a:cxn>
                  </a:cxnLst>
                  <a:rect l="l" t="t" r="r" b="b"/>
                  <a:pathLst>
                    <a:path w="1377414" h="1847235">
                      <a:moveTo>
                        <a:pt x="985838" y="1828801"/>
                      </a:moveTo>
                      <a:cubicBezTo>
                        <a:pt x="1346200" y="1958977"/>
                        <a:pt x="1606550" y="1360487"/>
                        <a:pt x="1076325" y="1262063"/>
                      </a:cubicBezTo>
                      <a:cubicBezTo>
                        <a:pt x="936625" y="765175"/>
                        <a:pt x="492125" y="811213"/>
                        <a:pt x="371475" y="871538"/>
                      </a:cubicBezTo>
                      <a:cubicBezTo>
                        <a:pt x="257175" y="481013"/>
                        <a:pt x="123825" y="290513"/>
                        <a:pt x="0"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2" name="Freeform 201"/>
                <p:cNvSpPr/>
                <p:nvPr/>
              </p:nvSpPr>
              <p:spPr bwMode="auto">
                <a:xfrm>
                  <a:off x="3971927" y="3809652"/>
                  <a:ext cx="1127751" cy="1216521"/>
                </a:xfrm>
                <a:custGeom>
                  <a:avLst/>
                  <a:gdLst>
                    <a:gd name="connsiteX0" fmla="*/ 966788 w 1076325"/>
                    <a:gd name="connsiteY0" fmla="*/ 1814513 h 1814513"/>
                    <a:gd name="connsiteX1" fmla="*/ 1076325 w 1076325"/>
                    <a:gd name="connsiteY1" fmla="*/ 1262063 h 1814513"/>
                    <a:gd name="connsiteX2" fmla="*/ 371475 w 1076325"/>
                    <a:gd name="connsiteY2" fmla="*/ 871538 h 1814513"/>
                    <a:gd name="connsiteX3" fmla="*/ 0 w 1076325"/>
                    <a:gd name="connsiteY3" fmla="*/ 0 h 1814513"/>
                    <a:gd name="connsiteX0" fmla="*/ 966788 w 1320759"/>
                    <a:gd name="connsiteY0" fmla="*/ 1814513 h 1814513"/>
                    <a:gd name="connsiteX1" fmla="*/ 1076325 w 1320759"/>
                    <a:gd name="connsiteY1" fmla="*/ 1262063 h 1814513"/>
                    <a:gd name="connsiteX2" fmla="*/ 371475 w 1320759"/>
                    <a:gd name="connsiteY2" fmla="*/ 871538 h 1814513"/>
                    <a:gd name="connsiteX3" fmla="*/ 0 w 1320759"/>
                    <a:gd name="connsiteY3" fmla="*/ 0 h 1814513"/>
                    <a:gd name="connsiteX0" fmla="*/ 966788 w 1376833"/>
                    <a:gd name="connsiteY0" fmla="*/ 1814513 h 1845412"/>
                    <a:gd name="connsiteX1" fmla="*/ 1076325 w 1376833"/>
                    <a:gd name="connsiteY1" fmla="*/ 1262063 h 1845412"/>
                    <a:gd name="connsiteX2" fmla="*/ 371475 w 1376833"/>
                    <a:gd name="connsiteY2" fmla="*/ 871538 h 1845412"/>
                    <a:gd name="connsiteX3" fmla="*/ 0 w 1376833"/>
                    <a:gd name="connsiteY3" fmla="*/ 0 h 1845412"/>
                    <a:gd name="connsiteX0" fmla="*/ 966788 w 1387321"/>
                    <a:gd name="connsiteY0" fmla="*/ 1814513 h 1835823"/>
                    <a:gd name="connsiteX1" fmla="*/ 1076325 w 1387321"/>
                    <a:gd name="connsiteY1" fmla="*/ 1262063 h 1835823"/>
                    <a:gd name="connsiteX2" fmla="*/ 371475 w 1387321"/>
                    <a:gd name="connsiteY2" fmla="*/ 871538 h 1835823"/>
                    <a:gd name="connsiteX3" fmla="*/ 0 w 1387321"/>
                    <a:gd name="connsiteY3" fmla="*/ 0 h 1835823"/>
                    <a:gd name="connsiteX0" fmla="*/ 985838 w 1393310"/>
                    <a:gd name="connsiteY0" fmla="*/ 1828801 h 1849680"/>
                    <a:gd name="connsiteX1" fmla="*/ 1076325 w 1393310"/>
                    <a:gd name="connsiteY1" fmla="*/ 1262063 h 1849680"/>
                    <a:gd name="connsiteX2" fmla="*/ 371475 w 1393310"/>
                    <a:gd name="connsiteY2" fmla="*/ 871538 h 1849680"/>
                    <a:gd name="connsiteX3" fmla="*/ 0 w 1393310"/>
                    <a:gd name="connsiteY3" fmla="*/ 0 h 1849680"/>
                    <a:gd name="connsiteX0" fmla="*/ 985838 w 1410289"/>
                    <a:gd name="connsiteY0" fmla="*/ 1828801 h 1858443"/>
                    <a:gd name="connsiteX1" fmla="*/ 1076325 w 1410289"/>
                    <a:gd name="connsiteY1" fmla="*/ 1262063 h 1858443"/>
                    <a:gd name="connsiteX2" fmla="*/ 371475 w 1410289"/>
                    <a:gd name="connsiteY2" fmla="*/ 871538 h 1858443"/>
                    <a:gd name="connsiteX3" fmla="*/ 0 w 1410289"/>
                    <a:gd name="connsiteY3" fmla="*/ 0 h 1858443"/>
                    <a:gd name="connsiteX0" fmla="*/ 985838 w 1404955"/>
                    <a:gd name="connsiteY0" fmla="*/ 1828801 h 1852088"/>
                    <a:gd name="connsiteX1" fmla="*/ 1076325 w 1404955"/>
                    <a:gd name="connsiteY1" fmla="*/ 1262063 h 1852088"/>
                    <a:gd name="connsiteX2" fmla="*/ 371475 w 1404955"/>
                    <a:gd name="connsiteY2" fmla="*/ 871538 h 1852088"/>
                    <a:gd name="connsiteX3" fmla="*/ 0 w 1404955"/>
                    <a:gd name="connsiteY3" fmla="*/ 0 h 1852088"/>
                    <a:gd name="connsiteX0" fmla="*/ 985838 w 1367722"/>
                    <a:gd name="connsiteY0" fmla="*/ 1828801 h 1851941"/>
                    <a:gd name="connsiteX1" fmla="*/ 1076325 w 1367722"/>
                    <a:gd name="connsiteY1" fmla="*/ 1262063 h 1851941"/>
                    <a:gd name="connsiteX2" fmla="*/ 371475 w 1367722"/>
                    <a:gd name="connsiteY2" fmla="*/ 871538 h 1851941"/>
                    <a:gd name="connsiteX3" fmla="*/ 0 w 1367722"/>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985838 w 1390357"/>
                    <a:gd name="connsiteY0" fmla="*/ 1828801 h 1851941"/>
                    <a:gd name="connsiteX1" fmla="*/ 1076325 w 1390357"/>
                    <a:gd name="connsiteY1" fmla="*/ 1262063 h 1851941"/>
                    <a:gd name="connsiteX2" fmla="*/ 371475 w 1390357"/>
                    <a:gd name="connsiteY2" fmla="*/ 871538 h 1851941"/>
                    <a:gd name="connsiteX3" fmla="*/ 0 w 1390357"/>
                    <a:gd name="connsiteY3" fmla="*/ 0 h 1851941"/>
                    <a:gd name="connsiteX0" fmla="*/ 614363 w 1018882"/>
                    <a:gd name="connsiteY0" fmla="*/ 993500 h 1016640"/>
                    <a:gd name="connsiteX1" fmla="*/ 704850 w 1018882"/>
                    <a:gd name="connsiteY1" fmla="*/ 426762 h 1016640"/>
                    <a:gd name="connsiteX2" fmla="*/ 0 w 1018882"/>
                    <a:gd name="connsiteY2" fmla="*/ 36237 h 1016640"/>
                    <a:gd name="connsiteX0" fmla="*/ 690563 w 1095082"/>
                    <a:gd name="connsiteY0" fmla="*/ 1192403 h 1215543"/>
                    <a:gd name="connsiteX1" fmla="*/ 781050 w 1095082"/>
                    <a:gd name="connsiteY1" fmla="*/ 625665 h 1215543"/>
                    <a:gd name="connsiteX2" fmla="*/ 0 w 1095082"/>
                    <a:gd name="connsiteY2" fmla="*/ 11302 h 1215543"/>
                    <a:gd name="connsiteX0" fmla="*/ 690563 w 1095082"/>
                    <a:gd name="connsiteY0" fmla="*/ 1181450 h 1204590"/>
                    <a:gd name="connsiteX1" fmla="*/ 781050 w 1095082"/>
                    <a:gd name="connsiteY1" fmla="*/ 614712 h 1204590"/>
                    <a:gd name="connsiteX2" fmla="*/ 0 w 1095082"/>
                    <a:gd name="connsiteY2" fmla="*/ 349 h 1204590"/>
                    <a:gd name="connsiteX0" fmla="*/ 690563 w 1123443"/>
                    <a:gd name="connsiteY0" fmla="*/ 1181450 h 1202832"/>
                    <a:gd name="connsiteX1" fmla="*/ 781050 w 1123443"/>
                    <a:gd name="connsiteY1" fmla="*/ 614712 h 1202832"/>
                    <a:gd name="connsiteX2" fmla="*/ 0 w 1123443"/>
                    <a:gd name="connsiteY2" fmla="*/ 349 h 1202832"/>
                    <a:gd name="connsiteX0" fmla="*/ 690563 w 1127751"/>
                    <a:gd name="connsiteY0" fmla="*/ 1181450 h 1216521"/>
                    <a:gd name="connsiteX1" fmla="*/ 781050 w 1127751"/>
                    <a:gd name="connsiteY1" fmla="*/ 614712 h 1216521"/>
                    <a:gd name="connsiteX2" fmla="*/ 0 w 1127751"/>
                    <a:gd name="connsiteY2" fmla="*/ 349 h 1216521"/>
                  </a:gdLst>
                  <a:ahLst/>
                  <a:cxnLst>
                    <a:cxn ang="0">
                      <a:pos x="connsiteX0" y="connsiteY0"/>
                    </a:cxn>
                    <a:cxn ang="0">
                      <a:pos x="connsiteX1" y="connsiteY1"/>
                    </a:cxn>
                    <a:cxn ang="0">
                      <a:pos x="connsiteX2" y="connsiteY2"/>
                    </a:cxn>
                  </a:cxnLst>
                  <a:rect l="l" t="t" r="r" b="b"/>
                  <a:pathLst>
                    <a:path w="1127751" h="1216521">
                      <a:moveTo>
                        <a:pt x="690563" y="1181450"/>
                      </a:moveTo>
                      <a:cubicBezTo>
                        <a:pt x="1108076" y="1383064"/>
                        <a:pt x="1377950" y="651223"/>
                        <a:pt x="781050" y="614712"/>
                      </a:cubicBezTo>
                      <a:cubicBezTo>
                        <a:pt x="641350" y="117824"/>
                        <a:pt x="254000" y="-7588"/>
                        <a:pt x="0" y="349"/>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3" name="Freeform 202"/>
                <p:cNvSpPr/>
                <p:nvPr/>
              </p:nvSpPr>
              <p:spPr bwMode="auto">
                <a:xfrm>
                  <a:off x="3676650" y="3162300"/>
                  <a:ext cx="1071009" cy="1281113"/>
                </a:xfrm>
                <a:custGeom>
                  <a:avLst/>
                  <a:gdLst>
                    <a:gd name="connsiteX0" fmla="*/ 0 w 1066800"/>
                    <a:gd name="connsiteY0" fmla="*/ 0 h 1281113"/>
                    <a:gd name="connsiteX1" fmla="*/ 1066800 w 1066800"/>
                    <a:gd name="connsiteY1" fmla="*/ 1281113 h 1281113"/>
                    <a:gd name="connsiteX0" fmla="*/ 0 w 1071009"/>
                    <a:gd name="connsiteY0" fmla="*/ 0 h 1281113"/>
                    <a:gd name="connsiteX1" fmla="*/ 1066800 w 1071009"/>
                    <a:gd name="connsiteY1" fmla="*/ 1281113 h 1281113"/>
                    <a:gd name="connsiteX0" fmla="*/ 0 w 1071009"/>
                    <a:gd name="connsiteY0" fmla="*/ 0 h 1281113"/>
                    <a:gd name="connsiteX1" fmla="*/ 1066800 w 1071009"/>
                    <a:gd name="connsiteY1" fmla="*/ 1281113 h 1281113"/>
                  </a:gdLst>
                  <a:ahLst/>
                  <a:cxnLst>
                    <a:cxn ang="0">
                      <a:pos x="connsiteX0" y="connsiteY0"/>
                    </a:cxn>
                    <a:cxn ang="0">
                      <a:pos x="connsiteX1" y="connsiteY1"/>
                    </a:cxn>
                  </a:cxnLst>
                  <a:rect l="l" t="t" r="r" b="b"/>
                  <a:pathLst>
                    <a:path w="1071009" h="1281113">
                      <a:moveTo>
                        <a:pt x="0" y="0"/>
                      </a:moveTo>
                      <a:cubicBezTo>
                        <a:pt x="355600" y="531813"/>
                        <a:pt x="1135062" y="844550"/>
                        <a:pt x="1066800" y="1281113"/>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4" name="Freeform 203"/>
                <p:cNvSpPr/>
                <p:nvPr/>
              </p:nvSpPr>
              <p:spPr bwMode="auto">
                <a:xfrm>
                  <a:off x="4148138" y="3886200"/>
                  <a:ext cx="166687" cy="238125"/>
                </a:xfrm>
                <a:custGeom>
                  <a:avLst/>
                  <a:gdLst>
                    <a:gd name="connsiteX0" fmla="*/ 0 w 166687"/>
                    <a:gd name="connsiteY0" fmla="*/ 238125 h 238125"/>
                    <a:gd name="connsiteX1" fmla="*/ 166687 w 166687"/>
                    <a:gd name="connsiteY1" fmla="*/ 0 h 238125"/>
                    <a:gd name="connsiteX0" fmla="*/ 0 w 166687"/>
                    <a:gd name="connsiteY0" fmla="*/ 238125 h 238125"/>
                    <a:gd name="connsiteX1" fmla="*/ 166687 w 166687"/>
                    <a:gd name="connsiteY1" fmla="*/ 0 h 238125"/>
                  </a:gdLst>
                  <a:ahLst/>
                  <a:cxnLst>
                    <a:cxn ang="0">
                      <a:pos x="connsiteX0" y="connsiteY0"/>
                    </a:cxn>
                    <a:cxn ang="0">
                      <a:pos x="connsiteX1" y="connsiteY1"/>
                    </a:cxn>
                  </a:cxnLst>
                  <a:rect l="l" t="t" r="r" b="b"/>
                  <a:pathLst>
                    <a:path w="166687" h="238125">
                      <a:moveTo>
                        <a:pt x="0" y="238125"/>
                      </a:moveTo>
                      <a:cubicBezTo>
                        <a:pt x="127000" y="149225"/>
                        <a:pt x="111125" y="79375"/>
                        <a:pt x="1666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5" name="Freeform 204"/>
                <p:cNvSpPr/>
                <p:nvPr/>
              </p:nvSpPr>
              <p:spPr bwMode="auto">
                <a:xfrm>
                  <a:off x="4049701" y="3843338"/>
                  <a:ext cx="146062" cy="197290"/>
                </a:xfrm>
                <a:custGeom>
                  <a:avLst/>
                  <a:gdLst>
                    <a:gd name="connsiteX0" fmla="*/ 0 w 166687"/>
                    <a:gd name="connsiteY0" fmla="*/ 238125 h 238125"/>
                    <a:gd name="connsiteX1" fmla="*/ 166687 w 166687"/>
                    <a:gd name="connsiteY1" fmla="*/ 0 h 238125"/>
                    <a:gd name="connsiteX0" fmla="*/ 0 w 166687"/>
                    <a:gd name="connsiteY0" fmla="*/ 238125 h 238125"/>
                    <a:gd name="connsiteX1" fmla="*/ 166687 w 166687"/>
                    <a:gd name="connsiteY1" fmla="*/ 0 h 238125"/>
                  </a:gdLst>
                  <a:ahLst/>
                  <a:cxnLst>
                    <a:cxn ang="0">
                      <a:pos x="connsiteX0" y="connsiteY0"/>
                    </a:cxn>
                    <a:cxn ang="0">
                      <a:pos x="connsiteX1" y="connsiteY1"/>
                    </a:cxn>
                  </a:cxnLst>
                  <a:rect l="l" t="t" r="r" b="b"/>
                  <a:pathLst>
                    <a:path w="166687" h="238125">
                      <a:moveTo>
                        <a:pt x="0" y="238125"/>
                      </a:moveTo>
                      <a:cubicBezTo>
                        <a:pt x="127000" y="149225"/>
                        <a:pt x="111125" y="79375"/>
                        <a:pt x="1666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6" name="Freeform 205"/>
                <p:cNvSpPr/>
                <p:nvPr/>
              </p:nvSpPr>
              <p:spPr bwMode="auto">
                <a:xfrm>
                  <a:off x="3519488" y="3171825"/>
                  <a:ext cx="426587" cy="814388"/>
                </a:xfrm>
                <a:custGeom>
                  <a:avLst/>
                  <a:gdLst>
                    <a:gd name="connsiteX0" fmla="*/ 333375 w 333375"/>
                    <a:gd name="connsiteY0" fmla="*/ 814388 h 814388"/>
                    <a:gd name="connsiteX1" fmla="*/ 0 w 333375"/>
                    <a:gd name="connsiteY1" fmla="*/ 376238 h 814388"/>
                    <a:gd name="connsiteX2" fmla="*/ 152400 w 333375"/>
                    <a:gd name="connsiteY2" fmla="*/ 0 h 814388"/>
                    <a:gd name="connsiteX0" fmla="*/ 333375 w 413169"/>
                    <a:gd name="connsiteY0" fmla="*/ 814388 h 814388"/>
                    <a:gd name="connsiteX1" fmla="*/ 0 w 413169"/>
                    <a:gd name="connsiteY1" fmla="*/ 376238 h 814388"/>
                    <a:gd name="connsiteX2" fmla="*/ 152400 w 413169"/>
                    <a:gd name="connsiteY2" fmla="*/ 0 h 814388"/>
                    <a:gd name="connsiteX0" fmla="*/ 333375 w 451813"/>
                    <a:gd name="connsiteY0" fmla="*/ 814388 h 814388"/>
                    <a:gd name="connsiteX1" fmla="*/ 0 w 451813"/>
                    <a:gd name="connsiteY1" fmla="*/ 376238 h 814388"/>
                    <a:gd name="connsiteX2" fmla="*/ 152400 w 451813"/>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 name="connsiteX0" fmla="*/ 333375 w 426587"/>
                    <a:gd name="connsiteY0" fmla="*/ 814388 h 814388"/>
                    <a:gd name="connsiteX1" fmla="*/ 0 w 426587"/>
                    <a:gd name="connsiteY1" fmla="*/ 376238 h 814388"/>
                    <a:gd name="connsiteX2" fmla="*/ 152400 w 426587"/>
                    <a:gd name="connsiteY2" fmla="*/ 0 h 814388"/>
                  </a:gdLst>
                  <a:ahLst/>
                  <a:cxnLst>
                    <a:cxn ang="0">
                      <a:pos x="connsiteX0" y="connsiteY0"/>
                    </a:cxn>
                    <a:cxn ang="0">
                      <a:pos x="connsiteX1" y="connsiteY1"/>
                    </a:cxn>
                    <a:cxn ang="0">
                      <a:pos x="connsiteX2" y="connsiteY2"/>
                    </a:cxn>
                  </a:cxnLst>
                  <a:rect l="l" t="t" r="r" b="b"/>
                  <a:pathLst>
                    <a:path w="426587" h="814388">
                      <a:moveTo>
                        <a:pt x="333375" y="814388"/>
                      </a:moveTo>
                      <a:cubicBezTo>
                        <a:pt x="546100" y="658813"/>
                        <a:pt x="377825" y="379413"/>
                        <a:pt x="0" y="376238"/>
                      </a:cubicBezTo>
                      <a:cubicBezTo>
                        <a:pt x="131762" y="265112"/>
                        <a:pt x="173037" y="125413"/>
                        <a:pt x="152400"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7" name="Freeform 206"/>
                <p:cNvSpPr/>
                <p:nvPr/>
              </p:nvSpPr>
              <p:spPr bwMode="auto">
                <a:xfrm>
                  <a:off x="3833813" y="3824288"/>
                  <a:ext cx="136599" cy="209550"/>
                </a:xfrm>
                <a:custGeom>
                  <a:avLst/>
                  <a:gdLst>
                    <a:gd name="connsiteX0" fmla="*/ 95250 w 95250"/>
                    <a:gd name="connsiteY0" fmla="*/ 71437 h 209550"/>
                    <a:gd name="connsiteX1" fmla="*/ 90487 w 95250"/>
                    <a:gd name="connsiteY1" fmla="*/ 209550 h 209550"/>
                    <a:gd name="connsiteX2" fmla="*/ 0 w 95250"/>
                    <a:gd name="connsiteY2" fmla="*/ 0 h 209550"/>
                    <a:gd name="connsiteX0" fmla="*/ 95250 w 129668"/>
                    <a:gd name="connsiteY0" fmla="*/ 71437 h 209550"/>
                    <a:gd name="connsiteX1" fmla="*/ 90487 w 129668"/>
                    <a:gd name="connsiteY1" fmla="*/ 209550 h 209550"/>
                    <a:gd name="connsiteX2" fmla="*/ 0 w 129668"/>
                    <a:gd name="connsiteY2" fmla="*/ 0 h 209550"/>
                    <a:gd name="connsiteX0" fmla="*/ 95250 w 136599"/>
                    <a:gd name="connsiteY0" fmla="*/ 71437 h 209550"/>
                    <a:gd name="connsiteX1" fmla="*/ 90487 w 136599"/>
                    <a:gd name="connsiteY1" fmla="*/ 209550 h 209550"/>
                    <a:gd name="connsiteX2" fmla="*/ 0 w 136599"/>
                    <a:gd name="connsiteY2" fmla="*/ 0 h 209550"/>
                    <a:gd name="connsiteX0" fmla="*/ 95250 w 136599"/>
                    <a:gd name="connsiteY0" fmla="*/ 71437 h 209550"/>
                    <a:gd name="connsiteX1" fmla="*/ 90487 w 136599"/>
                    <a:gd name="connsiteY1" fmla="*/ 209550 h 209550"/>
                    <a:gd name="connsiteX2" fmla="*/ 0 w 136599"/>
                    <a:gd name="connsiteY2" fmla="*/ 0 h 209550"/>
                  </a:gdLst>
                  <a:ahLst/>
                  <a:cxnLst>
                    <a:cxn ang="0">
                      <a:pos x="connsiteX0" y="connsiteY0"/>
                    </a:cxn>
                    <a:cxn ang="0">
                      <a:pos x="connsiteX1" y="connsiteY1"/>
                    </a:cxn>
                    <a:cxn ang="0">
                      <a:pos x="connsiteX2" y="connsiteY2"/>
                    </a:cxn>
                  </a:cxnLst>
                  <a:rect l="l" t="t" r="r" b="b"/>
                  <a:pathLst>
                    <a:path w="136599" h="209550">
                      <a:moveTo>
                        <a:pt x="95250" y="71437"/>
                      </a:moveTo>
                      <a:cubicBezTo>
                        <a:pt x="174625" y="141288"/>
                        <a:pt x="120650" y="182562"/>
                        <a:pt x="90487" y="209550"/>
                      </a:cubicBezTo>
                      <a:cubicBezTo>
                        <a:pt x="60325" y="139700"/>
                        <a:pt x="96837" y="36513"/>
                        <a:pt x="0" y="0"/>
                      </a:cubicBezTo>
                    </a:path>
                  </a:pathLst>
                </a:custGeom>
                <a:noFill/>
                <a:ln w="254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8" name="Freeform 207"/>
                <p:cNvSpPr/>
                <p:nvPr/>
              </p:nvSpPr>
              <p:spPr bwMode="auto">
                <a:xfrm>
                  <a:off x="3267075" y="3552825"/>
                  <a:ext cx="600075" cy="509588"/>
                </a:xfrm>
                <a:custGeom>
                  <a:avLst/>
                  <a:gdLst>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 name="connsiteX0" fmla="*/ 233363 w 600075"/>
                    <a:gd name="connsiteY0" fmla="*/ 0 h 509588"/>
                    <a:gd name="connsiteX1" fmla="*/ 0 w 600075"/>
                    <a:gd name="connsiteY1" fmla="*/ 285750 h 509588"/>
                    <a:gd name="connsiteX2" fmla="*/ 176213 w 600075"/>
                    <a:gd name="connsiteY2" fmla="*/ 476250 h 509588"/>
                    <a:gd name="connsiteX3" fmla="*/ 290513 w 600075"/>
                    <a:gd name="connsiteY3" fmla="*/ 509588 h 509588"/>
                    <a:gd name="connsiteX4" fmla="*/ 409575 w 600075"/>
                    <a:gd name="connsiteY4" fmla="*/ 447675 h 509588"/>
                    <a:gd name="connsiteX5" fmla="*/ 452438 w 600075"/>
                    <a:gd name="connsiteY5" fmla="*/ 409575 h 509588"/>
                    <a:gd name="connsiteX6" fmla="*/ 495300 w 600075"/>
                    <a:gd name="connsiteY6" fmla="*/ 409575 h 509588"/>
                    <a:gd name="connsiteX7" fmla="*/ 542925 w 600075"/>
                    <a:gd name="connsiteY7" fmla="*/ 395288 h 509588"/>
                    <a:gd name="connsiteX8" fmla="*/ 600075 w 600075"/>
                    <a:gd name="connsiteY8" fmla="*/ 428625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5" h="509588">
                      <a:moveTo>
                        <a:pt x="233363" y="0"/>
                      </a:moveTo>
                      <a:cubicBezTo>
                        <a:pt x="-34925" y="71438"/>
                        <a:pt x="77788" y="261937"/>
                        <a:pt x="0" y="285750"/>
                      </a:cubicBezTo>
                      <a:cubicBezTo>
                        <a:pt x="144463" y="306388"/>
                        <a:pt x="260350" y="227013"/>
                        <a:pt x="176213" y="476250"/>
                      </a:cubicBezTo>
                      <a:cubicBezTo>
                        <a:pt x="228600" y="468313"/>
                        <a:pt x="252413" y="498475"/>
                        <a:pt x="290513" y="509588"/>
                      </a:cubicBezTo>
                      <a:lnTo>
                        <a:pt x="409575" y="447675"/>
                      </a:lnTo>
                      <a:lnTo>
                        <a:pt x="452438" y="409575"/>
                      </a:lnTo>
                      <a:lnTo>
                        <a:pt x="495300" y="409575"/>
                      </a:lnTo>
                      <a:lnTo>
                        <a:pt x="542925" y="395288"/>
                      </a:lnTo>
                      <a:lnTo>
                        <a:pt x="600075" y="428625"/>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19" name="Freeform 208"/>
                <p:cNvSpPr/>
                <p:nvPr/>
              </p:nvSpPr>
              <p:spPr bwMode="auto">
                <a:xfrm>
                  <a:off x="3286125" y="3748088"/>
                  <a:ext cx="466725" cy="90487"/>
                </a:xfrm>
                <a:custGeom>
                  <a:avLst/>
                  <a:gdLst>
                    <a:gd name="connsiteX0" fmla="*/ 466725 w 466725"/>
                    <a:gd name="connsiteY0" fmla="*/ 0 h 90487"/>
                    <a:gd name="connsiteX1" fmla="*/ 466725 w 466725"/>
                    <a:gd name="connsiteY1" fmla="*/ 0 h 90487"/>
                    <a:gd name="connsiteX2" fmla="*/ 381000 w 466725"/>
                    <a:gd name="connsiteY2" fmla="*/ 28575 h 90487"/>
                    <a:gd name="connsiteX3" fmla="*/ 333375 w 466725"/>
                    <a:gd name="connsiteY3" fmla="*/ 57150 h 90487"/>
                    <a:gd name="connsiteX4" fmla="*/ 290513 w 466725"/>
                    <a:gd name="connsiteY4" fmla="*/ 52387 h 90487"/>
                    <a:gd name="connsiteX5" fmla="*/ 238125 w 466725"/>
                    <a:gd name="connsiteY5" fmla="*/ 52387 h 90487"/>
                    <a:gd name="connsiteX6" fmla="*/ 171450 w 466725"/>
                    <a:gd name="connsiteY6" fmla="*/ 9525 h 90487"/>
                    <a:gd name="connsiteX7" fmla="*/ 0 w 466725"/>
                    <a:gd name="connsiteY7" fmla="*/ 9048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725" h="90487">
                      <a:moveTo>
                        <a:pt x="466725" y="0"/>
                      </a:moveTo>
                      <a:lnTo>
                        <a:pt x="466725" y="0"/>
                      </a:lnTo>
                      <a:lnTo>
                        <a:pt x="381000" y="28575"/>
                      </a:lnTo>
                      <a:lnTo>
                        <a:pt x="333375" y="57150"/>
                      </a:lnTo>
                      <a:lnTo>
                        <a:pt x="290513" y="52387"/>
                      </a:lnTo>
                      <a:lnTo>
                        <a:pt x="238125" y="52387"/>
                      </a:lnTo>
                      <a:lnTo>
                        <a:pt x="171450" y="9525"/>
                      </a:lnTo>
                      <a:lnTo>
                        <a:pt x="0" y="90487"/>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0" name="Freeform 209"/>
                <p:cNvSpPr/>
                <p:nvPr/>
              </p:nvSpPr>
              <p:spPr bwMode="auto">
                <a:xfrm>
                  <a:off x="3276600" y="3838575"/>
                  <a:ext cx="166688" cy="185738"/>
                </a:xfrm>
                <a:custGeom>
                  <a:avLst/>
                  <a:gdLst>
                    <a:gd name="connsiteX0" fmla="*/ 152400 w 166688"/>
                    <a:gd name="connsiteY0" fmla="*/ 185738 h 185738"/>
                    <a:gd name="connsiteX1" fmla="*/ 147638 w 166688"/>
                    <a:gd name="connsiteY1" fmla="*/ 114300 h 185738"/>
                    <a:gd name="connsiteX2" fmla="*/ 166688 w 166688"/>
                    <a:gd name="connsiteY2" fmla="*/ 71438 h 185738"/>
                    <a:gd name="connsiteX3" fmla="*/ 152400 w 166688"/>
                    <a:gd name="connsiteY3" fmla="*/ 38100 h 185738"/>
                    <a:gd name="connsiteX4" fmla="*/ 128588 w 166688"/>
                    <a:gd name="connsiteY4" fmla="*/ 14288 h 185738"/>
                    <a:gd name="connsiteX5" fmla="*/ 0 w 166688"/>
                    <a:gd name="connsiteY5" fmla="*/ 0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8" h="185738">
                      <a:moveTo>
                        <a:pt x="152400" y="185738"/>
                      </a:moveTo>
                      <a:lnTo>
                        <a:pt x="147638" y="114300"/>
                      </a:lnTo>
                      <a:lnTo>
                        <a:pt x="166688" y="71438"/>
                      </a:lnTo>
                      <a:lnTo>
                        <a:pt x="152400" y="38100"/>
                      </a:lnTo>
                      <a:lnTo>
                        <a:pt x="128588" y="14288"/>
                      </a:lnTo>
                      <a:lnTo>
                        <a:pt x="0"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1" name="Freeform 210"/>
                <p:cNvSpPr/>
                <p:nvPr/>
              </p:nvSpPr>
              <p:spPr bwMode="auto">
                <a:xfrm>
                  <a:off x="3290888" y="3552825"/>
                  <a:ext cx="228600" cy="290513"/>
                </a:xfrm>
                <a:custGeom>
                  <a:avLst/>
                  <a:gdLst>
                    <a:gd name="connsiteX0" fmla="*/ 228600 w 228600"/>
                    <a:gd name="connsiteY0" fmla="*/ 0 h 290513"/>
                    <a:gd name="connsiteX1" fmla="*/ 176212 w 228600"/>
                    <a:gd name="connsiteY1" fmla="*/ 66675 h 290513"/>
                    <a:gd name="connsiteX2" fmla="*/ 71437 w 228600"/>
                    <a:gd name="connsiteY2" fmla="*/ 100013 h 290513"/>
                    <a:gd name="connsiteX3" fmla="*/ 0 w 228600"/>
                    <a:gd name="connsiteY3" fmla="*/ 290513 h 290513"/>
                  </a:gdLst>
                  <a:ahLst/>
                  <a:cxnLst>
                    <a:cxn ang="0">
                      <a:pos x="connsiteX0" y="connsiteY0"/>
                    </a:cxn>
                    <a:cxn ang="0">
                      <a:pos x="connsiteX1" y="connsiteY1"/>
                    </a:cxn>
                    <a:cxn ang="0">
                      <a:pos x="connsiteX2" y="connsiteY2"/>
                    </a:cxn>
                    <a:cxn ang="0">
                      <a:pos x="connsiteX3" y="connsiteY3"/>
                    </a:cxn>
                  </a:cxnLst>
                  <a:rect l="l" t="t" r="r" b="b"/>
                  <a:pathLst>
                    <a:path w="228600" h="290513">
                      <a:moveTo>
                        <a:pt x="228600" y="0"/>
                      </a:moveTo>
                      <a:lnTo>
                        <a:pt x="176212" y="66675"/>
                      </a:lnTo>
                      <a:lnTo>
                        <a:pt x="71437" y="100013"/>
                      </a:lnTo>
                      <a:lnTo>
                        <a:pt x="0" y="290513"/>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2" name="Freeform 211"/>
                <p:cNvSpPr/>
                <p:nvPr/>
              </p:nvSpPr>
              <p:spPr bwMode="auto">
                <a:xfrm>
                  <a:off x="3529013" y="3557588"/>
                  <a:ext cx="390525" cy="233362"/>
                </a:xfrm>
                <a:custGeom>
                  <a:avLst/>
                  <a:gdLst>
                    <a:gd name="connsiteX0" fmla="*/ 390525 w 390525"/>
                    <a:gd name="connsiteY0" fmla="*/ 233362 h 233362"/>
                    <a:gd name="connsiteX1" fmla="*/ 300037 w 390525"/>
                    <a:gd name="connsiteY1" fmla="*/ 200025 h 233362"/>
                    <a:gd name="connsiteX2" fmla="*/ 271462 w 390525"/>
                    <a:gd name="connsiteY2" fmla="*/ 142875 h 233362"/>
                    <a:gd name="connsiteX3" fmla="*/ 238125 w 390525"/>
                    <a:gd name="connsiteY3" fmla="*/ 119062 h 233362"/>
                    <a:gd name="connsiteX4" fmla="*/ 228600 w 390525"/>
                    <a:gd name="connsiteY4" fmla="*/ 85725 h 233362"/>
                    <a:gd name="connsiteX5" fmla="*/ 176212 w 390525"/>
                    <a:gd name="connsiteY5" fmla="*/ 95250 h 233362"/>
                    <a:gd name="connsiteX6" fmla="*/ 133350 w 390525"/>
                    <a:gd name="connsiteY6" fmla="*/ 47625 h 233362"/>
                    <a:gd name="connsiteX7" fmla="*/ 0 w 390525"/>
                    <a:gd name="connsiteY7"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233362">
                      <a:moveTo>
                        <a:pt x="390525" y="233362"/>
                      </a:moveTo>
                      <a:lnTo>
                        <a:pt x="300037" y="200025"/>
                      </a:lnTo>
                      <a:lnTo>
                        <a:pt x="271462" y="142875"/>
                      </a:lnTo>
                      <a:lnTo>
                        <a:pt x="238125" y="119062"/>
                      </a:lnTo>
                      <a:lnTo>
                        <a:pt x="228600" y="85725"/>
                      </a:lnTo>
                      <a:lnTo>
                        <a:pt x="176212" y="95250"/>
                      </a:lnTo>
                      <a:lnTo>
                        <a:pt x="133350" y="47625"/>
                      </a:lnTo>
                      <a:lnTo>
                        <a:pt x="0"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3" name="Freeform 212"/>
                <p:cNvSpPr/>
                <p:nvPr/>
              </p:nvSpPr>
              <p:spPr bwMode="auto">
                <a:xfrm>
                  <a:off x="4057650" y="3833813"/>
                  <a:ext cx="57150" cy="200025"/>
                </a:xfrm>
                <a:custGeom>
                  <a:avLst/>
                  <a:gdLst>
                    <a:gd name="connsiteX0" fmla="*/ 57150 w 57150"/>
                    <a:gd name="connsiteY0" fmla="*/ 0 h 200025"/>
                    <a:gd name="connsiteX1" fmla="*/ 23813 w 57150"/>
                    <a:gd name="connsiteY1" fmla="*/ 57150 h 200025"/>
                    <a:gd name="connsiteX2" fmla="*/ 52388 w 57150"/>
                    <a:gd name="connsiteY2" fmla="*/ 100012 h 200025"/>
                    <a:gd name="connsiteX3" fmla="*/ 0 w 57150"/>
                    <a:gd name="connsiteY3" fmla="*/ 123825 h 200025"/>
                    <a:gd name="connsiteX4" fmla="*/ 9525 w 57150"/>
                    <a:gd name="connsiteY4" fmla="*/ 200025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200025">
                      <a:moveTo>
                        <a:pt x="57150" y="0"/>
                      </a:moveTo>
                      <a:lnTo>
                        <a:pt x="23813" y="57150"/>
                      </a:lnTo>
                      <a:lnTo>
                        <a:pt x="52388" y="100012"/>
                      </a:lnTo>
                      <a:lnTo>
                        <a:pt x="0" y="123825"/>
                      </a:lnTo>
                      <a:lnTo>
                        <a:pt x="9525" y="200025"/>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4" name="Freeform 213"/>
                <p:cNvSpPr/>
                <p:nvPr/>
              </p:nvSpPr>
              <p:spPr bwMode="auto">
                <a:xfrm>
                  <a:off x="3810000" y="3819525"/>
                  <a:ext cx="42863" cy="161925"/>
                </a:xfrm>
                <a:custGeom>
                  <a:avLst/>
                  <a:gdLst>
                    <a:gd name="connsiteX0" fmla="*/ 42863 w 42863"/>
                    <a:gd name="connsiteY0" fmla="*/ 161925 h 161925"/>
                    <a:gd name="connsiteX1" fmla="*/ 0 w 42863"/>
                    <a:gd name="connsiteY1" fmla="*/ 119063 h 161925"/>
                    <a:gd name="connsiteX2" fmla="*/ 4763 w 42863"/>
                    <a:gd name="connsiteY2" fmla="*/ 76200 h 161925"/>
                    <a:gd name="connsiteX3" fmla="*/ 9525 w 42863"/>
                    <a:gd name="connsiteY3" fmla="*/ 0 h 161925"/>
                  </a:gdLst>
                  <a:ahLst/>
                  <a:cxnLst>
                    <a:cxn ang="0">
                      <a:pos x="connsiteX0" y="connsiteY0"/>
                    </a:cxn>
                    <a:cxn ang="0">
                      <a:pos x="connsiteX1" y="connsiteY1"/>
                    </a:cxn>
                    <a:cxn ang="0">
                      <a:pos x="connsiteX2" y="connsiteY2"/>
                    </a:cxn>
                    <a:cxn ang="0">
                      <a:pos x="connsiteX3" y="connsiteY3"/>
                    </a:cxn>
                  </a:cxnLst>
                  <a:rect l="l" t="t" r="r" b="b"/>
                  <a:pathLst>
                    <a:path w="42863" h="161925">
                      <a:moveTo>
                        <a:pt x="42863" y="161925"/>
                      </a:moveTo>
                      <a:lnTo>
                        <a:pt x="0" y="119063"/>
                      </a:lnTo>
                      <a:lnTo>
                        <a:pt x="4763" y="76200"/>
                      </a:lnTo>
                      <a:lnTo>
                        <a:pt x="9525" y="0"/>
                      </a:lnTo>
                    </a:path>
                  </a:pathLst>
                </a:custGeom>
                <a:noFill/>
                <a:ln w="95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5" name="Freeform 214"/>
                <p:cNvSpPr/>
                <p:nvPr/>
              </p:nvSpPr>
              <p:spPr bwMode="auto">
                <a:xfrm>
                  <a:off x="3686175" y="2373549"/>
                  <a:ext cx="2476500" cy="70367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Lst>
                  <a:ahLst/>
                  <a:cxnLst>
                    <a:cxn ang="0">
                      <a:pos x="connsiteX0" y="connsiteY0"/>
                    </a:cxn>
                    <a:cxn ang="0">
                      <a:pos x="connsiteX1" y="connsiteY1"/>
                    </a:cxn>
                  </a:cxnLst>
                  <a:rect l="l" t="t" r="r" b="b"/>
                  <a:pathLst>
                    <a:path w="2476500" h="703678">
                      <a:moveTo>
                        <a:pt x="0" y="703030"/>
                      </a:moveTo>
                      <a:cubicBezTo>
                        <a:pt x="996950" y="736367"/>
                        <a:pt x="1884363" y="-530458"/>
                        <a:pt x="2476500" y="260117"/>
                      </a:cubicBezTo>
                    </a:path>
                  </a:pathLst>
                </a:custGeom>
                <a:noFill/>
                <a:ln w="698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6" name="Freeform 215"/>
                <p:cNvSpPr/>
                <p:nvPr/>
              </p:nvSpPr>
              <p:spPr bwMode="auto">
                <a:xfrm>
                  <a:off x="3633787" y="2415555"/>
                  <a:ext cx="2528888" cy="684036"/>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Lst>
                  <a:ahLst/>
                  <a:cxnLst>
                    <a:cxn ang="0">
                      <a:pos x="connsiteX0" y="connsiteY0"/>
                    </a:cxn>
                    <a:cxn ang="0">
                      <a:pos x="connsiteX1" y="connsiteY1"/>
                    </a:cxn>
                  </a:cxnLst>
                  <a:rect l="l" t="t" r="r" b="b"/>
                  <a:pathLst>
                    <a:path w="2528888" h="684036">
                      <a:moveTo>
                        <a:pt x="0" y="656259"/>
                      </a:moveTo>
                      <a:cubicBezTo>
                        <a:pt x="1006475" y="894384"/>
                        <a:pt x="1770064" y="-496267"/>
                        <a:pt x="2528888" y="194296"/>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7" name="Freeform 216"/>
                <p:cNvSpPr/>
                <p:nvPr/>
              </p:nvSpPr>
              <p:spPr bwMode="auto">
                <a:xfrm>
                  <a:off x="3633787" y="2387171"/>
                  <a:ext cx="2528888" cy="69991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28888"/>
                    <a:gd name="connsiteY0" fmla="*/ 645613 h 699912"/>
                    <a:gd name="connsiteX1" fmla="*/ 2528888 w 2528888"/>
                    <a:gd name="connsiteY1" fmla="*/ 183650 h 699912"/>
                  </a:gdLst>
                  <a:ahLst/>
                  <a:cxnLst>
                    <a:cxn ang="0">
                      <a:pos x="connsiteX0" y="connsiteY0"/>
                    </a:cxn>
                    <a:cxn ang="0">
                      <a:pos x="connsiteX1" y="connsiteY1"/>
                    </a:cxn>
                  </a:cxnLst>
                  <a:rect l="l" t="t" r="r" b="b"/>
                  <a:pathLst>
                    <a:path w="2528888" h="699912">
                      <a:moveTo>
                        <a:pt x="0" y="645613"/>
                      </a:moveTo>
                      <a:cubicBezTo>
                        <a:pt x="958850" y="998038"/>
                        <a:pt x="1770064" y="-506913"/>
                        <a:pt x="2528888" y="183650"/>
                      </a:cubicBezTo>
                    </a:path>
                  </a:pathLst>
                </a:custGeom>
                <a:noFill/>
                <a:ln w="603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8" name="Freeform 217"/>
                <p:cNvSpPr/>
                <p:nvPr/>
              </p:nvSpPr>
              <p:spPr bwMode="auto">
                <a:xfrm>
                  <a:off x="3786187" y="2348828"/>
                  <a:ext cx="2062163" cy="66998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214563"/>
                    <a:gd name="connsiteY0" fmla="*/ 767758 h 793433"/>
                    <a:gd name="connsiteX1" fmla="*/ 2214563 w 2214563"/>
                    <a:gd name="connsiteY1" fmla="*/ 181970 h 793433"/>
                    <a:gd name="connsiteX0" fmla="*/ 0 w 2214563"/>
                    <a:gd name="connsiteY0" fmla="*/ 930092 h 950679"/>
                    <a:gd name="connsiteX1" fmla="*/ 2214563 w 2214563"/>
                    <a:gd name="connsiteY1" fmla="*/ 344304 h 950679"/>
                    <a:gd name="connsiteX0" fmla="*/ 0 w 2062163"/>
                    <a:gd name="connsiteY0" fmla="*/ 685994 h 709937"/>
                    <a:gd name="connsiteX1" fmla="*/ 2062163 w 2062163"/>
                    <a:gd name="connsiteY1" fmla="*/ 385956 h 709937"/>
                    <a:gd name="connsiteX0" fmla="*/ 0 w 2062163"/>
                    <a:gd name="connsiteY0" fmla="*/ 710275 h 713488"/>
                    <a:gd name="connsiteX1" fmla="*/ 2062163 w 2062163"/>
                    <a:gd name="connsiteY1" fmla="*/ 410237 h 713488"/>
                    <a:gd name="connsiteX0" fmla="*/ 0 w 2062163"/>
                    <a:gd name="connsiteY0" fmla="*/ 673236 h 676639"/>
                    <a:gd name="connsiteX1" fmla="*/ 2062163 w 2062163"/>
                    <a:gd name="connsiteY1" fmla="*/ 373198 h 676639"/>
                    <a:gd name="connsiteX0" fmla="*/ 0 w 2062163"/>
                    <a:gd name="connsiteY0" fmla="*/ 687577 h 687577"/>
                    <a:gd name="connsiteX1" fmla="*/ 1704977 w 2062163"/>
                    <a:gd name="connsiteY1" fmla="*/ 26205 h 687577"/>
                    <a:gd name="connsiteX2" fmla="*/ 2062163 w 2062163"/>
                    <a:gd name="connsiteY2" fmla="*/ 387539 h 687577"/>
                    <a:gd name="connsiteX0" fmla="*/ 0 w 2135404"/>
                    <a:gd name="connsiteY0" fmla="*/ 661372 h 661372"/>
                    <a:gd name="connsiteX1" fmla="*/ 1704977 w 2135404"/>
                    <a:gd name="connsiteY1" fmla="*/ 0 h 661372"/>
                    <a:gd name="connsiteX2" fmla="*/ 2062163 w 2135404"/>
                    <a:gd name="connsiteY2" fmla="*/ 361334 h 661372"/>
                    <a:gd name="connsiteX0" fmla="*/ 0 w 2135404"/>
                    <a:gd name="connsiteY0" fmla="*/ 675328 h 675328"/>
                    <a:gd name="connsiteX1" fmla="*/ 1704977 w 2135404"/>
                    <a:gd name="connsiteY1" fmla="*/ 13956 h 675328"/>
                    <a:gd name="connsiteX2" fmla="*/ 2062163 w 2135404"/>
                    <a:gd name="connsiteY2" fmla="*/ 375290 h 675328"/>
                    <a:gd name="connsiteX0" fmla="*/ 0 w 2245151"/>
                    <a:gd name="connsiteY0" fmla="*/ 675328 h 675328"/>
                    <a:gd name="connsiteX1" fmla="*/ 1704977 w 2245151"/>
                    <a:gd name="connsiteY1" fmla="*/ 13956 h 675328"/>
                    <a:gd name="connsiteX2" fmla="*/ 2062163 w 2245151"/>
                    <a:gd name="connsiteY2" fmla="*/ 375290 h 675328"/>
                    <a:gd name="connsiteX0" fmla="*/ 0 w 2062163"/>
                    <a:gd name="connsiteY0" fmla="*/ 675328 h 675328"/>
                    <a:gd name="connsiteX1" fmla="*/ 1704977 w 2062163"/>
                    <a:gd name="connsiteY1" fmla="*/ 13956 h 675328"/>
                    <a:gd name="connsiteX2" fmla="*/ 2062163 w 2062163"/>
                    <a:gd name="connsiteY2" fmla="*/ 375290 h 675328"/>
                    <a:gd name="connsiteX0" fmla="*/ 0 w 2062163"/>
                    <a:gd name="connsiteY0" fmla="*/ 675328 h 675328"/>
                    <a:gd name="connsiteX1" fmla="*/ 1704977 w 2062163"/>
                    <a:gd name="connsiteY1" fmla="*/ 13956 h 675328"/>
                    <a:gd name="connsiteX2" fmla="*/ 2062163 w 2062163"/>
                    <a:gd name="connsiteY2" fmla="*/ 375290 h 675328"/>
                    <a:gd name="connsiteX0" fmla="*/ 0 w 2062163"/>
                    <a:gd name="connsiteY0" fmla="*/ 670454 h 670454"/>
                    <a:gd name="connsiteX1" fmla="*/ 1704977 w 2062163"/>
                    <a:gd name="connsiteY1" fmla="*/ 9082 h 670454"/>
                    <a:gd name="connsiteX2" fmla="*/ 2062163 w 2062163"/>
                    <a:gd name="connsiteY2" fmla="*/ 370416 h 670454"/>
                    <a:gd name="connsiteX0" fmla="*/ 0 w 2062163"/>
                    <a:gd name="connsiteY0" fmla="*/ 669982 h 669982"/>
                    <a:gd name="connsiteX1" fmla="*/ 1704977 w 2062163"/>
                    <a:gd name="connsiteY1" fmla="*/ 8610 h 669982"/>
                    <a:gd name="connsiteX2" fmla="*/ 2062163 w 2062163"/>
                    <a:gd name="connsiteY2" fmla="*/ 369944 h 669982"/>
                  </a:gdLst>
                  <a:ahLst/>
                  <a:cxnLst>
                    <a:cxn ang="0">
                      <a:pos x="connsiteX0" y="connsiteY0"/>
                    </a:cxn>
                    <a:cxn ang="0">
                      <a:pos x="connsiteX1" y="connsiteY1"/>
                    </a:cxn>
                    <a:cxn ang="0">
                      <a:pos x="connsiteX2" y="connsiteY2"/>
                    </a:cxn>
                  </a:cxnLst>
                  <a:rect l="l" t="t" r="r" b="b"/>
                  <a:pathLst>
                    <a:path w="2062163" h="669982">
                      <a:moveTo>
                        <a:pt x="0" y="669982"/>
                      </a:moveTo>
                      <a:cubicBezTo>
                        <a:pt x="1006476" y="482862"/>
                        <a:pt x="1493839" y="-75734"/>
                        <a:pt x="1704977" y="8610"/>
                      </a:cubicBezTo>
                      <a:cubicBezTo>
                        <a:pt x="1897063" y="193732"/>
                        <a:pt x="1927226" y="231831"/>
                        <a:pt x="2062163" y="369944"/>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29" name="Freeform 218"/>
                <p:cNvSpPr/>
                <p:nvPr/>
              </p:nvSpPr>
              <p:spPr bwMode="auto">
                <a:xfrm>
                  <a:off x="3671887" y="2592032"/>
                  <a:ext cx="2476500" cy="946506"/>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Lst>
                  <a:ahLst/>
                  <a:cxnLst>
                    <a:cxn ang="0">
                      <a:pos x="connsiteX0" y="connsiteY0"/>
                    </a:cxn>
                    <a:cxn ang="0">
                      <a:pos x="connsiteX1" y="connsiteY1"/>
                    </a:cxn>
                  </a:cxnLst>
                  <a:rect l="l" t="t" r="r" b="b"/>
                  <a:pathLst>
                    <a:path w="2476500" h="981986">
                      <a:moveTo>
                        <a:pt x="0" y="585788"/>
                      </a:moveTo>
                      <a:cubicBezTo>
                        <a:pt x="1154113" y="1643063"/>
                        <a:pt x="1946276" y="280987"/>
                        <a:pt x="2476500" y="0"/>
                      </a:cubicBezTo>
                    </a:path>
                  </a:pathLst>
                </a:custGeom>
                <a:noFill/>
                <a:ln w="571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0" name="Freeform 219"/>
                <p:cNvSpPr/>
                <p:nvPr/>
              </p:nvSpPr>
              <p:spPr bwMode="auto">
                <a:xfrm>
                  <a:off x="3652837" y="2592031"/>
                  <a:ext cx="2495550" cy="894802"/>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Lst>
                  <a:ahLst/>
                  <a:cxnLst>
                    <a:cxn ang="0">
                      <a:pos x="connsiteX0" y="connsiteY0"/>
                    </a:cxn>
                    <a:cxn ang="0">
                      <a:pos x="connsiteX1" y="connsiteY1"/>
                    </a:cxn>
                  </a:cxnLst>
                  <a:rect l="l" t="t" r="r" b="b"/>
                  <a:pathLst>
                    <a:path w="2495550" h="894802">
                      <a:moveTo>
                        <a:pt x="0" y="561976"/>
                      </a:moveTo>
                      <a:cubicBezTo>
                        <a:pt x="1111250" y="1514476"/>
                        <a:pt x="1955800" y="133350"/>
                        <a:pt x="2495550" y="0"/>
                      </a:cubicBezTo>
                    </a:path>
                  </a:pathLst>
                </a:custGeom>
                <a:noFill/>
                <a:ln w="984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1" name="Freeform 220"/>
                <p:cNvSpPr/>
                <p:nvPr/>
              </p:nvSpPr>
              <p:spPr bwMode="auto">
                <a:xfrm>
                  <a:off x="3652837" y="2582460"/>
                  <a:ext cx="2476500" cy="794155"/>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Lst>
                  <a:ahLst/>
                  <a:cxnLst>
                    <a:cxn ang="0">
                      <a:pos x="connsiteX0" y="connsiteY0"/>
                    </a:cxn>
                    <a:cxn ang="0">
                      <a:pos x="connsiteX1" y="connsiteY1"/>
                    </a:cxn>
                  </a:cxnLst>
                  <a:rect l="l" t="t" r="r" b="b"/>
                  <a:pathLst>
                    <a:path w="2476500" h="794155">
                      <a:moveTo>
                        <a:pt x="0" y="452439"/>
                      </a:moveTo>
                      <a:cubicBezTo>
                        <a:pt x="1111250" y="1404939"/>
                        <a:pt x="1746250" y="71437"/>
                        <a:pt x="2476500" y="0"/>
                      </a:cubicBezTo>
                    </a:path>
                  </a:pathLst>
                </a:custGeom>
                <a:noFill/>
                <a:ln w="857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2" name="Freeform 221"/>
                <p:cNvSpPr/>
                <p:nvPr/>
              </p:nvSpPr>
              <p:spPr bwMode="auto">
                <a:xfrm>
                  <a:off x="3667124" y="2606489"/>
                  <a:ext cx="2462213" cy="618814"/>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Lst>
                  <a:ahLst/>
                  <a:cxnLst>
                    <a:cxn ang="0">
                      <a:pos x="connsiteX0" y="connsiteY0"/>
                    </a:cxn>
                    <a:cxn ang="0">
                      <a:pos x="connsiteX1" y="connsiteY1"/>
                    </a:cxn>
                  </a:cxnLst>
                  <a:rect l="l" t="t" r="r" b="b"/>
                  <a:pathLst>
                    <a:path w="2462213" h="618814">
                      <a:moveTo>
                        <a:pt x="0" y="528639"/>
                      </a:moveTo>
                      <a:cubicBezTo>
                        <a:pt x="1454150" y="885826"/>
                        <a:pt x="1731963" y="71437"/>
                        <a:pt x="2462213" y="0"/>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3" name="Freeform 222"/>
                <p:cNvSpPr/>
                <p:nvPr/>
              </p:nvSpPr>
              <p:spPr bwMode="auto">
                <a:xfrm>
                  <a:off x="3667124" y="2699421"/>
                  <a:ext cx="2181226" cy="41167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Lst>
                  <a:ahLst/>
                  <a:cxnLst>
                    <a:cxn ang="0">
                      <a:pos x="connsiteX0" y="connsiteY0"/>
                    </a:cxn>
                    <a:cxn ang="0">
                      <a:pos x="connsiteX1" y="connsiteY1"/>
                    </a:cxn>
                  </a:cxnLst>
                  <a:rect l="l" t="t" r="r" b="b"/>
                  <a:pathLst>
                    <a:path w="2181226" h="411678">
                      <a:moveTo>
                        <a:pt x="0" y="411678"/>
                      </a:moveTo>
                      <a:cubicBezTo>
                        <a:pt x="1382713" y="387865"/>
                        <a:pt x="1212851" y="-78862"/>
                        <a:pt x="2181226" y="11626"/>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4" name="Freeform 223"/>
                <p:cNvSpPr/>
                <p:nvPr/>
              </p:nvSpPr>
              <p:spPr bwMode="auto">
                <a:xfrm>
                  <a:off x="3667124" y="2713160"/>
                  <a:ext cx="2276476" cy="397938"/>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81226"/>
                    <a:gd name="connsiteY0" fmla="*/ 420987 h 420987"/>
                    <a:gd name="connsiteX1" fmla="*/ 2181226 w 2181226"/>
                    <a:gd name="connsiteY1" fmla="*/ 20935 h 420987"/>
                    <a:gd name="connsiteX0" fmla="*/ 0 w 2181226"/>
                    <a:gd name="connsiteY0" fmla="*/ 422722 h 422722"/>
                    <a:gd name="connsiteX1" fmla="*/ 2181226 w 2181226"/>
                    <a:gd name="connsiteY1" fmla="*/ 22670 h 422722"/>
                    <a:gd name="connsiteX0" fmla="*/ 0 w 2181226"/>
                    <a:gd name="connsiteY0" fmla="*/ 420988 h 420988"/>
                    <a:gd name="connsiteX1" fmla="*/ 2181226 w 2181226"/>
                    <a:gd name="connsiteY1" fmla="*/ 20936 h 420988"/>
                    <a:gd name="connsiteX0" fmla="*/ 0 w 2276476"/>
                    <a:gd name="connsiteY0" fmla="*/ 343324 h 343324"/>
                    <a:gd name="connsiteX1" fmla="*/ 2276476 w 2276476"/>
                    <a:gd name="connsiteY1" fmla="*/ 24235 h 343324"/>
                    <a:gd name="connsiteX0" fmla="*/ 0 w 2276476"/>
                    <a:gd name="connsiteY0" fmla="*/ 397938 h 397938"/>
                    <a:gd name="connsiteX1" fmla="*/ 2276476 w 2276476"/>
                    <a:gd name="connsiteY1" fmla="*/ 78849 h 397938"/>
                  </a:gdLst>
                  <a:ahLst/>
                  <a:cxnLst>
                    <a:cxn ang="0">
                      <a:pos x="connsiteX0" y="connsiteY0"/>
                    </a:cxn>
                    <a:cxn ang="0">
                      <a:pos x="connsiteX1" y="connsiteY1"/>
                    </a:cxn>
                  </a:cxnLst>
                  <a:rect l="l" t="t" r="r" b="b"/>
                  <a:pathLst>
                    <a:path w="2276476" h="397938">
                      <a:moveTo>
                        <a:pt x="0" y="397938"/>
                      </a:moveTo>
                      <a:cubicBezTo>
                        <a:pt x="1287463" y="374125"/>
                        <a:pt x="1022351" y="-206901"/>
                        <a:pt x="2276476" y="78849"/>
                      </a:cubicBezTo>
                    </a:path>
                  </a:pathLst>
                </a:custGeom>
                <a:noFill/>
                <a:ln w="730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5" name="Freeform 224"/>
                <p:cNvSpPr/>
                <p:nvPr/>
              </p:nvSpPr>
              <p:spPr bwMode="auto">
                <a:xfrm>
                  <a:off x="3667124" y="2771076"/>
                  <a:ext cx="2174105" cy="38799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Lst>
                  <a:ahLst/>
                  <a:cxnLst>
                    <a:cxn ang="0">
                      <a:pos x="connsiteX0" y="connsiteY0"/>
                    </a:cxn>
                    <a:cxn ang="0">
                      <a:pos x="connsiteX1" y="connsiteY1"/>
                    </a:cxn>
                  </a:cxnLst>
                  <a:rect l="l" t="t" r="r" b="b"/>
                  <a:pathLst>
                    <a:path w="2181226" h="411678">
                      <a:moveTo>
                        <a:pt x="0" y="411678"/>
                      </a:moveTo>
                      <a:cubicBezTo>
                        <a:pt x="1382713" y="387865"/>
                        <a:pt x="1212851" y="-78862"/>
                        <a:pt x="2181226" y="1162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6" name="Freeform 225"/>
                <p:cNvSpPr/>
                <p:nvPr/>
              </p:nvSpPr>
              <p:spPr bwMode="auto">
                <a:xfrm>
                  <a:off x="3690936" y="2800168"/>
                  <a:ext cx="2150293" cy="34639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Lst>
                  <a:ahLst/>
                  <a:cxnLst>
                    <a:cxn ang="0">
                      <a:pos x="connsiteX0" y="connsiteY0"/>
                    </a:cxn>
                    <a:cxn ang="0">
                      <a:pos x="connsiteX1" y="connsiteY1"/>
                    </a:cxn>
                  </a:cxnLst>
                  <a:rect l="l" t="t" r="r" b="b"/>
                  <a:pathLst>
                    <a:path w="2157336" h="367538">
                      <a:moveTo>
                        <a:pt x="0" y="366016"/>
                      </a:moveTo>
                      <a:cubicBezTo>
                        <a:pt x="1373157" y="397789"/>
                        <a:pt x="1188961" y="-79044"/>
                        <a:pt x="2157336" y="11444"/>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7" name="Freeform 226"/>
                <p:cNvSpPr/>
                <p:nvPr/>
              </p:nvSpPr>
              <p:spPr bwMode="auto">
                <a:xfrm>
                  <a:off x="4219574" y="2854169"/>
                  <a:ext cx="1329040" cy="190301"/>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 name="connsiteX0" fmla="*/ 0 w 2157336"/>
                    <a:gd name="connsiteY0" fmla="*/ 354572 h 357144"/>
                    <a:gd name="connsiteX1" fmla="*/ 2157336 w 2157336"/>
                    <a:gd name="connsiteY1" fmla="*/ 0 h 357144"/>
                    <a:gd name="connsiteX0" fmla="*/ 0 w 1543425"/>
                    <a:gd name="connsiteY0" fmla="*/ 175004 h 181381"/>
                    <a:gd name="connsiteX1" fmla="*/ 1543425 w 1543425"/>
                    <a:gd name="connsiteY1" fmla="*/ 0 h 181381"/>
                    <a:gd name="connsiteX0" fmla="*/ 0 w 1543425"/>
                    <a:gd name="connsiteY0" fmla="*/ 175004 h 175004"/>
                    <a:gd name="connsiteX1" fmla="*/ 1543425 w 1543425"/>
                    <a:gd name="connsiteY1" fmla="*/ 0 h 175004"/>
                  </a:gdLst>
                  <a:ahLst/>
                  <a:cxnLst>
                    <a:cxn ang="0">
                      <a:pos x="connsiteX0" y="connsiteY0"/>
                    </a:cxn>
                    <a:cxn ang="0">
                      <a:pos x="connsiteX1" y="connsiteY1"/>
                    </a:cxn>
                  </a:cxnLst>
                  <a:rect l="l" t="t" r="r" b="b"/>
                  <a:pathLst>
                    <a:path w="1543425" h="175004">
                      <a:moveTo>
                        <a:pt x="0" y="175004"/>
                      </a:moveTo>
                      <a:cubicBezTo>
                        <a:pt x="903045" y="158600"/>
                        <a:pt x="1011979" y="115357"/>
                        <a:pt x="154342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8" name="Freeform 227"/>
                <p:cNvSpPr/>
                <p:nvPr/>
              </p:nvSpPr>
              <p:spPr bwMode="auto">
                <a:xfrm>
                  <a:off x="4166488" y="2906899"/>
                  <a:ext cx="1329040" cy="190301"/>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476500"/>
                    <a:gd name="connsiteY0" fmla="*/ 285751 h 658151"/>
                    <a:gd name="connsiteX1" fmla="*/ 2476500 w 2476500"/>
                    <a:gd name="connsiteY1" fmla="*/ 0 h 658151"/>
                    <a:gd name="connsiteX0" fmla="*/ 0 w 2462213"/>
                    <a:gd name="connsiteY0" fmla="*/ 528639 h 857924"/>
                    <a:gd name="connsiteX1" fmla="*/ 2462213 w 2462213"/>
                    <a:gd name="connsiteY1" fmla="*/ 0 h 857924"/>
                    <a:gd name="connsiteX0" fmla="*/ 0 w 2462213"/>
                    <a:gd name="connsiteY0" fmla="*/ 528639 h 618814"/>
                    <a:gd name="connsiteX1" fmla="*/ 2462213 w 2462213"/>
                    <a:gd name="connsiteY1" fmla="*/ 0 h 618814"/>
                    <a:gd name="connsiteX0" fmla="*/ 0 w 2462213"/>
                    <a:gd name="connsiteY0" fmla="*/ 528639 h 528639"/>
                    <a:gd name="connsiteX1" fmla="*/ 2462213 w 2462213"/>
                    <a:gd name="connsiteY1" fmla="*/ 0 h 528639"/>
                    <a:gd name="connsiteX0" fmla="*/ 0 w 2181226"/>
                    <a:gd name="connsiteY0" fmla="*/ 400052 h 400052"/>
                    <a:gd name="connsiteX1" fmla="*/ 2181226 w 2181226"/>
                    <a:gd name="connsiteY1" fmla="*/ 0 h 400052"/>
                    <a:gd name="connsiteX0" fmla="*/ 0 w 2181226"/>
                    <a:gd name="connsiteY0" fmla="*/ 420987 h 420987"/>
                    <a:gd name="connsiteX1" fmla="*/ 2181226 w 2181226"/>
                    <a:gd name="connsiteY1" fmla="*/ 20935 h 420987"/>
                    <a:gd name="connsiteX0" fmla="*/ 0 w 2181226"/>
                    <a:gd name="connsiteY0" fmla="*/ 411678 h 411678"/>
                    <a:gd name="connsiteX1" fmla="*/ 2181226 w 2181226"/>
                    <a:gd name="connsiteY1" fmla="*/ 11626 h 411678"/>
                    <a:gd name="connsiteX0" fmla="*/ 0 w 2157336"/>
                    <a:gd name="connsiteY0" fmla="*/ 367289 h 367289"/>
                    <a:gd name="connsiteX1" fmla="*/ 2157336 w 2157336"/>
                    <a:gd name="connsiteY1" fmla="*/ 12717 h 367289"/>
                    <a:gd name="connsiteX0" fmla="*/ 0 w 2157336"/>
                    <a:gd name="connsiteY0" fmla="*/ 366016 h 367538"/>
                    <a:gd name="connsiteX1" fmla="*/ 2157336 w 2157336"/>
                    <a:gd name="connsiteY1" fmla="*/ 11444 h 367538"/>
                    <a:gd name="connsiteX0" fmla="*/ 0 w 2157336"/>
                    <a:gd name="connsiteY0" fmla="*/ 354572 h 357144"/>
                    <a:gd name="connsiteX1" fmla="*/ 2157336 w 2157336"/>
                    <a:gd name="connsiteY1" fmla="*/ 0 h 357144"/>
                    <a:gd name="connsiteX0" fmla="*/ 0 w 1543425"/>
                    <a:gd name="connsiteY0" fmla="*/ 175004 h 181381"/>
                    <a:gd name="connsiteX1" fmla="*/ 1543425 w 1543425"/>
                    <a:gd name="connsiteY1" fmla="*/ 0 h 181381"/>
                    <a:gd name="connsiteX0" fmla="*/ 0 w 1543425"/>
                    <a:gd name="connsiteY0" fmla="*/ 175004 h 175004"/>
                    <a:gd name="connsiteX1" fmla="*/ 1543425 w 1543425"/>
                    <a:gd name="connsiteY1" fmla="*/ 0 h 175004"/>
                  </a:gdLst>
                  <a:ahLst/>
                  <a:cxnLst>
                    <a:cxn ang="0">
                      <a:pos x="connsiteX0" y="connsiteY0"/>
                    </a:cxn>
                    <a:cxn ang="0">
                      <a:pos x="connsiteX1" y="connsiteY1"/>
                    </a:cxn>
                  </a:cxnLst>
                  <a:rect l="l" t="t" r="r" b="b"/>
                  <a:pathLst>
                    <a:path w="1543425" h="175004">
                      <a:moveTo>
                        <a:pt x="0" y="175004"/>
                      </a:moveTo>
                      <a:cubicBezTo>
                        <a:pt x="903045" y="158600"/>
                        <a:pt x="1011979" y="115357"/>
                        <a:pt x="154342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39" name="Freeform 228"/>
                <p:cNvSpPr/>
                <p:nvPr/>
              </p:nvSpPr>
              <p:spPr bwMode="auto">
                <a:xfrm>
                  <a:off x="3660171" y="2594756"/>
                  <a:ext cx="2494361" cy="713483"/>
                </a:xfrm>
                <a:custGeom>
                  <a:avLst/>
                  <a:gdLst>
                    <a:gd name="connsiteX0" fmla="*/ 0 w 2476500"/>
                    <a:gd name="connsiteY0" fmla="*/ 442913 h 442913"/>
                    <a:gd name="connsiteX1" fmla="*/ 2476500 w 2476500"/>
                    <a:gd name="connsiteY1" fmla="*/ 0 h 442913"/>
                    <a:gd name="connsiteX0" fmla="*/ 0 w 2476500"/>
                    <a:gd name="connsiteY0" fmla="*/ 689909 h 689909"/>
                    <a:gd name="connsiteX1" fmla="*/ 2476500 w 2476500"/>
                    <a:gd name="connsiteY1" fmla="*/ 246996 h 689909"/>
                    <a:gd name="connsiteX0" fmla="*/ 0 w 2476500"/>
                    <a:gd name="connsiteY0" fmla="*/ 665734 h 666431"/>
                    <a:gd name="connsiteX1" fmla="*/ 2476500 w 2476500"/>
                    <a:gd name="connsiteY1" fmla="*/ 222821 h 666431"/>
                    <a:gd name="connsiteX0" fmla="*/ 0 w 2476500"/>
                    <a:gd name="connsiteY0" fmla="*/ 703030 h 703678"/>
                    <a:gd name="connsiteX1" fmla="*/ 2476500 w 2476500"/>
                    <a:gd name="connsiteY1" fmla="*/ 260117 h 703678"/>
                    <a:gd name="connsiteX0" fmla="*/ 0 w 2476500"/>
                    <a:gd name="connsiteY0" fmla="*/ 636706 h 637447"/>
                    <a:gd name="connsiteX1" fmla="*/ 2476500 w 2476500"/>
                    <a:gd name="connsiteY1" fmla="*/ 193793 h 637447"/>
                    <a:gd name="connsiteX0" fmla="*/ 0 w 2476500"/>
                    <a:gd name="connsiteY0" fmla="*/ 646334 h 647060"/>
                    <a:gd name="connsiteX1" fmla="*/ 2476500 w 2476500"/>
                    <a:gd name="connsiteY1" fmla="*/ 203421 h 647060"/>
                    <a:gd name="connsiteX0" fmla="*/ 0 w 2476500"/>
                    <a:gd name="connsiteY0" fmla="*/ 634632 h 645520"/>
                    <a:gd name="connsiteX1" fmla="*/ 2476500 w 2476500"/>
                    <a:gd name="connsiteY1" fmla="*/ 191719 h 645520"/>
                    <a:gd name="connsiteX0" fmla="*/ 0 w 2476500"/>
                    <a:gd name="connsiteY0" fmla="*/ 624536 h 653384"/>
                    <a:gd name="connsiteX1" fmla="*/ 2476500 w 2476500"/>
                    <a:gd name="connsiteY1" fmla="*/ 181623 h 653384"/>
                    <a:gd name="connsiteX0" fmla="*/ 0 w 2476500"/>
                    <a:gd name="connsiteY0" fmla="*/ 639255 h 667387"/>
                    <a:gd name="connsiteX1" fmla="*/ 2476500 w 2476500"/>
                    <a:gd name="connsiteY1" fmla="*/ 196342 h 667387"/>
                    <a:gd name="connsiteX0" fmla="*/ 0 w 2528888"/>
                    <a:gd name="connsiteY0" fmla="*/ 656259 h 684036"/>
                    <a:gd name="connsiteX1" fmla="*/ 2528888 w 2528888"/>
                    <a:gd name="connsiteY1" fmla="*/ 194296 h 684036"/>
                    <a:gd name="connsiteX0" fmla="*/ 0 w 2514600"/>
                    <a:gd name="connsiteY0" fmla="*/ 898236 h 921853"/>
                    <a:gd name="connsiteX1" fmla="*/ 2514600 w 2514600"/>
                    <a:gd name="connsiteY1" fmla="*/ 169573 h 921853"/>
                    <a:gd name="connsiteX0" fmla="*/ 0 w 2514600"/>
                    <a:gd name="connsiteY0" fmla="*/ 728663 h 786814"/>
                    <a:gd name="connsiteX1" fmla="*/ 2514600 w 2514600"/>
                    <a:gd name="connsiteY1" fmla="*/ 0 h 786814"/>
                    <a:gd name="connsiteX0" fmla="*/ 0 w 2476500"/>
                    <a:gd name="connsiteY0" fmla="*/ 585788 h 657077"/>
                    <a:gd name="connsiteX1" fmla="*/ 2476500 w 2476500"/>
                    <a:gd name="connsiteY1" fmla="*/ 0 h 657077"/>
                    <a:gd name="connsiteX0" fmla="*/ 0 w 2476500"/>
                    <a:gd name="connsiteY0" fmla="*/ 585788 h 985340"/>
                    <a:gd name="connsiteX1" fmla="*/ 2476500 w 2476500"/>
                    <a:gd name="connsiteY1" fmla="*/ 0 h 985340"/>
                    <a:gd name="connsiteX0" fmla="*/ 0 w 2476500"/>
                    <a:gd name="connsiteY0" fmla="*/ 585788 h 961410"/>
                    <a:gd name="connsiteX1" fmla="*/ 2476500 w 2476500"/>
                    <a:gd name="connsiteY1" fmla="*/ 0 h 961410"/>
                    <a:gd name="connsiteX0" fmla="*/ 0 w 2476500"/>
                    <a:gd name="connsiteY0" fmla="*/ 585788 h 981986"/>
                    <a:gd name="connsiteX1" fmla="*/ 2476500 w 2476500"/>
                    <a:gd name="connsiteY1" fmla="*/ 0 h 981986"/>
                    <a:gd name="connsiteX0" fmla="*/ 0 w 2495550"/>
                    <a:gd name="connsiteY0" fmla="*/ 561976 h 962548"/>
                    <a:gd name="connsiteX1" fmla="*/ 2495550 w 2495550"/>
                    <a:gd name="connsiteY1" fmla="*/ 0 h 962548"/>
                    <a:gd name="connsiteX0" fmla="*/ 0 w 2495550"/>
                    <a:gd name="connsiteY0" fmla="*/ 561976 h 917200"/>
                    <a:gd name="connsiteX1" fmla="*/ 2495550 w 2495550"/>
                    <a:gd name="connsiteY1" fmla="*/ 0 h 917200"/>
                    <a:gd name="connsiteX0" fmla="*/ 0 w 2495550"/>
                    <a:gd name="connsiteY0" fmla="*/ 561976 h 902477"/>
                    <a:gd name="connsiteX1" fmla="*/ 2495550 w 2495550"/>
                    <a:gd name="connsiteY1" fmla="*/ 0 h 902477"/>
                    <a:gd name="connsiteX0" fmla="*/ 0 w 2495550"/>
                    <a:gd name="connsiteY0" fmla="*/ 561976 h 894802"/>
                    <a:gd name="connsiteX1" fmla="*/ 2495550 w 2495550"/>
                    <a:gd name="connsiteY1" fmla="*/ 0 h 894802"/>
                    <a:gd name="connsiteX0" fmla="*/ 0 w 2476500"/>
                    <a:gd name="connsiteY0" fmla="*/ 452439 h 803742"/>
                    <a:gd name="connsiteX1" fmla="*/ 2476500 w 2476500"/>
                    <a:gd name="connsiteY1" fmla="*/ 0 h 803742"/>
                    <a:gd name="connsiteX0" fmla="*/ 0 w 2476500"/>
                    <a:gd name="connsiteY0" fmla="*/ 452439 h 794155"/>
                    <a:gd name="connsiteX1" fmla="*/ 2476500 w 2476500"/>
                    <a:gd name="connsiteY1" fmla="*/ 0 h 794155"/>
                    <a:gd name="connsiteX0" fmla="*/ 0 w 2510047"/>
                    <a:gd name="connsiteY0" fmla="*/ 716785 h 1018883"/>
                    <a:gd name="connsiteX1" fmla="*/ 2510047 w 2510047"/>
                    <a:gd name="connsiteY1" fmla="*/ 0 h 1018883"/>
                    <a:gd name="connsiteX0" fmla="*/ 0 w 2510047"/>
                    <a:gd name="connsiteY0" fmla="*/ 716785 h 1042168"/>
                    <a:gd name="connsiteX1" fmla="*/ 2510047 w 2510047"/>
                    <a:gd name="connsiteY1" fmla="*/ 0 h 1042168"/>
                  </a:gdLst>
                  <a:ahLst/>
                  <a:cxnLst>
                    <a:cxn ang="0">
                      <a:pos x="connsiteX0" y="connsiteY0"/>
                    </a:cxn>
                    <a:cxn ang="0">
                      <a:pos x="connsiteX1" y="connsiteY1"/>
                    </a:cxn>
                  </a:cxnLst>
                  <a:rect l="l" t="t" r="r" b="b"/>
                  <a:pathLst>
                    <a:path w="2510047" h="1042168">
                      <a:moveTo>
                        <a:pt x="0" y="716785"/>
                      </a:moveTo>
                      <a:cubicBezTo>
                        <a:pt x="1111250" y="1669285"/>
                        <a:pt x="1746251" y="252306"/>
                        <a:pt x="2510047" y="0"/>
                      </a:cubicBezTo>
                    </a:path>
                  </a:pathLst>
                </a:custGeom>
                <a:noFill/>
                <a:ln w="857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0" name="Freeform 229"/>
                <p:cNvSpPr/>
                <p:nvPr/>
              </p:nvSpPr>
              <p:spPr bwMode="auto">
                <a:xfrm>
                  <a:off x="5243512" y="2524125"/>
                  <a:ext cx="290513" cy="266700"/>
                </a:xfrm>
                <a:custGeom>
                  <a:avLst/>
                  <a:gdLst>
                    <a:gd name="connsiteX0" fmla="*/ 295275 w 295275"/>
                    <a:gd name="connsiteY0" fmla="*/ 261937 h 261937"/>
                    <a:gd name="connsiteX1" fmla="*/ 0 w 295275"/>
                    <a:gd name="connsiteY1" fmla="*/ 0 h 261937"/>
                    <a:gd name="connsiteX0" fmla="*/ 290513 w 290513"/>
                    <a:gd name="connsiteY0" fmla="*/ 266700 h 266700"/>
                    <a:gd name="connsiteX1" fmla="*/ 0 w 290513"/>
                    <a:gd name="connsiteY1" fmla="*/ 0 h 266700"/>
                    <a:gd name="connsiteX0" fmla="*/ 290513 w 290513"/>
                    <a:gd name="connsiteY0" fmla="*/ 266700 h 266700"/>
                    <a:gd name="connsiteX1" fmla="*/ 0 w 290513"/>
                    <a:gd name="connsiteY1" fmla="*/ 0 h 266700"/>
                  </a:gdLst>
                  <a:ahLst/>
                  <a:cxnLst>
                    <a:cxn ang="0">
                      <a:pos x="connsiteX0" y="connsiteY0"/>
                    </a:cxn>
                    <a:cxn ang="0">
                      <a:pos x="connsiteX1" y="connsiteY1"/>
                    </a:cxn>
                  </a:cxnLst>
                  <a:rect l="l" t="t" r="r" b="b"/>
                  <a:pathLst>
                    <a:path w="290513" h="266700">
                      <a:moveTo>
                        <a:pt x="290513" y="266700"/>
                      </a:moveTo>
                      <a:cubicBezTo>
                        <a:pt x="193675" y="177800"/>
                        <a:pt x="96838" y="141288"/>
                        <a:pt x="0" y="0"/>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1" name="Freeform 230"/>
                <p:cNvSpPr/>
                <p:nvPr/>
              </p:nvSpPr>
              <p:spPr bwMode="auto">
                <a:xfrm>
                  <a:off x="5462588" y="2189243"/>
                  <a:ext cx="242888" cy="149145"/>
                </a:xfrm>
                <a:custGeom>
                  <a:avLst/>
                  <a:gdLst>
                    <a:gd name="connsiteX0" fmla="*/ 228600 w 228600"/>
                    <a:gd name="connsiteY0" fmla="*/ 123825 h 123825"/>
                    <a:gd name="connsiteX1" fmla="*/ 228600 w 228600"/>
                    <a:gd name="connsiteY1" fmla="*/ 123825 h 123825"/>
                    <a:gd name="connsiteX2" fmla="*/ 0 w 228600"/>
                    <a:gd name="connsiteY2" fmla="*/ 0 h 123825"/>
                    <a:gd name="connsiteX0" fmla="*/ 228600 w 228600"/>
                    <a:gd name="connsiteY0" fmla="*/ 134676 h 134676"/>
                    <a:gd name="connsiteX1" fmla="*/ 228600 w 228600"/>
                    <a:gd name="connsiteY1" fmla="*/ 134676 h 134676"/>
                    <a:gd name="connsiteX2" fmla="*/ 0 w 228600"/>
                    <a:gd name="connsiteY2" fmla="*/ 10851 h 134676"/>
                    <a:gd name="connsiteX0" fmla="*/ 228600 w 228600"/>
                    <a:gd name="connsiteY0" fmla="*/ 144824 h 144824"/>
                    <a:gd name="connsiteX1" fmla="*/ 228600 w 228600"/>
                    <a:gd name="connsiteY1" fmla="*/ 144824 h 144824"/>
                    <a:gd name="connsiteX2" fmla="*/ 0 w 228600"/>
                    <a:gd name="connsiteY2" fmla="*/ 20999 h 144824"/>
                    <a:gd name="connsiteX0" fmla="*/ 228600 w 242888"/>
                    <a:gd name="connsiteY0" fmla="*/ 144382 h 149145"/>
                    <a:gd name="connsiteX1" fmla="*/ 242888 w 242888"/>
                    <a:gd name="connsiteY1" fmla="*/ 149145 h 149145"/>
                    <a:gd name="connsiteX2" fmla="*/ 0 w 242888"/>
                    <a:gd name="connsiteY2" fmla="*/ 20557 h 149145"/>
                  </a:gdLst>
                  <a:ahLst/>
                  <a:cxnLst>
                    <a:cxn ang="0">
                      <a:pos x="connsiteX0" y="connsiteY0"/>
                    </a:cxn>
                    <a:cxn ang="0">
                      <a:pos x="connsiteX1" y="connsiteY1"/>
                    </a:cxn>
                    <a:cxn ang="0">
                      <a:pos x="connsiteX2" y="connsiteY2"/>
                    </a:cxn>
                  </a:cxnLst>
                  <a:rect l="l" t="t" r="r" b="b"/>
                  <a:pathLst>
                    <a:path w="242888" h="149145">
                      <a:moveTo>
                        <a:pt x="228600" y="144382"/>
                      </a:moveTo>
                      <a:lnTo>
                        <a:pt x="242888" y="149145"/>
                      </a:lnTo>
                      <a:cubicBezTo>
                        <a:pt x="166688" y="107870"/>
                        <a:pt x="300037" y="-57230"/>
                        <a:pt x="0" y="20557"/>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2" name="Freeform 231"/>
                <p:cNvSpPr/>
                <p:nvPr/>
              </p:nvSpPr>
              <p:spPr bwMode="auto">
                <a:xfrm>
                  <a:off x="5572125" y="2986088"/>
                  <a:ext cx="52388" cy="171450"/>
                </a:xfrm>
                <a:custGeom>
                  <a:avLst/>
                  <a:gdLst>
                    <a:gd name="connsiteX0" fmla="*/ 52388 w 52388"/>
                    <a:gd name="connsiteY0" fmla="*/ 171450 h 171450"/>
                    <a:gd name="connsiteX1" fmla="*/ 0 w 52388"/>
                    <a:gd name="connsiteY1" fmla="*/ 0 h 171450"/>
                    <a:gd name="connsiteX0" fmla="*/ 52388 w 52388"/>
                    <a:gd name="connsiteY0" fmla="*/ 171450 h 171450"/>
                    <a:gd name="connsiteX1" fmla="*/ 0 w 52388"/>
                    <a:gd name="connsiteY1" fmla="*/ 0 h 171450"/>
                  </a:gdLst>
                  <a:ahLst/>
                  <a:cxnLst>
                    <a:cxn ang="0">
                      <a:pos x="connsiteX0" y="connsiteY0"/>
                    </a:cxn>
                    <a:cxn ang="0">
                      <a:pos x="connsiteX1" y="connsiteY1"/>
                    </a:cxn>
                  </a:cxnLst>
                  <a:rect l="l" t="t" r="r" b="b"/>
                  <a:pathLst>
                    <a:path w="52388" h="171450">
                      <a:moveTo>
                        <a:pt x="52388" y="171450"/>
                      </a:moveTo>
                      <a:cubicBezTo>
                        <a:pt x="-3175" y="138113"/>
                        <a:pt x="17463" y="57150"/>
                        <a:pt x="0" y="0"/>
                      </a:cubicBez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3" name="Freeform 232"/>
                <p:cNvSpPr/>
                <p:nvPr/>
              </p:nvSpPr>
              <p:spPr bwMode="auto">
                <a:xfrm>
                  <a:off x="5329416" y="3057526"/>
                  <a:ext cx="3476445" cy="2366332"/>
                </a:xfrm>
                <a:custGeom>
                  <a:avLst/>
                  <a:gdLst>
                    <a:gd name="connsiteX0" fmla="*/ 4762 w 3238500"/>
                    <a:gd name="connsiteY0" fmla="*/ 0 h 2295525"/>
                    <a:gd name="connsiteX1" fmla="*/ 4762 w 3238500"/>
                    <a:gd name="connsiteY1" fmla="*/ 176213 h 2295525"/>
                    <a:gd name="connsiteX2" fmla="*/ 414337 w 3238500"/>
                    <a:gd name="connsiteY2" fmla="*/ 1238250 h 2295525"/>
                    <a:gd name="connsiteX3" fmla="*/ 847725 w 3238500"/>
                    <a:gd name="connsiteY3" fmla="*/ 2295525 h 2295525"/>
                    <a:gd name="connsiteX4" fmla="*/ 1262062 w 3238500"/>
                    <a:gd name="connsiteY4" fmla="*/ 2138363 h 2295525"/>
                    <a:gd name="connsiteX5" fmla="*/ 3238500 w 3238500"/>
                    <a:gd name="connsiteY5" fmla="*/ 1076325 h 2295525"/>
                    <a:gd name="connsiteX6" fmla="*/ 2481262 w 3238500"/>
                    <a:gd name="connsiteY6" fmla="*/ 752475 h 2295525"/>
                    <a:gd name="connsiteX7" fmla="*/ 1643062 w 3238500"/>
                    <a:gd name="connsiteY7" fmla="*/ 914400 h 2295525"/>
                    <a:gd name="connsiteX8" fmla="*/ 1271587 w 3238500"/>
                    <a:gd name="connsiteY8" fmla="*/ 371475 h 2295525"/>
                    <a:gd name="connsiteX9" fmla="*/ 1114425 w 3238500"/>
                    <a:gd name="connsiteY9" fmla="*/ 285750 h 2295525"/>
                    <a:gd name="connsiteX10" fmla="*/ 609600 w 3238500"/>
                    <a:gd name="connsiteY10" fmla="*/ 138113 h 2295525"/>
                    <a:gd name="connsiteX11" fmla="*/ 190500 w 3238500"/>
                    <a:gd name="connsiteY11" fmla="*/ 190500 h 2295525"/>
                    <a:gd name="connsiteX12" fmla="*/ 0 w 3238500"/>
                    <a:gd name="connsiteY12" fmla="*/ 166688 h 2295525"/>
                    <a:gd name="connsiteX0" fmla="*/ 169081 w 3402819"/>
                    <a:gd name="connsiteY0" fmla="*/ 0 h 2295525"/>
                    <a:gd name="connsiteX1" fmla="*/ 169081 w 3402819"/>
                    <a:gd name="connsiteY1" fmla="*/ 176213 h 2295525"/>
                    <a:gd name="connsiteX2" fmla="*/ 578656 w 3402819"/>
                    <a:gd name="connsiteY2" fmla="*/ 1238250 h 2295525"/>
                    <a:gd name="connsiteX3" fmla="*/ 1012044 w 3402819"/>
                    <a:gd name="connsiteY3" fmla="*/ 2295525 h 2295525"/>
                    <a:gd name="connsiteX4" fmla="*/ 1426381 w 3402819"/>
                    <a:gd name="connsiteY4" fmla="*/ 2138363 h 2295525"/>
                    <a:gd name="connsiteX5" fmla="*/ 3402819 w 3402819"/>
                    <a:gd name="connsiteY5" fmla="*/ 1076325 h 2295525"/>
                    <a:gd name="connsiteX6" fmla="*/ 2645581 w 3402819"/>
                    <a:gd name="connsiteY6" fmla="*/ 752475 h 2295525"/>
                    <a:gd name="connsiteX7" fmla="*/ 1807381 w 3402819"/>
                    <a:gd name="connsiteY7" fmla="*/ 914400 h 2295525"/>
                    <a:gd name="connsiteX8" fmla="*/ 1435906 w 3402819"/>
                    <a:gd name="connsiteY8" fmla="*/ 371475 h 2295525"/>
                    <a:gd name="connsiteX9" fmla="*/ 1278744 w 3402819"/>
                    <a:gd name="connsiteY9" fmla="*/ 285750 h 2295525"/>
                    <a:gd name="connsiteX10" fmla="*/ 773919 w 3402819"/>
                    <a:gd name="connsiteY10" fmla="*/ 138113 h 2295525"/>
                    <a:gd name="connsiteX11" fmla="*/ 354819 w 3402819"/>
                    <a:gd name="connsiteY11" fmla="*/ 190500 h 2295525"/>
                    <a:gd name="connsiteX12" fmla="*/ 164319 w 3402819"/>
                    <a:gd name="connsiteY12" fmla="*/ 166688 h 2295525"/>
                    <a:gd name="connsiteX0" fmla="*/ 217432 w 3451170"/>
                    <a:gd name="connsiteY0" fmla="*/ 0 h 2295525"/>
                    <a:gd name="connsiteX1" fmla="*/ 217432 w 3451170"/>
                    <a:gd name="connsiteY1" fmla="*/ 176213 h 2295525"/>
                    <a:gd name="connsiteX2" fmla="*/ 627007 w 3451170"/>
                    <a:gd name="connsiteY2" fmla="*/ 1238250 h 2295525"/>
                    <a:gd name="connsiteX3" fmla="*/ 1060395 w 3451170"/>
                    <a:gd name="connsiteY3" fmla="*/ 2295525 h 2295525"/>
                    <a:gd name="connsiteX4" fmla="*/ 1474732 w 3451170"/>
                    <a:gd name="connsiteY4" fmla="*/ 2138363 h 2295525"/>
                    <a:gd name="connsiteX5" fmla="*/ 3451170 w 3451170"/>
                    <a:gd name="connsiteY5" fmla="*/ 1076325 h 2295525"/>
                    <a:gd name="connsiteX6" fmla="*/ 2693932 w 3451170"/>
                    <a:gd name="connsiteY6" fmla="*/ 752475 h 2295525"/>
                    <a:gd name="connsiteX7" fmla="*/ 1855732 w 3451170"/>
                    <a:gd name="connsiteY7" fmla="*/ 914400 h 2295525"/>
                    <a:gd name="connsiteX8" fmla="*/ 1484257 w 3451170"/>
                    <a:gd name="connsiteY8" fmla="*/ 371475 h 2295525"/>
                    <a:gd name="connsiteX9" fmla="*/ 1327095 w 3451170"/>
                    <a:gd name="connsiteY9" fmla="*/ 285750 h 2295525"/>
                    <a:gd name="connsiteX10" fmla="*/ 822270 w 3451170"/>
                    <a:gd name="connsiteY10" fmla="*/ 138113 h 2295525"/>
                    <a:gd name="connsiteX11" fmla="*/ 403170 w 3451170"/>
                    <a:gd name="connsiteY11" fmla="*/ 190500 h 2295525"/>
                    <a:gd name="connsiteX12" fmla="*/ 212670 w 3451170"/>
                    <a:gd name="connsiteY12" fmla="*/ 166688 h 2295525"/>
                    <a:gd name="connsiteX0" fmla="*/ 217432 w 3451170"/>
                    <a:gd name="connsiteY0" fmla="*/ 0 h 2295525"/>
                    <a:gd name="connsiteX1" fmla="*/ 217432 w 3451170"/>
                    <a:gd name="connsiteY1" fmla="*/ 176213 h 2295525"/>
                    <a:gd name="connsiteX2" fmla="*/ 627007 w 3451170"/>
                    <a:gd name="connsiteY2" fmla="*/ 1238250 h 2295525"/>
                    <a:gd name="connsiteX3" fmla="*/ 1060395 w 3451170"/>
                    <a:gd name="connsiteY3" fmla="*/ 2295525 h 2295525"/>
                    <a:gd name="connsiteX4" fmla="*/ 1474732 w 3451170"/>
                    <a:gd name="connsiteY4" fmla="*/ 2138363 h 2295525"/>
                    <a:gd name="connsiteX5" fmla="*/ 3451170 w 3451170"/>
                    <a:gd name="connsiteY5" fmla="*/ 1076325 h 2295525"/>
                    <a:gd name="connsiteX6" fmla="*/ 2693932 w 3451170"/>
                    <a:gd name="connsiteY6" fmla="*/ 752475 h 2295525"/>
                    <a:gd name="connsiteX7" fmla="*/ 1855732 w 3451170"/>
                    <a:gd name="connsiteY7" fmla="*/ 914400 h 2295525"/>
                    <a:gd name="connsiteX8" fmla="*/ 1484257 w 3451170"/>
                    <a:gd name="connsiteY8" fmla="*/ 371475 h 2295525"/>
                    <a:gd name="connsiteX9" fmla="*/ 1327095 w 3451170"/>
                    <a:gd name="connsiteY9" fmla="*/ 285750 h 2295525"/>
                    <a:gd name="connsiteX10" fmla="*/ 822270 w 3451170"/>
                    <a:gd name="connsiteY10" fmla="*/ 138113 h 2295525"/>
                    <a:gd name="connsiteX11" fmla="*/ 403170 w 3451170"/>
                    <a:gd name="connsiteY11" fmla="*/ 190500 h 2295525"/>
                    <a:gd name="connsiteX12" fmla="*/ 274583 w 3451170"/>
                    <a:gd name="connsiteY12" fmla="*/ 152401 h 2295525"/>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297722"/>
                    <a:gd name="connsiteX1" fmla="*/ 242707 w 3476445"/>
                    <a:gd name="connsiteY1" fmla="*/ 176213 h 2297722"/>
                    <a:gd name="connsiteX2" fmla="*/ 652282 w 3476445"/>
                    <a:gd name="connsiteY2" fmla="*/ 1238250 h 2297722"/>
                    <a:gd name="connsiteX3" fmla="*/ 1085670 w 3476445"/>
                    <a:gd name="connsiteY3" fmla="*/ 2295525 h 2297722"/>
                    <a:gd name="connsiteX4" fmla="*/ 1500007 w 3476445"/>
                    <a:gd name="connsiteY4" fmla="*/ 2138363 h 2297722"/>
                    <a:gd name="connsiteX5" fmla="*/ 3476445 w 3476445"/>
                    <a:gd name="connsiteY5" fmla="*/ 1076325 h 2297722"/>
                    <a:gd name="connsiteX6" fmla="*/ 2719207 w 3476445"/>
                    <a:gd name="connsiteY6" fmla="*/ 752475 h 2297722"/>
                    <a:gd name="connsiteX7" fmla="*/ 1881007 w 3476445"/>
                    <a:gd name="connsiteY7" fmla="*/ 914400 h 2297722"/>
                    <a:gd name="connsiteX8" fmla="*/ 1509532 w 3476445"/>
                    <a:gd name="connsiteY8" fmla="*/ 371475 h 2297722"/>
                    <a:gd name="connsiteX9" fmla="*/ 1352370 w 3476445"/>
                    <a:gd name="connsiteY9" fmla="*/ 285750 h 2297722"/>
                    <a:gd name="connsiteX10" fmla="*/ 847545 w 3476445"/>
                    <a:gd name="connsiteY10" fmla="*/ 138113 h 2297722"/>
                    <a:gd name="connsiteX11" fmla="*/ 428445 w 3476445"/>
                    <a:gd name="connsiteY11" fmla="*/ 190500 h 2297722"/>
                    <a:gd name="connsiteX12" fmla="*/ 299858 w 3476445"/>
                    <a:gd name="connsiteY12" fmla="*/ 152401 h 2297722"/>
                    <a:gd name="connsiteX0" fmla="*/ 242707 w 3476445"/>
                    <a:gd name="connsiteY0" fmla="*/ 0 h 2297970"/>
                    <a:gd name="connsiteX1" fmla="*/ 242707 w 3476445"/>
                    <a:gd name="connsiteY1" fmla="*/ 176213 h 2297970"/>
                    <a:gd name="connsiteX2" fmla="*/ 652282 w 3476445"/>
                    <a:gd name="connsiteY2" fmla="*/ 1238250 h 2297970"/>
                    <a:gd name="connsiteX3" fmla="*/ 1085670 w 3476445"/>
                    <a:gd name="connsiteY3" fmla="*/ 2295525 h 2297970"/>
                    <a:gd name="connsiteX4" fmla="*/ 1500007 w 3476445"/>
                    <a:gd name="connsiteY4" fmla="*/ 2138363 h 2297970"/>
                    <a:gd name="connsiteX5" fmla="*/ 3476445 w 3476445"/>
                    <a:gd name="connsiteY5" fmla="*/ 1076325 h 2297970"/>
                    <a:gd name="connsiteX6" fmla="*/ 2719207 w 3476445"/>
                    <a:gd name="connsiteY6" fmla="*/ 752475 h 2297970"/>
                    <a:gd name="connsiteX7" fmla="*/ 1881007 w 3476445"/>
                    <a:gd name="connsiteY7" fmla="*/ 914400 h 2297970"/>
                    <a:gd name="connsiteX8" fmla="*/ 1509532 w 3476445"/>
                    <a:gd name="connsiteY8" fmla="*/ 371475 h 2297970"/>
                    <a:gd name="connsiteX9" fmla="*/ 1352370 w 3476445"/>
                    <a:gd name="connsiteY9" fmla="*/ 285750 h 2297970"/>
                    <a:gd name="connsiteX10" fmla="*/ 847545 w 3476445"/>
                    <a:gd name="connsiteY10" fmla="*/ 138113 h 2297970"/>
                    <a:gd name="connsiteX11" fmla="*/ 428445 w 3476445"/>
                    <a:gd name="connsiteY11" fmla="*/ 190500 h 2297970"/>
                    <a:gd name="connsiteX12" fmla="*/ 299858 w 3476445"/>
                    <a:gd name="connsiteY12" fmla="*/ 152401 h 2297970"/>
                    <a:gd name="connsiteX0" fmla="*/ 242707 w 3476445"/>
                    <a:gd name="connsiteY0" fmla="*/ 0 h 2295525"/>
                    <a:gd name="connsiteX1" fmla="*/ 242707 w 3476445"/>
                    <a:gd name="connsiteY1" fmla="*/ 176213 h 2295525"/>
                    <a:gd name="connsiteX2" fmla="*/ 652282 w 3476445"/>
                    <a:gd name="connsiteY2" fmla="*/ 1238250 h 2295525"/>
                    <a:gd name="connsiteX3" fmla="*/ 1085670 w 3476445"/>
                    <a:gd name="connsiteY3" fmla="*/ 2295525 h 2295525"/>
                    <a:gd name="connsiteX4" fmla="*/ 1500007 w 3476445"/>
                    <a:gd name="connsiteY4" fmla="*/ 2138363 h 2295525"/>
                    <a:gd name="connsiteX5" fmla="*/ 3476445 w 3476445"/>
                    <a:gd name="connsiteY5" fmla="*/ 1076325 h 2295525"/>
                    <a:gd name="connsiteX6" fmla="*/ 2719207 w 3476445"/>
                    <a:gd name="connsiteY6" fmla="*/ 752475 h 2295525"/>
                    <a:gd name="connsiteX7" fmla="*/ 1881007 w 3476445"/>
                    <a:gd name="connsiteY7" fmla="*/ 914400 h 2295525"/>
                    <a:gd name="connsiteX8" fmla="*/ 1509532 w 3476445"/>
                    <a:gd name="connsiteY8" fmla="*/ 371475 h 2295525"/>
                    <a:gd name="connsiteX9" fmla="*/ 1352370 w 3476445"/>
                    <a:gd name="connsiteY9" fmla="*/ 285750 h 2295525"/>
                    <a:gd name="connsiteX10" fmla="*/ 847545 w 3476445"/>
                    <a:gd name="connsiteY10" fmla="*/ 138113 h 2295525"/>
                    <a:gd name="connsiteX11" fmla="*/ 428445 w 3476445"/>
                    <a:gd name="connsiteY11" fmla="*/ 190500 h 2295525"/>
                    <a:gd name="connsiteX12" fmla="*/ 299858 w 3476445"/>
                    <a:gd name="connsiteY12" fmla="*/ 152401 h 2295525"/>
                    <a:gd name="connsiteX0" fmla="*/ 242707 w 3476445"/>
                    <a:gd name="connsiteY0" fmla="*/ 0 h 2347057"/>
                    <a:gd name="connsiteX1" fmla="*/ 242707 w 3476445"/>
                    <a:gd name="connsiteY1" fmla="*/ 176213 h 2347057"/>
                    <a:gd name="connsiteX2" fmla="*/ 652282 w 3476445"/>
                    <a:gd name="connsiteY2" fmla="*/ 1238250 h 2347057"/>
                    <a:gd name="connsiteX3" fmla="*/ 1085670 w 3476445"/>
                    <a:gd name="connsiteY3" fmla="*/ 2295525 h 2347057"/>
                    <a:gd name="connsiteX4" fmla="*/ 1500007 w 3476445"/>
                    <a:gd name="connsiteY4" fmla="*/ 2138363 h 2347057"/>
                    <a:gd name="connsiteX5" fmla="*/ 3476445 w 3476445"/>
                    <a:gd name="connsiteY5" fmla="*/ 1076325 h 2347057"/>
                    <a:gd name="connsiteX6" fmla="*/ 2719207 w 3476445"/>
                    <a:gd name="connsiteY6" fmla="*/ 752475 h 2347057"/>
                    <a:gd name="connsiteX7" fmla="*/ 1881007 w 3476445"/>
                    <a:gd name="connsiteY7" fmla="*/ 914400 h 2347057"/>
                    <a:gd name="connsiteX8" fmla="*/ 1509532 w 3476445"/>
                    <a:gd name="connsiteY8" fmla="*/ 371475 h 2347057"/>
                    <a:gd name="connsiteX9" fmla="*/ 1352370 w 3476445"/>
                    <a:gd name="connsiteY9" fmla="*/ 285750 h 2347057"/>
                    <a:gd name="connsiteX10" fmla="*/ 847545 w 3476445"/>
                    <a:gd name="connsiteY10" fmla="*/ 138113 h 2347057"/>
                    <a:gd name="connsiteX11" fmla="*/ 428445 w 3476445"/>
                    <a:gd name="connsiteY11" fmla="*/ 190500 h 2347057"/>
                    <a:gd name="connsiteX12" fmla="*/ 299858 w 3476445"/>
                    <a:gd name="connsiteY12" fmla="*/ 152401 h 2347057"/>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99858 w 3476445"/>
                    <a:gd name="connsiteY12" fmla="*/ 152401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 name="connsiteX0" fmla="*/ 242707 w 3476445"/>
                    <a:gd name="connsiteY0" fmla="*/ 0 h 2366332"/>
                    <a:gd name="connsiteX1" fmla="*/ 242707 w 3476445"/>
                    <a:gd name="connsiteY1" fmla="*/ 176213 h 2366332"/>
                    <a:gd name="connsiteX2" fmla="*/ 652282 w 3476445"/>
                    <a:gd name="connsiteY2" fmla="*/ 1238250 h 2366332"/>
                    <a:gd name="connsiteX3" fmla="*/ 1085670 w 3476445"/>
                    <a:gd name="connsiteY3" fmla="*/ 2295525 h 2366332"/>
                    <a:gd name="connsiteX4" fmla="*/ 1500007 w 3476445"/>
                    <a:gd name="connsiteY4" fmla="*/ 2138363 h 2366332"/>
                    <a:gd name="connsiteX5" fmla="*/ 3476445 w 3476445"/>
                    <a:gd name="connsiteY5" fmla="*/ 1076325 h 2366332"/>
                    <a:gd name="connsiteX6" fmla="*/ 2719207 w 3476445"/>
                    <a:gd name="connsiteY6" fmla="*/ 752475 h 2366332"/>
                    <a:gd name="connsiteX7" fmla="*/ 1881007 w 3476445"/>
                    <a:gd name="connsiteY7" fmla="*/ 914400 h 2366332"/>
                    <a:gd name="connsiteX8" fmla="*/ 1509532 w 3476445"/>
                    <a:gd name="connsiteY8" fmla="*/ 371475 h 2366332"/>
                    <a:gd name="connsiteX9" fmla="*/ 1352370 w 3476445"/>
                    <a:gd name="connsiteY9" fmla="*/ 285750 h 2366332"/>
                    <a:gd name="connsiteX10" fmla="*/ 847545 w 3476445"/>
                    <a:gd name="connsiteY10" fmla="*/ 138113 h 2366332"/>
                    <a:gd name="connsiteX11" fmla="*/ 428445 w 3476445"/>
                    <a:gd name="connsiteY11" fmla="*/ 190500 h 2366332"/>
                    <a:gd name="connsiteX12" fmla="*/ 252233 w 3476445"/>
                    <a:gd name="connsiteY12" fmla="*/ 161926 h 236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6445" h="2366332">
                      <a:moveTo>
                        <a:pt x="242707" y="0"/>
                      </a:moveTo>
                      <a:lnTo>
                        <a:pt x="242707" y="176213"/>
                      </a:lnTo>
                      <a:cubicBezTo>
                        <a:pt x="-320856" y="954087"/>
                        <a:pt x="215720" y="1246188"/>
                        <a:pt x="652282" y="1238250"/>
                      </a:cubicBezTo>
                      <a:cubicBezTo>
                        <a:pt x="1106307" y="1390650"/>
                        <a:pt x="517344" y="2295525"/>
                        <a:pt x="1085670" y="2295525"/>
                      </a:cubicBezTo>
                      <a:cubicBezTo>
                        <a:pt x="1299982" y="2457451"/>
                        <a:pt x="1528583" y="2314575"/>
                        <a:pt x="1500007" y="2138363"/>
                      </a:cubicBezTo>
                      <a:cubicBezTo>
                        <a:pt x="2249308" y="2251075"/>
                        <a:pt x="2346144" y="1263650"/>
                        <a:pt x="3476445" y="1076325"/>
                      </a:cubicBezTo>
                      <a:cubicBezTo>
                        <a:pt x="2781119" y="1196975"/>
                        <a:pt x="2428694" y="1246187"/>
                        <a:pt x="2719207" y="752475"/>
                      </a:cubicBezTo>
                      <a:cubicBezTo>
                        <a:pt x="2649357" y="606425"/>
                        <a:pt x="2160407" y="860425"/>
                        <a:pt x="1881007" y="914400"/>
                      </a:cubicBezTo>
                      <a:cubicBezTo>
                        <a:pt x="1757182" y="757238"/>
                        <a:pt x="1633357" y="552450"/>
                        <a:pt x="1509532" y="371475"/>
                      </a:cubicBezTo>
                      <a:cubicBezTo>
                        <a:pt x="1457145" y="342900"/>
                        <a:pt x="1419044" y="290513"/>
                        <a:pt x="1352370" y="285750"/>
                      </a:cubicBezTo>
                      <a:cubicBezTo>
                        <a:pt x="1045982" y="303213"/>
                        <a:pt x="982483" y="225425"/>
                        <a:pt x="847545" y="138113"/>
                      </a:cubicBezTo>
                      <a:cubicBezTo>
                        <a:pt x="674508" y="112712"/>
                        <a:pt x="563383" y="139701"/>
                        <a:pt x="428445" y="190500"/>
                      </a:cubicBezTo>
                      <a:cubicBezTo>
                        <a:pt x="369708" y="180975"/>
                        <a:pt x="310970" y="195264"/>
                        <a:pt x="252233" y="161926"/>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4" name="Freeform 233"/>
                <p:cNvSpPr/>
                <p:nvPr/>
              </p:nvSpPr>
              <p:spPr bwMode="auto">
                <a:xfrm>
                  <a:off x="5748338" y="4126707"/>
                  <a:ext cx="0" cy="142875"/>
                </a:xfrm>
                <a:custGeom>
                  <a:avLst/>
                  <a:gdLst>
                    <a:gd name="connsiteX0" fmla="*/ 0 w 0"/>
                    <a:gd name="connsiteY0" fmla="*/ 0 h 142875"/>
                    <a:gd name="connsiteX1" fmla="*/ 0 w 0"/>
                    <a:gd name="connsiteY1" fmla="*/ 142875 h 142875"/>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cubicBezTo>
                        <a:pt x="35719" y="5000"/>
                        <a:pt x="0" y="6667"/>
                        <a:pt x="0" y="1000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5" name="Freeform 234"/>
                <p:cNvSpPr/>
                <p:nvPr/>
              </p:nvSpPr>
              <p:spPr bwMode="auto">
                <a:xfrm>
                  <a:off x="5863558" y="4133850"/>
                  <a:ext cx="0" cy="142875"/>
                </a:xfrm>
                <a:custGeom>
                  <a:avLst/>
                  <a:gdLst>
                    <a:gd name="connsiteX0" fmla="*/ 0 w 0"/>
                    <a:gd name="connsiteY0" fmla="*/ 0 h 142875"/>
                    <a:gd name="connsiteX1" fmla="*/ 0 w 0"/>
                    <a:gd name="connsiteY1" fmla="*/ 142875 h 142875"/>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cubicBezTo>
                        <a:pt x="35719" y="5000"/>
                        <a:pt x="0" y="6667"/>
                        <a:pt x="0" y="1000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6" name="Freeform 235"/>
                <p:cNvSpPr/>
                <p:nvPr/>
              </p:nvSpPr>
              <p:spPr bwMode="auto">
                <a:xfrm>
                  <a:off x="5981700" y="4145756"/>
                  <a:ext cx="38663" cy="147638"/>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7" name="Freeform 236"/>
                <p:cNvSpPr/>
                <p:nvPr/>
              </p:nvSpPr>
              <p:spPr bwMode="auto">
                <a:xfrm rot="16370055">
                  <a:off x="5253120" y="3756563"/>
                  <a:ext cx="50748" cy="195819"/>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8" name="Freeform 237"/>
                <p:cNvSpPr/>
                <p:nvPr/>
              </p:nvSpPr>
              <p:spPr bwMode="auto">
                <a:xfrm rot="16370055">
                  <a:off x="5343327" y="3425230"/>
                  <a:ext cx="53325" cy="89014"/>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49" name="Freeform 238"/>
                <p:cNvSpPr/>
                <p:nvPr/>
              </p:nvSpPr>
              <p:spPr bwMode="auto">
                <a:xfrm rot="15792196">
                  <a:off x="6207895" y="4520842"/>
                  <a:ext cx="45719" cy="111152"/>
                </a:xfrm>
                <a:custGeom>
                  <a:avLst/>
                  <a:gdLst>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100"/>
                    <a:gd name="connsiteY0" fmla="*/ 147638 h 147638"/>
                    <a:gd name="connsiteX1" fmla="*/ 38100 w 38100"/>
                    <a:gd name="connsiteY1" fmla="*/ 0 h 147638"/>
                    <a:gd name="connsiteX0" fmla="*/ 0 w 38663"/>
                    <a:gd name="connsiteY0" fmla="*/ 147638 h 147638"/>
                    <a:gd name="connsiteX1" fmla="*/ 38100 w 38663"/>
                    <a:gd name="connsiteY1" fmla="*/ 0 h 147638"/>
                  </a:gdLst>
                  <a:ahLst/>
                  <a:cxnLst>
                    <a:cxn ang="0">
                      <a:pos x="connsiteX0" y="connsiteY0"/>
                    </a:cxn>
                    <a:cxn ang="0">
                      <a:pos x="connsiteX1" y="connsiteY1"/>
                    </a:cxn>
                  </a:cxnLst>
                  <a:rect l="l" t="t" r="r" b="b"/>
                  <a:pathLst>
                    <a:path w="38663" h="147638">
                      <a:moveTo>
                        <a:pt x="0" y="147638"/>
                      </a:moveTo>
                      <a:cubicBezTo>
                        <a:pt x="24606" y="112713"/>
                        <a:pt x="42069" y="34925"/>
                        <a:pt x="381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0" name="Freeform 239"/>
                <p:cNvSpPr/>
                <p:nvPr/>
              </p:nvSpPr>
              <p:spPr bwMode="auto">
                <a:xfrm>
                  <a:off x="5664200" y="3022601"/>
                  <a:ext cx="2066925" cy="934507"/>
                </a:xfrm>
                <a:custGeom>
                  <a:avLst/>
                  <a:gdLst>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5675"/>
                    <a:gd name="connsiteX1" fmla="*/ 1873250 w 2066925"/>
                    <a:gd name="connsiteY1" fmla="*/ 581025 h 955675"/>
                    <a:gd name="connsiteX2" fmla="*/ 2066925 w 2066925"/>
                    <a:gd name="connsiteY2" fmla="*/ 784225 h 955675"/>
                    <a:gd name="connsiteX3" fmla="*/ 1562100 w 2066925"/>
                    <a:gd name="connsiteY3" fmla="*/ 955675 h 955675"/>
                    <a:gd name="connsiteX4" fmla="*/ 1171575 w 2066925"/>
                    <a:gd name="connsiteY4" fmla="*/ 425450 h 955675"/>
                    <a:gd name="connsiteX5" fmla="*/ 1016000 w 2066925"/>
                    <a:gd name="connsiteY5" fmla="*/ 358775 h 955675"/>
                    <a:gd name="connsiteX6" fmla="*/ 565150 w 2066925"/>
                    <a:gd name="connsiteY6" fmla="*/ 234950 h 955675"/>
                    <a:gd name="connsiteX7" fmla="*/ 444500 w 2066925"/>
                    <a:gd name="connsiteY7" fmla="*/ 158750 h 955675"/>
                    <a:gd name="connsiteX8" fmla="*/ 384175 w 2066925"/>
                    <a:gd name="connsiteY8" fmla="*/ 0 h 955675"/>
                    <a:gd name="connsiteX9" fmla="*/ 301625 w 2066925"/>
                    <a:gd name="connsiteY9" fmla="*/ 200025 h 955675"/>
                    <a:gd name="connsiteX10" fmla="*/ 104775 w 2066925"/>
                    <a:gd name="connsiteY10" fmla="*/ 257175 h 955675"/>
                    <a:gd name="connsiteX11" fmla="*/ 0 w 2066925"/>
                    <a:gd name="connsiteY11" fmla="*/ 241300 h 955675"/>
                    <a:gd name="connsiteX0" fmla="*/ 1644650 w 2066925"/>
                    <a:gd name="connsiteY0" fmla="*/ 450850 h 956706"/>
                    <a:gd name="connsiteX1" fmla="*/ 1873250 w 2066925"/>
                    <a:gd name="connsiteY1" fmla="*/ 581025 h 956706"/>
                    <a:gd name="connsiteX2" fmla="*/ 2066925 w 2066925"/>
                    <a:gd name="connsiteY2" fmla="*/ 784225 h 956706"/>
                    <a:gd name="connsiteX3" fmla="*/ 1562100 w 2066925"/>
                    <a:gd name="connsiteY3" fmla="*/ 955675 h 956706"/>
                    <a:gd name="connsiteX4" fmla="*/ 1171575 w 2066925"/>
                    <a:gd name="connsiteY4" fmla="*/ 425450 h 956706"/>
                    <a:gd name="connsiteX5" fmla="*/ 1016000 w 2066925"/>
                    <a:gd name="connsiteY5" fmla="*/ 358775 h 956706"/>
                    <a:gd name="connsiteX6" fmla="*/ 565150 w 2066925"/>
                    <a:gd name="connsiteY6" fmla="*/ 234950 h 956706"/>
                    <a:gd name="connsiteX7" fmla="*/ 444500 w 2066925"/>
                    <a:gd name="connsiteY7" fmla="*/ 158750 h 956706"/>
                    <a:gd name="connsiteX8" fmla="*/ 384175 w 2066925"/>
                    <a:gd name="connsiteY8" fmla="*/ 0 h 956706"/>
                    <a:gd name="connsiteX9" fmla="*/ 301625 w 2066925"/>
                    <a:gd name="connsiteY9" fmla="*/ 200025 h 956706"/>
                    <a:gd name="connsiteX10" fmla="*/ 104775 w 2066925"/>
                    <a:gd name="connsiteY10" fmla="*/ 257175 h 956706"/>
                    <a:gd name="connsiteX11" fmla="*/ 0 w 2066925"/>
                    <a:gd name="connsiteY11" fmla="*/ 241300 h 956706"/>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16000 w 2066925"/>
                    <a:gd name="connsiteY5" fmla="*/ 358775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50850 h 956732"/>
                    <a:gd name="connsiteX1" fmla="*/ 1873250 w 2066925"/>
                    <a:gd name="connsiteY1" fmla="*/ 581025 h 956732"/>
                    <a:gd name="connsiteX2" fmla="*/ 2066925 w 2066925"/>
                    <a:gd name="connsiteY2" fmla="*/ 784225 h 956732"/>
                    <a:gd name="connsiteX3" fmla="*/ 1562100 w 2066925"/>
                    <a:gd name="connsiteY3" fmla="*/ 955675 h 956732"/>
                    <a:gd name="connsiteX4" fmla="*/ 1162050 w 2066925"/>
                    <a:gd name="connsiteY4" fmla="*/ 434975 h 956732"/>
                    <a:gd name="connsiteX5" fmla="*/ 1073150 w 2066925"/>
                    <a:gd name="connsiteY5" fmla="*/ 336550 h 956732"/>
                    <a:gd name="connsiteX6" fmla="*/ 565150 w 2066925"/>
                    <a:gd name="connsiteY6" fmla="*/ 234950 h 956732"/>
                    <a:gd name="connsiteX7" fmla="*/ 444500 w 2066925"/>
                    <a:gd name="connsiteY7" fmla="*/ 158750 h 956732"/>
                    <a:gd name="connsiteX8" fmla="*/ 384175 w 2066925"/>
                    <a:gd name="connsiteY8" fmla="*/ 0 h 956732"/>
                    <a:gd name="connsiteX9" fmla="*/ 301625 w 2066925"/>
                    <a:gd name="connsiteY9" fmla="*/ 200025 h 956732"/>
                    <a:gd name="connsiteX10" fmla="*/ 104775 w 2066925"/>
                    <a:gd name="connsiteY10" fmla="*/ 257175 h 956732"/>
                    <a:gd name="connsiteX11" fmla="*/ 0 w 2066925"/>
                    <a:gd name="connsiteY11" fmla="*/ 241300 h 956732"/>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 name="connsiteX0" fmla="*/ 1644650 w 2066925"/>
                    <a:gd name="connsiteY0" fmla="*/ 428625 h 934507"/>
                    <a:gd name="connsiteX1" fmla="*/ 1873250 w 2066925"/>
                    <a:gd name="connsiteY1" fmla="*/ 558800 h 934507"/>
                    <a:gd name="connsiteX2" fmla="*/ 2066925 w 2066925"/>
                    <a:gd name="connsiteY2" fmla="*/ 762000 h 934507"/>
                    <a:gd name="connsiteX3" fmla="*/ 1562100 w 2066925"/>
                    <a:gd name="connsiteY3" fmla="*/ 933450 h 934507"/>
                    <a:gd name="connsiteX4" fmla="*/ 1162050 w 2066925"/>
                    <a:gd name="connsiteY4" fmla="*/ 412750 h 934507"/>
                    <a:gd name="connsiteX5" fmla="*/ 1073150 w 2066925"/>
                    <a:gd name="connsiteY5" fmla="*/ 314325 h 934507"/>
                    <a:gd name="connsiteX6" fmla="*/ 565150 w 2066925"/>
                    <a:gd name="connsiteY6" fmla="*/ 212725 h 934507"/>
                    <a:gd name="connsiteX7" fmla="*/ 444500 w 2066925"/>
                    <a:gd name="connsiteY7" fmla="*/ 136525 h 934507"/>
                    <a:gd name="connsiteX8" fmla="*/ 377825 w 2066925"/>
                    <a:gd name="connsiteY8" fmla="*/ 0 h 934507"/>
                    <a:gd name="connsiteX9" fmla="*/ 301625 w 2066925"/>
                    <a:gd name="connsiteY9" fmla="*/ 177800 h 934507"/>
                    <a:gd name="connsiteX10" fmla="*/ 104775 w 2066925"/>
                    <a:gd name="connsiteY10" fmla="*/ 234950 h 934507"/>
                    <a:gd name="connsiteX11" fmla="*/ 0 w 2066925"/>
                    <a:gd name="connsiteY11" fmla="*/ 219075 h 93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25" h="934507">
                      <a:moveTo>
                        <a:pt x="1644650" y="428625"/>
                      </a:moveTo>
                      <a:cubicBezTo>
                        <a:pt x="1762125" y="602192"/>
                        <a:pt x="1797050" y="515408"/>
                        <a:pt x="1873250" y="558800"/>
                      </a:cubicBezTo>
                      <a:cubicBezTo>
                        <a:pt x="2061633" y="623358"/>
                        <a:pt x="2049992" y="694267"/>
                        <a:pt x="2066925" y="762000"/>
                      </a:cubicBezTo>
                      <a:cubicBezTo>
                        <a:pt x="1898650" y="819150"/>
                        <a:pt x="1644650" y="895350"/>
                        <a:pt x="1562100" y="933450"/>
                      </a:cubicBezTo>
                      <a:cubicBezTo>
                        <a:pt x="1476375" y="956733"/>
                        <a:pt x="1292225" y="589492"/>
                        <a:pt x="1162050" y="412750"/>
                      </a:cubicBezTo>
                      <a:lnTo>
                        <a:pt x="1073150" y="314325"/>
                      </a:lnTo>
                      <a:cubicBezTo>
                        <a:pt x="732367" y="318558"/>
                        <a:pt x="734483" y="246592"/>
                        <a:pt x="565150" y="212725"/>
                      </a:cubicBezTo>
                      <a:cubicBezTo>
                        <a:pt x="575733" y="146050"/>
                        <a:pt x="484717" y="161925"/>
                        <a:pt x="444500" y="136525"/>
                      </a:cubicBezTo>
                      <a:cubicBezTo>
                        <a:pt x="424392" y="83608"/>
                        <a:pt x="416983" y="2117"/>
                        <a:pt x="377825" y="0"/>
                      </a:cubicBezTo>
                      <a:cubicBezTo>
                        <a:pt x="339725" y="24342"/>
                        <a:pt x="327025" y="118533"/>
                        <a:pt x="301625" y="177800"/>
                      </a:cubicBezTo>
                      <a:lnTo>
                        <a:pt x="104775" y="234950"/>
                      </a:lnTo>
                      <a:lnTo>
                        <a:pt x="0" y="219075"/>
                      </a:ln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1" name="Freeform 240"/>
                <p:cNvSpPr/>
                <p:nvPr/>
              </p:nvSpPr>
              <p:spPr bwMode="auto">
                <a:xfrm>
                  <a:off x="7324725" y="3463925"/>
                  <a:ext cx="1046713" cy="747554"/>
                </a:xfrm>
                <a:custGeom>
                  <a:avLst/>
                  <a:gdLst>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2950"/>
                    <a:gd name="connsiteX1" fmla="*/ 228600 w 1035050"/>
                    <a:gd name="connsiteY1" fmla="*/ 114300 h 742950"/>
                    <a:gd name="connsiteX2" fmla="*/ 504825 w 1035050"/>
                    <a:gd name="connsiteY2" fmla="*/ 307975 h 742950"/>
                    <a:gd name="connsiteX3" fmla="*/ 736600 w 1035050"/>
                    <a:gd name="connsiteY3" fmla="*/ 336550 h 742950"/>
                    <a:gd name="connsiteX4" fmla="*/ 1035050 w 1035050"/>
                    <a:gd name="connsiteY4" fmla="*/ 742950 h 742950"/>
                    <a:gd name="connsiteX5" fmla="*/ 965200 w 1035050"/>
                    <a:gd name="connsiteY5" fmla="*/ 574675 h 742950"/>
                    <a:gd name="connsiteX0" fmla="*/ 0 w 1035050"/>
                    <a:gd name="connsiteY0" fmla="*/ 0 h 746400"/>
                    <a:gd name="connsiteX1" fmla="*/ 228600 w 1035050"/>
                    <a:gd name="connsiteY1" fmla="*/ 114300 h 746400"/>
                    <a:gd name="connsiteX2" fmla="*/ 504825 w 1035050"/>
                    <a:gd name="connsiteY2" fmla="*/ 307975 h 746400"/>
                    <a:gd name="connsiteX3" fmla="*/ 736600 w 1035050"/>
                    <a:gd name="connsiteY3" fmla="*/ 336550 h 746400"/>
                    <a:gd name="connsiteX4" fmla="*/ 1035050 w 1035050"/>
                    <a:gd name="connsiteY4" fmla="*/ 742950 h 746400"/>
                    <a:gd name="connsiteX5" fmla="*/ 965200 w 1035050"/>
                    <a:gd name="connsiteY5" fmla="*/ 574675 h 746400"/>
                    <a:gd name="connsiteX0" fmla="*/ 0 w 1035050"/>
                    <a:gd name="connsiteY0" fmla="*/ 0 h 746508"/>
                    <a:gd name="connsiteX1" fmla="*/ 228600 w 1035050"/>
                    <a:gd name="connsiteY1" fmla="*/ 114300 h 746508"/>
                    <a:gd name="connsiteX2" fmla="*/ 504825 w 1035050"/>
                    <a:gd name="connsiteY2" fmla="*/ 307975 h 746508"/>
                    <a:gd name="connsiteX3" fmla="*/ 711200 w 1035050"/>
                    <a:gd name="connsiteY3" fmla="*/ 339725 h 746508"/>
                    <a:gd name="connsiteX4" fmla="*/ 1035050 w 1035050"/>
                    <a:gd name="connsiteY4" fmla="*/ 742950 h 746508"/>
                    <a:gd name="connsiteX5" fmla="*/ 965200 w 1035050"/>
                    <a:gd name="connsiteY5" fmla="*/ 574675 h 746508"/>
                    <a:gd name="connsiteX0" fmla="*/ 0 w 1035050"/>
                    <a:gd name="connsiteY0" fmla="*/ 0 h 747554"/>
                    <a:gd name="connsiteX1" fmla="*/ 228600 w 1035050"/>
                    <a:gd name="connsiteY1" fmla="*/ 114300 h 747554"/>
                    <a:gd name="connsiteX2" fmla="*/ 504825 w 1035050"/>
                    <a:gd name="connsiteY2" fmla="*/ 307975 h 747554"/>
                    <a:gd name="connsiteX3" fmla="*/ 711200 w 1035050"/>
                    <a:gd name="connsiteY3" fmla="*/ 339725 h 747554"/>
                    <a:gd name="connsiteX4" fmla="*/ 1035050 w 1035050"/>
                    <a:gd name="connsiteY4" fmla="*/ 742950 h 747554"/>
                    <a:gd name="connsiteX5" fmla="*/ 965200 w 1035050"/>
                    <a:gd name="connsiteY5" fmla="*/ 574675 h 747554"/>
                    <a:gd name="connsiteX0" fmla="*/ 0 w 1046713"/>
                    <a:gd name="connsiteY0" fmla="*/ 0 h 747554"/>
                    <a:gd name="connsiteX1" fmla="*/ 228600 w 1046713"/>
                    <a:gd name="connsiteY1" fmla="*/ 114300 h 747554"/>
                    <a:gd name="connsiteX2" fmla="*/ 504825 w 1046713"/>
                    <a:gd name="connsiteY2" fmla="*/ 307975 h 747554"/>
                    <a:gd name="connsiteX3" fmla="*/ 711200 w 1046713"/>
                    <a:gd name="connsiteY3" fmla="*/ 339725 h 747554"/>
                    <a:gd name="connsiteX4" fmla="*/ 1035050 w 1046713"/>
                    <a:gd name="connsiteY4" fmla="*/ 742950 h 747554"/>
                    <a:gd name="connsiteX5" fmla="*/ 965200 w 1046713"/>
                    <a:gd name="connsiteY5" fmla="*/ 574675 h 74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13" h="747554">
                      <a:moveTo>
                        <a:pt x="0" y="0"/>
                      </a:moveTo>
                      <a:cubicBezTo>
                        <a:pt x="79375" y="104775"/>
                        <a:pt x="152400" y="76200"/>
                        <a:pt x="228600" y="114300"/>
                      </a:cubicBezTo>
                      <a:cubicBezTo>
                        <a:pt x="425450" y="143933"/>
                        <a:pt x="438150" y="208492"/>
                        <a:pt x="504825" y="307975"/>
                      </a:cubicBezTo>
                      <a:cubicBezTo>
                        <a:pt x="636058" y="273050"/>
                        <a:pt x="652992" y="285750"/>
                        <a:pt x="711200" y="339725"/>
                      </a:cubicBezTo>
                      <a:cubicBezTo>
                        <a:pt x="432858" y="732367"/>
                        <a:pt x="814917" y="763058"/>
                        <a:pt x="1035050" y="742950"/>
                      </a:cubicBezTo>
                      <a:cubicBezTo>
                        <a:pt x="1078442" y="658283"/>
                        <a:pt x="988483" y="630767"/>
                        <a:pt x="965200" y="574675"/>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2" name="Freeform 241"/>
                <p:cNvSpPr/>
                <p:nvPr/>
              </p:nvSpPr>
              <p:spPr bwMode="auto">
                <a:xfrm>
                  <a:off x="6330950" y="3216275"/>
                  <a:ext cx="1730375" cy="758825"/>
                </a:xfrm>
                <a:custGeom>
                  <a:avLst/>
                  <a:gdLst>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 name="connsiteX0" fmla="*/ 1730375 w 1730375"/>
                    <a:gd name="connsiteY0" fmla="*/ 587375 h 758825"/>
                    <a:gd name="connsiteX1" fmla="*/ 892175 w 1730375"/>
                    <a:gd name="connsiteY1" fmla="*/ 758825 h 758825"/>
                    <a:gd name="connsiteX2" fmla="*/ 504825 w 1730375"/>
                    <a:gd name="connsiteY2" fmla="*/ 212725 h 758825"/>
                    <a:gd name="connsiteX3" fmla="*/ 0 w 1730375"/>
                    <a:gd name="connsiteY3" fmla="*/ 0 h 758825"/>
                  </a:gdLst>
                  <a:ahLst/>
                  <a:cxnLst>
                    <a:cxn ang="0">
                      <a:pos x="connsiteX0" y="connsiteY0"/>
                    </a:cxn>
                    <a:cxn ang="0">
                      <a:pos x="connsiteX1" y="connsiteY1"/>
                    </a:cxn>
                    <a:cxn ang="0">
                      <a:pos x="connsiteX2" y="connsiteY2"/>
                    </a:cxn>
                    <a:cxn ang="0">
                      <a:pos x="connsiteX3" y="connsiteY3"/>
                    </a:cxn>
                  </a:cxnLst>
                  <a:rect l="l" t="t" r="r" b="b"/>
                  <a:pathLst>
                    <a:path w="1730375" h="758825">
                      <a:moveTo>
                        <a:pt x="1730375" y="587375"/>
                      </a:moveTo>
                      <a:cubicBezTo>
                        <a:pt x="1495425" y="555625"/>
                        <a:pt x="1171575" y="701675"/>
                        <a:pt x="892175" y="758825"/>
                      </a:cubicBezTo>
                      <a:cubicBezTo>
                        <a:pt x="788458" y="738717"/>
                        <a:pt x="633942" y="394758"/>
                        <a:pt x="504825" y="212725"/>
                      </a:cubicBezTo>
                      <a:cubicBezTo>
                        <a:pt x="361950" y="116417"/>
                        <a:pt x="146050" y="128058"/>
                        <a:pt x="0" y="0"/>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3" name="Freeform 242"/>
                <p:cNvSpPr/>
                <p:nvPr/>
              </p:nvSpPr>
              <p:spPr bwMode="auto">
                <a:xfrm>
                  <a:off x="7512050" y="3562350"/>
                  <a:ext cx="396875" cy="234950"/>
                </a:xfrm>
                <a:custGeom>
                  <a:avLst/>
                  <a:gdLst>
                    <a:gd name="connsiteX0" fmla="*/ 396875 w 396875"/>
                    <a:gd name="connsiteY0" fmla="*/ 234950 h 234950"/>
                    <a:gd name="connsiteX1" fmla="*/ 0 w 396875"/>
                    <a:gd name="connsiteY1" fmla="*/ 0 h 234950"/>
                    <a:gd name="connsiteX0" fmla="*/ 396875 w 396875"/>
                    <a:gd name="connsiteY0" fmla="*/ 234950 h 234950"/>
                    <a:gd name="connsiteX1" fmla="*/ 0 w 396875"/>
                    <a:gd name="connsiteY1" fmla="*/ 0 h 234950"/>
                    <a:gd name="connsiteX0" fmla="*/ 396875 w 396875"/>
                    <a:gd name="connsiteY0" fmla="*/ 234950 h 234950"/>
                    <a:gd name="connsiteX1" fmla="*/ 0 w 396875"/>
                    <a:gd name="connsiteY1" fmla="*/ 0 h 234950"/>
                  </a:gdLst>
                  <a:ahLst/>
                  <a:cxnLst>
                    <a:cxn ang="0">
                      <a:pos x="connsiteX0" y="connsiteY0"/>
                    </a:cxn>
                    <a:cxn ang="0">
                      <a:pos x="connsiteX1" y="connsiteY1"/>
                    </a:cxn>
                  </a:cxnLst>
                  <a:rect l="l" t="t" r="r" b="b"/>
                  <a:pathLst>
                    <a:path w="396875" h="234950">
                      <a:moveTo>
                        <a:pt x="396875" y="234950"/>
                      </a:moveTo>
                      <a:cubicBezTo>
                        <a:pt x="232833" y="216958"/>
                        <a:pt x="218017" y="81492"/>
                        <a:pt x="0" y="0"/>
                      </a:cubicBezTo>
                    </a:path>
                  </a:pathLst>
                </a:custGeom>
                <a:noFill/>
                <a:ln w="222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4" name="Freeform 243"/>
                <p:cNvSpPr/>
                <p:nvPr/>
              </p:nvSpPr>
              <p:spPr bwMode="auto">
                <a:xfrm>
                  <a:off x="6721475" y="2962275"/>
                  <a:ext cx="346075" cy="60325"/>
                </a:xfrm>
                <a:custGeom>
                  <a:avLst/>
                  <a:gdLst>
                    <a:gd name="connsiteX0" fmla="*/ 0 w 346075"/>
                    <a:gd name="connsiteY0" fmla="*/ 60325 h 60325"/>
                    <a:gd name="connsiteX1" fmla="*/ 66675 w 346075"/>
                    <a:gd name="connsiteY1" fmla="*/ 34925 h 60325"/>
                    <a:gd name="connsiteX2" fmla="*/ 152400 w 346075"/>
                    <a:gd name="connsiteY2" fmla="*/ 6350 h 60325"/>
                    <a:gd name="connsiteX3" fmla="*/ 222250 w 346075"/>
                    <a:gd name="connsiteY3" fmla="*/ 6350 h 60325"/>
                    <a:gd name="connsiteX4" fmla="*/ 276225 w 346075"/>
                    <a:gd name="connsiteY4" fmla="*/ 0 h 60325"/>
                    <a:gd name="connsiteX5" fmla="*/ 314325 w 346075"/>
                    <a:gd name="connsiteY5" fmla="*/ 25400 h 60325"/>
                    <a:gd name="connsiteX6" fmla="*/ 346075 w 346075"/>
                    <a:gd name="connsiteY6" fmla="*/ 50800 h 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75" h="60325">
                      <a:moveTo>
                        <a:pt x="0" y="60325"/>
                      </a:moveTo>
                      <a:lnTo>
                        <a:pt x="66675" y="34925"/>
                      </a:lnTo>
                      <a:lnTo>
                        <a:pt x="152400" y="6350"/>
                      </a:lnTo>
                      <a:lnTo>
                        <a:pt x="222250" y="6350"/>
                      </a:lnTo>
                      <a:lnTo>
                        <a:pt x="276225" y="0"/>
                      </a:lnTo>
                      <a:lnTo>
                        <a:pt x="314325" y="25400"/>
                      </a:lnTo>
                      <a:lnTo>
                        <a:pt x="346075" y="5080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5" name="Freeform 244"/>
                <p:cNvSpPr/>
                <p:nvPr/>
              </p:nvSpPr>
              <p:spPr bwMode="auto">
                <a:xfrm>
                  <a:off x="6769100" y="2914650"/>
                  <a:ext cx="168275" cy="85725"/>
                </a:xfrm>
                <a:custGeom>
                  <a:avLst/>
                  <a:gdLst>
                    <a:gd name="connsiteX0" fmla="*/ 168275 w 168275"/>
                    <a:gd name="connsiteY0" fmla="*/ 60325 h 85725"/>
                    <a:gd name="connsiteX1" fmla="*/ 73025 w 168275"/>
                    <a:gd name="connsiteY1" fmla="*/ 85725 h 85725"/>
                    <a:gd name="connsiteX2" fmla="*/ 38100 w 168275"/>
                    <a:gd name="connsiteY2" fmla="*/ 82550 h 85725"/>
                    <a:gd name="connsiteX3" fmla="*/ 0 w 168275"/>
                    <a:gd name="connsiteY3" fmla="*/ 0 h 85725"/>
                  </a:gdLst>
                  <a:ahLst/>
                  <a:cxnLst>
                    <a:cxn ang="0">
                      <a:pos x="connsiteX0" y="connsiteY0"/>
                    </a:cxn>
                    <a:cxn ang="0">
                      <a:pos x="connsiteX1" y="connsiteY1"/>
                    </a:cxn>
                    <a:cxn ang="0">
                      <a:pos x="connsiteX2" y="connsiteY2"/>
                    </a:cxn>
                    <a:cxn ang="0">
                      <a:pos x="connsiteX3" y="connsiteY3"/>
                    </a:cxn>
                  </a:cxnLst>
                  <a:rect l="l" t="t" r="r" b="b"/>
                  <a:pathLst>
                    <a:path w="168275" h="85725">
                      <a:moveTo>
                        <a:pt x="168275" y="60325"/>
                      </a:moveTo>
                      <a:lnTo>
                        <a:pt x="73025" y="85725"/>
                      </a:lnTo>
                      <a:lnTo>
                        <a:pt x="38100" y="82550"/>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6" name="Freeform 245"/>
                <p:cNvSpPr/>
                <p:nvPr/>
              </p:nvSpPr>
              <p:spPr bwMode="auto">
                <a:xfrm>
                  <a:off x="6534150" y="3076575"/>
                  <a:ext cx="381000" cy="269875"/>
                </a:xfrm>
                <a:custGeom>
                  <a:avLst/>
                  <a:gdLst>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 name="connsiteX0" fmla="*/ 381000 w 381000"/>
                    <a:gd name="connsiteY0" fmla="*/ 269875 h 269875"/>
                    <a:gd name="connsiteX1" fmla="*/ 241300 w 381000"/>
                    <a:gd name="connsiteY1" fmla="*/ 238125 h 269875"/>
                    <a:gd name="connsiteX2" fmla="*/ 171450 w 381000"/>
                    <a:gd name="connsiteY2" fmla="*/ 238125 h 269875"/>
                    <a:gd name="connsiteX3" fmla="*/ 3175 w 381000"/>
                    <a:gd name="connsiteY3" fmla="*/ 241300 h 269875"/>
                    <a:gd name="connsiteX4" fmla="*/ 0 w 381000"/>
                    <a:gd name="connsiteY4" fmla="*/ 228600 h 269875"/>
                    <a:gd name="connsiteX5" fmla="*/ 76200 w 381000"/>
                    <a:gd name="connsiteY5" fmla="*/ 177800 h 269875"/>
                    <a:gd name="connsiteX6" fmla="*/ 47625 w 381000"/>
                    <a:gd name="connsiteY6" fmla="*/ 123825 h 269875"/>
                    <a:gd name="connsiteX7" fmla="*/ 127000 w 381000"/>
                    <a:gd name="connsiteY7" fmla="*/ 146050 h 269875"/>
                    <a:gd name="connsiteX8" fmla="*/ 228600 w 381000"/>
                    <a:gd name="connsiteY8"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 h="269875">
                      <a:moveTo>
                        <a:pt x="381000" y="269875"/>
                      </a:moveTo>
                      <a:lnTo>
                        <a:pt x="241300" y="238125"/>
                      </a:lnTo>
                      <a:lnTo>
                        <a:pt x="171450" y="238125"/>
                      </a:lnTo>
                      <a:lnTo>
                        <a:pt x="3175" y="241300"/>
                      </a:lnTo>
                      <a:lnTo>
                        <a:pt x="0" y="228600"/>
                      </a:lnTo>
                      <a:lnTo>
                        <a:pt x="76200" y="177800"/>
                      </a:lnTo>
                      <a:lnTo>
                        <a:pt x="47625" y="123825"/>
                      </a:lnTo>
                      <a:lnTo>
                        <a:pt x="127000" y="146050"/>
                      </a:lnTo>
                      <a:cubicBezTo>
                        <a:pt x="141817" y="106892"/>
                        <a:pt x="1058" y="64558"/>
                        <a:pt x="22860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endParaRPr>
                </a:p>
              </p:txBody>
            </p:sp>
            <p:sp>
              <p:nvSpPr>
                <p:cNvPr id="557" name="Freeform 246"/>
                <p:cNvSpPr/>
                <p:nvPr/>
              </p:nvSpPr>
              <p:spPr bwMode="auto">
                <a:xfrm>
                  <a:off x="6667500" y="3222625"/>
                  <a:ext cx="85725" cy="98425"/>
                </a:xfrm>
                <a:custGeom>
                  <a:avLst/>
                  <a:gdLst>
                    <a:gd name="connsiteX0" fmla="*/ 85725 w 85725"/>
                    <a:gd name="connsiteY0" fmla="*/ 0 h 98425"/>
                    <a:gd name="connsiteX1" fmla="*/ 0 w 85725"/>
                    <a:gd name="connsiteY1" fmla="*/ 98425 h 98425"/>
                  </a:gdLst>
                  <a:ahLst/>
                  <a:cxnLst>
                    <a:cxn ang="0">
                      <a:pos x="connsiteX0" y="connsiteY0"/>
                    </a:cxn>
                    <a:cxn ang="0">
                      <a:pos x="connsiteX1" y="connsiteY1"/>
                    </a:cxn>
                  </a:cxnLst>
                  <a:rect l="l" t="t" r="r" b="b"/>
                  <a:pathLst>
                    <a:path w="85725" h="98425">
                      <a:moveTo>
                        <a:pt x="85725" y="0"/>
                      </a:moveTo>
                      <a:lnTo>
                        <a:pt x="0" y="98425"/>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8" name="Freeform 247"/>
                <p:cNvSpPr/>
                <p:nvPr/>
              </p:nvSpPr>
              <p:spPr bwMode="auto">
                <a:xfrm>
                  <a:off x="6353175" y="3235325"/>
                  <a:ext cx="568325" cy="98425"/>
                </a:xfrm>
                <a:custGeom>
                  <a:avLst/>
                  <a:gdLst>
                    <a:gd name="connsiteX0" fmla="*/ 568325 w 568325"/>
                    <a:gd name="connsiteY0" fmla="*/ 98425 h 98425"/>
                    <a:gd name="connsiteX1" fmla="*/ 476250 w 568325"/>
                    <a:gd name="connsiteY1" fmla="*/ 57150 h 98425"/>
                    <a:gd name="connsiteX2" fmla="*/ 409575 w 568325"/>
                    <a:gd name="connsiteY2" fmla="*/ 57150 h 98425"/>
                    <a:gd name="connsiteX3" fmla="*/ 295275 w 568325"/>
                    <a:gd name="connsiteY3" fmla="*/ 34925 h 98425"/>
                    <a:gd name="connsiteX4" fmla="*/ 187325 w 568325"/>
                    <a:gd name="connsiteY4" fmla="*/ 34925 h 98425"/>
                    <a:gd name="connsiteX5" fmla="*/ 0 w 568325"/>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325" h="98425">
                      <a:moveTo>
                        <a:pt x="568325" y="98425"/>
                      </a:moveTo>
                      <a:lnTo>
                        <a:pt x="476250" y="57150"/>
                      </a:lnTo>
                      <a:lnTo>
                        <a:pt x="409575" y="57150"/>
                      </a:lnTo>
                      <a:lnTo>
                        <a:pt x="295275" y="34925"/>
                      </a:lnTo>
                      <a:lnTo>
                        <a:pt x="187325" y="34925"/>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59" name="Freeform 248"/>
                <p:cNvSpPr/>
                <p:nvPr/>
              </p:nvSpPr>
              <p:spPr bwMode="auto">
                <a:xfrm>
                  <a:off x="7743825" y="3606800"/>
                  <a:ext cx="247650" cy="165100"/>
                </a:xfrm>
                <a:custGeom>
                  <a:avLst/>
                  <a:gdLst>
                    <a:gd name="connsiteX0" fmla="*/ 247650 w 247650"/>
                    <a:gd name="connsiteY0" fmla="*/ 165100 h 165100"/>
                    <a:gd name="connsiteX1" fmla="*/ 161925 w 247650"/>
                    <a:gd name="connsiteY1" fmla="*/ 133350 h 165100"/>
                    <a:gd name="connsiteX2" fmla="*/ 117475 w 247650"/>
                    <a:gd name="connsiteY2" fmla="*/ 0 h 165100"/>
                    <a:gd name="connsiteX3" fmla="*/ 0 w 247650"/>
                    <a:gd name="connsiteY3" fmla="*/ 31750 h 165100"/>
                    <a:gd name="connsiteX0" fmla="*/ 247650 w 247650"/>
                    <a:gd name="connsiteY0" fmla="*/ 165100 h 165100"/>
                    <a:gd name="connsiteX1" fmla="*/ 161925 w 247650"/>
                    <a:gd name="connsiteY1" fmla="*/ 133350 h 165100"/>
                    <a:gd name="connsiteX2" fmla="*/ 117475 w 247650"/>
                    <a:gd name="connsiteY2" fmla="*/ 0 h 165100"/>
                    <a:gd name="connsiteX3" fmla="*/ 0 w 247650"/>
                    <a:gd name="connsiteY3" fmla="*/ 31750 h 165100"/>
                  </a:gdLst>
                  <a:ahLst/>
                  <a:cxnLst>
                    <a:cxn ang="0">
                      <a:pos x="connsiteX0" y="connsiteY0"/>
                    </a:cxn>
                    <a:cxn ang="0">
                      <a:pos x="connsiteX1" y="connsiteY1"/>
                    </a:cxn>
                    <a:cxn ang="0">
                      <a:pos x="connsiteX2" y="connsiteY2"/>
                    </a:cxn>
                    <a:cxn ang="0">
                      <a:pos x="connsiteX3" y="connsiteY3"/>
                    </a:cxn>
                  </a:cxnLst>
                  <a:rect l="l" t="t" r="r" b="b"/>
                  <a:pathLst>
                    <a:path w="247650" h="165100">
                      <a:moveTo>
                        <a:pt x="247650" y="165100"/>
                      </a:moveTo>
                      <a:lnTo>
                        <a:pt x="161925" y="133350"/>
                      </a:lnTo>
                      <a:lnTo>
                        <a:pt x="117475" y="0"/>
                      </a:lnTo>
                      <a:cubicBezTo>
                        <a:pt x="71967" y="55033"/>
                        <a:pt x="39158" y="21167"/>
                        <a:pt x="0" y="3175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0" name="Freeform 249"/>
                <p:cNvSpPr/>
                <p:nvPr/>
              </p:nvSpPr>
              <p:spPr bwMode="auto">
                <a:xfrm>
                  <a:off x="7983698" y="3848100"/>
                  <a:ext cx="366552" cy="533400"/>
                </a:xfrm>
                <a:custGeom>
                  <a:avLst/>
                  <a:gdLst>
                    <a:gd name="connsiteX0" fmla="*/ 165100 w 365125"/>
                    <a:gd name="connsiteY0" fmla="*/ 533400 h 533400"/>
                    <a:gd name="connsiteX1" fmla="*/ 155575 w 365125"/>
                    <a:gd name="connsiteY1" fmla="*/ 209550 h 533400"/>
                    <a:gd name="connsiteX2" fmla="*/ 98425 w 365125"/>
                    <a:gd name="connsiteY2" fmla="*/ 374650 h 533400"/>
                    <a:gd name="connsiteX3" fmla="*/ 365125 w 365125"/>
                    <a:gd name="connsiteY3" fmla="*/ 374650 h 533400"/>
                    <a:gd name="connsiteX4" fmla="*/ 276225 w 365125"/>
                    <a:gd name="connsiteY4" fmla="*/ 368300 h 533400"/>
                    <a:gd name="connsiteX5" fmla="*/ 260350 w 365125"/>
                    <a:gd name="connsiteY5" fmla="*/ 304800 h 533400"/>
                    <a:gd name="connsiteX6" fmla="*/ 212725 w 365125"/>
                    <a:gd name="connsiteY6" fmla="*/ 346075 h 533400"/>
                    <a:gd name="connsiteX7" fmla="*/ 0 w 365125"/>
                    <a:gd name="connsiteY7" fmla="*/ 0 h 533400"/>
                    <a:gd name="connsiteX0" fmla="*/ 166502 w 366527"/>
                    <a:gd name="connsiteY0" fmla="*/ 533400 h 533400"/>
                    <a:gd name="connsiteX1" fmla="*/ 156977 w 366527"/>
                    <a:gd name="connsiteY1" fmla="*/ 209550 h 533400"/>
                    <a:gd name="connsiteX2" fmla="*/ 99827 w 366527"/>
                    <a:gd name="connsiteY2" fmla="*/ 374650 h 533400"/>
                    <a:gd name="connsiteX3" fmla="*/ 366527 w 366527"/>
                    <a:gd name="connsiteY3" fmla="*/ 374650 h 533400"/>
                    <a:gd name="connsiteX4" fmla="*/ 277627 w 366527"/>
                    <a:gd name="connsiteY4" fmla="*/ 368300 h 533400"/>
                    <a:gd name="connsiteX5" fmla="*/ 261752 w 366527"/>
                    <a:gd name="connsiteY5" fmla="*/ 304800 h 533400"/>
                    <a:gd name="connsiteX6" fmla="*/ 214127 w 366527"/>
                    <a:gd name="connsiteY6" fmla="*/ 346075 h 533400"/>
                    <a:gd name="connsiteX7" fmla="*/ 1402 w 366527"/>
                    <a:gd name="connsiteY7" fmla="*/ 0 h 533400"/>
                    <a:gd name="connsiteX0" fmla="*/ 166527 w 366552"/>
                    <a:gd name="connsiteY0" fmla="*/ 533400 h 533400"/>
                    <a:gd name="connsiteX1" fmla="*/ 157002 w 366552"/>
                    <a:gd name="connsiteY1" fmla="*/ 209550 h 533400"/>
                    <a:gd name="connsiteX2" fmla="*/ 99852 w 366552"/>
                    <a:gd name="connsiteY2" fmla="*/ 374650 h 533400"/>
                    <a:gd name="connsiteX3" fmla="*/ 366552 w 366552"/>
                    <a:gd name="connsiteY3" fmla="*/ 374650 h 533400"/>
                    <a:gd name="connsiteX4" fmla="*/ 277652 w 366552"/>
                    <a:gd name="connsiteY4" fmla="*/ 368300 h 533400"/>
                    <a:gd name="connsiteX5" fmla="*/ 261777 w 366552"/>
                    <a:gd name="connsiteY5" fmla="*/ 304800 h 533400"/>
                    <a:gd name="connsiteX6" fmla="*/ 214152 w 366552"/>
                    <a:gd name="connsiteY6" fmla="*/ 346075 h 533400"/>
                    <a:gd name="connsiteX7" fmla="*/ 1427 w 366552"/>
                    <a:gd name="connsiteY7"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366552 w 366552"/>
                    <a:gd name="connsiteY3" fmla="*/ 374650 h 533400"/>
                    <a:gd name="connsiteX4" fmla="*/ 277652 w 366552"/>
                    <a:gd name="connsiteY4" fmla="*/ 368300 h 533400"/>
                    <a:gd name="connsiteX5" fmla="*/ 261777 w 366552"/>
                    <a:gd name="connsiteY5" fmla="*/ 304800 h 533400"/>
                    <a:gd name="connsiteX6" fmla="*/ 214152 w 366552"/>
                    <a:gd name="connsiteY6" fmla="*/ 346075 h 533400"/>
                    <a:gd name="connsiteX7" fmla="*/ 1427 w 366552"/>
                    <a:gd name="connsiteY7"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 name="connsiteX0" fmla="*/ 166527 w 366552"/>
                    <a:gd name="connsiteY0" fmla="*/ 533400 h 533400"/>
                    <a:gd name="connsiteX1" fmla="*/ 157002 w 366552"/>
                    <a:gd name="connsiteY1" fmla="*/ 209550 h 533400"/>
                    <a:gd name="connsiteX2" fmla="*/ 93502 w 366552"/>
                    <a:gd name="connsiteY2" fmla="*/ 387350 h 533400"/>
                    <a:gd name="connsiteX3" fmla="*/ 141127 w 366552"/>
                    <a:gd name="connsiteY3" fmla="*/ 403225 h 533400"/>
                    <a:gd name="connsiteX4" fmla="*/ 366552 w 366552"/>
                    <a:gd name="connsiteY4" fmla="*/ 374650 h 533400"/>
                    <a:gd name="connsiteX5" fmla="*/ 277652 w 366552"/>
                    <a:gd name="connsiteY5" fmla="*/ 368300 h 533400"/>
                    <a:gd name="connsiteX6" fmla="*/ 261777 w 366552"/>
                    <a:gd name="connsiteY6" fmla="*/ 304800 h 533400"/>
                    <a:gd name="connsiteX7" fmla="*/ 214152 w 366552"/>
                    <a:gd name="connsiteY7" fmla="*/ 346075 h 533400"/>
                    <a:gd name="connsiteX8" fmla="*/ 1427 w 366552"/>
                    <a:gd name="connsiteY8"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52" h="533400">
                      <a:moveTo>
                        <a:pt x="166527" y="533400"/>
                      </a:moveTo>
                      <a:lnTo>
                        <a:pt x="157002" y="209550"/>
                      </a:lnTo>
                      <a:cubicBezTo>
                        <a:pt x="62810" y="230717"/>
                        <a:pt x="60694" y="321733"/>
                        <a:pt x="93502" y="387350"/>
                      </a:cubicBezTo>
                      <a:cubicBezTo>
                        <a:pt x="134777" y="385233"/>
                        <a:pt x="99852" y="405342"/>
                        <a:pt x="141127" y="403225"/>
                      </a:cubicBezTo>
                      <a:lnTo>
                        <a:pt x="366552" y="374650"/>
                      </a:lnTo>
                      <a:lnTo>
                        <a:pt x="277652" y="368300"/>
                      </a:lnTo>
                      <a:lnTo>
                        <a:pt x="261777" y="304800"/>
                      </a:lnTo>
                      <a:lnTo>
                        <a:pt x="214152" y="346075"/>
                      </a:lnTo>
                      <a:cubicBezTo>
                        <a:pt x="140069" y="335492"/>
                        <a:pt x="-16565" y="340783"/>
                        <a:pt x="1427"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1" name="Freeform 250"/>
                <p:cNvSpPr/>
                <p:nvPr/>
              </p:nvSpPr>
              <p:spPr bwMode="auto">
                <a:xfrm>
                  <a:off x="5708650" y="2930525"/>
                  <a:ext cx="63500" cy="107950"/>
                </a:xfrm>
                <a:custGeom>
                  <a:avLst/>
                  <a:gdLst>
                    <a:gd name="connsiteX0" fmla="*/ 0 w 63500"/>
                    <a:gd name="connsiteY0" fmla="*/ 0 h 107950"/>
                    <a:gd name="connsiteX1" fmla="*/ 63500 w 63500"/>
                    <a:gd name="connsiteY1" fmla="*/ 107950 h 107950"/>
                  </a:gdLst>
                  <a:ahLst/>
                  <a:cxnLst>
                    <a:cxn ang="0">
                      <a:pos x="connsiteX0" y="connsiteY0"/>
                    </a:cxn>
                    <a:cxn ang="0">
                      <a:pos x="connsiteX1" y="connsiteY1"/>
                    </a:cxn>
                  </a:cxnLst>
                  <a:rect l="l" t="t" r="r" b="b"/>
                  <a:pathLst>
                    <a:path w="63500" h="107950">
                      <a:moveTo>
                        <a:pt x="0" y="0"/>
                      </a:moveTo>
                      <a:lnTo>
                        <a:pt x="63500" y="107950"/>
                      </a:lnTo>
                    </a:path>
                  </a:pathLst>
                </a:custGeom>
                <a:noFill/>
                <a:ln w="381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2" name="Freeform 251"/>
                <p:cNvSpPr/>
                <p:nvPr/>
              </p:nvSpPr>
              <p:spPr bwMode="auto">
                <a:xfrm>
                  <a:off x="7493000" y="4886326"/>
                  <a:ext cx="82550" cy="56530"/>
                </a:xfrm>
                <a:custGeom>
                  <a:avLst/>
                  <a:gdLst>
                    <a:gd name="connsiteX0" fmla="*/ 0 w 82550"/>
                    <a:gd name="connsiteY0" fmla="*/ 53975 h 53975"/>
                    <a:gd name="connsiteX1" fmla="*/ 73025 w 82550"/>
                    <a:gd name="connsiteY1" fmla="*/ 44450 h 53975"/>
                    <a:gd name="connsiteX2" fmla="*/ 82550 w 82550"/>
                    <a:gd name="connsiteY2" fmla="*/ 0 h 53975"/>
                    <a:gd name="connsiteX0" fmla="*/ 0 w 82550"/>
                    <a:gd name="connsiteY0" fmla="*/ 53975 h 56530"/>
                    <a:gd name="connsiteX1" fmla="*/ 73025 w 82550"/>
                    <a:gd name="connsiteY1" fmla="*/ 44450 h 56530"/>
                    <a:gd name="connsiteX2" fmla="*/ 82550 w 82550"/>
                    <a:gd name="connsiteY2" fmla="*/ 0 h 56530"/>
                  </a:gdLst>
                  <a:ahLst/>
                  <a:cxnLst>
                    <a:cxn ang="0">
                      <a:pos x="connsiteX0" y="connsiteY0"/>
                    </a:cxn>
                    <a:cxn ang="0">
                      <a:pos x="connsiteX1" y="connsiteY1"/>
                    </a:cxn>
                    <a:cxn ang="0">
                      <a:pos x="connsiteX2" y="connsiteY2"/>
                    </a:cxn>
                  </a:cxnLst>
                  <a:rect l="l" t="t" r="r" b="b"/>
                  <a:pathLst>
                    <a:path w="82550" h="56530">
                      <a:moveTo>
                        <a:pt x="0" y="53975"/>
                      </a:moveTo>
                      <a:cubicBezTo>
                        <a:pt x="24342" y="50800"/>
                        <a:pt x="43920" y="66675"/>
                        <a:pt x="73025" y="44450"/>
                      </a:cubicBezTo>
                      <a:lnTo>
                        <a:pt x="8255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3" name="Freeform 252"/>
                <p:cNvSpPr/>
                <p:nvPr/>
              </p:nvSpPr>
              <p:spPr bwMode="auto">
                <a:xfrm>
                  <a:off x="8243888" y="3319463"/>
                  <a:ext cx="1828800" cy="976312"/>
                </a:xfrm>
                <a:custGeom>
                  <a:avLst/>
                  <a:gdLst>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1828800"/>
                    <a:gd name="connsiteY0" fmla="*/ 685800 h 976312"/>
                    <a:gd name="connsiteX1" fmla="*/ 704850 w 1828800"/>
                    <a:gd name="connsiteY1" fmla="*/ 976312 h 976312"/>
                    <a:gd name="connsiteX2" fmla="*/ 1033462 w 1828800"/>
                    <a:gd name="connsiteY2" fmla="*/ 352425 h 976312"/>
                    <a:gd name="connsiteX3" fmla="*/ 1828800 w 1828800"/>
                    <a:gd name="connsiteY3" fmla="*/ 214312 h 976312"/>
                    <a:gd name="connsiteX4" fmla="*/ 1685925 w 1828800"/>
                    <a:gd name="connsiteY4" fmla="*/ 0 h 97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976312">
                      <a:moveTo>
                        <a:pt x="0" y="685800"/>
                      </a:moveTo>
                      <a:cubicBezTo>
                        <a:pt x="387350" y="563562"/>
                        <a:pt x="531812" y="769938"/>
                        <a:pt x="704850" y="976312"/>
                      </a:cubicBezTo>
                      <a:cubicBezTo>
                        <a:pt x="1081087" y="806450"/>
                        <a:pt x="1081088" y="541337"/>
                        <a:pt x="1033462" y="352425"/>
                      </a:cubicBezTo>
                      <a:cubicBezTo>
                        <a:pt x="1265237" y="520699"/>
                        <a:pt x="1749425" y="384175"/>
                        <a:pt x="1828800" y="214312"/>
                      </a:cubicBezTo>
                      <a:lnTo>
                        <a:pt x="1685925" y="0"/>
                      </a:lnTo>
                    </a:path>
                  </a:pathLst>
                </a:custGeom>
                <a:noFill/>
                <a:ln w="412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4" name="Freeform 253"/>
                <p:cNvSpPr/>
                <p:nvPr/>
              </p:nvSpPr>
              <p:spPr bwMode="auto">
                <a:xfrm>
                  <a:off x="8239125" y="3676650"/>
                  <a:ext cx="1223963" cy="633413"/>
                </a:xfrm>
                <a:custGeom>
                  <a:avLst/>
                  <a:gdLst>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 name="connsiteX0" fmla="*/ 0 w 1223963"/>
                    <a:gd name="connsiteY0" fmla="*/ 342900 h 633413"/>
                    <a:gd name="connsiteX1" fmla="*/ 709613 w 1223963"/>
                    <a:gd name="connsiteY1" fmla="*/ 633413 h 633413"/>
                    <a:gd name="connsiteX2" fmla="*/ 1223963 w 1223963"/>
                    <a:gd name="connsiteY2" fmla="*/ 238125 h 633413"/>
                    <a:gd name="connsiteX3" fmla="*/ 1028700 w 1223963"/>
                    <a:gd name="connsiteY3" fmla="*/ 0 h 633413"/>
                  </a:gdLst>
                  <a:ahLst/>
                  <a:cxnLst>
                    <a:cxn ang="0">
                      <a:pos x="connsiteX0" y="connsiteY0"/>
                    </a:cxn>
                    <a:cxn ang="0">
                      <a:pos x="connsiteX1" y="connsiteY1"/>
                    </a:cxn>
                    <a:cxn ang="0">
                      <a:pos x="connsiteX2" y="connsiteY2"/>
                    </a:cxn>
                    <a:cxn ang="0">
                      <a:pos x="connsiteX3" y="connsiteY3"/>
                    </a:cxn>
                  </a:cxnLst>
                  <a:rect l="l" t="t" r="r" b="b"/>
                  <a:pathLst>
                    <a:path w="1223963" h="633413">
                      <a:moveTo>
                        <a:pt x="0" y="342900"/>
                      </a:moveTo>
                      <a:cubicBezTo>
                        <a:pt x="198438" y="344488"/>
                        <a:pt x="377825" y="269875"/>
                        <a:pt x="709613" y="633413"/>
                      </a:cubicBezTo>
                      <a:cubicBezTo>
                        <a:pt x="995363" y="582612"/>
                        <a:pt x="1042987" y="241301"/>
                        <a:pt x="1223963" y="238125"/>
                      </a:cubicBezTo>
                      <a:cubicBezTo>
                        <a:pt x="1116013" y="201612"/>
                        <a:pt x="1093788" y="79375"/>
                        <a:pt x="1028700" y="0"/>
                      </a:cubicBezTo>
                    </a:path>
                  </a:pathLst>
                </a:custGeom>
                <a:noFill/>
                <a:ln w="317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5" name="Freeform 254"/>
                <p:cNvSpPr/>
                <p:nvPr/>
              </p:nvSpPr>
              <p:spPr bwMode="auto">
                <a:xfrm>
                  <a:off x="9267825" y="3505491"/>
                  <a:ext cx="2590800" cy="228054"/>
                </a:xfrm>
                <a:custGeom>
                  <a:avLst/>
                  <a:gdLst>
                    <a:gd name="connsiteX0" fmla="*/ 2590800 w 2590800"/>
                    <a:gd name="connsiteY0" fmla="*/ 166688 h 166688"/>
                    <a:gd name="connsiteX1" fmla="*/ 962025 w 2590800"/>
                    <a:gd name="connsiteY1" fmla="*/ 0 h 166688"/>
                    <a:gd name="connsiteX2" fmla="*/ 0 w 2590800"/>
                    <a:gd name="connsiteY2" fmla="*/ 142875 h 166688"/>
                    <a:gd name="connsiteX0" fmla="*/ 2590800 w 2590800"/>
                    <a:gd name="connsiteY0" fmla="*/ 166688 h 178318"/>
                    <a:gd name="connsiteX1" fmla="*/ 962025 w 2590800"/>
                    <a:gd name="connsiteY1" fmla="*/ 0 h 178318"/>
                    <a:gd name="connsiteX2" fmla="*/ 0 w 2590800"/>
                    <a:gd name="connsiteY2" fmla="*/ 142875 h 178318"/>
                    <a:gd name="connsiteX0" fmla="*/ 2590800 w 2590800"/>
                    <a:gd name="connsiteY0" fmla="*/ 166688 h 218820"/>
                    <a:gd name="connsiteX1" fmla="*/ 962025 w 2590800"/>
                    <a:gd name="connsiteY1" fmla="*/ 0 h 218820"/>
                    <a:gd name="connsiteX2" fmla="*/ 0 w 2590800"/>
                    <a:gd name="connsiteY2" fmla="*/ 142875 h 218820"/>
                    <a:gd name="connsiteX0" fmla="*/ 2590800 w 2590800"/>
                    <a:gd name="connsiteY0" fmla="*/ 257698 h 309830"/>
                    <a:gd name="connsiteX1" fmla="*/ 962025 w 2590800"/>
                    <a:gd name="connsiteY1" fmla="*/ 91010 h 309830"/>
                    <a:gd name="connsiteX2" fmla="*/ 0 w 2590800"/>
                    <a:gd name="connsiteY2" fmla="*/ 233885 h 309830"/>
                    <a:gd name="connsiteX0" fmla="*/ 2590800 w 2590800"/>
                    <a:gd name="connsiteY0" fmla="*/ 172138 h 224270"/>
                    <a:gd name="connsiteX1" fmla="*/ 962025 w 2590800"/>
                    <a:gd name="connsiteY1" fmla="*/ 5450 h 224270"/>
                    <a:gd name="connsiteX2" fmla="*/ 0 w 2590800"/>
                    <a:gd name="connsiteY2" fmla="*/ 148325 h 224270"/>
                    <a:gd name="connsiteX0" fmla="*/ 2590800 w 2590800"/>
                    <a:gd name="connsiteY0" fmla="*/ 169049 h 221181"/>
                    <a:gd name="connsiteX1" fmla="*/ 962025 w 2590800"/>
                    <a:gd name="connsiteY1" fmla="*/ 2361 h 221181"/>
                    <a:gd name="connsiteX2" fmla="*/ 0 w 2590800"/>
                    <a:gd name="connsiteY2" fmla="*/ 145236 h 221181"/>
                    <a:gd name="connsiteX0" fmla="*/ 2590800 w 2590800"/>
                    <a:gd name="connsiteY0" fmla="*/ 175922 h 228054"/>
                    <a:gd name="connsiteX1" fmla="*/ 962025 w 2590800"/>
                    <a:gd name="connsiteY1" fmla="*/ 9234 h 228054"/>
                    <a:gd name="connsiteX2" fmla="*/ 0 w 2590800"/>
                    <a:gd name="connsiteY2" fmla="*/ 152109 h 228054"/>
                  </a:gdLst>
                  <a:ahLst/>
                  <a:cxnLst>
                    <a:cxn ang="0">
                      <a:pos x="connsiteX0" y="connsiteY0"/>
                    </a:cxn>
                    <a:cxn ang="0">
                      <a:pos x="connsiteX1" y="connsiteY1"/>
                    </a:cxn>
                    <a:cxn ang="0">
                      <a:pos x="connsiteX2" y="connsiteY2"/>
                    </a:cxn>
                  </a:cxnLst>
                  <a:rect l="l" t="t" r="r" b="b"/>
                  <a:pathLst>
                    <a:path w="2590800" h="228054">
                      <a:moveTo>
                        <a:pt x="2590800" y="175922"/>
                      </a:moveTo>
                      <a:cubicBezTo>
                        <a:pt x="2295525" y="225134"/>
                        <a:pt x="1643063" y="317210"/>
                        <a:pt x="962025" y="9234"/>
                      </a:cubicBezTo>
                      <a:cubicBezTo>
                        <a:pt x="565150" y="-62204"/>
                        <a:pt x="606425" y="309272"/>
                        <a:pt x="0" y="152109"/>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6" name="Freeform 255"/>
                <p:cNvSpPr/>
                <p:nvPr/>
              </p:nvSpPr>
              <p:spPr bwMode="auto">
                <a:xfrm>
                  <a:off x="9996488" y="3243263"/>
                  <a:ext cx="209550" cy="690562"/>
                </a:xfrm>
                <a:custGeom>
                  <a:avLst/>
                  <a:gdLst>
                    <a:gd name="connsiteX0" fmla="*/ 209550 w 209550"/>
                    <a:gd name="connsiteY0" fmla="*/ 690562 h 690562"/>
                    <a:gd name="connsiteX1" fmla="*/ 0 w 209550"/>
                    <a:gd name="connsiteY1" fmla="*/ 0 h 690562"/>
                  </a:gdLst>
                  <a:ahLst/>
                  <a:cxnLst>
                    <a:cxn ang="0">
                      <a:pos x="connsiteX0" y="connsiteY0"/>
                    </a:cxn>
                    <a:cxn ang="0">
                      <a:pos x="connsiteX1" y="connsiteY1"/>
                    </a:cxn>
                  </a:cxnLst>
                  <a:rect l="l" t="t" r="r" b="b"/>
                  <a:pathLst>
                    <a:path w="209550" h="690562">
                      <a:moveTo>
                        <a:pt x="209550" y="690562"/>
                      </a:moveTo>
                      <a:lnTo>
                        <a:pt x="0" y="0"/>
                      </a:ln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7" name="Freeform 256"/>
                <p:cNvSpPr/>
                <p:nvPr/>
              </p:nvSpPr>
              <p:spPr bwMode="auto">
                <a:xfrm>
                  <a:off x="9882188" y="3414713"/>
                  <a:ext cx="637520" cy="1947862"/>
                </a:xfrm>
                <a:custGeom>
                  <a:avLst/>
                  <a:gdLst>
                    <a:gd name="connsiteX0" fmla="*/ 500062 w 500062"/>
                    <a:gd name="connsiteY0" fmla="*/ 1947862 h 1947862"/>
                    <a:gd name="connsiteX1" fmla="*/ 0 w 500062"/>
                    <a:gd name="connsiteY1" fmla="*/ 0 h 1947862"/>
                    <a:gd name="connsiteX0" fmla="*/ 500062 w 634852"/>
                    <a:gd name="connsiteY0" fmla="*/ 1947862 h 1947862"/>
                    <a:gd name="connsiteX1" fmla="*/ 0 w 634852"/>
                    <a:gd name="connsiteY1" fmla="*/ 0 h 1947862"/>
                    <a:gd name="connsiteX0" fmla="*/ 500062 w 647345"/>
                    <a:gd name="connsiteY0" fmla="*/ 1947862 h 1947862"/>
                    <a:gd name="connsiteX1" fmla="*/ 0 w 647345"/>
                    <a:gd name="connsiteY1" fmla="*/ 0 h 1947862"/>
                    <a:gd name="connsiteX0" fmla="*/ 500062 w 637520"/>
                    <a:gd name="connsiteY0" fmla="*/ 1947862 h 1947862"/>
                    <a:gd name="connsiteX1" fmla="*/ 0 w 637520"/>
                    <a:gd name="connsiteY1" fmla="*/ 0 h 1947862"/>
                  </a:gdLst>
                  <a:ahLst/>
                  <a:cxnLst>
                    <a:cxn ang="0">
                      <a:pos x="connsiteX0" y="connsiteY0"/>
                    </a:cxn>
                    <a:cxn ang="0">
                      <a:pos x="connsiteX1" y="connsiteY1"/>
                    </a:cxn>
                  </a:cxnLst>
                  <a:rect l="l" t="t" r="r" b="b"/>
                  <a:pathLst>
                    <a:path w="637520" h="1947862">
                      <a:moveTo>
                        <a:pt x="500062" y="1947862"/>
                      </a:moveTo>
                      <a:cubicBezTo>
                        <a:pt x="919163" y="1536700"/>
                        <a:pt x="271462" y="354012"/>
                        <a:pt x="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8" name="Freeform 257"/>
                <p:cNvSpPr/>
                <p:nvPr/>
              </p:nvSpPr>
              <p:spPr bwMode="auto">
                <a:xfrm>
                  <a:off x="8958263" y="3662363"/>
                  <a:ext cx="366712" cy="1595437"/>
                </a:xfrm>
                <a:custGeom>
                  <a:avLst/>
                  <a:gdLst>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 name="connsiteX0" fmla="*/ 366712 w 366712"/>
                    <a:gd name="connsiteY0" fmla="*/ 1595437 h 1595437"/>
                    <a:gd name="connsiteX1" fmla="*/ 85725 w 366712"/>
                    <a:gd name="connsiteY1" fmla="*/ 838200 h 1595437"/>
                    <a:gd name="connsiteX2" fmla="*/ 0 w 366712"/>
                    <a:gd name="connsiteY2" fmla="*/ 619125 h 1595437"/>
                    <a:gd name="connsiteX3" fmla="*/ 295275 w 366712"/>
                    <a:gd name="connsiteY3" fmla="*/ 0 h 1595437"/>
                  </a:gdLst>
                  <a:ahLst/>
                  <a:cxnLst>
                    <a:cxn ang="0">
                      <a:pos x="connsiteX0" y="connsiteY0"/>
                    </a:cxn>
                    <a:cxn ang="0">
                      <a:pos x="connsiteX1" y="connsiteY1"/>
                    </a:cxn>
                    <a:cxn ang="0">
                      <a:pos x="connsiteX2" y="connsiteY2"/>
                    </a:cxn>
                    <a:cxn ang="0">
                      <a:pos x="connsiteX3" y="connsiteY3"/>
                    </a:cxn>
                  </a:cxnLst>
                  <a:rect l="l" t="t" r="r" b="b"/>
                  <a:pathLst>
                    <a:path w="366712" h="1595437">
                      <a:moveTo>
                        <a:pt x="366712" y="1595437"/>
                      </a:moveTo>
                      <a:cubicBezTo>
                        <a:pt x="249238" y="1466850"/>
                        <a:pt x="-149226" y="842962"/>
                        <a:pt x="85725" y="838200"/>
                      </a:cubicBezTo>
                      <a:cubicBezTo>
                        <a:pt x="166688" y="708025"/>
                        <a:pt x="28575" y="692150"/>
                        <a:pt x="0" y="619125"/>
                      </a:cubicBezTo>
                      <a:cubicBezTo>
                        <a:pt x="365125" y="436563"/>
                        <a:pt x="292100" y="134938"/>
                        <a:pt x="295275"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69" name="Freeform 258"/>
                <p:cNvSpPr/>
                <p:nvPr/>
              </p:nvSpPr>
              <p:spPr bwMode="auto">
                <a:xfrm>
                  <a:off x="8534400" y="3690938"/>
                  <a:ext cx="14288" cy="295275"/>
                </a:xfrm>
                <a:custGeom>
                  <a:avLst/>
                  <a:gdLst>
                    <a:gd name="connsiteX0" fmla="*/ 14288 w 14288"/>
                    <a:gd name="connsiteY0" fmla="*/ 0 h 295275"/>
                    <a:gd name="connsiteX1" fmla="*/ 0 w 14288"/>
                    <a:gd name="connsiteY1" fmla="*/ 295275 h 295275"/>
                  </a:gdLst>
                  <a:ahLst/>
                  <a:cxnLst>
                    <a:cxn ang="0">
                      <a:pos x="connsiteX0" y="connsiteY0"/>
                    </a:cxn>
                    <a:cxn ang="0">
                      <a:pos x="connsiteX1" y="connsiteY1"/>
                    </a:cxn>
                  </a:cxnLst>
                  <a:rect l="l" t="t" r="r" b="b"/>
                  <a:pathLst>
                    <a:path w="14288" h="295275">
                      <a:moveTo>
                        <a:pt x="14288" y="0"/>
                      </a:moveTo>
                      <a:lnTo>
                        <a:pt x="0" y="295275"/>
                      </a:lnTo>
                    </a:path>
                  </a:pathLst>
                </a:custGeom>
                <a:noFill/>
                <a:ln w="285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0" name="Freeform 259"/>
                <p:cNvSpPr/>
                <p:nvPr/>
              </p:nvSpPr>
              <p:spPr bwMode="auto">
                <a:xfrm>
                  <a:off x="9277350" y="3690938"/>
                  <a:ext cx="2576513" cy="273390"/>
                </a:xfrm>
                <a:custGeom>
                  <a:avLst/>
                  <a:gdLst>
                    <a:gd name="connsiteX0" fmla="*/ 2576513 w 2576513"/>
                    <a:gd name="connsiteY0" fmla="*/ 9525 h 252412"/>
                    <a:gd name="connsiteX1" fmla="*/ 914400 w 2576513"/>
                    <a:gd name="connsiteY1" fmla="*/ 252412 h 252412"/>
                    <a:gd name="connsiteX2" fmla="*/ 0 w 2576513"/>
                    <a:gd name="connsiteY2" fmla="*/ 0 h 252412"/>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 name="connsiteX0" fmla="*/ 2576513 w 2576513"/>
                    <a:gd name="connsiteY0" fmla="*/ 9525 h 273390"/>
                    <a:gd name="connsiteX1" fmla="*/ 914400 w 2576513"/>
                    <a:gd name="connsiteY1" fmla="*/ 252412 h 273390"/>
                    <a:gd name="connsiteX2" fmla="*/ 0 w 2576513"/>
                    <a:gd name="connsiteY2" fmla="*/ 0 h 273390"/>
                  </a:gdLst>
                  <a:ahLst/>
                  <a:cxnLst>
                    <a:cxn ang="0">
                      <a:pos x="connsiteX0" y="connsiteY0"/>
                    </a:cxn>
                    <a:cxn ang="0">
                      <a:pos x="connsiteX1" y="connsiteY1"/>
                    </a:cxn>
                    <a:cxn ang="0">
                      <a:pos x="connsiteX2" y="connsiteY2"/>
                    </a:cxn>
                  </a:cxnLst>
                  <a:rect l="l" t="t" r="r" b="b"/>
                  <a:pathLst>
                    <a:path w="2576513" h="273390">
                      <a:moveTo>
                        <a:pt x="2576513" y="9525"/>
                      </a:moveTo>
                      <a:cubicBezTo>
                        <a:pt x="1984375" y="204787"/>
                        <a:pt x="1149351" y="-123824"/>
                        <a:pt x="914400" y="252412"/>
                      </a:cubicBezTo>
                      <a:cubicBezTo>
                        <a:pt x="638175" y="349250"/>
                        <a:pt x="304800" y="84137"/>
                        <a:pt x="0" y="0"/>
                      </a:cubicBezTo>
                    </a:path>
                  </a:pathLst>
                </a:custGeom>
                <a:noFill/>
                <a:ln w="1905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1" name="Freeform 260"/>
                <p:cNvSpPr/>
                <p:nvPr/>
              </p:nvSpPr>
              <p:spPr bwMode="auto">
                <a:xfrm>
                  <a:off x="8829675" y="3948113"/>
                  <a:ext cx="154234" cy="352425"/>
                </a:xfrm>
                <a:custGeom>
                  <a:avLst/>
                  <a:gdLst>
                    <a:gd name="connsiteX0" fmla="*/ 114300 w 114300"/>
                    <a:gd name="connsiteY0" fmla="*/ 352425 h 352425"/>
                    <a:gd name="connsiteX1" fmla="*/ 0 w 114300"/>
                    <a:gd name="connsiteY1" fmla="*/ 0 h 352425"/>
                    <a:gd name="connsiteX0" fmla="*/ 114300 w 146524"/>
                    <a:gd name="connsiteY0" fmla="*/ 352425 h 352425"/>
                    <a:gd name="connsiteX1" fmla="*/ 0 w 146524"/>
                    <a:gd name="connsiteY1" fmla="*/ 0 h 352425"/>
                    <a:gd name="connsiteX0" fmla="*/ 114300 w 154234"/>
                    <a:gd name="connsiteY0" fmla="*/ 352425 h 352425"/>
                    <a:gd name="connsiteX1" fmla="*/ 0 w 154234"/>
                    <a:gd name="connsiteY1" fmla="*/ 0 h 352425"/>
                  </a:gdLst>
                  <a:ahLst/>
                  <a:cxnLst>
                    <a:cxn ang="0">
                      <a:pos x="connsiteX0" y="connsiteY0"/>
                    </a:cxn>
                    <a:cxn ang="0">
                      <a:pos x="connsiteX1" y="connsiteY1"/>
                    </a:cxn>
                  </a:cxnLst>
                  <a:rect l="l" t="t" r="r" b="b"/>
                  <a:pathLst>
                    <a:path w="154234" h="352425">
                      <a:moveTo>
                        <a:pt x="114300" y="352425"/>
                      </a:moveTo>
                      <a:cubicBezTo>
                        <a:pt x="219075" y="196850"/>
                        <a:pt x="95250" y="88900"/>
                        <a:pt x="0"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2" name="Freeform 261"/>
                <p:cNvSpPr/>
                <p:nvPr/>
              </p:nvSpPr>
              <p:spPr bwMode="auto">
                <a:xfrm>
                  <a:off x="8767763" y="3671888"/>
                  <a:ext cx="500062" cy="455317"/>
                </a:xfrm>
                <a:custGeom>
                  <a:avLst/>
                  <a:gdLst>
                    <a:gd name="connsiteX0" fmla="*/ 0 w 500062"/>
                    <a:gd name="connsiteY0" fmla="*/ 452437 h 452437"/>
                    <a:gd name="connsiteX1" fmla="*/ 500062 w 500062"/>
                    <a:gd name="connsiteY1" fmla="*/ 0 h 452437"/>
                    <a:gd name="connsiteX0" fmla="*/ 0 w 500062"/>
                    <a:gd name="connsiteY0" fmla="*/ 452437 h 453383"/>
                    <a:gd name="connsiteX1" fmla="*/ 500062 w 500062"/>
                    <a:gd name="connsiteY1" fmla="*/ 0 h 453383"/>
                    <a:gd name="connsiteX0" fmla="*/ 0 w 500062"/>
                    <a:gd name="connsiteY0" fmla="*/ 452437 h 455317"/>
                    <a:gd name="connsiteX1" fmla="*/ 500062 w 500062"/>
                    <a:gd name="connsiteY1" fmla="*/ 0 h 455317"/>
                  </a:gdLst>
                  <a:ahLst/>
                  <a:cxnLst>
                    <a:cxn ang="0">
                      <a:pos x="connsiteX0" y="connsiteY0"/>
                    </a:cxn>
                    <a:cxn ang="0">
                      <a:pos x="connsiteX1" y="connsiteY1"/>
                    </a:cxn>
                  </a:cxnLst>
                  <a:rect l="l" t="t" r="r" b="b"/>
                  <a:pathLst>
                    <a:path w="500062" h="455317">
                      <a:moveTo>
                        <a:pt x="0" y="452437"/>
                      </a:moveTo>
                      <a:cubicBezTo>
                        <a:pt x="438150" y="473075"/>
                        <a:pt x="471488" y="388937"/>
                        <a:pt x="500062" y="0"/>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3" name="Freeform 262"/>
                <p:cNvSpPr/>
                <p:nvPr/>
              </p:nvSpPr>
              <p:spPr bwMode="auto">
                <a:xfrm>
                  <a:off x="8720138" y="3848100"/>
                  <a:ext cx="52387" cy="276225"/>
                </a:xfrm>
                <a:custGeom>
                  <a:avLst/>
                  <a:gdLst>
                    <a:gd name="connsiteX0" fmla="*/ 0 w 52387"/>
                    <a:gd name="connsiteY0" fmla="*/ 0 h 276225"/>
                    <a:gd name="connsiteX1" fmla="*/ 52387 w 52387"/>
                    <a:gd name="connsiteY1" fmla="*/ 276225 h 276225"/>
                    <a:gd name="connsiteX0" fmla="*/ 0 w 52387"/>
                    <a:gd name="connsiteY0" fmla="*/ 0 h 276225"/>
                    <a:gd name="connsiteX1" fmla="*/ 52387 w 52387"/>
                    <a:gd name="connsiteY1" fmla="*/ 276225 h 276225"/>
                  </a:gdLst>
                  <a:ahLst/>
                  <a:cxnLst>
                    <a:cxn ang="0">
                      <a:pos x="connsiteX0" y="connsiteY0"/>
                    </a:cxn>
                    <a:cxn ang="0">
                      <a:pos x="connsiteX1" y="connsiteY1"/>
                    </a:cxn>
                  </a:cxnLst>
                  <a:rect l="l" t="t" r="r" b="b"/>
                  <a:pathLst>
                    <a:path w="52387" h="276225">
                      <a:moveTo>
                        <a:pt x="0" y="0"/>
                      </a:moveTo>
                      <a:cubicBezTo>
                        <a:pt x="36512" y="115888"/>
                        <a:pt x="34925" y="184150"/>
                        <a:pt x="52387" y="276225"/>
                      </a:cubicBez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4" name="Freeform 263"/>
                <p:cNvSpPr/>
                <p:nvPr/>
              </p:nvSpPr>
              <p:spPr bwMode="auto">
                <a:xfrm>
                  <a:off x="9448800" y="3252788"/>
                  <a:ext cx="190500" cy="447675"/>
                </a:xfrm>
                <a:custGeom>
                  <a:avLst/>
                  <a:gdLst>
                    <a:gd name="connsiteX0" fmla="*/ 190500 w 190500"/>
                    <a:gd name="connsiteY0" fmla="*/ 0 h 447675"/>
                    <a:gd name="connsiteX1" fmla="*/ 171450 w 190500"/>
                    <a:gd name="connsiteY1" fmla="*/ 447675 h 447675"/>
                    <a:gd name="connsiteX2" fmla="*/ 0 w 190500"/>
                    <a:gd name="connsiteY2" fmla="*/ 438150 h 447675"/>
                    <a:gd name="connsiteX0" fmla="*/ 190500 w 190500"/>
                    <a:gd name="connsiteY0" fmla="*/ 0 h 447675"/>
                    <a:gd name="connsiteX1" fmla="*/ 171450 w 190500"/>
                    <a:gd name="connsiteY1" fmla="*/ 447675 h 447675"/>
                    <a:gd name="connsiteX2" fmla="*/ 0 w 190500"/>
                    <a:gd name="connsiteY2" fmla="*/ 438150 h 447675"/>
                  </a:gdLst>
                  <a:ahLst/>
                  <a:cxnLst>
                    <a:cxn ang="0">
                      <a:pos x="connsiteX0" y="connsiteY0"/>
                    </a:cxn>
                    <a:cxn ang="0">
                      <a:pos x="connsiteX1" y="connsiteY1"/>
                    </a:cxn>
                    <a:cxn ang="0">
                      <a:pos x="connsiteX2" y="connsiteY2"/>
                    </a:cxn>
                  </a:cxnLst>
                  <a:rect l="l" t="t" r="r" b="b"/>
                  <a:pathLst>
                    <a:path w="190500" h="447675">
                      <a:moveTo>
                        <a:pt x="190500" y="0"/>
                      </a:moveTo>
                      <a:cubicBezTo>
                        <a:pt x="46037" y="173037"/>
                        <a:pt x="177800" y="298450"/>
                        <a:pt x="171450" y="447675"/>
                      </a:cubicBezTo>
                      <a:lnTo>
                        <a:pt x="0" y="438150"/>
                      </a:ln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5" name="Freeform 264"/>
                <p:cNvSpPr/>
                <p:nvPr/>
              </p:nvSpPr>
              <p:spPr bwMode="auto">
                <a:xfrm>
                  <a:off x="9586913" y="3262314"/>
                  <a:ext cx="419100" cy="202931"/>
                </a:xfrm>
                <a:custGeom>
                  <a:avLst/>
                  <a:gdLst>
                    <a:gd name="connsiteX0" fmla="*/ 114300 w 419100"/>
                    <a:gd name="connsiteY0" fmla="*/ 0 h 123825"/>
                    <a:gd name="connsiteX1" fmla="*/ 419100 w 419100"/>
                    <a:gd name="connsiteY1" fmla="*/ 76200 h 123825"/>
                    <a:gd name="connsiteX2" fmla="*/ 0 w 419100"/>
                    <a:gd name="connsiteY2" fmla="*/ 123825 h 123825"/>
                    <a:gd name="connsiteX0" fmla="*/ 114300 w 419100"/>
                    <a:gd name="connsiteY0" fmla="*/ 0 h 129252"/>
                    <a:gd name="connsiteX1" fmla="*/ 419100 w 419100"/>
                    <a:gd name="connsiteY1" fmla="*/ 76200 h 129252"/>
                    <a:gd name="connsiteX2" fmla="*/ 0 w 419100"/>
                    <a:gd name="connsiteY2" fmla="*/ 123825 h 129252"/>
                    <a:gd name="connsiteX0" fmla="*/ 114300 w 419100"/>
                    <a:gd name="connsiteY0" fmla="*/ 0 h 202931"/>
                    <a:gd name="connsiteX1" fmla="*/ 419100 w 419100"/>
                    <a:gd name="connsiteY1" fmla="*/ 76200 h 202931"/>
                    <a:gd name="connsiteX2" fmla="*/ 0 w 419100"/>
                    <a:gd name="connsiteY2" fmla="*/ 123825 h 202931"/>
                    <a:gd name="connsiteX0" fmla="*/ 114300 w 419100"/>
                    <a:gd name="connsiteY0" fmla="*/ 0 h 202931"/>
                    <a:gd name="connsiteX1" fmla="*/ 419100 w 419100"/>
                    <a:gd name="connsiteY1" fmla="*/ 76200 h 202931"/>
                    <a:gd name="connsiteX2" fmla="*/ 0 w 419100"/>
                    <a:gd name="connsiteY2" fmla="*/ 123825 h 202931"/>
                  </a:gdLst>
                  <a:ahLst/>
                  <a:cxnLst>
                    <a:cxn ang="0">
                      <a:pos x="connsiteX0" y="connsiteY0"/>
                    </a:cxn>
                    <a:cxn ang="0">
                      <a:pos x="connsiteX1" y="connsiteY1"/>
                    </a:cxn>
                    <a:cxn ang="0">
                      <a:pos x="connsiteX2" y="connsiteY2"/>
                    </a:cxn>
                  </a:cxnLst>
                  <a:rect l="l" t="t" r="r" b="b"/>
                  <a:pathLst>
                    <a:path w="419100" h="202931">
                      <a:moveTo>
                        <a:pt x="114300" y="0"/>
                      </a:moveTo>
                      <a:cubicBezTo>
                        <a:pt x="134938" y="254000"/>
                        <a:pt x="379413" y="198437"/>
                        <a:pt x="419100" y="76200"/>
                      </a:cubicBezTo>
                      <a:cubicBezTo>
                        <a:pt x="298450" y="339725"/>
                        <a:pt x="139700" y="107950"/>
                        <a:pt x="0" y="123825"/>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6" name="Freeform 265"/>
                <p:cNvSpPr/>
                <p:nvPr/>
              </p:nvSpPr>
              <p:spPr bwMode="auto">
                <a:xfrm>
                  <a:off x="9463088" y="3348039"/>
                  <a:ext cx="509587" cy="172696"/>
                </a:xfrm>
                <a:custGeom>
                  <a:avLst/>
                  <a:gdLst>
                    <a:gd name="connsiteX0" fmla="*/ 0 w 509587"/>
                    <a:gd name="connsiteY0" fmla="*/ 28575 h 28575"/>
                    <a:gd name="connsiteX1" fmla="*/ 509587 w 509587"/>
                    <a:gd name="connsiteY1" fmla="*/ 0 h 28575"/>
                    <a:gd name="connsiteX0" fmla="*/ 0 w 509587"/>
                    <a:gd name="connsiteY0" fmla="*/ 28575 h 172696"/>
                    <a:gd name="connsiteX1" fmla="*/ 509587 w 509587"/>
                    <a:gd name="connsiteY1" fmla="*/ 0 h 172696"/>
                  </a:gdLst>
                  <a:ahLst/>
                  <a:cxnLst>
                    <a:cxn ang="0">
                      <a:pos x="connsiteX0" y="connsiteY0"/>
                    </a:cxn>
                    <a:cxn ang="0">
                      <a:pos x="connsiteX1" y="connsiteY1"/>
                    </a:cxn>
                  </a:cxnLst>
                  <a:rect l="l" t="t" r="r" b="b"/>
                  <a:pathLst>
                    <a:path w="509587" h="172696">
                      <a:moveTo>
                        <a:pt x="0" y="28575"/>
                      </a:moveTo>
                      <a:cubicBezTo>
                        <a:pt x="169862" y="19050"/>
                        <a:pt x="392113" y="376237"/>
                        <a:pt x="509587" y="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7" name="Freeform 266"/>
                <p:cNvSpPr/>
                <p:nvPr/>
              </p:nvSpPr>
              <p:spPr bwMode="auto">
                <a:xfrm>
                  <a:off x="9396748" y="3390900"/>
                  <a:ext cx="158225" cy="533400"/>
                </a:xfrm>
                <a:custGeom>
                  <a:avLst/>
                  <a:gdLst>
                    <a:gd name="connsiteX0" fmla="*/ 0 w 28575"/>
                    <a:gd name="connsiteY0" fmla="*/ 0 h 533400"/>
                    <a:gd name="connsiteX1" fmla="*/ 28575 w 28575"/>
                    <a:gd name="connsiteY1" fmla="*/ 276225 h 533400"/>
                    <a:gd name="connsiteX2" fmla="*/ 9525 w 28575"/>
                    <a:gd name="connsiteY2" fmla="*/ 533400 h 533400"/>
                    <a:gd name="connsiteX0" fmla="*/ 52052 w 80627"/>
                    <a:gd name="connsiteY0" fmla="*/ 0 h 533400"/>
                    <a:gd name="connsiteX1" fmla="*/ 80627 w 80627"/>
                    <a:gd name="connsiteY1" fmla="*/ 276225 h 533400"/>
                    <a:gd name="connsiteX2" fmla="*/ 61577 w 80627"/>
                    <a:gd name="connsiteY2" fmla="*/ 533400 h 533400"/>
                    <a:gd name="connsiteX0" fmla="*/ 52052 w 158225"/>
                    <a:gd name="connsiteY0" fmla="*/ 0 h 533400"/>
                    <a:gd name="connsiteX1" fmla="*/ 80627 w 158225"/>
                    <a:gd name="connsiteY1" fmla="*/ 276225 h 533400"/>
                    <a:gd name="connsiteX2" fmla="*/ 61577 w 158225"/>
                    <a:gd name="connsiteY2" fmla="*/ 533400 h 533400"/>
                  </a:gdLst>
                  <a:ahLst/>
                  <a:cxnLst>
                    <a:cxn ang="0">
                      <a:pos x="connsiteX0" y="connsiteY0"/>
                    </a:cxn>
                    <a:cxn ang="0">
                      <a:pos x="connsiteX1" y="connsiteY1"/>
                    </a:cxn>
                    <a:cxn ang="0">
                      <a:pos x="connsiteX2" y="connsiteY2"/>
                    </a:cxn>
                  </a:cxnLst>
                  <a:rect l="l" t="t" r="r" b="b"/>
                  <a:pathLst>
                    <a:path w="158225" h="533400">
                      <a:moveTo>
                        <a:pt x="52052" y="0"/>
                      </a:moveTo>
                      <a:cubicBezTo>
                        <a:pt x="61577" y="92075"/>
                        <a:pt x="266364" y="103187"/>
                        <a:pt x="80627" y="276225"/>
                      </a:cubicBezTo>
                      <a:cubicBezTo>
                        <a:pt x="74277" y="361950"/>
                        <a:pt x="-84473" y="361950"/>
                        <a:pt x="61577" y="533400"/>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8" name="Freeform 267"/>
                <p:cNvSpPr/>
                <p:nvPr/>
              </p:nvSpPr>
              <p:spPr bwMode="auto">
                <a:xfrm>
                  <a:off x="9644064" y="3286125"/>
                  <a:ext cx="72470" cy="404813"/>
                </a:xfrm>
                <a:custGeom>
                  <a:avLst/>
                  <a:gdLst>
                    <a:gd name="connsiteX0" fmla="*/ 52387 w 52387"/>
                    <a:gd name="connsiteY0" fmla="*/ 0 h 404813"/>
                    <a:gd name="connsiteX1" fmla="*/ 0 w 52387"/>
                    <a:gd name="connsiteY1" fmla="*/ 404813 h 404813"/>
                    <a:gd name="connsiteX0" fmla="*/ 52387 w 72470"/>
                    <a:gd name="connsiteY0" fmla="*/ 0 h 404813"/>
                    <a:gd name="connsiteX1" fmla="*/ 0 w 72470"/>
                    <a:gd name="connsiteY1" fmla="*/ 404813 h 404813"/>
                  </a:gdLst>
                  <a:ahLst/>
                  <a:cxnLst>
                    <a:cxn ang="0">
                      <a:pos x="connsiteX0" y="connsiteY0"/>
                    </a:cxn>
                    <a:cxn ang="0">
                      <a:pos x="connsiteX1" y="connsiteY1"/>
                    </a:cxn>
                  </a:cxnLst>
                  <a:rect l="l" t="t" r="r" b="b"/>
                  <a:pathLst>
                    <a:path w="72470" h="404813">
                      <a:moveTo>
                        <a:pt x="52387" y="0"/>
                      </a:moveTo>
                      <a:cubicBezTo>
                        <a:pt x="34925" y="134938"/>
                        <a:pt x="136524" y="188912"/>
                        <a:pt x="0" y="404813"/>
                      </a:cubicBezTo>
                    </a:path>
                  </a:pathLst>
                </a:custGeom>
                <a:noFill/>
                <a:ln w="3492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79" name="Freeform 268"/>
                <p:cNvSpPr/>
                <p:nvPr/>
              </p:nvSpPr>
              <p:spPr bwMode="auto">
                <a:xfrm>
                  <a:off x="9554626" y="3252788"/>
                  <a:ext cx="532349" cy="438458"/>
                </a:xfrm>
                <a:custGeom>
                  <a:avLst/>
                  <a:gdLst>
                    <a:gd name="connsiteX0" fmla="*/ 0 w 466725"/>
                    <a:gd name="connsiteY0" fmla="*/ 0 h 381000"/>
                    <a:gd name="connsiteX1" fmla="*/ 61913 w 466725"/>
                    <a:gd name="connsiteY1" fmla="*/ 381000 h 381000"/>
                    <a:gd name="connsiteX2" fmla="*/ 466725 w 466725"/>
                    <a:gd name="connsiteY2" fmla="*/ 257175 h 381000"/>
                    <a:gd name="connsiteX0" fmla="*/ 0 w 466725"/>
                    <a:gd name="connsiteY0" fmla="*/ 0 h 438458"/>
                    <a:gd name="connsiteX1" fmla="*/ 61913 w 466725"/>
                    <a:gd name="connsiteY1" fmla="*/ 381000 h 438458"/>
                    <a:gd name="connsiteX2" fmla="*/ 466725 w 466725"/>
                    <a:gd name="connsiteY2" fmla="*/ 257175 h 438458"/>
                    <a:gd name="connsiteX0" fmla="*/ 65624 w 532349"/>
                    <a:gd name="connsiteY0" fmla="*/ 0 h 438458"/>
                    <a:gd name="connsiteX1" fmla="*/ 127537 w 532349"/>
                    <a:gd name="connsiteY1" fmla="*/ 381000 h 438458"/>
                    <a:gd name="connsiteX2" fmla="*/ 532349 w 532349"/>
                    <a:gd name="connsiteY2" fmla="*/ 257175 h 438458"/>
                  </a:gdLst>
                  <a:ahLst/>
                  <a:cxnLst>
                    <a:cxn ang="0">
                      <a:pos x="connsiteX0" y="connsiteY0"/>
                    </a:cxn>
                    <a:cxn ang="0">
                      <a:pos x="connsiteX1" y="connsiteY1"/>
                    </a:cxn>
                    <a:cxn ang="0">
                      <a:pos x="connsiteX2" y="connsiteY2"/>
                    </a:cxn>
                  </a:cxnLst>
                  <a:rect l="l" t="t" r="r" b="b"/>
                  <a:pathLst>
                    <a:path w="532349" h="438458">
                      <a:moveTo>
                        <a:pt x="65624" y="0"/>
                      </a:moveTo>
                      <a:cubicBezTo>
                        <a:pt x="-104238" y="236538"/>
                        <a:pt x="106899" y="254000"/>
                        <a:pt x="127537" y="381000"/>
                      </a:cubicBezTo>
                      <a:cubicBezTo>
                        <a:pt x="386299" y="549275"/>
                        <a:pt x="397412" y="298450"/>
                        <a:pt x="532349" y="257175"/>
                      </a:cubicBezTo>
                    </a:path>
                  </a:pathLst>
                </a:custGeom>
                <a:noFill/>
                <a:ln w="25400"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0" name="Freeform 269"/>
                <p:cNvSpPr/>
                <p:nvPr/>
              </p:nvSpPr>
              <p:spPr bwMode="auto">
                <a:xfrm>
                  <a:off x="6434138" y="2419350"/>
                  <a:ext cx="161925" cy="23813"/>
                </a:xfrm>
                <a:custGeom>
                  <a:avLst/>
                  <a:gdLst>
                    <a:gd name="connsiteX0" fmla="*/ 161925 w 161925"/>
                    <a:gd name="connsiteY0" fmla="*/ 0 h 23813"/>
                    <a:gd name="connsiteX1" fmla="*/ 109537 w 161925"/>
                    <a:gd name="connsiteY1" fmla="*/ 23813 h 23813"/>
                    <a:gd name="connsiteX2" fmla="*/ 0 w 161925"/>
                    <a:gd name="connsiteY2" fmla="*/ 0 h 23813"/>
                  </a:gdLst>
                  <a:ahLst/>
                  <a:cxnLst>
                    <a:cxn ang="0">
                      <a:pos x="connsiteX0" y="connsiteY0"/>
                    </a:cxn>
                    <a:cxn ang="0">
                      <a:pos x="connsiteX1" y="connsiteY1"/>
                    </a:cxn>
                    <a:cxn ang="0">
                      <a:pos x="connsiteX2" y="connsiteY2"/>
                    </a:cxn>
                  </a:cxnLst>
                  <a:rect l="l" t="t" r="r" b="b"/>
                  <a:pathLst>
                    <a:path w="161925" h="23813">
                      <a:moveTo>
                        <a:pt x="161925" y="0"/>
                      </a:moveTo>
                      <a:lnTo>
                        <a:pt x="109537" y="23813"/>
                      </a:ln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1" name="Freeform 270"/>
                <p:cNvSpPr/>
                <p:nvPr/>
              </p:nvSpPr>
              <p:spPr bwMode="auto">
                <a:xfrm>
                  <a:off x="6229350" y="2586038"/>
                  <a:ext cx="100013" cy="42862"/>
                </a:xfrm>
                <a:custGeom>
                  <a:avLst/>
                  <a:gdLst>
                    <a:gd name="connsiteX0" fmla="*/ 100013 w 100013"/>
                    <a:gd name="connsiteY0" fmla="*/ 42862 h 42862"/>
                    <a:gd name="connsiteX1" fmla="*/ 47625 w 100013"/>
                    <a:gd name="connsiteY1" fmla="*/ 0 h 42862"/>
                    <a:gd name="connsiteX2" fmla="*/ 0 w 100013"/>
                    <a:gd name="connsiteY2" fmla="*/ 42862 h 42862"/>
                  </a:gdLst>
                  <a:ahLst/>
                  <a:cxnLst>
                    <a:cxn ang="0">
                      <a:pos x="connsiteX0" y="connsiteY0"/>
                    </a:cxn>
                    <a:cxn ang="0">
                      <a:pos x="connsiteX1" y="connsiteY1"/>
                    </a:cxn>
                    <a:cxn ang="0">
                      <a:pos x="connsiteX2" y="connsiteY2"/>
                    </a:cxn>
                  </a:cxnLst>
                  <a:rect l="l" t="t" r="r" b="b"/>
                  <a:pathLst>
                    <a:path w="100013" h="42862">
                      <a:moveTo>
                        <a:pt x="100013" y="42862"/>
                      </a:moveTo>
                      <a:lnTo>
                        <a:pt x="47625" y="0"/>
                      </a:lnTo>
                      <a:lnTo>
                        <a:pt x="0" y="42862"/>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2" name="Freeform 271"/>
                <p:cNvSpPr/>
                <p:nvPr/>
              </p:nvSpPr>
              <p:spPr bwMode="auto">
                <a:xfrm>
                  <a:off x="6429375" y="2519363"/>
                  <a:ext cx="85725" cy="1905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3" name="Freeform 272"/>
                <p:cNvSpPr/>
                <p:nvPr/>
              </p:nvSpPr>
              <p:spPr bwMode="auto">
                <a:xfrm>
                  <a:off x="6172200" y="2490788"/>
                  <a:ext cx="61913" cy="76200"/>
                </a:xfrm>
                <a:custGeom>
                  <a:avLst/>
                  <a:gdLst>
                    <a:gd name="connsiteX0" fmla="*/ 0 w 61913"/>
                    <a:gd name="connsiteY0" fmla="*/ 76200 h 76200"/>
                    <a:gd name="connsiteX1" fmla="*/ 61913 w 61913"/>
                    <a:gd name="connsiteY1" fmla="*/ 0 h 76200"/>
                  </a:gdLst>
                  <a:ahLst/>
                  <a:cxnLst>
                    <a:cxn ang="0">
                      <a:pos x="connsiteX0" y="connsiteY0"/>
                    </a:cxn>
                    <a:cxn ang="0">
                      <a:pos x="connsiteX1" y="connsiteY1"/>
                    </a:cxn>
                  </a:cxnLst>
                  <a:rect l="l" t="t" r="r" b="b"/>
                  <a:pathLst>
                    <a:path w="61913" h="76200">
                      <a:moveTo>
                        <a:pt x="0" y="76200"/>
                      </a:moveTo>
                      <a:lnTo>
                        <a:pt x="61913" y="0"/>
                      </a:lnTo>
                    </a:path>
                  </a:pathLst>
                </a:custGeom>
                <a:noFill/>
                <a:ln w="158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sp>
              <p:nvSpPr>
                <p:cNvPr id="584" name="Freeform 273"/>
                <p:cNvSpPr/>
                <p:nvPr/>
              </p:nvSpPr>
              <p:spPr bwMode="auto">
                <a:xfrm>
                  <a:off x="9929813" y="3305077"/>
                  <a:ext cx="1933575" cy="320336"/>
                </a:xfrm>
                <a:custGeom>
                  <a:avLst/>
                  <a:gdLst>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2143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976312"/>
                    <a:gd name="connsiteX1" fmla="*/ 704850 w 3619500"/>
                    <a:gd name="connsiteY1" fmla="*/ 976312 h 976312"/>
                    <a:gd name="connsiteX2" fmla="*/ 1033462 w 3619500"/>
                    <a:gd name="connsiteY2" fmla="*/ 352425 h 976312"/>
                    <a:gd name="connsiteX3" fmla="*/ 1828800 w 3619500"/>
                    <a:gd name="connsiteY3" fmla="*/ 214312 h 976312"/>
                    <a:gd name="connsiteX4" fmla="*/ 1685925 w 3619500"/>
                    <a:gd name="connsiteY4" fmla="*/ 0 h 976312"/>
                    <a:gd name="connsiteX5" fmla="*/ 3619500 w 3619500"/>
                    <a:gd name="connsiteY5" fmla="*/ 176212 h 976312"/>
                    <a:gd name="connsiteX0" fmla="*/ 0 w 3619500"/>
                    <a:gd name="connsiteY0" fmla="*/ 685800 h 685800"/>
                    <a:gd name="connsiteX1" fmla="*/ 1033462 w 3619500"/>
                    <a:gd name="connsiteY1" fmla="*/ 352425 h 685800"/>
                    <a:gd name="connsiteX2" fmla="*/ 1828800 w 3619500"/>
                    <a:gd name="connsiteY2" fmla="*/ 214312 h 685800"/>
                    <a:gd name="connsiteX3" fmla="*/ 1685925 w 3619500"/>
                    <a:gd name="connsiteY3" fmla="*/ 0 h 685800"/>
                    <a:gd name="connsiteX4" fmla="*/ 3619500 w 3619500"/>
                    <a:gd name="connsiteY4" fmla="*/ 176212 h 685800"/>
                    <a:gd name="connsiteX0" fmla="*/ 0 w 2586038"/>
                    <a:gd name="connsiteY0" fmla="*/ 352425 h 429232"/>
                    <a:gd name="connsiteX1" fmla="*/ 795338 w 2586038"/>
                    <a:gd name="connsiteY1" fmla="*/ 214312 h 429232"/>
                    <a:gd name="connsiteX2" fmla="*/ 652463 w 2586038"/>
                    <a:gd name="connsiteY2" fmla="*/ 0 h 429232"/>
                    <a:gd name="connsiteX3" fmla="*/ 2586038 w 2586038"/>
                    <a:gd name="connsiteY3" fmla="*/ 176212 h 429232"/>
                    <a:gd name="connsiteX0" fmla="*/ 142875 w 1933575"/>
                    <a:gd name="connsiteY0" fmla="*/ 214312 h 320336"/>
                    <a:gd name="connsiteX1" fmla="*/ 0 w 1933575"/>
                    <a:gd name="connsiteY1" fmla="*/ 0 h 320336"/>
                    <a:gd name="connsiteX2" fmla="*/ 1933575 w 1933575"/>
                    <a:gd name="connsiteY2" fmla="*/ 176212 h 320336"/>
                    <a:gd name="connsiteX0" fmla="*/ 0 w 1933575"/>
                    <a:gd name="connsiteY0" fmla="*/ 0 h 320336"/>
                    <a:gd name="connsiteX1" fmla="*/ 1933575 w 1933575"/>
                    <a:gd name="connsiteY1" fmla="*/ 176212 h 320336"/>
                  </a:gdLst>
                  <a:ahLst/>
                  <a:cxnLst>
                    <a:cxn ang="0">
                      <a:pos x="connsiteX0" y="connsiteY0"/>
                    </a:cxn>
                    <a:cxn ang="0">
                      <a:pos x="connsiteX1" y="connsiteY1"/>
                    </a:cxn>
                  </a:cxnLst>
                  <a:rect l="l" t="t" r="r" b="b"/>
                  <a:pathLst>
                    <a:path w="1933575" h="320336">
                      <a:moveTo>
                        <a:pt x="0" y="0"/>
                      </a:moveTo>
                      <a:cubicBezTo>
                        <a:pt x="434975" y="385762"/>
                        <a:pt x="1774825" y="395288"/>
                        <a:pt x="1933575" y="176212"/>
                      </a:cubicBezTo>
                    </a:path>
                  </a:pathLst>
                </a:custGeom>
                <a:noFill/>
                <a:ln w="53975" cap="rnd" cmpd="sng" algn="ctr">
                  <a:solidFill>
                    <a:srgbClr val="F1EFED"/>
                  </a:solidFill>
                  <a:prstDash val="solid"/>
                  <a:headEnd type="none" w="med" len="med"/>
                  <a:tailEnd type="none" w="med" len="med"/>
                </a:ln>
                <a:effectLst/>
              </p:spPr>
              <p:txBody>
                <a:bodyPr rtlCol="0" anchor="ctr"/>
                <a:lstStyle/>
                <a:p>
                  <a:pPr marL="0" marR="0" lvl="0" indent="0" algn="ctr" defTabSz="896118"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ysClr val="windowText" lastClr="000000"/>
                    </a:solidFill>
                    <a:effectLst/>
                    <a:uLnTx/>
                    <a:uFillTx/>
                  </a:endParaRPr>
                </a:p>
              </p:txBody>
            </p:sp>
          </p:grpSp>
        </p:grpSp>
        <p:sp>
          <p:nvSpPr>
            <p:cNvPr id="601" name="Rectangle 600"/>
            <p:cNvSpPr/>
            <p:nvPr/>
          </p:nvSpPr>
          <p:spPr bwMode="auto">
            <a:xfrm>
              <a:off x="3753810" y="1087402"/>
              <a:ext cx="2186592" cy="5143237"/>
            </a:xfrm>
            <a:prstGeom prst="rect">
              <a:avLst/>
            </a:prstGeom>
            <a:gradFill flip="none" rotWithShape="1">
              <a:gsLst>
                <a:gs pos="0">
                  <a:srgbClr val="F8F8F8"/>
                </a:gs>
                <a:gs pos="100000">
                  <a:srgbClr val="FFFFFF">
                    <a:shade val="100000"/>
                    <a:satMod val="115000"/>
                    <a:alpha val="0"/>
                  </a:srgbClr>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00" name="World map" descr="world-map.png"/>
            <p:cNvPicPr>
              <a:picLocks noChangeAspect="1"/>
            </p:cNvPicPr>
            <p:nvPr/>
          </p:nvPicPr>
          <p:blipFill rotWithShape="1">
            <a:blip r:embed="rId3" cstate="screen">
              <a:alphaModFix amt="15000"/>
              <a:biLevel thresh="25000"/>
              <a:extLst>
                <a:ext uri="{28A0092B-C50C-407E-A947-70E740481C1C}">
                  <a14:useLocalDpi xmlns:a14="http://schemas.microsoft.com/office/drawing/2010/main"/>
                </a:ext>
              </a:extLst>
            </a:blip>
            <a:srcRect/>
            <a:stretch/>
          </p:blipFill>
          <p:spPr>
            <a:xfrm>
              <a:off x="3856834" y="2235568"/>
              <a:ext cx="8323609" cy="3824961"/>
            </a:xfrm>
            <a:prstGeom prst="rect">
              <a:avLst/>
            </a:prstGeom>
            <a:blipFill dpi="0" rotWithShape="1">
              <a:blip r:embed="rId4">
                <a:alphaModFix amt="15000"/>
                <a:biLevel thresh="25000"/>
              </a:blip>
              <a:srcRect/>
              <a:stretch>
                <a:fillRect/>
              </a:stretch>
            </a:blipFill>
            <a:ln w="55000" cap="flat" cmpd="thickThin" algn="ctr">
              <a:noFill/>
              <a:prstDash val="solid"/>
              <a:headEnd type="none" w="med" len="med"/>
              <a:tailEnd type="none" w="med" len="med"/>
            </a:ln>
            <a:effectLst/>
          </p:spPr>
        </p:pic>
        <p:grpSp>
          <p:nvGrpSpPr>
            <p:cNvPr id="602" name="Group 601"/>
            <p:cNvGrpSpPr/>
            <p:nvPr/>
          </p:nvGrpSpPr>
          <p:grpSpPr>
            <a:xfrm>
              <a:off x="5196777" y="3151268"/>
              <a:ext cx="5957440" cy="2116267"/>
              <a:chOff x="5060107" y="2928842"/>
              <a:chExt cx="5957440" cy="2116267"/>
            </a:xfrm>
          </p:grpSpPr>
          <p:sp>
            <p:nvSpPr>
              <p:cNvPr id="603" name="Oval 602"/>
              <p:cNvSpPr>
                <a:spLocks noChangeAspect="1"/>
              </p:cNvSpPr>
              <p:nvPr/>
            </p:nvSpPr>
            <p:spPr>
              <a:xfrm>
                <a:off x="10730787" y="4814974"/>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4" name="Oval 603"/>
              <p:cNvSpPr>
                <a:spLocks noChangeAspect="1"/>
              </p:cNvSpPr>
              <p:nvPr/>
            </p:nvSpPr>
            <p:spPr>
              <a:xfrm>
                <a:off x="10780906" y="3361872"/>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5" name="Oval 604"/>
              <p:cNvSpPr>
                <a:spLocks noChangeAspect="1"/>
              </p:cNvSpPr>
              <p:nvPr/>
            </p:nvSpPr>
            <p:spPr>
              <a:xfrm>
                <a:off x="9407195" y="3723324"/>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6" name="Oval 605"/>
              <p:cNvSpPr>
                <a:spLocks noChangeAspect="1"/>
              </p:cNvSpPr>
              <p:nvPr/>
            </p:nvSpPr>
            <p:spPr>
              <a:xfrm>
                <a:off x="7667854" y="3190190"/>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7" name="Oval 606"/>
              <p:cNvSpPr>
                <a:spLocks noChangeAspect="1"/>
              </p:cNvSpPr>
              <p:nvPr/>
            </p:nvSpPr>
            <p:spPr>
              <a:xfrm>
                <a:off x="7600824" y="2928842"/>
                <a:ext cx="235073" cy="228611"/>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8" name="Oval 607"/>
              <p:cNvSpPr>
                <a:spLocks noChangeAspect="1"/>
              </p:cNvSpPr>
              <p:nvPr/>
            </p:nvSpPr>
            <p:spPr>
              <a:xfrm>
                <a:off x="7869370" y="3035950"/>
                <a:ext cx="236641" cy="230135"/>
              </a:xfrm>
              <a:prstGeom prst="ellipse">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9" name="Oval 608"/>
              <p:cNvSpPr>
                <a:spLocks noChangeAspect="1"/>
              </p:cNvSpPr>
              <p:nvPr/>
            </p:nvSpPr>
            <p:spPr>
              <a:xfrm>
                <a:off x="5821378" y="3333788"/>
                <a:ext cx="236641" cy="230135"/>
              </a:xfrm>
              <a:prstGeom prst="ellipse">
                <a:avLst/>
              </a:prstGeom>
              <a:solidFill>
                <a:schemeClr val="accent2">
                  <a:alpha val="82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0" name="Oval 609"/>
              <p:cNvSpPr>
                <a:spLocks noChangeAspect="1"/>
              </p:cNvSpPr>
              <p:nvPr/>
            </p:nvSpPr>
            <p:spPr>
              <a:xfrm>
                <a:off x="9955046" y="3398843"/>
                <a:ext cx="236641" cy="230135"/>
              </a:xfrm>
              <a:prstGeom prst="ellipse">
                <a:avLst/>
              </a:prstGeom>
              <a:solidFill>
                <a:schemeClr val="accent2">
                  <a:alpha val="82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1" name="Oval 610"/>
              <p:cNvSpPr>
                <a:spLocks noChangeAspect="1"/>
              </p:cNvSpPr>
              <p:nvPr/>
            </p:nvSpPr>
            <p:spPr>
              <a:xfrm>
                <a:off x="10535484" y="3369602"/>
                <a:ext cx="236641" cy="230135"/>
              </a:xfrm>
              <a:prstGeom prst="ellipse">
                <a:avLst/>
              </a:prstGeom>
              <a:solidFill>
                <a:schemeClr val="accent5">
                  <a:alpha val="82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2" name="Oval 611"/>
              <p:cNvSpPr>
                <a:spLocks noChangeAspect="1"/>
              </p:cNvSpPr>
              <p:nvPr/>
            </p:nvSpPr>
            <p:spPr>
              <a:xfrm>
                <a:off x="6321986" y="4794978"/>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3" name="Oval 612"/>
              <p:cNvSpPr>
                <a:spLocks noChangeAspect="1"/>
              </p:cNvSpPr>
              <p:nvPr/>
            </p:nvSpPr>
            <p:spPr>
              <a:xfrm>
                <a:off x="5060107" y="294155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4" name="Oval 613"/>
              <p:cNvSpPr>
                <a:spLocks noChangeAspect="1"/>
              </p:cNvSpPr>
              <p:nvPr/>
            </p:nvSpPr>
            <p:spPr>
              <a:xfrm>
                <a:off x="5251024" y="339678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5" name="Oval 614"/>
              <p:cNvSpPr>
                <a:spLocks noChangeAspect="1"/>
              </p:cNvSpPr>
              <p:nvPr/>
            </p:nvSpPr>
            <p:spPr>
              <a:xfrm>
                <a:off x="10156765" y="3603316"/>
                <a:ext cx="236641" cy="230135"/>
              </a:xfrm>
              <a:prstGeom prst="ellipse">
                <a:avLst/>
              </a:prstGeom>
              <a:solidFill>
                <a:srgbClr val="D83B01">
                  <a:alpha val="82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23" name="object 16"/>
          <p:cNvSpPr txBox="1"/>
          <p:nvPr/>
        </p:nvSpPr>
        <p:spPr>
          <a:xfrm>
            <a:off x="559839" y="1932729"/>
            <a:ext cx="3124768" cy="4841133"/>
          </a:xfrm>
          <a:prstGeom prst="rect">
            <a:avLst/>
          </a:prstGeom>
        </p:spPr>
        <p:txBody>
          <a:bodyPr vert="horz" wrap="square" lIns="0" tIns="0" rIns="0" bIns="0" rtlCol="0">
            <a:spAutoFit/>
          </a:bodyPr>
          <a:lstStyle/>
          <a:p>
            <a:pPr marL="13188" marR="5275" lvl="0" indent="0" defTabSz="949644" eaLnBrk="1" fontAlgn="auto" latinLnBrk="0" hangingPunct="1">
              <a:lnSpc>
                <a:spcPct val="106000"/>
              </a:lnSpc>
              <a:spcBef>
                <a:spcPts val="1869"/>
              </a:spcBef>
              <a:spcAft>
                <a:spcPts val="1248"/>
              </a:spcAft>
              <a:buClrTx/>
              <a:buSzTx/>
              <a:buFontTx/>
              <a:buNone/>
              <a:tabLst/>
              <a:defRPr/>
            </a:pPr>
            <a:r>
              <a:rPr kumimoji="0" lang="en-US" sz="1869" b="0" i="0" u="none" strike="noStrike" kern="0" cap="all" spc="57" normalizeH="0" baseline="0" noProof="0" dirty="0">
                <a:ln>
                  <a:noFill/>
                </a:ln>
                <a:solidFill>
                  <a:srgbClr val="333333"/>
                </a:solidFill>
                <a:effectLst/>
                <a:uLnTx/>
                <a:uFillTx/>
                <a:latin typeface="Segoe UI"/>
                <a:cs typeface="Segoe UI"/>
              </a:rPr>
              <a:t>Global regions</a:t>
            </a:r>
            <a:endParaRPr kumimoji="0" lang="en-US" sz="1248" b="0" i="0" u="none" strike="noStrike" kern="0" cap="none" spc="20" normalizeH="0" baseline="0" noProof="0" dirty="0">
              <a:ln>
                <a:noFill/>
              </a:ln>
              <a:solidFill>
                <a:srgbClr val="666767"/>
              </a:solidFill>
              <a:effectLst/>
              <a:uLnTx/>
              <a:uFillTx/>
              <a:latin typeface="Segoe UI"/>
              <a:cs typeface="Segoe UI"/>
            </a:endParaRPr>
          </a:p>
          <a:p>
            <a:pPr marL="284893" marR="5275"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32" normalizeH="0" baseline="0" noProof="0" dirty="0">
                <a:ln>
                  <a:noFill/>
                </a:ln>
                <a:solidFill>
                  <a:srgbClr val="666767"/>
                </a:solidFill>
                <a:effectLst/>
                <a:uLnTx/>
                <a:uFillTx/>
                <a:cs typeface="Segoe UI"/>
              </a:rPr>
              <a:t>Asia</a:t>
            </a:r>
            <a:r>
              <a:rPr kumimoji="0" lang="en-US" sz="1248" b="0" i="0" u="none" strike="noStrike" kern="0" cap="none" spc="-67" normalizeH="0" baseline="0" noProof="0" dirty="0">
                <a:ln>
                  <a:noFill/>
                </a:ln>
                <a:solidFill>
                  <a:srgbClr val="666767"/>
                </a:solidFill>
                <a:effectLst/>
                <a:uLnTx/>
                <a:uFillTx/>
                <a:cs typeface="Segoe UI"/>
              </a:rPr>
              <a:t> </a:t>
            </a:r>
            <a:r>
              <a:rPr kumimoji="0" lang="en-US" sz="1248" b="0" i="0" u="none" strike="noStrike" kern="0" cap="none" spc="20" normalizeH="0" baseline="0" noProof="0" dirty="0">
                <a:ln>
                  <a:noFill/>
                </a:ln>
                <a:solidFill>
                  <a:srgbClr val="666767"/>
                </a:solidFill>
                <a:effectLst/>
                <a:uLnTx/>
                <a:uFillTx/>
                <a:cs typeface="Segoe UI"/>
              </a:rPr>
              <a:t>Pacific  </a:t>
            </a:r>
          </a:p>
          <a:p>
            <a:pPr marL="284893" marR="5275"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32" normalizeH="0" baseline="0" noProof="0" dirty="0">
                <a:ln>
                  <a:noFill/>
                </a:ln>
                <a:solidFill>
                  <a:srgbClr val="666767"/>
                </a:solidFill>
                <a:effectLst/>
                <a:uLnTx/>
                <a:uFillTx/>
                <a:cs typeface="Segoe UI"/>
              </a:rPr>
              <a:t>Australia</a:t>
            </a:r>
          </a:p>
          <a:p>
            <a:pPr marL="284893" marR="5275"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32" normalizeH="0" baseline="0" noProof="0" dirty="0">
                <a:ln>
                  <a:noFill/>
                </a:ln>
                <a:solidFill>
                  <a:srgbClr val="666767"/>
                </a:solidFill>
                <a:effectLst/>
                <a:uLnTx/>
                <a:uFillTx/>
                <a:cs typeface="Segoe UI"/>
              </a:rPr>
              <a:t>Canada</a:t>
            </a:r>
            <a:endParaRPr kumimoji="0" lang="en-US" sz="1248" b="0" i="0" u="none" strike="noStrike" kern="0" cap="none" spc="0" normalizeH="0" baseline="0" noProof="0" dirty="0">
              <a:ln>
                <a:noFill/>
              </a:ln>
              <a:solidFill>
                <a:schemeClr val="accent5"/>
              </a:solidFill>
              <a:effectLst/>
              <a:uLnTx/>
              <a:uFillTx/>
              <a:cs typeface="Segoe UI"/>
            </a:endParaRPr>
          </a:p>
          <a:p>
            <a:pPr marL="284893" marR="5275" lvl="0" indent="0" defTabSz="949644" eaLnBrk="1" fontAlgn="auto" latinLnBrk="0" hangingPunct="1">
              <a:lnSpc>
                <a:spcPct val="106000"/>
              </a:lnSpc>
              <a:spcBef>
                <a:spcPts val="0"/>
              </a:spcBef>
              <a:spcAft>
                <a:spcPts val="0"/>
              </a:spcAft>
              <a:buClrTx/>
              <a:buSzTx/>
              <a:buFontTx/>
              <a:buNone/>
              <a:tabLst/>
              <a:defRPr/>
            </a:pPr>
            <a:r>
              <a:rPr kumimoji="0" sz="1248" b="0" i="0" u="none" strike="noStrike" kern="0" cap="none" spc="20" normalizeH="0" baseline="0" noProof="0" dirty="0">
                <a:ln>
                  <a:noFill/>
                </a:ln>
                <a:solidFill>
                  <a:srgbClr val="666767"/>
                </a:solidFill>
                <a:effectLst/>
                <a:uLnTx/>
                <a:uFillTx/>
                <a:latin typeface="Segoe UI"/>
                <a:cs typeface="Segoe UI"/>
              </a:rPr>
              <a:t>Europe</a:t>
            </a:r>
            <a:r>
              <a:rPr kumimoji="0" lang="en-US" sz="1248" b="0" i="0" u="none" strike="noStrike" kern="0" cap="none" spc="20" normalizeH="0" baseline="0" noProof="0" dirty="0">
                <a:ln>
                  <a:noFill/>
                </a:ln>
                <a:solidFill>
                  <a:srgbClr val="666767"/>
                </a:solidFill>
                <a:effectLst/>
                <a:uLnTx/>
                <a:uFillTx/>
                <a:latin typeface="Segoe UI"/>
                <a:cs typeface="Segoe UI"/>
              </a:rPr>
              <a:t>,</a:t>
            </a:r>
            <a:r>
              <a:rPr kumimoji="0" sz="1248" b="0" i="0" u="none" strike="noStrike" kern="0" cap="none" spc="20" normalizeH="0" baseline="0" noProof="0" dirty="0">
                <a:ln>
                  <a:noFill/>
                </a:ln>
                <a:solidFill>
                  <a:srgbClr val="666767"/>
                </a:solidFill>
                <a:effectLst/>
                <a:uLnTx/>
                <a:uFillTx/>
                <a:latin typeface="Segoe UI"/>
                <a:cs typeface="Segoe UI"/>
              </a:rPr>
              <a:t> </a:t>
            </a:r>
            <a:r>
              <a:rPr kumimoji="0" sz="1248" b="0" i="0" u="none" strike="noStrike" kern="0" cap="none" spc="42" normalizeH="0" baseline="0" noProof="0" dirty="0">
                <a:ln>
                  <a:noFill/>
                </a:ln>
                <a:solidFill>
                  <a:srgbClr val="666767"/>
                </a:solidFill>
                <a:effectLst/>
                <a:uLnTx/>
                <a:uFillTx/>
                <a:latin typeface="Segoe UI"/>
                <a:cs typeface="Segoe UI"/>
              </a:rPr>
              <a:t>Middle </a:t>
            </a:r>
            <a:r>
              <a:rPr kumimoji="0" sz="1248" b="0" i="0" u="none" strike="noStrike" kern="0" cap="none" spc="25" normalizeH="0" baseline="0" noProof="0" dirty="0">
                <a:ln>
                  <a:noFill/>
                </a:ln>
                <a:solidFill>
                  <a:srgbClr val="666767"/>
                </a:solidFill>
                <a:effectLst/>
                <a:uLnTx/>
                <a:uFillTx/>
                <a:latin typeface="Segoe UI"/>
                <a:cs typeface="Segoe UI"/>
              </a:rPr>
              <a:t>East and</a:t>
            </a:r>
            <a:r>
              <a:rPr kumimoji="0" lang="en-US" sz="1248" b="0" i="0" u="none" strike="noStrike" kern="0" cap="none" spc="25" normalizeH="0" baseline="0" noProof="0" dirty="0">
                <a:ln>
                  <a:noFill/>
                </a:ln>
                <a:solidFill>
                  <a:srgbClr val="666767"/>
                </a:solidFill>
                <a:effectLst/>
                <a:uLnTx/>
                <a:uFillTx/>
                <a:latin typeface="Segoe UI"/>
                <a:cs typeface="Segoe UI"/>
              </a:rPr>
              <a:t> Africa</a:t>
            </a:r>
          </a:p>
          <a:p>
            <a:pPr marL="284893" marR="5275"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32" normalizeH="0" baseline="0" noProof="0" dirty="0">
                <a:ln>
                  <a:noFill/>
                </a:ln>
                <a:solidFill>
                  <a:srgbClr val="666767"/>
                </a:solidFill>
                <a:effectLst/>
                <a:uLnTx/>
                <a:uFillTx/>
                <a:cs typeface="Segoe UI"/>
              </a:rPr>
              <a:t>India</a:t>
            </a:r>
          </a:p>
          <a:p>
            <a:pPr marL="284893" marR="5275" lvl="0" indent="0" defTabSz="949644" eaLnBrk="1" fontAlgn="auto" latinLnBrk="0" hangingPunct="1">
              <a:lnSpc>
                <a:spcPct val="106000"/>
              </a:lnSpc>
              <a:spcBef>
                <a:spcPts val="0"/>
              </a:spcBef>
              <a:spcAft>
                <a:spcPts val="0"/>
              </a:spcAft>
              <a:buClrTx/>
              <a:buSzTx/>
              <a:buFontTx/>
              <a:buNone/>
              <a:tabLst/>
              <a:defRPr/>
            </a:pPr>
            <a:r>
              <a:rPr kumimoji="0" sz="1248" b="0" i="0" u="none" strike="noStrike" kern="0" cap="none" spc="42" normalizeH="0" baseline="0" noProof="0" dirty="0">
                <a:ln>
                  <a:noFill/>
                </a:ln>
                <a:solidFill>
                  <a:srgbClr val="666767"/>
                </a:solidFill>
                <a:effectLst/>
                <a:uLnTx/>
                <a:uFillTx/>
                <a:latin typeface="Segoe UI"/>
                <a:cs typeface="Segoe UI"/>
              </a:rPr>
              <a:t>North</a:t>
            </a:r>
            <a:r>
              <a:rPr kumimoji="0" sz="1248" b="0" i="0" u="none" strike="noStrike" kern="0" cap="none" spc="-72" normalizeH="0" baseline="0" noProof="0" dirty="0">
                <a:ln>
                  <a:noFill/>
                </a:ln>
                <a:solidFill>
                  <a:srgbClr val="666767"/>
                </a:solidFill>
                <a:effectLst/>
                <a:uLnTx/>
                <a:uFillTx/>
                <a:latin typeface="Segoe UI"/>
                <a:cs typeface="Segoe UI"/>
              </a:rPr>
              <a:t> </a:t>
            </a:r>
            <a:r>
              <a:rPr kumimoji="0" sz="1248" b="0" i="0" u="none" strike="noStrike" kern="0" cap="none" spc="25" normalizeH="0" baseline="0" noProof="0" dirty="0">
                <a:ln>
                  <a:noFill/>
                </a:ln>
                <a:solidFill>
                  <a:srgbClr val="666767"/>
                </a:solidFill>
                <a:effectLst/>
                <a:uLnTx/>
                <a:uFillTx/>
                <a:latin typeface="Segoe UI"/>
                <a:cs typeface="Segoe UI"/>
              </a:rPr>
              <a:t>America</a:t>
            </a:r>
            <a:endParaRPr kumimoji="0" sz="1248" b="0" i="0" u="none" strike="noStrike" kern="0" cap="none" spc="0" normalizeH="0" baseline="0" noProof="0" dirty="0">
              <a:ln>
                <a:noFill/>
              </a:ln>
              <a:solidFill>
                <a:sysClr val="windowText" lastClr="000000"/>
              </a:solidFill>
              <a:effectLst/>
              <a:uLnTx/>
              <a:uFillTx/>
              <a:latin typeface="Segoe UI"/>
              <a:cs typeface="Segoe UI"/>
            </a:endParaRPr>
          </a:p>
          <a:p>
            <a:pPr marL="284893" marR="1332799"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15" normalizeH="0" baseline="0" noProof="0" dirty="0">
                <a:ln>
                  <a:noFill/>
                </a:ln>
                <a:solidFill>
                  <a:srgbClr val="666767"/>
                </a:solidFill>
                <a:effectLst/>
                <a:uLnTx/>
                <a:uFillTx/>
                <a:latin typeface="Segoe UI"/>
                <a:cs typeface="Segoe UI"/>
              </a:rPr>
              <a:t>South America</a:t>
            </a:r>
          </a:p>
          <a:p>
            <a:pPr marL="284893" marR="1332799" lvl="0" indent="0"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15" normalizeH="0" baseline="0" noProof="0" dirty="0">
                <a:ln>
                  <a:noFill/>
                </a:ln>
                <a:solidFill>
                  <a:srgbClr val="666767"/>
                </a:solidFill>
                <a:effectLst/>
                <a:uLnTx/>
                <a:uFillTx/>
                <a:latin typeface="Segoe UI"/>
                <a:cs typeface="Segoe UI"/>
              </a:rPr>
              <a:t>United Kingdom</a:t>
            </a:r>
          </a:p>
          <a:p>
            <a:pPr marL="284893" marR="1332799" lvl="0" indent="0" defTabSz="949644" eaLnBrk="1" fontAlgn="auto" latinLnBrk="0" hangingPunct="1">
              <a:lnSpc>
                <a:spcPct val="106000"/>
              </a:lnSpc>
              <a:spcBef>
                <a:spcPts val="0"/>
              </a:spcBef>
              <a:spcAft>
                <a:spcPts val="0"/>
              </a:spcAft>
              <a:buClrTx/>
              <a:buSzTx/>
              <a:buFontTx/>
              <a:buNone/>
              <a:tabLst/>
              <a:defRPr/>
            </a:pPr>
            <a:r>
              <a:rPr kumimoji="0" sz="1248" b="0" i="0" u="none" strike="noStrike" kern="0" cap="none" spc="20" normalizeH="0" baseline="0" noProof="0" dirty="0">
                <a:ln>
                  <a:noFill/>
                </a:ln>
                <a:solidFill>
                  <a:srgbClr val="666767"/>
                </a:solidFill>
                <a:effectLst/>
                <a:uLnTx/>
                <a:uFillTx/>
                <a:latin typeface="Segoe UI"/>
                <a:cs typeface="Segoe UI"/>
              </a:rPr>
              <a:t>Japan  </a:t>
            </a:r>
            <a:endParaRPr kumimoji="0" lang="en-US" sz="1248" b="0" i="0" u="none" strike="noStrike" kern="0" cap="none" spc="20" normalizeH="0" baseline="0" noProof="0" dirty="0">
              <a:ln>
                <a:noFill/>
              </a:ln>
              <a:solidFill>
                <a:srgbClr val="666767"/>
              </a:solidFill>
              <a:effectLst/>
              <a:uLnTx/>
              <a:uFillTx/>
              <a:latin typeface="Segoe UI"/>
              <a:cs typeface="Segoe UI"/>
            </a:endParaRPr>
          </a:p>
          <a:p>
            <a:pPr marL="284893" marR="1332799" lvl="0" indent="0" defTabSz="949644" eaLnBrk="1" fontAlgn="auto" latinLnBrk="0" hangingPunct="1">
              <a:lnSpc>
                <a:spcPct val="106000"/>
              </a:lnSpc>
              <a:spcBef>
                <a:spcPts val="0"/>
              </a:spcBef>
              <a:spcAft>
                <a:spcPts val="0"/>
              </a:spcAft>
              <a:buClrTx/>
              <a:buSzTx/>
              <a:buFontTx/>
              <a:buNone/>
              <a:tabLst/>
              <a:defRPr/>
            </a:pPr>
            <a:r>
              <a:rPr kumimoji="0" sz="1248" b="0" i="0" u="none" strike="noStrike" kern="0" cap="none" spc="32" normalizeH="0" baseline="0" noProof="0" dirty="0">
                <a:ln>
                  <a:noFill/>
                </a:ln>
                <a:solidFill>
                  <a:srgbClr val="666767"/>
                </a:solidFill>
                <a:effectLst/>
                <a:uLnTx/>
                <a:uFillTx/>
                <a:latin typeface="Segoe UI"/>
                <a:cs typeface="Segoe UI"/>
              </a:rPr>
              <a:t>  </a:t>
            </a:r>
            <a:endParaRPr kumimoji="0" lang="en-US" sz="1248" b="0" i="0" u="none" strike="noStrike" kern="0" cap="none" spc="32" normalizeH="0" baseline="0" noProof="0" dirty="0">
              <a:ln>
                <a:noFill/>
              </a:ln>
              <a:solidFill>
                <a:srgbClr val="666767"/>
              </a:solidFill>
              <a:effectLst/>
              <a:uLnTx/>
              <a:uFillTx/>
              <a:latin typeface="Segoe UI"/>
              <a:cs typeface="Segoe UI"/>
            </a:endParaRPr>
          </a:p>
          <a:p>
            <a:pPr marL="447122" marR="1142870" lvl="0" indent="-434595" defTabSz="949644" eaLnBrk="1" fontAlgn="auto" latinLnBrk="0" hangingPunct="1">
              <a:lnSpc>
                <a:spcPct val="100000"/>
              </a:lnSpc>
              <a:spcBef>
                <a:spcPts val="1248"/>
              </a:spcBef>
              <a:spcAft>
                <a:spcPts val="624"/>
              </a:spcAft>
              <a:buClrTx/>
              <a:buSzTx/>
              <a:buFontTx/>
              <a:buNone/>
              <a:tabLst/>
              <a:defRPr/>
            </a:pPr>
            <a:r>
              <a:rPr kumimoji="0" lang="en-US" sz="1248" b="0" i="0" u="none" strike="noStrike" kern="0" cap="all" spc="32" normalizeH="0" baseline="0" noProof="0" dirty="0">
                <a:ln>
                  <a:noFill/>
                </a:ln>
                <a:solidFill>
                  <a:srgbClr val="333333"/>
                </a:solidFill>
                <a:effectLst/>
                <a:uLnTx/>
                <a:uFillTx/>
                <a:latin typeface="Segoe UI"/>
                <a:cs typeface="Segoe UI"/>
              </a:rPr>
              <a:t>Announced</a:t>
            </a:r>
            <a:endParaRPr kumimoji="0" lang="en-US" sz="1248" b="0" i="0" u="none" strike="noStrike" kern="0" cap="all" spc="0" normalizeH="0" baseline="0" noProof="0" dirty="0">
              <a:ln>
                <a:noFill/>
              </a:ln>
              <a:solidFill>
                <a:sysClr val="windowText" lastClr="000000"/>
              </a:solidFill>
              <a:effectLst/>
              <a:uLnTx/>
              <a:uFillTx/>
              <a:latin typeface="Segoe UI"/>
              <a:cs typeface="Segoe UI"/>
            </a:endParaRPr>
          </a:p>
          <a:p>
            <a:pPr marL="284893" marR="1142870" lvl="0" indent="-434595" defTabSz="949644" eaLnBrk="1" fontAlgn="auto" latinLnBrk="0" hangingPunct="1">
              <a:lnSpc>
                <a:spcPct val="106000"/>
              </a:lnSpc>
              <a:spcBef>
                <a:spcPts val="0"/>
              </a:spcBef>
              <a:spcAft>
                <a:spcPts val="0"/>
              </a:spcAft>
              <a:buClrTx/>
              <a:buSzTx/>
              <a:buFontTx/>
              <a:buNone/>
              <a:tabLst/>
              <a:defRPr/>
            </a:pPr>
            <a:r>
              <a:rPr kumimoji="0" lang="en-US" sz="1248" b="0" i="0" u="none" strike="noStrike" kern="0" cap="none" spc="57" normalizeH="0" baseline="0" noProof="0" dirty="0">
                <a:ln>
                  <a:noFill/>
                </a:ln>
                <a:solidFill>
                  <a:srgbClr val="666767"/>
                </a:solidFill>
                <a:effectLst/>
                <a:uLnTx/>
                <a:uFillTx/>
                <a:latin typeface="Segoe UI"/>
                <a:cs typeface="Segoe UI"/>
              </a:rPr>
              <a:t>	South Korea</a:t>
            </a:r>
            <a:endParaRPr kumimoji="0" lang="en-US" sz="1248" b="0" i="0" u="none" strike="noStrike" kern="0" cap="none" spc="57" normalizeH="0" baseline="0" noProof="0" dirty="0">
              <a:ln>
                <a:noFill/>
              </a:ln>
              <a:solidFill>
                <a:schemeClr val="accent5"/>
              </a:solidFill>
              <a:effectLst/>
              <a:uLnTx/>
              <a:uFillTx/>
              <a:latin typeface="Segoe UI"/>
              <a:cs typeface="Segoe UI"/>
            </a:endParaRPr>
          </a:p>
          <a:p>
            <a:pPr marL="13188" marR="0" lvl="0" indent="0" defTabSz="949644" eaLnBrk="1" fontAlgn="auto" latinLnBrk="0" hangingPunct="1">
              <a:lnSpc>
                <a:spcPct val="100000"/>
              </a:lnSpc>
              <a:spcBef>
                <a:spcPts val="1869"/>
              </a:spcBef>
              <a:spcAft>
                <a:spcPts val="1248"/>
              </a:spcAft>
              <a:buClrTx/>
              <a:buSzTx/>
              <a:buFontTx/>
              <a:buNone/>
              <a:tabLst/>
              <a:defRPr/>
            </a:pPr>
            <a:r>
              <a:rPr kumimoji="0" lang="en-US" sz="1869" b="0" i="0" u="none" strike="noStrike" kern="0" cap="all" spc="57" normalizeH="0" baseline="0" noProof="0" dirty="0">
                <a:ln>
                  <a:noFill/>
                </a:ln>
                <a:solidFill>
                  <a:srgbClr val="333333"/>
                </a:solidFill>
                <a:effectLst/>
                <a:uLnTx/>
                <a:uFillTx/>
                <a:latin typeface="Segoe UI"/>
                <a:cs typeface="Segoe UI"/>
              </a:rPr>
              <a:t>Sovereign</a:t>
            </a:r>
            <a:r>
              <a:rPr kumimoji="0" lang="en-US" sz="1869" b="0" i="0" u="none" strike="noStrike" kern="0" cap="all" spc="-94" normalizeH="0" baseline="0" noProof="0" dirty="0">
                <a:ln>
                  <a:noFill/>
                </a:ln>
                <a:solidFill>
                  <a:srgbClr val="333333"/>
                </a:solidFill>
                <a:effectLst/>
                <a:uLnTx/>
                <a:uFillTx/>
                <a:latin typeface="Segoe UI"/>
                <a:cs typeface="Segoe UI"/>
              </a:rPr>
              <a:t> </a:t>
            </a:r>
            <a:r>
              <a:rPr kumimoji="0" lang="en-US" sz="1869" b="0" i="0" u="none" strike="noStrike" kern="0" cap="all" spc="47" normalizeH="0" baseline="0" noProof="0" dirty="0">
                <a:ln>
                  <a:noFill/>
                </a:ln>
                <a:solidFill>
                  <a:srgbClr val="333333"/>
                </a:solidFill>
                <a:effectLst/>
                <a:uLnTx/>
                <a:uFillTx/>
                <a:latin typeface="Segoe UI"/>
                <a:cs typeface="Segoe UI"/>
              </a:rPr>
              <a:t>regions</a:t>
            </a:r>
            <a:endParaRPr kumimoji="0" lang="en-US" sz="1869" b="0" i="0" u="none" strike="noStrike" kern="0" cap="all" spc="0" normalizeH="0" baseline="0" noProof="0" dirty="0">
              <a:ln>
                <a:noFill/>
              </a:ln>
              <a:solidFill>
                <a:sysClr val="windowText" lastClr="000000"/>
              </a:solidFill>
              <a:effectLst/>
              <a:uLnTx/>
              <a:uFillTx/>
              <a:latin typeface="Segoe UI"/>
              <a:cs typeface="Segoe UI"/>
            </a:endParaRPr>
          </a:p>
          <a:p>
            <a:pPr marL="284893" marR="0" lvl="0" indent="0" defTabSz="949644" eaLnBrk="1" fontAlgn="auto" latinLnBrk="0" hangingPunct="1">
              <a:lnSpc>
                <a:spcPct val="106000"/>
              </a:lnSpc>
              <a:spcBef>
                <a:spcPts val="0"/>
              </a:spcBef>
              <a:spcAft>
                <a:spcPts val="0"/>
              </a:spcAft>
              <a:buClrTx/>
              <a:buSzTx/>
              <a:buFontTx/>
              <a:buNone/>
              <a:tabLst/>
              <a:defRPr/>
            </a:pPr>
            <a:r>
              <a:rPr kumimoji="0" sz="1248" b="0" i="0" u="none" strike="noStrike" kern="0" cap="none" spc="42" normalizeH="0" baseline="0" noProof="0" dirty="0">
                <a:ln>
                  <a:noFill/>
                </a:ln>
                <a:solidFill>
                  <a:srgbClr val="666767"/>
                </a:solidFill>
                <a:effectLst/>
                <a:uLnTx/>
                <a:uFillTx/>
                <a:latin typeface="Segoe UI"/>
                <a:cs typeface="Segoe UI"/>
              </a:rPr>
              <a:t>US</a:t>
            </a:r>
            <a:r>
              <a:rPr kumimoji="0" sz="1248" b="0" i="0" u="none" strike="noStrike" kern="0" cap="none" spc="-99" normalizeH="0" baseline="0" noProof="0" dirty="0">
                <a:ln>
                  <a:noFill/>
                </a:ln>
                <a:solidFill>
                  <a:srgbClr val="666767"/>
                </a:solidFill>
                <a:effectLst/>
                <a:uLnTx/>
                <a:uFillTx/>
                <a:latin typeface="Segoe UI"/>
                <a:cs typeface="Segoe UI"/>
              </a:rPr>
              <a:t> </a:t>
            </a:r>
            <a:r>
              <a:rPr kumimoji="0" sz="1248" b="0" i="0" u="none" strike="noStrike" kern="0" cap="none" spc="32" normalizeH="0" baseline="0" noProof="0" dirty="0">
                <a:ln>
                  <a:noFill/>
                </a:ln>
                <a:solidFill>
                  <a:srgbClr val="666767"/>
                </a:solidFill>
                <a:effectLst/>
                <a:uLnTx/>
                <a:uFillTx/>
                <a:latin typeface="Segoe UI"/>
                <a:cs typeface="Segoe UI"/>
              </a:rPr>
              <a:t>Government</a:t>
            </a:r>
            <a:endParaRPr kumimoji="0" sz="1248" b="0" i="0" u="none" strike="noStrike" kern="0" cap="none" spc="0" normalizeH="0" baseline="0" noProof="0" dirty="0">
              <a:ln>
                <a:noFill/>
              </a:ln>
              <a:solidFill>
                <a:sysClr val="windowText" lastClr="000000"/>
              </a:solidFill>
              <a:effectLst/>
              <a:uLnTx/>
              <a:uFillTx/>
              <a:latin typeface="Segoe UI"/>
              <a:cs typeface="Segoe UI"/>
            </a:endParaRPr>
          </a:p>
          <a:p>
            <a:pPr marL="284893" marR="0" lvl="0" indent="0" defTabSz="949644" eaLnBrk="1" fontAlgn="auto" latinLnBrk="0" hangingPunct="1">
              <a:lnSpc>
                <a:spcPct val="106000"/>
              </a:lnSpc>
              <a:spcBef>
                <a:spcPts val="62"/>
              </a:spcBef>
              <a:spcAft>
                <a:spcPts val="0"/>
              </a:spcAft>
              <a:buClrTx/>
              <a:buSzTx/>
              <a:buFontTx/>
              <a:buNone/>
              <a:tabLst/>
              <a:defRPr/>
            </a:pPr>
            <a:r>
              <a:rPr kumimoji="0" sz="1248" b="0" i="0" u="none" strike="noStrike" kern="0" cap="none" spc="20" normalizeH="0" baseline="0" noProof="0" dirty="0">
                <a:ln>
                  <a:noFill/>
                </a:ln>
                <a:solidFill>
                  <a:srgbClr val="666767"/>
                </a:solidFill>
                <a:effectLst/>
                <a:uLnTx/>
                <a:uFillTx/>
                <a:latin typeface="Segoe UI"/>
                <a:cs typeface="Segoe UI"/>
              </a:rPr>
              <a:t>China </a:t>
            </a:r>
            <a:r>
              <a:rPr kumimoji="0" sz="1248" b="0" i="0" u="none" strike="noStrike" kern="0" cap="none" spc="25" normalizeH="0" baseline="0" noProof="0" dirty="0">
                <a:ln>
                  <a:noFill/>
                </a:ln>
                <a:solidFill>
                  <a:srgbClr val="666767"/>
                </a:solidFill>
                <a:effectLst/>
                <a:uLnTx/>
                <a:uFillTx/>
                <a:latin typeface="Segoe UI"/>
                <a:cs typeface="Segoe UI"/>
              </a:rPr>
              <a:t>operated </a:t>
            </a:r>
            <a:r>
              <a:rPr kumimoji="0" sz="1248" b="0" i="0" u="none" strike="noStrike" kern="0" cap="none" spc="37" normalizeH="0" baseline="0" noProof="0" dirty="0">
                <a:ln>
                  <a:noFill/>
                </a:ln>
                <a:solidFill>
                  <a:srgbClr val="666767"/>
                </a:solidFill>
                <a:effectLst/>
                <a:uLnTx/>
                <a:uFillTx/>
                <a:latin typeface="Segoe UI"/>
                <a:cs typeface="Segoe UI"/>
              </a:rPr>
              <a:t>by</a:t>
            </a:r>
            <a:r>
              <a:rPr kumimoji="0" sz="1248" b="0" i="0" u="none" strike="noStrike" kern="0" cap="none" spc="-118" normalizeH="0" baseline="0" noProof="0" dirty="0">
                <a:ln>
                  <a:noFill/>
                </a:ln>
                <a:solidFill>
                  <a:srgbClr val="666767"/>
                </a:solidFill>
                <a:effectLst/>
                <a:uLnTx/>
                <a:uFillTx/>
                <a:latin typeface="Segoe UI"/>
                <a:cs typeface="Segoe UI"/>
              </a:rPr>
              <a:t> </a:t>
            </a:r>
            <a:r>
              <a:rPr kumimoji="0" sz="1248" b="0" i="0" u="none" strike="noStrike" kern="0" cap="none" spc="57" normalizeH="0" baseline="0" noProof="0" dirty="0">
                <a:ln>
                  <a:noFill/>
                </a:ln>
                <a:solidFill>
                  <a:srgbClr val="666767"/>
                </a:solidFill>
                <a:effectLst/>
                <a:uLnTx/>
                <a:uFillTx/>
                <a:latin typeface="Segoe UI"/>
                <a:cs typeface="Segoe UI"/>
              </a:rPr>
              <a:t>21Vianet</a:t>
            </a:r>
            <a:endParaRPr kumimoji="0" sz="1248" b="0" i="0" u="none" strike="noStrike" kern="0" cap="none" spc="0" normalizeH="0" baseline="0" noProof="0" dirty="0">
              <a:ln>
                <a:noFill/>
              </a:ln>
              <a:solidFill>
                <a:sysClr val="windowText" lastClr="000000"/>
              </a:solidFill>
              <a:effectLst/>
              <a:uLnTx/>
              <a:uFillTx/>
              <a:latin typeface="Segoe UI"/>
              <a:cs typeface="Segoe UI"/>
            </a:endParaRPr>
          </a:p>
          <a:p>
            <a:pPr marL="13188" marR="0" lvl="0" indent="0" defTabSz="949644" eaLnBrk="1" fontAlgn="auto" latinLnBrk="0" hangingPunct="1">
              <a:lnSpc>
                <a:spcPct val="100000"/>
              </a:lnSpc>
              <a:spcBef>
                <a:spcPts val="1248"/>
              </a:spcBef>
              <a:spcAft>
                <a:spcPts val="624"/>
              </a:spcAft>
              <a:buClrTx/>
              <a:buSzTx/>
              <a:buFontTx/>
              <a:buNone/>
              <a:tabLst/>
              <a:defRPr/>
            </a:pPr>
            <a:r>
              <a:rPr kumimoji="0" lang="en-US" sz="1248" b="0" i="0" u="none" strike="noStrike" kern="0" cap="all" spc="32" normalizeH="0" baseline="0" noProof="0" dirty="0">
                <a:ln>
                  <a:noFill/>
                </a:ln>
                <a:solidFill>
                  <a:srgbClr val="333333"/>
                </a:solidFill>
                <a:effectLst/>
                <a:uLnTx/>
                <a:uFillTx/>
                <a:latin typeface="Segoe UI"/>
                <a:cs typeface="Segoe UI"/>
              </a:rPr>
              <a:t>announced</a:t>
            </a:r>
            <a:endParaRPr kumimoji="0" sz="1248" b="0" i="0" u="none" strike="noStrike" kern="0" cap="all" spc="0" normalizeH="0" baseline="0" noProof="0" dirty="0">
              <a:ln>
                <a:noFill/>
              </a:ln>
              <a:solidFill>
                <a:sysClr val="windowText" lastClr="000000"/>
              </a:solidFill>
              <a:effectLst/>
              <a:uLnTx/>
              <a:uFillTx/>
              <a:latin typeface="Segoe UI"/>
              <a:cs typeface="Segoe UI"/>
            </a:endParaRPr>
          </a:p>
          <a:p>
            <a:pPr marL="284893" marR="0" lvl="0" indent="0" defTabSz="949644" eaLnBrk="1" fontAlgn="auto" latinLnBrk="0" hangingPunct="1">
              <a:lnSpc>
                <a:spcPct val="100000"/>
              </a:lnSpc>
              <a:spcBef>
                <a:spcPts val="0"/>
              </a:spcBef>
              <a:spcAft>
                <a:spcPts val="0"/>
              </a:spcAft>
              <a:buClrTx/>
              <a:buSzTx/>
              <a:buFontTx/>
              <a:buNone/>
              <a:tabLst/>
              <a:defRPr/>
            </a:pPr>
            <a:r>
              <a:rPr kumimoji="0" sz="1248" b="0" i="0" u="none" strike="noStrike" kern="0" cap="none" spc="25" normalizeH="0" baseline="0" noProof="0" dirty="0">
                <a:ln>
                  <a:noFill/>
                </a:ln>
                <a:solidFill>
                  <a:srgbClr val="666767"/>
                </a:solidFill>
                <a:effectLst/>
                <a:uLnTx/>
                <a:uFillTx/>
                <a:latin typeface="Segoe UI"/>
                <a:cs typeface="Segoe UI"/>
              </a:rPr>
              <a:t>German</a:t>
            </a:r>
            <a:r>
              <a:rPr kumimoji="0" lang="en-US" sz="1248" b="0" i="0" u="none" strike="noStrike" kern="0" cap="none" spc="25" normalizeH="0" baseline="0" noProof="0" dirty="0">
                <a:ln>
                  <a:noFill/>
                </a:ln>
                <a:solidFill>
                  <a:srgbClr val="666767"/>
                </a:solidFill>
                <a:effectLst/>
                <a:uLnTx/>
                <a:uFillTx/>
                <a:latin typeface="Segoe UI"/>
                <a:cs typeface="Segoe UI"/>
              </a:rPr>
              <a:t>y</a:t>
            </a:r>
            <a:endParaRPr kumimoji="0" sz="1248" b="0" i="0" u="none" strike="noStrike" kern="0" cap="none" spc="0" normalizeH="0" baseline="0" noProof="0" dirty="0">
              <a:ln>
                <a:noFill/>
              </a:ln>
              <a:solidFill>
                <a:sysClr val="windowText" lastClr="000000"/>
              </a:solidFill>
              <a:effectLst/>
              <a:uLnTx/>
              <a:uFillTx/>
              <a:latin typeface="Segoe UI"/>
              <a:cs typeface="Segoe UI"/>
            </a:endParaRPr>
          </a:p>
        </p:txBody>
      </p:sp>
      <p:sp>
        <p:nvSpPr>
          <p:cNvPr id="125" name="object 4"/>
          <p:cNvSpPr/>
          <p:nvPr/>
        </p:nvSpPr>
        <p:spPr>
          <a:xfrm>
            <a:off x="599435" y="2445908"/>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26" name="object 5"/>
          <p:cNvSpPr/>
          <p:nvPr/>
        </p:nvSpPr>
        <p:spPr>
          <a:xfrm>
            <a:off x="599435" y="2643834"/>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27" name="object 6"/>
          <p:cNvSpPr/>
          <p:nvPr/>
        </p:nvSpPr>
        <p:spPr>
          <a:xfrm>
            <a:off x="599435" y="2841775"/>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28" name="object 7"/>
          <p:cNvSpPr/>
          <p:nvPr/>
        </p:nvSpPr>
        <p:spPr>
          <a:xfrm>
            <a:off x="599435" y="3039703"/>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29" name="object 8"/>
          <p:cNvSpPr/>
          <p:nvPr/>
        </p:nvSpPr>
        <p:spPr>
          <a:xfrm>
            <a:off x="599435" y="3237644"/>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0" name="object 9"/>
          <p:cNvSpPr/>
          <p:nvPr/>
        </p:nvSpPr>
        <p:spPr>
          <a:xfrm>
            <a:off x="599435" y="3435584"/>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1" name="object 10"/>
          <p:cNvSpPr/>
          <p:nvPr/>
        </p:nvSpPr>
        <p:spPr>
          <a:xfrm>
            <a:off x="599435" y="3633511"/>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2" name="object 12"/>
          <p:cNvSpPr/>
          <p:nvPr/>
        </p:nvSpPr>
        <p:spPr>
          <a:xfrm>
            <a:off x="597559" y="4862183"/>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rgbClr val="FFB900"/>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3" name="object 13"/>
          <p:cNvSpPr/>
          <p:nvPr/>
        </p:nvSpPr>
        <p:spPr>
          <a:xfrm>
            <a:off x="578321" y="5754990"/>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2"/>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4" name="object 14"/>
          <p:cNvSpPr/>
          <p:nvPr/>
        </p:nvSpPr>
        <p:spPr>
          <a:xfrm>
            <a:off x="578321" y="5952918"/>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2"/>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5" name="object 15"/>
          <p:cNvSpPr/>
          <p:nvPr/>
        </p:nvSpPr>
        <p:spPr>
          <a:xfrm>
            <a:off x="578320" y="6592134"/>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rgbClr val="00BCF2"/>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6" name="object 10"/>
          <p:cNvSpPr/>
          <p:nvPr/>
        </p:nvSpPr>
        <p:spPr>
          <a:xfrm>
            <a:off x="599435" y="3826177"/>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
        <p:nvSpPr>
          <p:cNvPr id="139" name="object 10"/>
          <p:cNvSpPr/>
          <p:nvPr/>
        </p:nvSpPr>
        <p:spPr>
          <a:xfrm>
            <a:off x="599434" y="4024045"/>
            <a:ext cx="105528" cy="105528"/>
          </a:xfrm>
          <a:custGeom>
            <a:avLst/>
            <a:gdLst/>
            <a:ahLst/>
            <a:cxnLst/>
            <a:rect l="l" t="t" r="r" b="b"/>
            <a:pathLst>
              <a:path w="101600" h="101600">
                <a:moveTo>
                  <a:pt x="101600" y="101600"/>
                </a:moveTo>
                <a:lnTo>
                  <a:pt x="0" y="101600"/>
                </a:lnTo>
                <a:lnTo>
                  <a:pt x="0" y="0"/>
                </a:lnTo>
                <a:lnTo>
                  <a:pt x="101600" y="0"/>
                </a:lnTo>
                <a:lnTo>
                  <a:pt x="101600" y="101600"/>
                </a:lnTo>
                <a:close/>
              </a:path>
            </a:pathLst>
          </a:custGeom>
          <a:solidFill>
            <a:schemeClr val="accent1"/>
          </a:solidFill>
        </p:spPr>
        <p:txBody>
          <a:bodyPr wrap="square" lIns="0" tIns="0" rIns="0" bIns="0" rtlCol="0"/>
          <a:lstStyle/>
          <a:p>
            <a:pPr marL="0" marR="0" lvl="0" indent="0" defTabSz="949644" eaLnBrk="1" fontAlgn="auto" latinLnBrk="0" hangingPunct="1">
              <a:lnSpc>
                <a:spcPct val="100000"/>
              </a:lnSpc>
              <a:spcBef>
                <a:spcPts val="0"/>
              </a:spcBef>
              <a:spcAft>
                <a:spcPts val="0"/>
              </a:spcAft>
              <a:buClrTx/>
              <a:buSzTx/>
              <a:buFontTx/>
              <a:buNone/>
              <a:tabLst/>
              <a:defRPr/>
            </a:pPr>
            <a:endParaRPr kumimoji="0" sz="1869"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86818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hyper-scale, enterprise-grade infrastructure</a:t>
            </a:r>
          </a:p>
        </p:txBody>
      </p:sp>
      <p:grpSp>
        <p:nvGrpSpPr>
          <p:cNvPr id="3" name="Group 2"/>
          <p:cNvGrpSpPr/>
          <p:nvPr/>
        </p:nvGrpSpPr>
        <p:grpSpPr>
          <a:xfrm>
            <a:off x="800293" y="1458451"/>
            <a:ext cx="10756340" cy="5088695"/>
            <a:chOff x="800293" y="1458451"/>
            <a:chExt cx="10756340" cy="5088695"/>
          </a:xfrm>
        </p:grpSpPr>
        <p:grpSp>
          <p:nvGrpSpPr>
            <p:cNvPr id="296" name="Group 295"/>
            <p:cNvGrpSpPr/>
            <p:nvPr/>
          </p:nvGrpSpPr>
          <p:grpSpPr>
            <a:xfrm>
              <a:off x="800293" y="1458451"/>
              <a:ext cx="10756340" cy="5088695"/>
              <a:chOff x="816340" y="1487199"/>
              <a:chExt cx="10972027" cy="5190734"/>
            </a:xfrm>
          </p:grpSpPr>
          <p:pic>
            <p:nvPicPr>
              <p:cNvPr id="297" name="World map" descr="world-map.png"/>
              <p:cNvPicPr>
                <a:picLocks noChangeAspect="1"/>
              </p:cNvPicPr>
              <p:nvPr/>
            </p:nvPicPr>
            <p:blipFill rotWithShape="1">
              <a:blip r:embed="rId3" cstate="screen">
                <a:alphaModFix amt="15000"/>
                <a:grayscl/>
                <a:extLst>
                  <a:ext uri="{28A0092B-C50C-407E-A947-70E740481C1C}">
                    <a14:useLocalDpi xmlns:a14="http://schemas.microsoft.com/office/drawing/2010/main"/>
                  </a:ext>
                </a:extLst>
              </a:blip>
              <a:srcRect/>
              <a:stretch/>
            </p:blipFill>
            <p:spPr>
              <a:xfrm>
                <a:off x="816340" y="1487199"/>
                <a:ext cx="10972027" cy="5190734"/>
              </a:xfrm>
              <a:prstGeom prst="rect">
                <a:avLst/>
              </a:prstGeom>
              <a:blipFill dpi="0" rotWithShape="1">
                <a:blip r:embed="rId4">
                  <a:alphaModFix amt="15000"/>
                  <a:grayscl/>
                </a:blip>
                <a:srcRect/>
                <a:stretch>
                  <a:fillRect/>
                </a:stretch>
              </a:blipFill>
              <a:ln w="55000" cap="flat" cmpd="thickThin" algn="ctr">
                <a:noFill/>
                <a:prstDash val="solid"/>
                <a:headEnd type="none" w="med" len="med"/>
                <a:tailEnd type="none" w="med" len="med"/>
              </a:ln>
              <a:effectLst/>
            </p:spPr>
          </p:pic>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9837" y="3804238"/>
                <a:ext cx="494651" cy="475125"/>
              </a:xfrm>
              <a:prstGeom prst="rect">
                <a:avLst/>
              </a:prstGeom>
              <a:effectLst>
                <a:outerShdw blurRad="63500" sx="102000" sy="102000" algn="ctr" rotWithShape="0">
                  <a:prstClr val="black">
                    <a:alpha val="40000"/>
                  </a:prstClr>
                </a:outerShdw>
              </a:effectLst>
            </p:spPr>
          </p:pic>
          <p:pic>
            <p:nvPicPr>
              <p:cNvPr id="299" name="Picture 2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5191" y="3956970"/>
                <a:ext cx="494651" cy="475125"/>
              </a:xfrm>
              <a:prstGeom prst="rect">
                <a:avLst/>
              </a:prstGeom>
              <a:effectLst>
                <a:outerShdw blurRad="63500" sx="102000" sy="102000" algn="ctr" rotWithShape="0">
                  <a:prstClr val="black">
                    <a:alpha val="40000"/>
                  </a:prstClr>
                </a:outerShdw>
              </a:effectLst>
            </p:spPr>
          </p:pic>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9589" y="2720634"/>
                <a:ext cx="494651" cy="475125"/>
              </a:xfrm>
              <a:prstGeom prst="rect">
                <a:avLst/>
              </a:prstGeom>
              <a:effectLst>
                <a:outerShdw blurRad="63500" sx="102000" sy="102000" algn="ctr" rotWithShape="0">
                  <a:prstClr val="black">
                    <a:alpha val="40000"/>
                  </a:prstClr>
                </a:outerShdw>
              </a:effectLst>
            </p:spPr>
          </p:pic>
          <p:pic>
            <p:nvPicPr>
              <p:cNvPr id="301" name="Picture 3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0115" y="3153618"/>
                <a:ext cx="494651" cy="475125"/>
              </a:xfrm>
              <a:prstGeom prst="rect">
                <a:avLst/>
              </a:prstGeom>
              <a:effectLst>
                <a:outerShdw blurRad="63500" sx="102000" sy="102000" algn="ctr" rotWithShape="0">
                  <a:prstClr val="black">
                    <a:alpha val="40000"/>
                  </a:prstClr>
                </a:outerShdw>
              </a:effectLst>
            </p:spPr>
          </p:pic>
          <p:sp>
            <p:nvSpPr>
              <p:cNvPr id="302" name="Rectangle 301"/>
              <p:cNvSpPr/>
              <p:nvPr/>
            </p:nvSpPr>
            <p:spPr bwMode="auto">
              <a:xfrm>
                <a:off x="2675704" y="2819585"/>
                <a:ext cx="773985"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Des Moines, IA</a:t>
                </a:r>
              </a:p>
            </p:txBody>
          </p:sp>
          <p:sp>
            <p:nvSpPr>
              <p:cNvPr id="303" name="Rectangle 302"/>
              <p:cNvSpPr/>
              <p:nvPr/>
            </p:nvSpPr>
            <p:spPr bwMode="auto">
              <a:xfrm>
                <a:off x="1969704" y="3325754"/>
                <a:ext cx="492051"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94096" rtl="0"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latin typeface="Segoe UI"/>
                    <a:ea typeface="Segoe UI" panose="020B0502040204020203" pitchFamily="34" charset="0"/>
                    <a:cs typeface="Segoe UI" panose="020B0502040204020203" pitchFamily="34" charset="0"/>
                  </a:rPr>
                  <a:t>San Jose, CA</a:t>
                </a:r>
              </a:p>
            </p:txBody>
          </p:sp>
          <p:sp>
            <p:nvSpPr>
              <p:cNvPr id="304" name="Rectangle 303"/>
              <p:cNvSpPr/>
              <p:nvPr/>
            </p:nvSpPr>
            <p:spPr bwMode="auto">
              <a:xfrm>
                <a:off x="4602454" y="3205382"/>
                <a:ext cx="838775"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Blue Ridge, VA</a:t>
                </a:r>
              </a:p>
            </p:txBody>
          </p:sp>
          <p:sp>
            <p:nvSpPr>
              <p:cNvPr id="305" name="Rectangle 304"/>
              <p:cNvSpPr/>
              <p:nvPr/>
            </p:nvSpPr>
            <p:spPr bwMode="auto">
              <a:xfrm>
                <a:off x="2973068" y="2225250"/>
                <a:ext cx="924802"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Chicago, IL</a:t>
                </a:r>
              </a:p>
            </p:txBody>
          </p:sp>
          <p:sp>
            <p:nvSpPr>
              <p:cNvPr id="306" name="Rectangle 305"/>
              <p:cNvSpPr/>
              <p:nvPr/>
            </p:nvSpPr>
            <p:spPr bwMode="auto">
              <a:xfrm>
                <a:off x="4919065" y="5244978"/>
                <a:ext cx="782154"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94096" rtl="0"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latin typeface="Segoe UI"/>
                    <a:ea typeface="Segoe UI" panose="020B0502040204020203" pitchFamily="34" charset="0"/>
                    <a:cs typeface="Segoe UI" panose="020B0502040204020203" pitchFamily="34" charset="0"/>
                  </a:rPr>
                  <a:t>Brazil</a:t>
                </a:r>
              </a:p>
            </p:txBody>
          </p:sp>
          <p:sp>
            <p:nvSpPr>
              <p:cNvPr id="307" name="Rectangle 306"/>
              <p:cNvSpPr/>
              <p:nvPr/>
            </p:nvSpPr>
            <p:spPr bwMode="auto">
              <a:xfrm>
                <a:off x="6214036" y="2566361"/>
                <a:ext cx="689193"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Netherlands</a:t>
                </a:r>
              </a:p>
            </p:txBody>
          </p:sp>
          <p:sp>
            <p:nvSpPr>
              <p:cNvPr id="308" name="Rectangle 307"/>
              <p:cNvSpPr/>
              <p:nvPr/>
            </p:nvSpPr>
            <p:spPr bwMode="auto">
              <a:xfrm>
                <a:off x="10398039" y="3173299"/>
                <a:ext cx="833444"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Saitama Prefecture</a:t>
                </a:r>
              </a:p>
            </p:txBody>
          </p:sp>
          <p:sp>
            <p:nvSpPr>
              <p:cNvPr id="309" name="Rectangle 308"/>
              <p:cNvSpPr/>
              <p:nvPr/>
            </p:nvSpPr>
            <p:spPr bwMode="auto">
              <a:xfrm>
                <a:off x="8654487" y="4104922"/>
                <a:ext cx="666631" cy="138499"/>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sp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Chennai</a:t>
                </a:r>
              </a:p>
            </p:txBody>
          </p:sp>
          <p:sp>
            <p:nvSpPr>
              <p:cNvPr id="310" name="Rectangle 309"/>
              <p:cNvSpPr/>
              <p:nvPr/>
            </p:nvSpPr>
            <p:spPr bwMode="auto">
              <a:xfrm>
                <a:off x="8669725" y="4634747"/>
                <a:ext cx="552958"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Singapore</a:t>
                </a:r>
              </a:p>
            </p:txBody>
          </p:sp>
          <p:sp>
            <p:nvSpPr>
              <p:cNvPr id="311" name="Rectangle 310"/>
              <p:cNvSpPr/>
              <p:nvPr/>
            </p:nvSpPr>
            <p:spPr bwMode="auto">
              <a:xfrm>
                <a:off x="9275399" y="5680357"/>
                <a:ext cx="1096224"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Victoria</a:t>
                </a:r>
              </a:p>
            </p:txBody>
          </p:sp>
          <p:sp>
            <p:nvSpPr>
              <p:cNvPr id="312" name="Rectangle 311"/>
              <p:cNvSpPr/>
              <p:nvPr/>
            </p:nvSpPr>
            <p:spPr bwMode="auto">
              <a:xfrm>
                <a:off x="10814761" y="5336030"/>
                <a:ext cx="876719"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New South Wales</a:t>
                </a:r>
              </a:p>
            </p:txBody>
          </p:sp>
          <p:sp>
            <p:nvSpPr>
              <p:cNvPr id="313" name="Rectangle 312"/>
              <p:cNvSpPr/>
              <p:nvPr/>
            </p:nvSpPr>
            <p:spPr bwMode="auto">
              <a:xfrm>
                <a:off x="7608203" y="4210581"/>
                <a:ext cx="795956" cy="138499"/>
              </a:xfrm>
              <a:prstGeom prst="rect">
                <a:avLst/>
              </a:prstGeom>
            </p:spPr>
            <p:txBody>
              <a:bodyPr vert="horz" wrap="square" lIns="0" tIns="0" rIns="0" bIns="0" numCol="1" rtlCol="0" anchor="ctr" anchorCtr="0" compatLnSpc="1">
                <a:sp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Pune</a:t>
                </a:r>
              </a:p>
            </p:txBody>
          </p:sp>
          <p:pic>
            <p:nvPicPr>
              <p:cNvPr id="314" name="Picture 3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4535" y="4262656"/>
                <a:ext cx="494651" cy="475125"/>
              </a:xfrm>
              <a:prstGeom prst="rect">
                <a:avLst/>
              </a:prstGeom>
              <a:effectLst>
                <a:outerShdw blurRad="63500" sx="102000" sy="102000" algn="ctr" rotWithShape="0">
                  <a:prstClr val="black">
                    <a:alpha val="40000"/>
                  </a:prstClr>
                </a:outerShdw>
              </a:effectLst>
            </p:spPr>
          </p:pic>
          <p:pic>
            <p:nvPicPr>
              <p:cNvPr id="315" name="Picture 3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7089" y="3686005"/>
                <a:ext cx="494651" cy="475125"/>
              </a:xfrm>
              <a:prstGeom prst="rect">
                <a:avLst/>
              </a:prstGeom>
              <a:effectLst>
                <a:outerShdw blurRad="63500" sx="102000" sy="102000" algn="ctr" rotWithShape="0">
                  <a:prstClr val="black">
                    <a:alpha val="40000"/>
                  </a:prstClr>
                </a:outerShdw>
              </a:effectLst>
            </p:spPr>
          </p:pic>
          <p:pic>
            <p:nvPicPr>
              <p:cNvPr id="316" name="Picture 3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9" y="5450447"/>
                <a:ext cx="494651" cy="475125"/>
              </a:xfrm>
              <a:prstGeom prst="rect">
                <a:avLst/>
              </a:prstGeom>
              <a:effectLst>
                <a:outerShdw blurRad="63500" sx="102000" sy="102000" algn="ctr" rotWithShape="0">
                  <a:prstClr val="black">
                    <a:alpha val="40000"/>
                  </a:prstClr>
                </a:outerShdw>
              </a:effectLst>
            </p:spPr>
          </p:pic>
          <p:pic>
            <p:nvPicPr>
              <p:cNvPr id="317" name="Picture 3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5057" y="5337070"/>
                <a:ext cx="494651" cy="475125"/>
              </a:xfrm>
              <a:prstGeom prst="rect">
                <a:avLst/>
              </a:prstGeom>
              <a:effectLst>
                <a:outerShdw blurRad="63500" sx="102000" sy="102000" algn="ctr" rotWithShape="0">
                  <a:prstClr val="black">
                    <a:alpha val="40000"/>
                  </a:prstClr>
                </a:outerShdw>
              </a:effectLst>
            </p:spPr>
          </p:pic>
          <p:pic>
            <p:nvPicPr>
              <p:cNvPr id="318" name="Picture 3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8722" y="3152593"/>
                <a:ext cx="494651" cy="475125"/>
              </a:xfrm>
              <a:prstGeom prst="rect">
                <a:avLst/>
              </a:prstGeom>
              <a:effectLst>
                <a:outerShdw blurRad="63500" sx="102000" sy="102000" algn="ctr" rotWithShape="0">
                  <a:prstClr val="black">
                    <a:alpha val="40000"/>
                  </a:prstClr>
                </a:outerShdw>
              </a:effectLst>
            </p:spPr>
          </p:pic>
          <p:pic>
            <p:nvPicPr>
              <p:cNvPr id="319" name="Picture 3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8511" y="3280514"/>
                <a:ext cx="494651" cy="475125"/>
              </a:xfrm>
              <a:prstGeom prst="rect">
                <a:avLst/>
              </a:prstGeom>
              <a:effectLst>
                <a:outerShdw blurRad="63500" sx="102000" sy="102000" algn="ctr" rotWithShape="0">
                  <a:prstClr val="black">
                    <a:alpha val="40000"/>
                  </a:prstClr>
                </a:outerShdw>
              </a:effectLst>
            </p:spPr>
          </p:pic>
          <p:pic>
            <p:nvPicPr>
              <p:cNvPr id="320" name="Picture 3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837" y="2697238"/>
                <a:ext cx="494651" cy="475125"/>
              </a:xfrm>
              <a:prstGeom prst="rect">
                <a:avLst/>
              </a:prstGeom>
              <a:effectLst>
                <a:outerShdw blurRad="63500" sx="102000" sy="102000" algn="ctr" rotWithShape="0">
                  <a:prstClr val="black">
                    <a:alpha val="40000"/>
                  </a:prstClr>
                </a:outerShdw>
              </a:effectLst>
            </p:spPr>
          </p:pic>
          <p:pic>
            <p:nvPicPr>
              <p:cNvPr id="321" name="Picture 3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8262" y="3534299"/>
                <a:ext cx="494651" cy="475125"/>
              </a:xfrm>
              <a:prstGeom prst="rect">
                <a:avLst/>
              </a:prstGeom>
              <a:effectLst>
                <a:outerShdw blurRad="63500" sx="102000" sy="102000" algn="ctr" rotWithShape="0">
                  <a:prstClr val="black">
                    <a:alpha val="40000"/>
                  </a:prstClr>
                </a:outerShdw>
              </a:effectLst>
            </p:spPr>
          </p:pic>
          <p:pic>
            <p:nvPicPr>
              <p:cNvPr id="322" name="Picture 3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6022" y="3053632"/>
                <a:ext cx="494651" cy="475125"/>
              </a:xfrm>
              <a:prstGeom prst="rect">
                <a:avLst/>
              </a:prstGeom>
              <a:effectLst>
                <a:outerShdw blurRad="63500" sx="102000" sy="102000" algn="ctr" rotWithShape="0">
                  <a:prstClr val="black">
                    <a:alpha val="40000"/>
                  </a:prstClr>
                </a:outerShdw>
              </a:effectLst>
            </p:spPr>
          </p:pic>
          <p:pic>
            <p:nvPicPr>
              <p:cNvPr id="323" name="Picture 3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2513" y="3135173"/>
                <a:ext cx="494651" cy="475125"/>
              </a:xfrm>
              <a:prstGeom prst="rect">
                <a:avLst/>
              </a:prstGeom>
              <a:effectLst>
                <a:outerShdw blurRad="63500" sx="102000" sy="102000" algn="ctr" rotWithShape="0">
                  <a:prstClr val="black">
                    <a:alpha val="40000"/>
                  </a:prstClr>
                </a:outerShdw>
              </a:effectLst>
            </p:spPr>
          </p:pic>
          <p:pic>
            <p:nvPicPr>
              <p:cNvPr id="324" name="Picture 3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2741" y="3238130"/>
                <a:ext cx="494651" cy="475125"/>
              </a:xfrm>
              <a:prstGeom prst="rect">
                <a:avLst/>
              </a:prstGeom>
              <a:effectLst>
                <a:outerShdw blurRad="63500" sx="102000" sy="102000" algn="ctr" rotWithShape="0">
                  <a:prstClr val="black">
                    <a:alpha val="40000"/>
                  </a:prstClr>
                </a:outerShdw>
              </a:effectLst>
            </p:spPr>
          </p:pic>
          <p:pic>
            <p:nvPicPr>
              <p:cNvPr id="325" name="Picture 3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2692" y="5004242"/>
                <a:ext cx="494651" cy="475125"/>
              </a:xfrm>
              <a:prstGeom prst="rect">
                <a:avLst/>
              </a:prstGeom>
              <a:effectLst>
                <a:outerShdw blurRad="63500" sx="102000" sy="102000" algn="ctr" rotWithShape="0">
                  <a:prstClr val="black">
                    <a:alpha val="40000"/>
                  </a:prstClr>
                </a:outerShdw>
              </a:effectLst>
            </p:spPr>
          </p:pic>
          <p:pic>
            <p:nvPicPr>
              <p:cNvPr id="326" name="Picture 3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058" y="2852315"/>
                <a:ext cx="494651" cy="475125"/>
              </a:xfrm>
              <a:prstGeom prst="rect">
                <a:avLst/>
              </a:prstGeom>
              <a:effectLst>
                <a:outerShdw blurRad="63500" sx="102000" sy="102000" algn="ctr" rotWithShape="0">
                  <a:prstClr val="black">
                    <a:alpha val="40000"/>
                  </a:prstClr>
                </a:outerShdw>
              </a:effectLst>
            </p:spPr>
          </p:pic>
          <p:pic>
            <p:nvPicPr>
              <p:cNvPr id="327" name="Picture 3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3644" y="2974214"/>
                <a:ext cx="494651" cy="475125"/>
              </a:xfrm>
              <a:prstGeom prst="rect">
                <a:avLst/>
              </a:prstGeom>
              <a:effectLst>
                <a:outerShdw blurRad="63500" sx="102000" sy="102000" algn="ctr" rotWithShape="0">
                  <a:prstClr val="black">
                    <a:alpha val="40000"/>
                  </a:prstClr>
                </a:outerShdw>
              </a:effectLst>
            </p:spPr>
          </p:pic>
          <p:sp>
            <p:nvSpPr>
              <p:cNvPr id="328" name="Rectangle 327"/>
              <p:cNvSpPr/>
              <p:nvPr/>
            </p:nvSpPr>
            <p:spPr bwMode="auto">
              <a:xfrm>
                <a:off x="7704375" y="3762167"/>
                <a:ext cx="580205"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Mumbai</a:t>
                </a:r>
              </a:p>
            </p:txBody>
          </p:sp>
          <p:sp>
            <p:nvSpPr>
              <p:cNvPr id="329" name="Oval 328"/>
              <p:cNvSpPr/>
              <p:nvPr/>
            </p:nvSpPr>
            <p:spPr bwMode="auto">
              <a:xfrm>
                <a:off x="4838209" y="5209996"/>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0" name="Oval 329"/>
              <p:cNvSpPr/>
              <p:nvPr/>
            </p:nvSpPr>
            <p:spPr bwMode="auto">
              <a:xfrm>
                <a:off x="2550869" y="3359371"/>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1" name="Oval 330"/>
              <p:cNvSpPr/>
              <p:nvPr/>
            </p:nvSpPr>
            <p:spPr bwMode="auto">
              <a:xfrm>
                <a:off x="10439972" y="5656579"/>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2" name="Oval 331"/>
              <p:cNvSpPr/>
              <p:nvPr/>
            </p:nvSpPr>
            <p:spPr bwMode="auto">
              <a:xfrm>
                <a:off x="10633809" y="5543202"/>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3" name="Oval 332"/>
              <p:cNvSpPr/>
              <p:nvPr/>
            </p:nvSpPr>
            <p:spPr bwMode="auto">
              <a:xfrm>
                <a:off x="9482086" y="3891810"/>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4" name="Oval 333"/>
              <p:cNvSpPr/>
              <p:nvPr/>
            </p:nvSpPr>
            <p:spPr bwMode="auto">
              <a:xfrm>
                <a:off x="10209265" y="3481505"/>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5" name="Rectangle 334"/>
              <p:cNvSpPr/>
              <p:nvPr/>
            </p:nvSpPr>
            <p:spPr bwMode="auto">
              <a:xfrm>
                <a:off x="10118427" y="3617159"/>
                <a:ext cx="673120"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Osaka Prefecture</a:t>
                </a:r>
              </a:p>
            </p:txBody>
          </p:sp>
          <p:sp>
            <p:nvSpPr>
              <p:cNvPr id="336" name="Oval 335"/>
              <p:cNvSpPr/>
              <p:nvPr/>
            </p:nvSpPr>
            <p:spPr bwMode="auto">
              <a:xfrm>
                <a:off x="10282511" y="3356350"/>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7" name="Oval 336"/>
              <p:cNvSpPr/>
              <p:nvPr/>
            </p:nvSpPr>
            <p:spPr bwMode="auto">
              <a:xfrm>
                <a:off x="8520732" y="4161802"/>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solidFill>
                    <a:srgbClr val="C00000"/>
                  </a:solidFill>
                  <a:effectLst/>
                  <a:uLnTx/>
                  <a:uFillTx/>
                  <a:latin typeface="Segoe UI"/>
                  <a:ea typeface="Segoe UI" pitchFamily="34" charset="0"/>
                  <a:cs typeface="Segoe UI" pitchFamily="34" charset="0"/>
                </a:endParaRPr>
              </a:p>
            </p:txBody>
          </p:sp>
          <p:sp>
            <p:nvSpPr>
              <p:cNvPr id="338" name="Rectangle 337"/>
              <p:cNvSpPr/>
              <p:nvPr/>
            </p:nvSpPr>
            <p:spPr bwMode="auto">
              <a:xfrm>
                <a:off x="9577174" y="3900647"/>
                <a:ext cx="621876"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Hong Kong</a:t>
                </a:r>
              </a:p>
            </p:txBody>
          </p:sp>
          <p:sp>
            <p:nvSpPr>
              <p:cNvPr id="339" name="Rectangle 338"/>
              <p:cNvSpPr/>
              <p:nvPr/>
            </p:nvSpPr>
            <p:spPr bwMode="auto">
              <a:xfrm>
                <a:off x="5139475" y="2843321"/>
                <a:ext cx="816431"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Ireland</a:t>
                </a:r>
              </a:p>
            </p:txBody>
          </p:sp>
          <p:cxnSp>
            <p:nvCxnSpPr>
              <p:cNvPr id="340" name="Straight Connector 339"/>
              <p:cNvCxnSpPr/>
              <p:nvPr/>
            </p:nvCxnSpPr>
            <p:spPr>
              <a:xfrm>
                <a:off x="3213567" y="3067689"/>
                <a:ext cx="229045" cy="227534"/>
              </a:xfrm>
              <a:prstGeom prst="line">
                <a:avLst/>
              </a:prstGeom>
              <a:noFill/>
              <a:ln w="9525" cap="flat" cmpd="sng" algn="ctr">
                <a:solidFill>
                  <a:srgbClr val="0078D7"/>
                </a:solidFill>
                <a:prstDash val="solid"/>
                <a:tailEnd type="oval" w="med" len="med"/>
              </a:ln>
              <a:effectLst/>
            </p:spPr>
          </p:cxnSp>
          <p:sp>
            <p:nvSpPr>
              <p:cNvPr id="341" name="Oval 340"/>
              <p:cNvSpPr/>
              <p:nvPr/>
            </p:nvSpPr>
            <p:spPr bwMode="auto">
              <a:xfrm>
                <a:off x="4098812" y="3053306"/>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42" name="Straight Connector 341"/>
              <p:cNvCxnSpPr/>
              <p:nvPr/>
            </p:nvCxnSpPr>
            <p:spPr>
              <a:xfrm flipH="1">
                <a:off x="3830066" y="3338733"/>
                <a:ext cx="770250" cy="130960"/>
              </a:xfrm>
              <a:prstGeom prst="line">
                <a:avLst/>
              </a:prstGeom>
              <a:noFill/>
              <a:ln w="9525" cap="flat" cmpd="sng" algn="ctr">
                <a:solidFill>
                  <a:srgbClr val="0078D7"/>
                </a:solidFill>
                <a:prstDash val="solid"/>
                <a:tailEnd type="oval" w="med" len="med"/>
              </a:ln>
              <a:effectLst/>
            </p:spPr>
          </p:cxnSp>
          <p:sp>
            <p:nvSpPr>
              <p:cNvPr id="343" name="Rectangle 342"/>
              <p:cNvSpPr/>
              <p:nvPr/>
            </p:nvSpPr>
            <p:spPr bwMode="auto">
              <a:xfrm>
                <a:off x="4251615" y="2882862"/>
                <a:ext cx="706455"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Quebec City, QC</a:t>
                </a:r>
              </a:p>
            </p:txBody>
          </p:sp>
          <p:sp>
            <p:nvSpPr>
              <p:cNvPr id="344" name="Rectangle 343"/>
              <p:cNvSpPr/>
              <p:nvPr/>
            </p:nvSpPr>
            <p:spPr bwMode="auto">
              <a:xfrm>
                <a:off x="3512142" y="2682610"/>
                <a:ext cx="825428"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Toronto, ON</a:t>
                </a:r>
              </a:p>
            </p:txBody>
          </p:sp>
          <p:sp>
            <p:nvSpPr>
              <p:cNvPr id="345" name="Rectangle 344"/>
              <p:cNvSpPr>
                <a:spLocks/>
              </p:cNvSpPr>
              <p:nvPr/>
            </p:nvSpPr>
            <p:spPr bwMode="auto">
              <a:xfrm>
                <a:off x="2632913" y="3986292"/>
                <a:ext cx="921596"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San Antonio, TX</a:t>
                </a:r>
              </a:p>
            </p:txBody>
          </p:sp>
          <p:cxnSp>
            <p:nvCxnSpPr>
              <p:cNvPr id="346" name="Straight Connector 345"/>
              <p:cNvCxnSpPr>
                <a:stCxn id="305" idx="2"/>
              </p:cNvCxnSpPr>
              <p:nvPr/>
            </p:nvCxnSpPr>
            <p:spPr>
              <a:xfrm>
                <a:off x="3435469" y="2502210"/>
                <a:ext cx="127443" cy="869463"/>
              </a:xfrm>
              <a:prstGeom prst="line">
                <a:avLst/>
              </a:prstGeom>
              <a:noFill/>
              <a:ln w="9525" cap="flat" cmpd="sng" algn="ctr">
                <a:solidFill>
                  <a:srgbClr val="0078D7"/>
                </a:solidFill>
                <a:prstDash val="solid"/>
                <a:tailEnd type="oval" w="med" len="med"/>
              </a:ln>
              <a:effectLst/>
            </p:spPr>
          </p:cxnSp>
          <p:pic>
            <p:nvPicPr>
              <p:cNvPr id="347" name="Picture 3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739" y="2825366"/>
                <a:ext cx="494651" cy="475125"/>
              </a:xfrm>
              <a:prstGeom prst="rect">
                <a:avLst/>
              </a:prstGeom>
              <a:effectLst>
                <a:outerShdw blurRad="63500" sx="102000" sy="102000" algn="ctr" rotWithShape="0">
                  <a:prstClr val="black">
                    <a:alpha val="40000"/>
                  </a:prstClr>
                </a:outerShdw>
              </a:effectLst>
            </p:spPr>
          </p:pic>
          <p:sp>
            <p:nvSpPr>
              <p:cNvPr id="348" name="Rectangle 347"/>
              <p:cNvSpPr/>
              <p:nvPr/>
            </p:nvSpPr>
            <p:spPr bwMode="auto">
              <a:xfrm>
                <a:off x="1557377" y="2723874"/>
                <a:ext cx="998708"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93867" rtl="0"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latin typeface="Segoe UI"/>
                    <a:ea typeface="Segoe UI" panose="020B0502040204020203" pitchFamily="34" charset="0"/>
                    <a:cs typeface="Segoe UI" panose="020B0502040204020203" pitchFamily="34" charset="0"/>
                  </a:rPr>
                  <a:t>Quincy, WA</a:t>
                </a:r>
              </a:p>
            </p:txBody>
          </p:sp>
          <p:sp>
            <p:nvSpPr>
              <p:cNvPr id="349" name="Oval 348"/>
              <p:cNvSpPr/>
              <p:nvPr/>
            </p:nvSpPr>
            <p:spPr bwMode="auto">
              <a:xfrm>
                <a:off x="2492492" y="3031118"/>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50" name="Picture 3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21486" y="3227324"/>
                <a:ext cx="494651" cy="475125"/>
              </a:xfrm>
              <a:prstGeom prst="rect">
                <a:avLst/>
              </a:prstGeom>
              <a:effectLst>
                <a:outerShdw blurRad="63500" sx="102000" sy="102000" algn="ctr" rotWithShape="0">
                  <a:prstClr val="black">
                    <a:alpha val="40000"/>
                  </a:prstClr>
                </a:outerShdw>
              </a:effectLst>
            </p:spPr>
          </p:pic>
          <p:cxnSp>
            <p:nvCxnSpPr>
              <p:cNvPr id="351" name="Straight Connector 350"/>
              <p:cNvCxnSpPr/>
              <p:nvPr/>
            </p:nvCxnSpPr>
            <p:spPr>
              <a:xfrm flipH="1">
                <a:off x="6345813" y="2816422"/>
                <a:ext cx="115549" cy="146670"/>
              </a:xfrm>
              <a:prstGeom prst="line">
                <a:avLst/>
              </a:prstGeom>
              <a:noFill/>
              <a:ln w="9525" cap="flat" cmpd="sng" algn="ctr">
                <a:solidFill>
                  <a:srgbClr val="0078D7"/>
                </a:solidFill>
                <a:prstDash val="solid"/>
                <a:headEnd type="none"/>
                <a:tailEnd type="oval"/>
              </a:ln>
              <a:effectLst/>
            </p:spPr>
          </p:cxnSp>
          <p:sp>
            <p:nvSpPr>
              <p:cNvPr id="352" name="Rectangle 351"/>
              <p:cNvSpPr/>
              <p:nvPr/>
            </p:nvSpPr>
            <p:spPr bwMode="auto">
              <a:xfrm>
                <a:off x="4617542" y="3561701"/>
                <a:ext cx="743587"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4096"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err="1">
                    <a:ln>
                      <a:noFill/>
                    </a:ln>
                    <a:solidFill>
                      <a:srgbClr val="0078D7"/>
                    </a:solidFill>
                    <a:effectLst/>
                    <a:uLnTx/>
                    <a:uFillTx/>
                    <a:ea typeface="Segoe UI" panose="020B0502040204020203" pitchFamily="34" charset="0"/>
                    <a:cs typeface="Segoe UI" panose="020B0502040204020203" pitchFamily="34" charset="0"/>
                  </a:rPr>
                  <a:t>Boydton</a:t>
                </a: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 VA</a:t>
                </a:r>
              </a:p>
            </p:txBody>
          </p:sp>
          <p:cxnSp>
            <p:nvCxnSpPr>
              <p:cNvPr id="353" name="Straight Connector 352"/>
              <p:cNvCxnSpPr>
                <a:cxnSpLocks/>
                <a:stCxn id="352" idx="1"/>
              </p:cNvCxnSpPr>
              <p:nvPr/>
            </p:nvCxnSpPr>
            <p:spPr>
              <a:xfrm flipH="1" flipV="1">
                <a:off x="3857627" y="3481389"/>
                <a:ext cx="759914" cy="218793"/>
              </a:xfrm>
              <a:prstGeom prst="line">
                <a:avLst/>
              </a:prstGeom>
              <a:noFill/>
              <a:ln w="9525" cap="flat" cmpd="sng" algn="ctr">
                <a:solidFill>
                  <a:srgbClr val="0078D7"/>
                </a:solidFill>
                <a:prstDash val="solid"/>
                <a:headEnd type="none"/>
                <a:tailEnd type="none"/>
              </a:ln>
              <a:effectLst/>
            </p:spPr>
          </p:cxnSp>
          <p:pic>
            <p:nvPicPr>
              <p:cNvPr id="354" name="Picture 35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3682" y="3733420"/>
                <a:ext cx="494651" cy="475125"/>
              </a:xfrm>
              <a:prstGeom prst="rect">
                <a:avLst/>
              </a:prstGeom>
              <a:effectLst>
                <a:outerShdw blurRad="63500" sx="102000" sy="102000" algn="ctr" rotWithShape="0">
                  <a:prstClr val="black">
                    <a:alpha val="40000"/>
                  </a:prstClr>
                </a:outerShdw>
              </a:effectLst>
            </p:spPr>
          </p:pic>
          <p:sp>
            <p:nvSpPr>
              <p:cNvPr id="355" name="Oval 354"/>
              <p:cNvSpPr/>
              <p:nvPr/>
            </p:nvSpPr>
            <p:spPr bwMode="auto">
              <a:xfrm>
                <a:off x="8317889" y="3945028"/>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56" name="Straight Connector 355"/>
              <p:cNvCxnSpPr/>
              <p:nvPr/>
            </p:nvCxnSpPr>
            <p:spPr>
              <a:xfrm>
                <a:off x="9580892" y="3153619"/>
                <a:ext cx="383636" cy="309718"/>
              </a:xfrm>
              <a:prstGeom prst="line">
                <a:avLst/>
              </a:prstGeom>
              <a:noFill/>
              <a:ln w="9525" cap="flat" cmpd="sng" algn="ctr">
                <a:solidFill>
                  <a:srgbClr val="0078D7"/>
                </a:solidFill>
                <a:prstDash val="solid"/>
                <a:tailEnd type="oval" w="med" len="med"/>
              </a:ln>
              <a:effectLst/>
            </p:spPr>
          </p:cxnSp>
          <p:sp>
            <p:nvSpPr>
              <p:cNvPr id="357" name="Rectangle 356"/>
              <p:cNvSpPr/>
              <p:nvPr/>
            </p:nvSpPr>
            <p:spPr bwMode="auto">
              <a:xfrm>
                <a:off x="9152054" y="2838861"/>
                <a:ext cx="776616"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3867"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South Korea</a:t>
                </a:r>
              </a:p>
            </p:txBody>
          </p:sp>
          <p:cxnSp>
            <p:nvCxnSpPr>
              <p:cNvPr id="358" name="Straight Connector 357"/>
              <p:cNvCxnSpPr/>
              <p:nvPr/>
            </p:nvCxnSpPr>
            <p:spPr>
              <a:xfrm flipV="1">
                <a:off x="8253216" y="4046329"/>
                <a:ext cx="160014" cy="91033"/>
              </a:xfrm>
              <a:prstGeom prst="line">
                <a:avLst/>
              </a:prstGeom>
              <a:noFill/>
              <a:ln w="9525" cap="flat" cmpd="sng" algn="ctr">
                <a:solidFill>
                  <a:srgbClr val="0078D7"/>
                </a:solidFill>
                <a:prstDash val="solid"/>
                <a:tailEnd type="oval" w="med" len="med"/>
              </a:ln>
              <a:effectLst/>
            </p:spPr>
          </p:cxnSp>
          <p:sp>
            <p:nvSpPr>
              <p:cNvPr id="359" name="Oval 358"/>
              <p:cNvSpPr/>
              <p:nvPr/>
            </p:nvSpPr>
            <p:spPr bwMode="auto">
              <a:xfrm>
                <a:off x="5930257" y="2897838"/>
                <a:ext cx="73152" cy="7315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60" name="Straight Connector 359"/>
              <p:cNvCxnSpPr>
                <a:endCxn id="345" idx="0"/>
              </p:cNvCxnSpPr>
              <p:nvPr/>
            </p:nvCxnSpPr>
            <p:spPr>
              <a:xfrm flipH="1">
                <a:off x="3093711" y="3771527"/>
                <a:ext cx="223923" cy="214765"/>
              </a:xfrm>
              <a:prstGeom prst="line">
                <a:avLst/>
              </a:prstGeom>
              <a:noFill/>
              <a:ln w="9525" cap="flat" cmpd="sng" algn="ctr">
                <a:solidFill>
                  <a:srgbClr val="0078D7"/>
                </a:solidFill>
                <a:prstDash val="solid"/>
                <a:headEnd type="oval"/>
                <a:tailEnd type="none"/>
              </a:ln>
              <a:effectLst/>
            </p:spPr>
          </p:cxnSp>
          <p:cxnSp>
            <p:nvCxnSpPr>
              <p:cNvPr id="361" name="Straight Connector 360"/>
              <p:cNvCxnSpPr/>
              <p:nvPr/>
            </p:nvCxnSpPr>
            <p:spPr>
              <a:xfrm flipH="1">
                <a:off x="3870638" y="2959570"/>
                <a:ext cx="54218" cy="251875"/>
              </a:xfrm>
              <a:prstGeom prst="line">
                <a:avLst/>
              </a:prstGeom>
              <a:noFill/>
              <a:ln w="9525" cap="flat" cmpd="sng" algn="ctr">
                <a:solidFill>
                  <a:srgbClr val="0078D7"/>
                </a:solidFill>
                <a:prstDash val="solid"/>
                <a:tailEnd type="oval" w="med" len="med"/>
              </a:ln>
              <a:effectLst/>
            </p:spPr>
          </p:cxnSp>
          <p:sp>
            <p:nvSpPr>
              <p:cNvPr id="362" name="Rectangle 361"/>
              <p:cNvSpPr/>
              <p:nvPr/>
            </p:nvSpPr>
            <p:spPr bwMode="auto">
              <a:xfrm>
                <a:off x="4266076" y="5403397"/>
                <a:ext cx="782154"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none" lIns="0" tIns="0" rIns="0" bIns="0" numCol="1" rtlCol="0" anchor="ctr" anchorCtr="0" compatLnSpc="1">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193867" rtl="0"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latin typeface="Segoe UI"/>
                    <a:ea typeface="Segoe UI" panose="020B0502040204020203" pitchFamily="34" charset="0"/>
                    <a:cs typeface="Segoe UI" panose="020B0502040204020203" pitchFamily="34" charset="0"/>
                  </a:rPr>
                  <a:t>Chile</a:t>
                </a:r>
                <a:br>
                  <a:rPr kumimoji="0" lang="en-US" sz="882" b="1" i="0" u="none" strike="noStrike" kern="0" cap="none" spc="0" normalizeH="0" baseline="0" noProof="0" dirty="0">
                    <a:ln>
                      <a:noFill/>
                    </a:ln>
                    <a:solidFill>
                      <a:srgbClr val="505050"/>
                    </a:solidFill>
                    <a:effectLst/>
                    <a:uLnTx/>
                    <a:uFillTx/>
                    <a:latin typeface="Segoe UI"/>
                    <a:ea typeface="Segoe UI" panose="020B0502040204020203" pitchFamily="34" charset="0"/>
                    <a:cs typeface="Segoe UI" panose="020B0502040204020203" pitchFamily="34" charset="0"/>
                  </a:rPr>
                </a:br>
                <a:endParaRPr kumimoji="0" lang="en-US" sz="882" b="0" i="1"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p:txBody>
          </p:sp>
          <p:pic>
            <p:nvPicPr>
              <p:cNvPr id="363" name="Picture 3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1486" y="5286112"/>
                <a:ext cx="494651" cy="475125"/>
              </a:xfrm>
              <a:prstGeom prst="rect">
                <a:avLst/>
              </a:prstGeom>
              <a:effectLst>
                <a:outerShdw blurRad="63500" sx="102000" sy="102000" algn="ctr" rotWithShape="0">
                  <a:prstClr val="black">
                    <a:alpha val="40000"/>
                  </a:prstClr>
                </a:outerShdw>
              </a:effectLst>
            </p:spPr>
          </p:pic>
          <p:sp>
            <p:nvSpPr>
              <p:cNvPr id="364" name="Oval 363"/>
              <p:cNvSpPr/>
              <p:nvPr/>
            </p:nvSpPr>
            <p:spPr bwMode="auto">
              <a:xfrm>
                <a:off x="4067002" y="5491865"/>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solidFill>
                    <a:srgbClr val="505050"/>
                  </a:solidFill>
                  <a:effectLst/>
                  <a:uLnTx/>
                  <a:uFillTx/>
                  <a:latin typeface="Segoe UI"/>
                  <a:ea typeface="Segoe UI" pitchFamily="34" charset="0"/>
                  <a:cs typeface="Segoe UI" pitchFamily="34" charset="0"/>
                </a:endParaRPr>
              </a:p>
            </p:txBody>
          </p:sp>
          <p:pic>
            <p:nvPicPr>
              <p:cNvPr id="365" name="Picture 3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87436" y="4170897"/>
                <a:ext cx="494651" cy="475125"/>
              </a:xfrm>
              <a:prstGeom prst="rect">
                <a:avLst/>
              </a:prstGeom>
              <a:effectLst>
                <a:outerShdw blurRad="63500" sx="102000" sy="102000" algn="ctr" rotWithShape="0">
                  <a:prstClr val="black">
                    <a:alpha val="40000"/>
                  </a:prstClr>
                </a:outerShdw>
              </a:effectLst>
            </p:spPr>
          </p:pic>
          <p:sp>
            <p:nvSpPr>
              <p:cNvPr id="366" name="Rectangle 365"/>
              <p:cNvSpPr/>
              <p:nvPr/>
            </p:nvSpPr>
            <p:spPr bwMode="auto">
              <a:xfrm>
                <a:off x="9304526" y="4357787"/>
                <a:ext cx="514016"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3867"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Malaysia</a:t>
                </a:r>
              </a:p>
            </p:txBody>
          </p:sp>
          <p:cxnSp>
            <p:nvCxnSpPr>
              <p:cNvPr id="367" name="Straight Connector 366"/>
              <p:cNvCxnSpPr/>
              <p:nvPr/>
            </p:nvCxnSpPr>
            <p:spPr>
              <a:xfrm flipH="1" flipV="1">
                <a:off x="9239484" y="4404907"/>
                <a:ext cx="159795" cy="88341"/>
              </a:xfrm>
              <a:prstGeom prst="line">
                <a:avLst/>
              </a:prstGeom>
              <a:noFill/>
              <a:ln w="9525" cap="flat" cmpd="sng" algn="ctr">
                <a:solidFill>
                  <a:srgbClr val="0078D7"/>
                </a:solidFill>
                <a:prstDash val="solid"/>
                <a:tailEnd type="oval" w="med" len="med"/>
              </a:ln>
              <a:effectLst/>
            </p:spPr>
          </p:cxnSp>
          <p:cxnSp>
            <p:nvCxnSpPr>
              <p:cNvPr id="368" name="Straight Connector 367"/>
              <p:cNvCxnSpPr/>
              <p:nvPr/>
            </p:nvCxnSpPr>
            <p:spPr>
              <a:xfrm flipV="1">
                <a:off x="9117742" y="4512483"/>
                <a:ext cx="127961" cy="142222"/>
              </a:xfrm>
              <a:prstGeom prst="line">
                <a:avLst/>
              </a:prstGeom>
              <a:noFill/>
              <a:ln w="9525" cap="flat" cmpd="sng" algn="ctr">
                <a:solidFill>
                  <a:srgbClr val="0078D7"/>
                </a:solidFill>
                <a:prstDash val="solid"/>
                <a:tailEnd type="oval" w="med" len="med"/>
              </a:ln>
              <a:effectLst/>
            </p:spPr>
          </p:cxnSp>
          <p:pic>
            <p:nvPicPr>
              <p:cNvPr id="369" name="Picture 36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1325" y="2901135"/>
                <a:ext cx="494651" cy="475125"/>
              </a:xfrm>
              <a:prstGeom prst="rect">
                <a:avLst/>
              </a:prstGeom>
              <a:effectLst>
                <a:outerShdw blurRad="63500" sx="102000" sy="102000" algn="ctr" rotWithShape="0">
                  <a:prstClr val="black">
                    <a:alpha val="40000"/>
                  </a:prstClr>
                </a:outerShdw>
              </a:effectLst>
            </p:spPr>
          </p:pic>
          <p:sp>
            <p:nvSpPr>
              <p:cNvPr id="370" name="Rectangle 369"/>
              <p:cNvSpPr/>
              <p:nvPr/>
            </p:nvSpPr>
            <p:spPr bwMode="auto">
              <a:xfrm>
                <a:off x="6894992" y="3338733"/>
                <a:ext cx="399091"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3867"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Austria</a:t>
                </a:r>
              </a:p>
            </p:txBody>
          </p:sp>
          <p:cxnSp>
            <p:nvCxnSpPr>
              <p:cNvPr id="371" name="Straight Connector 370"/>
              <p:cNvCxnSpPr>
                <a:stCxn id="370" idx="1"/>
              </p:cNvCxnSpPr>
              <p:nvPr/>
            </p:nvCxnSpPr>
            <p:spPr>
              <a:xfrm flipH="1" flipV="1">
                <a:off x="6627352" y="3138011"/>
                <a:ext cx="267640" cy="339202"/>
              </a:xfrm>
              <a:prstGeom prst="line">
                <a:avLst/>
              </a:prstGeom>
              <a:noFill/>
              <a:ln w="9525" cap="flat" cmpd="sng" algn="ctr">
                <a:solidFill>
                  <a:srgbClr val="0078D7"/>
                </a:solidFill>
                <a:prstDash val="solid"/>
                <a:tailEnd type="oval" w="med" len="med"/>
              </a:ln>
              <a:effectLst/>
            </p:spPr>
          </p:cxnSp>
          <p:pic>
            <p:nvPicPr>
              <p:cNvPr id="372" name="Picture 3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564" y="2250039"/>
                <a:ext cx="494651" cy="475125"/>
              </a:xfrm>
              <a:prstGeom prst="rect">
                <a:avLst/>
              </a:prstGeom>
              <a:effectLst>
                <a:outerShdw blurRad="63500" sx="102000" sy="102000" algn="ctr" rotWithShape="0">
                  <a:prstClr val="black">
                    <a:alpha val="40000"/>
                  </a:prstClr>
                </a:outerShdw>
              </a:effectLst>
            </p:spPr>
          </p:pic>
          <p:sp>
            <p:nvSpPr>
              <p:cNvPr id="373" name="Rectangle 372"/>
              <p:cNvSpPr/>
              <p:nvPr/>
            </p:nvSpPr>
            <p:spPr bwMode="auto">
              <a:xfrm>
                <a:off x="6656293" y="2080354"/>
                <a:ext cx="689193"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193867" eaLnBrk="1" fontAlgn="auto" latinLnBrk="0" hangingPunct="1">
                  <a:lnSpc>
                    <a:spcPct val="100000"/>
                  </a:lnSpc>
                  <a:spcBef>
                    <a:spcPts val="0"/>
                  </a:spcBef>
                  <a:spcAft>
                    <a:spcPts val="0"/>
                  </a:spcAft>
                  <a:buClrTx/>
                  <a:buSzTx/>
                  <a:buFontTx/>
                  <a:buNone/>
                  <a:tabLst/>
                  <a:defRPr/>
                </a:pPr>
                <a:r>
                  <a:rPr kumimoji="0" lang="en-US" sz="882"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Finland</a:t>
                </a:r>
              </a:p>
            </p:txBody>
          </p:sp>
          <p:sp>
            <p:nvSpPr>
              <p:cNvPr id="374" name="Oval 373"/>
              <p:cNvSpPr/>
              <p:nvPr/>
            </p:nvSpPr>
            <p:spPr bwMode="auto">
              <a:xfrm>
                <a:off x="6964318" y="2455791"/>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2353" b="0" i="0" u="none" strike="noStrike" kern="0" cap="none" spc="0" normalizeH="0" baseline="0" noProof="0" dirty="0" err="1">
                  <a:ln>
                    <a:noFill/>
                  </a:ln>
                  <a:solidFill>
                    <a:srgbClr val="505050"/>
                  </a:solidFill>
                  <a:effectLst/>
                  <a:uLnTx/>
                  <a:uFillTx/>
                  <a:latin typeface="Segoe UI"/>
                  <a:ea typeface="Segoe UI" pitchFamily="34" charset="0"/>
                  <a:cs typeface="Segoe UI" pitchFamily="34" charset="0"/>
                </a:endParaRPr>
              </a:p>
            </p:txBody>
          </p:sp>
        </p:grpSp>
        <p:pic>
          <p:nvPicPr>
            <p:cNvPr id="375" name="Picture 3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2273" y="2615994"/>
              <a:ext cx="494651" cy="475125"/>
            </a:xfrm>
            <a:prstGeom prst="rect">
              <a:avLst/>
            </a:prstGeom>
            <a:effectLst>
              <a:outerShdw blurRad="63500" sx="102000" sy="102000" algn="ctr" rotWithShape="0">
                <a:prstClr val="black">
                  <a:alpha val="40000"/>
                </a:prstClr>
              </a:outerShdw>
            </a:effectLst>
          </p:spPr>
        </p:pic>
        <p:sp>
          <p:nvSpPr>
            <p:cNvPr id="376" name="Rectangle 375"/>
            <p:cNvSpPr/>
            <p:nvPr/>
          </p:nvSpPr>
          <p:spPr bwMode="auto">
            <a:xfrm>
              <a:off x="4687917" y="2274765"/>
              <a:ext cx="1201982" cy="276999"/>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Durham</a:t>
              </a:r>
            </a:p>
          </p:txBody>
        </p:sp>
        <p:cxnSp>
          <p:nvCxnSpPr>
            <p:cNvPr id="377" name="Straight Connector 376"/>
            <p:cNvCxnSpPr/>
            <p:nvPr/>
          </p:nvCxnSpPr>
          <p:spPr>
            <a:xfrm flipH="1">
              <a:off x="6006176" y="2319087"/>
              <a:ext cx="65731" cy="530977"/>
            </a:xfrm>
            <a:prstGeom prst="line">
              <a:avLst/>
            </a:prstGeom>
            <a:noFill/>
            <a:ln w="9525" cap="flat" cmpd="sng" algn="ctr">
              <a:solidFill>
                <a:srgbClr val="0078D7"/>
              </a:solidFill>
              <a:prstDash val="solid"/>
              <a:tailEnd type="oval" w="med" len="med"/>
            </a:ln>
            <a:effectLst/>
          </p:spPr>
        </p:cxnSp>
        <p:sp>
          <p:nvSpPr>
            <p:cNvPr id="378" name="Rectangle 377"/>
            <p:cNvSpPr/>
            <p:nvPr/>
          </p:nvSpPr>
          <p:spPr bwMode="auto">
            <a:xfrm>
              <a:off x="5439210" y="1926355"/>
              <a:ext cx="1265384" cy="276999"/>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London</a:t>
              </a:r>
            </a:p>
          </p:txBody>
        </p:sp>
        <p:pic>
          <p:nvPicPr>
            <p:cNvPr id="379" name="Picture 3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7490" y="2481122"/>
              <a:ext cx="494651" cy="475125"/>
            </a:xfrm>
            <a:prstGeom prst="rect">
              <a:avLst/>
            </a:prstGeom>
            <a:effectLst>
              <a:outerShdw blurRad="63500" sx="102000" sy="102000" algn="ctr" rotWithShape="0">
                <a:prstClr val="black">
                  <a:alpha val="40000"/>
                </a:prstClr>
              </a:outerShdw>
            </a:effectLst>
          </p:spPr>
        </p:pic>
        <p:cxnSp>
          <p:nvCxnSpPr>
            <p:cNvPr id="380" name="Straight Connector 379"/>
            <p:cNvCxnSpPr/>
            <p:nvPr/>
          </p:nvCxnSpPr>
          <p:spPr>
            <a:xfrm>
              <a:off x="5599073" y="2548206"/>
              <a:ext cx="349297" cy="170479"/>
            </a:xfrm>
            <a:prstGeom prst="line">
              <a:avLst/>
            </a:prstGeom>
            <a:noFill/>
            <a:ln w="9525" cap="flat" cmpd="sng" algn="ctr">
              <a:solidFill>
                <a:srgbClr val="0078D7"/>
              </a:solidFill>
              <a:prstDash val="solid"/>
              <a:tailEnd type="oval" w="med" len="med"/>
            </a:ln>
            <a:effectLst/>
          </p:spPr>
        </p:cxnSp>
        <p:sp>
          <p:nvSpPr>
            <p:cNvPr id="389" name="Rectangle 388"/>
            <p:cNvSpPr/>
            <p:nvPr/>
          </p:nvSpPr>
          <p:spPr bwMode="auto">
            <a:xfrm>
              <a:off x="6807242" y="2556530"/>
              <a:ext cx="763764" cy="47199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Magdeburg**</a:t>
              </a:r>
            </a:p>
          </p:txBody>
        </p:sp>
        <p:sp>
          <p:nvSpPr>
            <p:cNvPr id="390" name="Rectangle 389"/>
            <p:cNvSpPr/>
            <p:nvPr/>
          </p:nvSpPr>
          <p:spPr bwMode="auto">
            <a:xfrm>
              <a:off x="5588225" y="3230948"/>
              <a:ext cx="1014608" cy="276960"/>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no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Frankfurt**</a:t>
              </a:r>
            </a:p>
          </p:txBody>
        </p:sp>
        <p:pic>
          <p:nvPicPr>
            <p:cNvPr id="391" name="Picture 3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6839" y="2764048"/>
              <a:ext cx="494651" cy="475125"/>
            </a:xfrm>
            <a:prstGeom prst="rect">
              <a:avLst/>
            </a:prstGeom>
            <a:effectLst>
              <a:outerShdw blurRad="63500" sx="102000" sy="102000" algn="ctr" rotWithShape="0">
                <a:prstClr val="black">
                  <a:alpha val="40000"/>
                </a:prstClr>
              </a:outerShdw>
            </a:effectLst>
          </p:spPr>
        </p:pic>
        <p:cxnSp>
          <p:nvCxnSpPr>
            <p:cNvPr id="392" name="Straight Connector 391"/>
            <p:cNvCxnSpPr>
              <a:endCxn id="390" idx="0"/>
            </p:cNvCxnSpPr>
            <p:nvPr/>
          </p:nvCxnSpPr>
          <p:spPr>
            <a:xfrm flipH="1">
              <a:off x="6095529" y="2998103"/>
              <a:ext cx="238130" cy="232845"/>
            </a:xfrm>
            <a:prstGeom prst="line">
              <a:avLst/>
            </a:prstGeom>
            <a:noFill/>
            <a:ln w="9525" cap="flat" cmpd="sng" algn="ctr">
              <a:solidFill>
                <a:srgbClr val="0078D7"/>
              </a:solidFill>
              <a:prstDash val="solid"/>
              <a:headEnd type="oval"/>
              <a:tailEnd type="none"/>
            </a:ln>
            <a:effectLst/>
          </p:spPr>
        </p:cxnSp>
        <p:pic>
          <p:nvPicPr>
            <p:cNvPr id="393" name="Picture 3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4603" y="2674584"/>
              <a:ext cx="494651" cy="475125"/>
            </a:xfrm>
            <a:prstGeom prst="rect">
              <a:avLst/>
            </a:prstGeom>
            <a:effectLst>
              <a:outerShdw blurRad="63500" sx="102000" sy="102000" algn="ctr" rotWithShape="0">
                <a:prstClr val="black">
                  <a:alpha val="40000"/>
                </a:prstClr>
              </a:outerShdw>
            </a:effectLst>
          </p:spPr>
        </p:pic>
        <p:cxnSp>
          <p:nvCxnSpPr>
            <p:cNvPr id="394" name="Straight Connector 393"/>
            <p:cNvCxnSpPr>
              <a:cxnSpLocks/>
            </p:cNvCxnSpPr>
            <p:nvPr/>
          </p:nvCxnSpPr>
          <p:spPr>
            <a:xfrm flipH="1">
              <a:off x="6470558" y="2818489"/>
              <a:ext cx="296969" cy="96219"/>
            </a:xfrm>
            <a:prstGeom prst="line">
              <a:avLst/>
            </a:prstGeom>
            <a:noFill/>
            <a:ln w="9525" cap="flat" cmpd="sng" algn="ctr">
              <a:solidFill>
                <a:srgbClr val="0078D7"/>
              </a:solidFill>
              <a:prstDash val="solid"/>
              <a:tailEnd type="oval" w="med" len="med"/>
            </a:ln>
            <a:effectLst/>
          </p:spPr>
        </p:cxnSp>
        <p:pic>
          <p:nvPicPr>
            <p:cNvPr id="395" name="Picture 3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8225" y="3372292"/>
              <a:ext cx="494651" cy="475125"/>
            </a:xfrm>
            <a:prstGeom prst="rect">
              <a:avLst/>
            </a:prstGeom>
            <a:effectLst>
              <a:outerShdw blurRad="63500" sx="102000" sy="102000" algn="ctr" rotWithShape="0">
                <a:prstClr val="black">
                  <a:alpha val="40000"/>
                </a:prstClr>
              </a:outerShdw>
            </a:effectLst>
          </p:spPr>
        </p:pic>
        <p:pic>
          <p:nvPicPr>
            <p:cNvPr id="396" name="Picture 3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8204" y="3106735"/>
              <a:ext cx="494651" cy="475125"/>
            </a:xfrm>
            <a:prstGeom prst="rect">
              <a:avLst/>
            </a:prstGeom>
            <a:effectLst>
              <a:outerShdw blurRad="63500" sx="102000" sy="102000" algn="ctr" rotWithShape="0">
                <a:prstClr val="black">
                  <a:alpha val="40000"/>
                </a:prstClr>
              </a:outerShdw>
            </a:effectLst>
          </p:spPr>
        </p:pic>
        <p:sp>
          <p:nvSpPr>
            <p:cNvPr id="397" name="Rectangle 396"/>
            <p:cNvSpPr/>
            <p:nvPr/>
          </p:nvSpPr>
          <p:spPr bwMode="auto">
            <a:xfrm>
              <a:off x="8666126" y="3215692"/>
              <a:ext cx="670208" cy="138499"/>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sp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Beijing*</a:t>
              </a:r>
            </a:p>
          </p:txBody>
        </p:sp>
        <p:sp>
          <p:nvSpPr>
            <p:cNvPr id="398" name="Rectangle 397"/>
            <p:cNvSpPr/>
            <p:nvPr/>
          </p:nvSpPr>
          <p:spPr bwMode="auto">
            <a:xfrm>
              <a:off x="8770422" y="3529357"/>
              <a:ext cx="659960" cy="138499"/>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vert="horz" wrap="square" lIns="0" tIns="0" rIns="0" bIns="0" numCol="1" rtlCol="0" anchor="ctr" anchorCtr="0" compatLnSpc="1">
              <a:spAutoFit/>
            </a:bodyPr>
            <a:lstStyle/>
            <a:p>
              <a:pPr marL="0" marR="0" lvl="0" indent="0" algn="ctr" defTabSz="1218092"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78D7"/>
                  </a:solidFill>
                  <a:effectLst/>
                  <a:uLnTx/>
                  <a:uFillTx/>
                  <a:ea typeface="Segoe UI" panose="020B0502040204020203" pitchFamily="34" charset="0"/>
                  <a:cs typeface="Segoe UI" panose="020B0502040204020203" pitchFamily="34" charset="0"/>
                </a:rPr>
                <a:t>Shangai</a:t>
              </a:r>
              <a:r>
                <a:rPr kumimoji="0" lang="en-US" sz="900" b="1" i="0" u="none" strike="noStrike" kern="0" cap="none" spc="0" normalizeH="0" baseline="0" noProof="0" dirty="0">
                  <a:ln>
                    <a:noFill/>
                  </a:ln>
                  <a:solidFill>
                    <a:srgbClr val="0078D7"/>
                  </a:solidFill>
                  <a:effectLst/>
                  <a:uLnTx/>
                  <a:uFillTx/>
                  <a:ea typeface="Segoe UI" panose="020B0502040204020203" pitchFamily="34" charset="0"/>
                  <a:cs typeface="Segoe UI" panose="020B0502040204020203" pitchFamily="34" charset="0"/>
                </a:rPr>
                <a:t>*</a:t>
              </a:r>
            </a:p>
          </p:txBody>
        </p:sp>
        <p:sp>
          <p:nvSpPr>
            <p:cNvPr id="399" name="Oval 398"/>
            <p:cNvSpPr/>
            <p:nvPr/>
          </p:nvSpPr>
          <p:spPr bwMode="auto">
            <a:xfrm>
              <a:off x="9475585" y="3580596"/>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78D7"/>
                </a:solidFill>
                <a:effectLst/>
                <a:uLnTx/>
                <a:uFillTx/>
                <a:latin typeface="Segoe UI"/>
                <a:ea typeface="Segoe UI" pitchFamily="34" charset="0"/>
                <a:cs typeface="Segoe UI" pitchFamily="34" charset="0"/>
              </a:endParaRPr>
            </a:p>
          </p:txBody>
        </p:sp>
        <p:sp>
          <p:nvSpPr>
            <p:cNvPr id="400" name="Oval 399"/>
            <p:cNvSpPr/>
            <p:nvPr/>
          </p:nvSpPr>
          <p:spPr bwMode="auto">
            <a:xfrm>
              <a:off x="9350917" y="3308176"/>
              <a:ext cx="73142" cy="73142"/>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78D7"/>
                </a:solidFill>
                <a:effectLst/>
                <a:uLnTx/>
                <a:uFillTx/>
                <a:latin typeface="Segoe UI"/>
                <a:ea typeface="Segoe UI" pitchFamily="34" charset="0"/>
                <a:cs typeface="Segoe UI" pitchFamily="34" charset="0"/>
              </a:endParaRPr>
            </a:p>
          </p:txBody>
        </p:sp>
      </p:grpSp>
      <p:grpSp>
        <p:nvGrpSpPr>
          <p:cNvPr id="381" name="Group 380"/>
          <p:cNvGrpSpPr/>
          <p:nvPr/>
        </p:nvGrpSpPr>
        <p:grpSpPr>
          <a:xfrm>
            <a:off x="523282" y="4652404"/>
            <a:ext cx="3374588" cy="2359584"/>
            <a:chOff x="523282" y="4626280"/>
            <a:chExt cx="3374588" cy="2359584"/>
          </a:xfrm>
        </p:grpSpPr>
        <p:sp>
          <p:nvSpPr>
            <p:cNvPr id="382" name="Rectangle 381"/>
            <p:cNvSpPr/>
            <p:nvPr/>
          </p:nvSpPr>
          <p:spPr bwMode="auto">
            <a:xfrm>
              <a:off x="675091" y="4863860"/>
              <a:ext cx="3222779" cy="2068791"/>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latin typeface="Segoe UI"/>
                  <a:ea typeface="+mn-ea"/>
                  <a:cs typeface="Segoe UI Light" panose="020B0502040204020203" pitchFamily="34" charset="0"/>
                </a:rPr>
                <a:t>13 datacenter regions</a:t>
              </a:r>
            </a:p>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latin typeface="Segoe UI"/>
                  <a:cs typeface="Segoe UI Light" panose="020B0502040204020203" pitchFamily="34" charset="0"/>
                </a:rPr>
                <a:t>Over 30 datacenter locations</a:t>
              </a:r>
              <a:endParaRPr kumimoji="0" lang="en-US" sz="1400" b="0" i="0" u="none" strike="noStrike" kern="0" cap="none" spc="0" normalizeH="0" baseline="0" noProof="0" dirty="0">
                <a:ln>
                  <a:noFill/>
                </a:ln>
                <a:solidFill>
                  <a:sysClr val="windowText" lastClr="000000"/>
                </a:solidFill>
                <a:effectLst/>
                <a:uLnTx/>
                <a:uFillTx/>
                <a:latin typeface="Segoe UI"/>
                <a:ea typeface="+mn-ea"/>
                <a:cs typeface="Segoe UI Light" panose="020B0502040204020203" pitchFamily="34" charset="0"/>
              </a:endParaRPr>
            </a:p>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latin typeface="Segoe UI"/>
                  <a:ea typeface="+mn-ea"/>
                  <a:cs typeface="Segoe UI Light" panose="020B0502040204020203" pitchFamily="34" charset="0"/>
                </a:rPr>
                <a:t>100 + datacenters</a:t>
              </a:r>
            </a:p>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latin typeface="Segoe UI"/>
                  <a:ea typeface="+mn-ea"/>
                  <a:cs typeface="Segoe UI Light" panose="020B0502040204020203" pitchFamily="34" charset="0"/>
                </a:rPr>
                <a:t>One of 3 largest networks in the world</a:t>
              </a:r>
            </a:p>
          </p:txBody>
        </p:sp>
        <p:sp>
          <p:nvSpPr>
            <p:cNvPr id="383" name="Bent Arrow 323"/>
            <p:cNvSpPr/>
            <p:nvPr/>
          </p:nvSpPr>
          <p:spPr bwMode="auto">
            <a:xfrm>
              <a:off x="588167" y="4657391"/>
              <a:ext cx="2974745" cy="2328473"/>
            </a:xfrm>
            <a:prstGeom prst="bentArrow">
              <a:avLst>
                <a:gd name="adj1" fmla="val 0"/>
                <a:gd name="adj2" fmla="val 0"/>
                <a:gd name="adj3" fmla="val 0"/>
                <a:gd name="adj4" fmla="val 10805"/>
              </a:avLst>
            </a:prstGeom>
            <a:solidFill>
              <a:schemeClr val="tx1"/>
            </a:solidFill>
            <a:ln w="15875"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84" name="Oval 383"/>
            <p:cNvSpPr/>
            <p:nvPr/>
          </p:nvSpPr>
          <p:spPr bwMode="auto">
            <a:xfrm>
              <a:off x="523282" y="4919106"/>
              <a:ext cx="137160" cy="137160"/>
            </a:xfrm>
            <a:prstGeom prst="ellipse">
              <a:avLst/>
            </a:prstGeom>
            <a:solidFill>
              <a:srgbClr val="FFFFFF"/>
            </a:solidFill>
            <a:ln w="19050"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85" name="Oval 384"/>
            <p:cNvSpPr/>
            <p:nvPr/>
          </p:nvSpPr>
          <p:spPr bwMode="auto">
            <a:xfrm>
              <a:off x="523282" y="5219946"/>
              <a:ext cx="137160" cy="137160"/>
            </a:xfrm>
            <a:prstGeom prst="ellipse">
              <a:avLst/>
            </a:prstGeom>
            <a:solidFill>
              <a:srgbClr val="FFFFFF"/>
            </a:solidFill>
            <a:ln w="19050"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86" name="Oval 385"/>
            <p:cNvSpPr/>
            <p:nvPr/>
          </p:nvSpPr>
          <p:spPr bwMode="auto">
            <a:xfrm>
              <a:off x="3538900" y="4626280"/>
              <a:ext cx="62222" cy="62222"/>
            </a:xfrm>
            <a:prstGeom prst="ellipse">
              <a:avLst/>
            </a:prstGeom>
            <a:solidFill>
              <a:schemeClr val="tx2"/>
            </a:solidFill>
            <a:ln w="9525"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87" name="Oval 386"/>
            <p:cNvSpPr/>
            <p:nvPr/>
          </p:nvSpPr>
          <p:spPr bwMode="auto">
            <a:xfrm>
              <a:off x="523282" y="5520786"/>
              <a:ext cx="137160" cy="137160"/>
            </a:xfrm>
            <a:prstGeom prst="ellipse">
              <a:avLst/>
            </a:prstGeom>
            <a:solidFill>
              <a:srgbClr val="FFFFFF"/>
            </a:solidFill>
            <a:ln w="19050"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88" name="Oval 387"/>
            <p:cNvSpPr/>
            <p:nvPr/>
          </p:nvSpPr>
          <p:spPr bwMode="auto">
            <a:xfrm>
              <a:off x="523282" y="5821627"/>
              <a:ext cx="137160" cy="137160"/>
            </a:xfrm>
            <a:prstGeom prst="ellipse">
              <a:avLst/>
            </a:prstGeom>
            <a:solidFill>
              <a:srgbClr val="FFFFFF"/>
            </a:solidFill>
            <a:ln w="19050" cap="flat" cmpd="sng" algn="ctr">
              <a:solidFill>
                <a:schemeClr val="tx2"/>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grpSp>
      <p:sp>
        <p:nvSpPr>
          <p:cNvPr id="5" name="Rectangle 4"/>
          <p:cNvSpPr/>
          <p:nvPr/>
        </p:nvSpPr>
        <p:spPr>
          <a:xfrm>
            <a:off x="6968523" y="6262625"/>
            <a:ext cx="4493336" cy="600164"/>
          </a:xfrm>
          <a:prstGeom prst="rect">
            <a:avLst/>
          </a:prstGeom>
        </p:spPr>
        <p:txBody>
          <a:bodyPr wrap="square">
            <a:spAutoFit/>
          </a:bodyPr>
          <a:lstStyle/>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cs typeface="Segoe UI Light" panose="020B0502040204020203" pitchFamily="34" charset="0"/>
              </a:rPr>
              <a:t>*Operated by 21 Vianet</a:t>
            </a:r>
          </a:p>
          <a:p>
            <a:pPr marL="0" marR="0" lvl="1" indent="0" defTabSz="913612" eaLnBrk="1" fontAlgn="auto" latinLnBrk="0" hangingPunct="1">
              <a:lnSpc>
                <a:spcPct val="100000"/>
              </a:lnSpc>
              <a:spcBef>
                <a:spcPts val="600"/>
              </a:spcBef>
              <a:spcAft>
                <a:spcPts val="0"/>
              </a:spcAft>
              <a:buClrTx/>
              <a:buSzPct val="60000"/>
              <a:buFontTx/>
              <a:buNone/>
              <a:tabLst>
                <a:tab pos="177732" algn="l"/>
              </a:tabLst>
              <a:defRPr/>
            </a:pPr>
            <a:r>
              <a:rPr kumimoji="0" lang="en-US" sz="1400" b="0" i="0" u="none" strike="noStrike" kern="0" cap="none" spc="0" normalizeH="0" baseline="0" noProof="0" dirty="0">
                <a:ln>
                  <a:noFill/>
                </a:ln>
                <a:solidFill>
                  <a:sysClr val="windowText" lastClr="000000"/>
                </a:solidFill>
                <a:effectLst/>
                <a:uLnTx/>
                <a:uFillTx/>
                <a:cs typeface="Segoe UI Light" panose="020B0502040204020203" pitchFamily="34" charset="0"/>
              </a:rPr>
              <a:t>**German data trustee services provided by T-systems</a:t>
            </a:r>
          </a:p>
        </p:txBody>
      </p:sp>
    </p:spTree>
    <p:extLst>
      <p:ext uri="{BB962C8B-B14F-4D97-AF65-F5344CB8AC3E}">
        <p14:creationId xmlns:p14="http://schemas.microsoft.com/office/powerpoint/2010/main" val="40676152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S ON"/>
          <p:cNvSpPr/>
          <p:nvPr/>
        </p:nvSpPr>
        <p:spPr>
          <a:xfrm>
            <a:off x="4097895" y="2759967"/>
            <a:ext cx="3657600" cy="1138773"/>
          </a:xfrm>
          <a:prstGeom prst="rect">
            <a:avLst/>
          </a:prstGeom>
        </p:spPr>
        <p:txBody>
          <a:bodyPr wrap="square" lIns="0" tIns="0" rIns="0" bIns="0">
            <a:spAutoFit/>
          </a:bodyPr>
          <a:lstStyle/>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Accommodate users across the globe</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Part of the global Microsoft Cloud network</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Worldwide availability</a:t>
            </a:r>
          </a:p>
        </p:txBody>
      </p:sp>
      <p:sp>
        <p:nvSpPr>
          <p:cNvPr id="126" name="S/S ON"/>
          <p:cNvSpPr/>
          <p:nvPr/>
        </p:nvSpPr>
        <p:spPr>
          <a:xfrm>
            <a:off x="4097895" y="2049461"/>
            <a:ext cx="3657600" cy="466344"/>
          </a:xfrm>
          <a:prstGeom prst="rect">
            <a:avLst/>
          </a:prstGeom>
        </p:spPr>
        <p:txBody>
          <a:bodyPr wrap="square" lIns="0" rIns="0">
            <a:spAutoFit/>
          </a:bodyPr>
          <a:lstStyle/>
          <a:p>
            <a:pPr marL="0" marR="0" lvl="0" indent="9710" defTabSz="932120" eaLnBrk="1" fontAlgn="auto" latinLnBrk="0" hangingPunct="1">
              <a:lnSpc>
                <a:spcPct val="100000"/>
              </a:lnSpc>
              <a:spcBef>
                <a:spcPct val="0"/>
              </a:spcBef>
              <a:spcAft>
                <a:spcPts val="306"/>
              </a:spcAft>
              <a:buClr>
                <a:srgbClr val="777777">
                  <a:lumMod val="60000"/>
                  <a:lumOff val="40000"/>
                </a:srgbClr>
              </a:buClr>
              <a:buSzPct val="120000"/>
              <a:buFontTx/>
              <a:buNone/>
              <a:tabLst/>
              <a:defRPr/>
            </a:pPr>
            <a:r>
              <a:rPr kumimoji="0" lang="en-US" sz="2400" b="1" i="0" u="none" strike="noStrike" kern="0" cap="none" spc="-20" normalizeH="0" baseline="0" noProof="0" dirty="0">
                <a:ln>
                  <a:noFill/>
                </a:ln>
                <a:solidFill>
                  <a:schemeClr val="accent1"/>
                </a:solidFill>
                <a:effectLst/>
                <a:uLnTx/>
                <a:uFillTx/>
              </a:rPr>
              <a:t>Consistent experience</a:t>
            </a:r>
          </a:p>
        </p:txBody>
      </p:sp>
      <p:sp>
        <p:nvSpPr>
          <p:cNvPr id="41" name="Rectangle 40"/>
          <p:cNvSpPr/>
          <p:nvPr/>
        </p:nvSpPr>
        <p:spPr>
          <a:xfrm>
            <a:off x="496620" y="263344"/>
            <a:ext cx="5085336" cy="14403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227"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dirty="0">
              <a:ln>
                <a:noFill/>
              </a:ln>
              <a:solidFill>
                <a:srgbClr val="E4DED8"/>
              </a:solidFill>
              <a:effectLst/>
              <a:uLnTx/>
              <a:uFillTx/>
            </a:endParaRPr>
          </a:p>
        </p:txBody>
      </p:sp>
      <p:sp>
        <p:nvSpPr>
          <p:cNvPr id="127" name="S/S ON"/>
          <p:cNvSpPr/>
          <p:nvPr/>
        </p:nvSpPr>
        <p:spPr>
          <a:xfrm>
            <a:off x="457198" y="2049461"/>
            <a:ext cx="2900081" cy="461665"/>
          </a:xfrm>
          <a:prstGeom prst="rect">
            <a:avLst/>
          </a:prstGeom>
        </p:spPr>
        <p:txBody>
          <a:bodyPr wrap="square" lIns="0" rIns="0">
            <a:spAutoFit/>
          </a:bodyPr>
          <a:lstStyle/>
          <a:p>
            <a:pPr marL="0" marR="0" lvl="0" indent="9710" defTabSz="932120" eaLnBrk="1" fontAlgn="auto" latinLnBrk="0" hangingPunct="1">
              <a:lnSpc>
                <a:spcPct val="100000"/>
              </a:lnSpc>
              <a:spcBef>
                <a:spcPct val="0"/>
              </a:spcBef>
              <a:spcAft>
                <a:spcPts val="306"/>
              </a:spcAft>
              <a:buClr>
                <a:srgbClr val="777777">
                  <a:lumMod val="60000"/>
                  <a:lumOff val="40000"/>
                </a:srgbClr>
              </a:buClr>
              <a:buSzPct val="120000"/>
              <a:buFontTx/>
              <a:buNone/>
              <a:tabLst/>
              <a:defRPr/>
            </a:pPr>
            <a:r>
              <a:rPr kumimoji="0" lang="en-US" sz="2400" b="1" i="0" u="none" strike="noStrike" kern="0" cap="none" spc="-20" normalizeH="0" baseline="0" noProof="0" dirty="0">
                <a:ln>
                  <a:noFill/>
                </a:ln>
                <a:solidFill>
                  <a:schemeClr val="accent1"/>
                </a:solidFill>
                <a:effectLst/>
                <a:uLnTx/>
                <a:uFillTx/>
              </a:rPr>
              <a:t>Data residency</a:t>
            </a:r>
          </a:p>
        </p:txBody>
      </p:sp>
      <p:sp>
        <p:nvSpPr>
          <p:cNvPr id="128" name="S/S ON"/>
          <p:cNvSpPr/>
          <p:nvPr/>
        </p:nvSpPr>
        <p:spPr>
          <a:xfrm>
            <a:off x="8496111" y="2049461"/>
            <a:ext cx="3657600" cy="461665"/>
          </a:xfrm>
          <a:prstGeom prst="rect">
            <a:avLst/>
          </a:prstGeom>
        </p:spPr>
        <p:txBody>
          <a:bodyPr wrap="square" lIns="0" rIns="0">
            <a:spAutoFit/>
          </a:bodyPr>
          <a:lstStyle/>
          <a:p>
            <a:pPr marL="0" marR="0" lvl="0" indent="9710" defTabSz="932120" eaLnBrk="1" fontAlgn="auto" latinLnBrk="0" hangingPunct="1">
              <a:lnSpc>
                <a:spcPct val="100000"/>
              </a:lnSpc>
              <a:spcBef>
                <a:spcPct val="0"/>
              </a:spcBef>
              <a:spcAft>
                <a:spcPts val="306"/>
              </a:spcAft>
              <a:buClr>
                <a:srgbClr val="777777">
                  <a:lumMod val="60000"/>
                  <a:lumOff val="40000"/>
                </a:srgbClr>
              </a:buClr>
              <a:buSzPct val="120000"/>
              <a:buFontTx/>
              <a:buNone/>
              <a:tabLst/>
              <a:defRPr/>
            </a:pPr>
            <a:r>
              <a:rPr kumimoji="0" lang="en-US" sz="2400" b="1" i="0" u="none" strike="noStrike" kern="0" cap="none" spc="-20" normalizeH="0" baseline="0" noProof="0" dirty="0">
                <a:ln>
                  <a:noFill/>
                </a:ln>
                <a:solidFill>
                  <a:schemeClr val="accent1"/>
                </a:solidFill>
                <a:effectLst/>
                <a:uLnTx/>
                <a:uFillTx/>
              </a:rPr>
              <a:t>Secure and compliant</a:t>
            </a:r>
          </a:p>
        </p:txBody>
      </p:sp>
      <p:sp>
        <p:nvSpPr>
          <p:cNvPr id="112" name="S/S ON"/>
          <p:cNvSpPr/>
          <p:nvPr/>
        </p:nvSpPr>
        <p:spPr>
          <a:xfrm>
            <a:off x="457200" y="2759969"/>
            <a:ext cx="2900079" cy="892552"/>
          </a:xfrm>
          <a:prstGeom prst="rect">
            <a:avLst/>
          </a:prstGeom>
        </p:spPr>
        <p:txBody>
          <a:bodyPr wrap="square" lIns="0" tIns="0" rIns="0" bIns="0">
            <a:spAutoFit/>
          </a:bodyPr>
          <a:lstStyle/>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Core customer data at rest</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At least 2 datacenters</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Failover and disaster recovery</a:t>
            </a:r>
          </a:p>
        </p:txBody>
      </p:sp>
      <p:sp>
        <p:nvSpPr>
          <p:cNvPr id="115" name="S/S ON"/>
          <p:cNvSpPr/>
          <p:nvPr/>
        </p:nvSpPr>
        <p:spPr>
          <a:xfrm>
            <a:off x="8496111" y="2759968"/>
            <a:ext cx="3657600" cy="1138773"/>
          </a:xfrm>
          <a:prstGeom prst="rect">
            <a:avLst/>
          </a:prstGeom>
        </p:spPr>
        <p:txBody>
          <a:bodyPr wrap="square" lIns="0" tIns="0" rIns="0" bIns="0">
            <a:spAutoFit/>
          </a:bodyPr>
          <a:lstStyle/>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Built-in security </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No standing access to customer data</a:t>
            </a:r>
          </a:p>
          <a:p>
            <a:pPr marL="0" marR="0" lvl="0" indent="9710" defTabSz="932120" eaLnBrk="1" fontAlgn="auto" latinLnBrk="0" hangingPunct="1">
              <a:lnSpc>
                <a:spcPct val="100000"/>
              </a:lnSpc>
              <a:spcBef>
                <a:spcPct val="0"/>
              </a:spcBef>
              <a:spcAft>
                <a:spcPts val="612"/>
              </a:spcAft>
              <a:buClr>
                <a:srgbClr val="777777">
                  <a:lumMod val="60000"/>
                  <a:lumOff val="40000"/>
                </a:srgbClr>
              </a:buClr>
              <a:buSzPct val="120000"/>
              <a:buFontTx/>
              <a:buNone/>
              <a:tabLst/>
              <a:defRPr/>
            </a:pPr>
            <a:r>
              <a:rPr kumimoji="0" lang="en-US" sz="1600" b="0" i="0" u="none" strike="noStrike" kern="0" cap="none" spc="0" normalizeH="0" baseline="0" noProof="0" dirty="0">
                <a:ln>
                  <a:noFill/>
                </a:ln>
                <a:solidFill>
                  <a:schemeClr val="bg1">
                    <a:lumMod val="50000"/>
                  </a:schemeClr>
                </a:solidFill>
                <a:effectLst/>
                <a:uLnTx/>
                <a:uFillTx/>
              </a:rPr>
              <a:t>Broadest standard support: ISO27018, HIPPA, EU Model Clauses &amp; more</a:t>
            </a:r>
          </a:p>
        </p:txBody>
      </p:sp>
      <p:pic>
        <p:nvPicPr>
          <p:cNvPr id="29" name="Picture 5" descr="C:\Users\v-junyo\Desktop\Dropbox\ZumTeam\Corp\Gavin\Art\iStock_000038063028XLarge.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2590"/>
                    </a14:imgEffect>
                    <a14:imgEffect>
                      <a14:saturation sat="0"/>
                    </a14:imgEffect>
                    <a14:imgEffect>
                      <a14:brightnessContrast bright="5000"/>
                    </a14:imgEffect>
                  </a14:imgLayer>
                </a14:imgProps>
              </a:ext>
              <a:ext uri="{28A0092B-C50C-407E-A947-70E740481C1C}">
                <a14:useLocalDpi xmlns:a14="http://schemas.microsoft.com/office/drawing/2010/main"/>
              </a:ext>
            </a:extLst>
          </a:blip>
          <a:srcRect l="2057" t="178" b="61008"/>
          <a:stretch/>
        </p:blipFill>
        <p:spPr bwMode="auto">
          <a:xfrm>
            <a:off x="3384" y="4233284"/>
            <a:ext cx="12429709" cy="277163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0" name="Straight Connector 29"/>
          <p:cNvCxnSpPr/>
          <p:nvPr/>
        </p:nvCxnSpPr>
        <p:spPr>
          <a:xfrm>
            <a:off x="3357279" y="2201862"/>
            <a:ext cx="0" cy="2191484"/>
          </a:xfrm>
          <a:prstGeom prst="line">
            <a:avLst/>
          </a:prstGeom>
          <a:noFill/>
          <a:ln w="9525" cap="flat" cmpd="sng" algn="ctr">
            <a:solidFill>
              <a:srgbClr val="FFFFFF"/>
            </a:solidFill>
            <a:prstDash val="sysDot"/>
            <a:headEnd type="none"/>
            <a:tailEnd type="none"/>
          </a:ln>
          <a:effectLst/>
        </p:spPr>
      </p:cxnSp>
      <p:cxnSp>
        <p:nvCxnSpPr>
          <p:cNvPr id="31" name="Straight Connector 30"/>
          <p:cNvCxnSpPr/>
          <p:nvPr/>
        </p:nvCxnSpPr>
        <p:spPr>
          <a:xfrm>
            <a:off x="6203130" y="2201862"/>
            <a:ext cx="0" cy="2191484"/>
          </a:xfrm>
          <a:prstGeom prst="line">
            <a:avLst/>
          </a:prstGeom>
          <a:noFill/>
          <a:ln w="9525" cap="flat" cmpd="sng" algn="ctr">
            <a:solidFill>
              <a:srgbClr val="FFFFFF"/>
            </a:solidFill>
            <a:prstDash val="sysDot"/>
            <a:headEnd type="none"/>
            <a:tailEnd type="none"/>
          </a:ln>
          <a:effectLst/>
        </p:spPr>
      </p:cxnSp>
      <p:sp>
        <p:nvSpPr>
          <p:cNvPr id="2" name="Title 1"/>
          <p:cNvSpPr>
            <a:spLocks noGrp="1"/>
          </p:cNvSpPr>
          <p:nvPr>
            <p:ph type="title"/>
          </p:nvPr>
        </p:nvSpPr>
        <p:spPr/>
        <p:txBody>
          <a:bodyPr/>
          <a:lstStyle/>
          <a:p>
            <a:r>
              <a:rPr lang="en-US" dirty="0"/>
              <a:t>Datacenter region</a:t>
            </a:r>
          </a:p>
        </p:txBody>
      </p:sp>
    </p:spTree>
    <p:extLst>
      <p:ext uri="{BB962C8B-B14F-4D97-AF65-F5344CB8AC3E}">
        <p14:creationId xmlns:p14="http://schemas.microsoft.com/office/powerpoint/2010/main" val="33948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residency</a:t>
            </a:r>
          </a:p>
        </p:txBody>
      </p:sp>
    </p:spTree>
    <p:extLst>
      <p:ext uri="{BB962C8B-B14F-4D97-AF65-F5344CB8AC3E}">
        <p14:creationId xmlns:p14="http://schemas.microsoft.com/office/powerpoint/2010/main" val="29391902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365 customer data at rest</a:t>
            </a:r>
          </a:p>
        </p:txBody>
      </p:sp>
      <p:sp>
        <p:nvSpPr>
          <p:cNvPr id="53" name="Rounded Rectangular Callout 5"/>
          <p:cNvSpPr/>
          <p:nvPr/>
        </p:nvSpPr>
        <p:spPr bwMode="auto">
          <a:xfrm>
            <a:off x="6251260" y="1793339"/>
            <a:ext cx="5760720" cy="1478550"/>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SharePoint Online Site content and files stored within that site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Delve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365 Video</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OneDrive For BUSINESS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Project Online</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Office Online (Temp. Caching) </a:t>
            </a:r>
          </a:p>
        </p:txBody>
      </p:sp>
      <p:sp>
        <p:nvSpPr>
          <p:cNvPr id="54" name="Rounded Rectangular Callout 5"/>
          <p:cNvSpPr/>
          <p:nvPr/>
        </p:nvSpPr>
        <p:spPr bwMode="auto">
          <a:xfrm>
            <a:off x="441664" y="1793339"/>
            <a:ext cx="5760720" cy="1478550"/>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6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mailbox content (e-mail body, calendar entries, and the content of e-mail attachments)</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Advanced Threat Protection</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Exchange Online Protection </a:t>
            </a:r>
          </a:p>
          <a:p>
            <a:pPr marL="171263" marR="0" lvl="0" indent="-171263" defTabSz="912475"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cs typeface="Segoe UI" panose="020B0502040204020203" pitchFamily="34" charset="0"/>
              </a:rPr>
              <a:t>E-Discovery</a:t>
            </a:r>
          </a:p>
          <a:p>
            <a:pPr marL="171263" marR="0" lvl="0" indent="-171263" defTabSz="912475"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Conversation History</a:t>
            </a:r>
          </a:p>
          <a:p>
            <a:pPr marL="0" marR="0" lvl="0" indent="0" defTabSz="912475" eaLnBrk="1" fontAlgn="base" latinLnBrk="0" hangingPunct="1">
              <a:lnSpc>
                <a:spcPct val="100000"/>
              </a:lnSpc>
              <a:spcBef>
                <a:spcPct val="0"/>
              </a:spcBef>
              <a:spcAft>
                <a:spcPts val="300"/>
              </a:spcAft>
              <a:buClrTx/>
              <a:buSzTx/>
              <a:buFontTx/>
              <a:buNone/>
              <a:tabLst/>
              <a:defRPr/>
            </a:pPr>
            <a:endPar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58" name="Rounded Rectangular Callout 27"/>
          <p:cNvSpPr/>
          <p:nvPr/>
        </p:nvSpPr>
        <p:spPr bwMode="auto">
          <a:xfrm>
            <a:off x="444767" y="1449539"/>
            <a:ext cx="11566651" cy="365760"/>
          </a:xfrm>
          <a:prstGeom prst="rect">
            <a:avLst/>
          </a:prstGeom>
          <a:solidFill>
            <a:schemeClr val="accent1"/>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In Every Datacenter Region – contractually committed</a:t>
            </a:r>
            <a:r>
              <a:rPr kumimoji="0" lang="en-US" sz="1836" b="1" i="0" u="none" strike="noStrike" kern="0" cap="all" spc="0" normalizeH="0" baseline="0" noProof="0" dirty="0">
                <a:ln>
                  <a:noFill/>
                </a:ln>
                <a:solidFill>
                  <a:srgbClr val="FFFFFF"/>
                </a:solidFill>
                <a:effectLst/>
                <a:uLnTx/>
                <a:uFillTx/>
              </a:rPr>
              <a:t>*</a:t>
            </a:r>
            <a:endParaRPr kumimoji="0" lang="en-US" sz="1836" b="0" i="0" u="none" strike="noStrike" kern="0" cap="all" spc="0" normalizeH="0" baseline="0" noProof="0" dirty="0">
              <a:ln>
                <a:noFill/>
              </a:ln>
              <a:solidFill>
                <a:srgbClr val="FFFFFF"/>
              </a:solidFill>
              <a:effectLst/>
              <a:uLnTx/>
              <a:uFillTx/>
              <a:latin typeface="+mj-lt"/>
            </a:endParaRPr>
          </a:p>
        </p:txBody>
      </p:sp>
      <p:sp>
        <p:nvSpPr>
          <p:cNvPr id="26" name="Rounded Rectangular Callout 5"/>
          <p:cNvSpPr/>
          <p:nvPr/>
        </p:nvSpPr>
        <p:spPr bwMode="auto">
          <a:xfrm>
            <a:off x="441664" y="3640904"/>
            <a:ext cx="11570877" cy="525027"/>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Meeting Content</a:t>
            </a:r>
          </a:p>
          <a:p>
            <a:pPr marL="171450" marR="0" lvl="0" indent="-171450"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Excl. Broadcast meeting recordings</a:t>
            </a:r>
          </a:p>
          <a:p>
            <a:pPr marL="0" marR="0" lvl="0" indent="0" defTabSz="912475" eaLnBrk="1" fontAlgn="base" latinLnBrk="0" hangingPunct="1">
              <a:lnSpc>
                <a:spcPct val="100000"/>
              </a:lnSpc>
              <a:spcBef>
                <a:spcPct val="0"/>
              </a:spcBef>
              <a:spcAft>
                <a:spcPts val="500"/>
              </a:spcAft>
              <a:buClrTx/>
              <a:buSzTx/>
              <a:buFontTx/>
              <a:buNone/>
              <a:tabLst/>
              <a:defRPr/>
            </a:pPr>
            <a:endPar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endPar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27" name="Rounded Rectangular Callout 27"/>
          <p:cNvSpPr/>
          <p:nvPr/>
        </p:nvSpPr>
        <p:spPr bwMode="auto">
          <a:xfrm>
            <a:off x="444767" y="3288035"/>
            <a:ext cx="11566651" cy="365760"/>
          </a:xfrm>
          <a:prstGeom prst="rect">
            <a:avLst/>
          </a:prstGeom>
          <a:solidFill>
            <a:schemeClr val="accent2"/>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In Every Datacenter Region</a:t>
            </a:r>
            <a:endParaRPr kumimoji="0" lang="en-US" sz="1836" b="0" i="0" u="none" strike="noStrike" kern="0" cap="all" spc="0" normalizeH="0" baseline="0" noProof="0" dirty="0">
              <a:ln>
                <a:noFill/>
              </a:ln>
              <a:solidFill>
                <a:srgbClr val="FFFFFF"/>
              </a:solidFill>
              <a:effectLst/>
              <a:uLnTx/>
              <a:uFillTx/>
              <a:latin typeface="+mj-lt"/>
            </a:endParaRPr>
          </a:p>
        </p:txBody>
      </p:sp>
      <p:sp>
        <p:nvSpPr>
          <p:cNvPr id="28" name="Rounded Rectangular Callout 5"/>
          <p:cNvSpPr/>
          <p:nvPr/>
        </p:nvSpPr>
        <p:spPr bwMode="auto">
          <a:xfrm>
            <a:off x="438561" y="4566521"/>
            <a:ext cx="11570877" cy="936032"/>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Skype For Business Broadcast meeting recordings</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Planner</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Power BI </a:t>
            </a:r>
            <a:r>
              <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(Contractually committed in OST)</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Azure Active Directory</a:t>
            </a:r>
          </a:p>
          <a:p>
            <a:pPr marL="0" marR="0" lvl="0" indent="0" defTabSz="912475" eaLnBrk="1" fontAlgn="base" latinLnBrk="0" hangingPunct="1">
              <a:lnSpc>
                <a:spcPct val="100000"/>
              </a:lnSpc>
              <a:spcBef>
                <a:spcPct val="0"/>
              </a:spcBef>
              <a:spcAft>
                <a:spcPts val="500"/>
              </a:spcAft>
              <a:buClrTx/>
              <a:buSzTx/>
              <a:buFontTx/>
              <a:buNone/>
              <a:tabLst/>
              <a:defRPr/>
            </a:pPr>
            <a:endPar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a:p>
            <a:pPr marL="171263" marR="0" lvl="0" indent="-171263" defTabSz="912475" eaLnBrk="1" fontAlgn="base" latinLnBrk="0" hangingPunct="1">
              <a:lnSpc>
                <a:spcPct val="100000"/>
              </a:lnSpc>
              <a:spcBef>
                <a:spcPct val="0"/>
              </a:spcBef>
              <a:spcAft>
                <a:spcPts val="500"/>
              </a:spcAft>
              <a:buClrTx/>
              <a:buSzTx/>
              <a:buFont typeface="Arial" panose="020B0604020202020204" pitchFamily="34" charset="0"/>
              <a:buChar char="•"/>
              <a:tabLst/>
              <a:defRPr/>
            </a:pPr>
            <a:endParaRPr kumimoji="0" lang="en-US" sz="1050" b="0"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endParaRPr>
          </a:p>
        </p:txBody>
      </p:sp>
      <p:sp>
        <p:nvSpPr>
          <p:cNvPr id="29" name="Rounded Rectangular Callout 27"/>
          <p:cNvSpPr/>
          <p:nvPr/>
        </p:nvSpPr>
        <p:spPr bwMode="auto">
          <a:xfrm>
            <a:off x="441664" y="4204148"/>
            <a:ext cx="11566651" cy="365760"/>
          </a:xfrm>
          <a:prstGeom prst="rect">
            <a:avLst/>
          </a:prstGeom>
          <a:solidFill>
            <a:schemeClr val="accent2"/>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In Regional Hubs (USA, EMEA, APAC)</a:t>
            </a:r>
            <a:endParaRPr kumimoji="0" lang="en-US" sz="1836" b="0" i="0" u="none" strike="noStrike" kern="0" cap="all" spc="0" normalizeH="0" baseline="0" noProof="0" dirty="0">
              <a:ln>
                <a:noFill/>
              </a:ln>
              <a:solidFill>
                <a:srgbClr val="FFFFFF"/>
              </a:solidFill>
              <a:effectLst/>
              <a:uLnTx/>
              <a:uFillTx/>
              <a:latin typeface="+mj-lt"/>
            </a:endParaRPr>
          </a:p>
        </p:txBody>
      </p:sp>
      <p:sp>
        <p:nvSpPr>
          <p:cNvPr id="30" name="Rounded Rectangular Callout 5"/>
          <p:cNvSpPr/>
          <p:nvPr/>
        </p:nvSpPr>
        <p:spPr bwMode="auto">
          <a:xfrm>
            <a:off x="438560" y="5902768"/>
            <a:ext cx="11570877" cy="759173"/>
          </a:xfrm>
          <a:prstGeom prst="rect">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4" tIns="91334" rIns="91334" bIns="91334" numCol="1" spcCol="0" rtlCol="0" fromWordArt="0" anchor="t" anchorCtr="0" forceAA="0" compatLnSpc="1">
            <a:prstTxWarp prst="textNoShape">
              <a:avLst/>
            </a:prstTxWarp>
            <a:noAutofit/>
          </a:bodyPr>
          <a:lstStyle/>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SWAY</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Yammer</a:t>
            </a:r>
          </a:p>
          <a:p>
            <a:pPr marL="0" marR="0" lvl="0" indent="0" defTabSz="912475" eaLnBrk="1" fontAlgn="base" latinLnBrk="0" hangingPunct="1">
              <a:lnSpc>
                <a:spcPct val="100000"/>
              </a:lnSpc>
              <a:spcBef>
                <a:spcPct val="0"/>
              </a:spcBef>
              <a:spcAft>
                <a:spcPts val="500"/>
              </a:spcAft>
              <a:buClrTx/>
              <a:buSzTx/>
              <a:buFontTx/>
              <a:buNone/>
              <a:tabLst/>
              <a:defRPr/>
            </a:pPr>
            <a:r>
              <a:rPr kumimoji="0" lang="en-US" sz="1050" b="1" i="0" u="none" strike="noStrike" kern="0" cap="all" spc="0" normalizeH="0" baseline="0" noProof="0" dirty="0">
                <a:ln>
                  <a:noFill/>
                </a:ln>
                <a:solidFill>
                  <a:schemeClr val="bg2">
                    <a:lumMod val="50000"/>
                  </a:schemeClr>
                </a:solidFill>
                <a:effectLst/>
                <a:uLnTx/>
                <a:uFillTx/>
                <a:ea typeface="Segoe UI" panose="020B0502040204020203" pitchFamily="34" charset="0"/>
                <a:cs typeface="Segoe UI" panose="020B0502040204020203" pitchFamily="34" charset="0"/>
              </a:rPr>
              <a:t>Azure Active Directory</a:t>
            </a:r>
          </a:p>
        </p:txBody>
      </p:sp>
      <p:sp>
        <p:nvSpPr>
          <p:cNvPr id="31" name="Rounded Rectangular Callout 27"/>
          <p:cNvSpPr/>
          <p:nvPr/>
        </p:nvSpPr>
        <p:spPr bwMode="auto">
          <a:xfrm>
            <a:off x="441663" y="5537383"/>
            <a:ext cx="11566652" cy="365760"/>
          </a:xfrm>
          <a:prstGeom prst="rect">
            <a:avLst/>
          </a:prstGeom>
          <a:solidFill>
            <a:schemeClr val="accent2"/>
          </a:solidFill>
        </p:spPr>
        <p:txBody>
          <a:bodyPr wrap="square" lIns="0" tIns="0" rIns="0" bIns="0" rtlCol="0" anchor="ctr"/>
          <a:lstStyle/>
          <a:p>
            <a:pPr marL="0" marR="0" lvl="0" indent="0" algn="ctr" defTabSz="913400" eaLnBrk="1" fontAlgn="auto" latinLnBrk="0" hangingPunct="1">
              <a:lnSpc>
                <a:spcPct val="100000"/>
              </a:lnSpc>
              <a:spcBef>
                <a:spcPts val="0"/>
              </a:spcBef>
              <a:spcAft>
                <a:spcPts val="0"/>
              </a:spcAft>
              <a:buClrTx/>
              <a:buSzTx/>
              <a:buFontTx/>
              <a:buNone/>
              <a:tabLst/>
              <a:defRPr/>
            </a:pPr>
            <a:r>
              <a:rPr kumimoji="0" lang="en-US" sz="1836" b="1" i="0" u="none" strike="noStrike" kern="0" cap="all" spc="0" normalizeH="0" baseline="0" noProof="0" dirty="0">
                <a:ln>
                  <a:noFill/>
                </a:ln>
                <a:solidFill>
                  <a:srgbClr val="FFFFFF"/>
                </a:solidFill>
                <a:effectLst/>
                <a:uLnTx/>
                <a:uFillTx/>
                <a:latin typeface="+mj-lt"/>
              </a:rPr>
              <a:t>In USA</a:t>
            </a:r>
            <a:endParaRPr kumimoji="0" lang="en-US" sz="1836" b="0" i="0" u="none" strike="noStrike" kern="0" cap="all" spc="0" normalizeH="0" baseline="0" noProof="0" dirty="0">
              <a:ln>
                <a:noFill/>
              </a:ln>
              <a:solidFill>
                <a:srgbClr val="FFFFFF"/>
              </a:solidFill>
              <a:effectLst/>
              <a:uLnTx/>
              <a:uFillTx/>
              <a:latin typeface="+mj-lt"/>
            </a:endParaRPr>
          </a:p>
        </p:txBody>
      </p:sp>
      <p:sp>
        <p:nvSpPr>
          <p:cNvPr id="3" name="Rectangle 2"/>
          <p:cNvSpPr/>
          <p:nvPr/>
        </p:nvSpPr>
        <p:spPr>
          <a:xfrm>
            <a:off x="425330" y="6732915"/>
            <a:ext cx="10046877" cy="2616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 Australia, Canada, the European Union, India, Japan or the United States </a:t>
            </a:r>
            <a:endParaRPr kumimoji="0" lang="en-US" sz="1100" b="0" i="0" u="none" strike="noStrike" kern="0" cap="none" spc="0" normalizeH="0" baseline="0" noProof="0" dirty="0">
              <a:ln>
                <a:noFill/>
              </a:ln>
              <a:solidFill>
                <a:sysClr val="windowText" lastClr="000000"/>
              </a:solidFill>
              <a:effectLst/>
              <a:uLnTx/>
              <a:uFillTx/>
            </a:endParaRPr>
          </a:p>
        </p:txBody>
      </p:sp>
      <p:sp>
        <p:nvSpPr>
          <p:cNvPr id="4" name="Arrow: Up 3"/>
          <p:cNvSpPr/>
          <p:nvPr/>
        </p:nvSpPr>
        <p:spPr bwMode="auto">
          <a:xfrm>
            <a:off x="10172344" y="5109782"/>
            <a:ext cx="685800" cy="1097280"/>
          </a:xfrm>
          <a:prstGeom prst="upArrow">
            <a:avLst>
              <a:gd name="adj1" fmla="val 42638"/>
              <a:gd name="adj2" fmla="val 50000"/>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4" name="Arrow: Up 13"/>
          <p:cNvSpPr/>
          <p:nvPr/>
        </p:nvSpPr>
        <p:spPr bwMode="auto">
          <a:xfrm>
            <a:off x="10802787" y="3993201"/>
            <a:ext cx="685800" cy="1097280"/>
          </a:xfrm>
          <a:prstGeom prst="upArrow">
            <a:avLst>
              <a:gd name="adj1" fmla="val 42638"/>
              <a:gd name="adj2" fmla="val 50000"/>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Arrow: Up 14"/>
          <p:cNvSpPr/>
          <p:nvPr/>
        </p:nvSpPr>
        <p:spPr bwMode="auto">
          <a:xfrm>
            <a:off x="11433229" y="2876620"/>
            <a:ext cx="685800" cy="1097280"/>
          </a:xfrm>
          <a:prstGeom prst="upArrow">
            <a:avLst>
              <a:gd name="adj1" fmla="val 42638"/>
              <a:gd name="adj2" fmla="val 50000"/>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190518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4"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1_COLOR TEMPLATE">
  <a:themeElements>
    <a:clrScheme name="MSVID Purple">
      <a:dk1>
        <a:srgbClr val="505050"/>
      </a:dk1>
      <a:lt1>
        <a:srgbClr val="FFFFFF"/>
      </a:lt1>
      <a:dk2>
        <a:srgbClr val="5C2D91"/>
      </a:dk2>
      <a:lt2>
        <a:srgbClr val="E7DCF4"/>
      </a:lt2>
      <a:accent1>
        <a:srgbClr val="32145A"/>
      </a:accent1>
      <a:accent2>
        <a:srgbClr val="B4009E"/>
      </a:accent2>
      <a:accent3>
        <a:srgbClr val="107C10"/>
      </a:accent3>
      <a:accent4>
        <a:srgbClr val="0078D7"/>
      </a:accent4>
      <a:accent5>
        <a:srgbClr val="008272"/>
      </a:accent5>
      <a:accent6>
        <a:srgbClr val="D83B01"/>
      </a:accent6>
      <a:hlink>
        <a:srgbClr val="E7DCF4"/>
      </a:hlink>
      <a:folHlink>
        <a:srgbClr val="E7DCF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5.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 xsi:nil="true"/>
    <m6878b9dd7994da4ba144f95347d99c6 xmlns="01c77077-aee4-4b5f-bd4e-9cd40a6fff29">
      <Terms xmlns="http://schemas.microsoft.com/office/infopath/2007/PartnerControls"/>
    </m6878b9dd7994da4ba144f95347d99c6>
    <Presentation_x0020_Date xmlns="01c77077-aee4-4b5f-bd4e-9cd40a6fff29">2016-09-29T04:00:00+00:00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 xsi:nil="tru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sharepoint/v3"/>
    <ds:schemaRef ds:uri="230e9df3-be65-4c73-a93b-d1236ebd677e"/>
    <ds:schemaRef ds:uri="http://schemas.microsoft.com/office/infopath/2007/PartnerControls"/>
    <ds:schemaRef ds:uri="http://schemas.microsoft.com/office/2006/metadata/properties"/>
    <ds:schemaRef ds:uri="http://purl.org/dc/dcmitype/"/>
    <ds:schemaRef ds:uri="http://www.w3.org/XML/1998/namespace"/>
    <ds:schemaRef ds:uri="8ff673fc-3231-4e3a-893b-6d7f7cd32766"/>
    <ds:schemaRef ds:uri="01c77077-aee4-4b5f-bd4e-9cd40a6fff29"/>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3224</TotalTime>
  <Words>3216</Words>
  <Application>Microsoft Office PowerPoint</Application>
  <PresentationFormat>Custom</PresentationFormat>
  <Paragraphs>580</Paragraphs>
  <Slides>35</Slides>
  <Notes>28</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51" baseType="lpstr">
      <vt:lpstr>Arial</vt:lpstr>
      <vt:lpstr>Bodoni Std Bold Italic</vt:lpstr>
      <vt:lpstr>Calibri</vt:lpstr>
      <vt:lpstr>Consolas</vt:lpstr>
      <vt:lpstr>Segoe Pro Light</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1_COLOR TEMPLATE</vt:lpstr>
      <vt:lpstr>2_5-50002_Ignite_Breakout_Template</vt:lpstr>
      <vt:lpstr>think-cell Slide</vt:lpstr>
      <vt:lpstr>Understand Microsoft's Office 365 datacenter strategy and approach</vt:lpstr>
      <vt:lpstr>PowerPoint Presentation</vt:lpstr>
      <vt:lpstr>PowerPoint Presentation</vt:lpstr>
      <vt:lpstr>Global, hyper-scale, enterprise-grade infrastructure</vt:lpstr>
      <vt:lpstr>Global, hyper-scale, enterprise-grade infrastructure</vt:lpstr>
      <vt:lpstr>Global, hyper-scale, enterprise-grade infrastructure</vt:lpstr>
      <vt:lpstr>Datacenter region</vt:lpstr>
      <vt:lpstr>Data residency</vt:lpstr>
      <vt:lpstr>Office 365 customer data at rest</vt:lpstr>
      <vt:lpstr>Office 365 in the US</vt:lpstr>
      <vt:lpstr>Office 365 in Europe</vt:lpstr>
      <vt:lpstr>Office 365 in Canada</vt:lpstr>
      <vt:lpstr>Location of customer data at rest</vt:lpstr>
      <vt:lpstr>Location of customer data at rest</vt:lpstr>
      <vt:lpstr>Skype for Business</vt:lpstr>
      <vt:lpstr>Azure Active Directory</vt:lpstr>
      <vt:lpstr>Consistent experience</vt:lpstr>
      <vt:lpstr>Commercial availability ≠ datacenter regions</vt:lpstr>
      <vt:lpstr>Office 365 Commercial Availability - Roadmap</vt:lpstr>
      <vt:lpstr>Rings of deployment</vt:lpstr>
      <vt:lpstr>Singular Consistent Experience</vt:lpstr>
      <vt:lpstr>Connecting to Office 365</vt:lpstr>
      <vt:lpstr>Client Connectivity</vt:lpstr>
      <vt:lpstr>Client Connectivity – Nearest datacenter</vt:lpstr>
      <vt:lpstr>Client Connectivity – Active datacenter</vt:lpstr>
      <vt:lpstr>Sovereign Regions</vt:lpstr>
      <vt:lpstr>Sovereign Regions</vt:lpstr>
      <vt:lpstr>Microsoft Cloud Germany</vt:lpstr>
      <vt:lpstr>Client Connectivity</vt:lpstr>
      <vt:lpstr>New regions</vt:lpstr>
      <vt:lpstr>PowerPoint Presentation</vt:lpstr>
      <vt:lpstr>PowerPoint Presentation</vt:lpstr>
      <vt:lpstr>Q&amp;A</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Wim Coorevits</dc:creator>
  <cp:keywords>Microsoft Ignite 2016</cp:keywords>
  <dc:description>Template: Mitchell Derrey, Silverfox Productions_x000d_
Formatting: _x000d_
Audience Type:</dc:description>
  <cp:lastModifiedBy>MS Events 0089</cp:lastModifiedBy>
  <cp:revision>68</cp:revision>
  <dcterms:created xsi:type="dcterms:W3CDTF">2016-09-09T00:22:36Z</dcterms:created>
  <dcterms:modified xsi:type="dcterms:W3CDTF">2016-09-30T15:52:25Z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