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4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  <p:sldMasterId id="2147484364" r:id="rId7"/>
    <p:sldMasterId id="2147484387" r:id="rId8"/>
  </p:sldMasterIdLst>
  <p:notesMasterIdLst>
    <p:notesMasterId r:id="rId37"/>
  </p:notesMasterIdLst>
  <p:handoutMasterIdLst>
    <p:handoutMasterId r:id="rId38"/>
  </p:handoutMasterIdLst>
  <p:sldIdLst>
    <p:sldId id="1393" r:id="rId9"/>
    <p:sldId id="1467" r:id="rId10"/>
    <p:sldId id="1412" r:id="rId11"/>
    <p:sldId id="1413" r:id="rId12"/>
    <p:sldId id="1433" r:id="rId13"/>
    <p:sldId id="1452" r:id="rId14"/>
    <p:sldId id="1454" r:id="rId15"/>
    <p:sldId id="1455" r:id="rId16"/>
    <p:sldId id="1456" r:id="rId17"/>
    <p:sldId id="1457" r:id="rId18"/>
    <p:sldId id="1458" r:id="rId19"/>
    <p:sldId id="1459" r:id="rId20"/>
    <p:sldId id="1446" r:id="rId21"/>
    <p:sldId id="1447" r:id="rId22"/>
    <p:sldId id="1465" r:id="rId23"/>
    <p:sldId id="1464" r:id="rId24"/>
    <p:sldId id="1450" r:id="rId25"/>
    <p:sldId id="1424" r:id="rId26"/>
    <p:sldId id="1469" r:id="rId27"/>
    <p:sldId id="1471" r:id="rId28"/>
    <p:sldId id="1472" r:id="rId29"/>
    <p:sldId id="1421" r:id="rId30"/>
    <p:sldId id="1442" r:id="rId31"/>
    <p:sldId id="1441" r:id="rId32"/>
    <p:sldId id="1473" r:id="rId33"/>
    <p:sldId id="1474" r:id="rId34"/>
    <p:sldId id="1475" r:id="rId35"/>
    <p:sldId id="1476" r:id="rId36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gnite 2016 Template Light" id="{A073DAE3-B461-442F-A3D3-6642BD875E45}">
          <p14:sldIdLst>
            <p14:sldId id="1393"/>
            <p14:sldId id="1467"/>
            <p14:sldId id="1412"/>
            <p14:sldId id="1413"/>
            <p14:sldId id="1433"/>
            <p14:sldId id="1452"/>
            <p14:sldId id="1454"/>
            <p14:sldId id="1455"/>
            <p14:sldId id="1456"/>
            <p14:sldId id="1457"/>
            <p14:sldId id="1458"/>
            <p14:sldId id="1459"/>
            <p14:sldId id="1446"/>
            <p14:sldId id="1447"/>
            <p14:sldId id="1465"/>
            <p14:sldId id="1464"/>
            <p14:sldId id="1450"/>
            <p14:sldId id="1424"/>
            <p14:sldId id="1469"/>
            <p14:sldId id="1471"/>
            <p14:sldId id="1472"/>
            <p14:sldId id="1421"/>
            <p14:sldId id="1442"/>
            <p14:sldId id="1441"/>
            <p14:sldId id="1473"/>
            <p14:sldId id="1474"/>
            <p14:sldId id="1475"/>
            <p14:sldId id="1476"/>
          </p14:sldIdLst>
        </p14:section>
        <p14:section name="Ignite 2016 Template Dark" id="{361DECE0-D7F3-4586-A791-C8E5092BB79E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B01"/>
    <a:srgbClr val="A80000"/>
    <a:srgbClr val="292929"/>
    <a:srgbClr val="FFFFFF"/>
    <a:srgbClr val="BAD80A"/>
    <a:srgbClr val="5C2D91"/>
    <a:srgbClr val="0078D7"/>
    <a:srgbClr val="107C10"/>
    <a:srgbClr val="000000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72242" autoAdjust="0"/>
  </p:normalViewPr>
  <p:slideViewPr>
    <p:cSldViewPr>
      <p:cViewPr varScale="1">
        <p:scale>
          <a:sx n="104" d="100"/>
          <a:sy n="104" d="100"/>
        </p:scale>
        <p:origin x="3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-1314"/>
    </p:cViewPr>
  </p:sorterViewPr>
  <p:notesViewPr>
    <p:cSldViewPr showGuides="1">
      <p:cViewPr varScale="1">
        <p:scale>
          <a:sx n="83" d="100"/>
          <a:sy n="83" d="100"/>
        </p:scale>
        <p:origin x="232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commentAuthors" Target="commentAuthors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Ignite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9/28/2016 3:33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Ignite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87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12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56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795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932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39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6108602D-D426-4C00-B215-BFA18C076426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127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96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30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Microsoft Ignite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>
                <a:solidFill>
                  <a:prstClr val="black"/>
                </a:solidFill>
              </a:rPr>
              <a:pPr/>
              <a:t>9/28/2016 3:33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05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E1932F-F76A-40A5-96C2-302044AB86B0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53170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Microsoft Ignite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>
                <a:solidFill>
                  <a:prstClr val="black"/>
                </a:solidFill>
              </a:rPr>
              <a:pPr/>
              <a:t>9/28/2016 3:33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4641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Microsoft Ignite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>
                <a:solidFill>
                  <a:prstClr val="black"/>
                </a:solidFill>
              </a:rPr>
              <a:pPr/>
              <a:t>9/28/2016 3:33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3213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9820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7738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948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684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Ignite 2016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9/28/2016 3:33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1948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EC29EE-A8AD-4CE0-9C0B-116E0D4D7533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9/28/2016 3:33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2440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5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035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425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421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7D10C09F-FCA1-48C8-B40D-42E1045D109E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994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45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4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3:33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9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87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403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33164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909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332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98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6501" y="1965643"/>
            <a:ext cx="7899548" cy="214884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252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167425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74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8505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3537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759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993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57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785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56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116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576154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750006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030027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34744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103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503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0042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07902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36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14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r="40044"/>
          <a:stretch/>
        </p:blipFill>
        <p:spPr>
          <a:xfrm>
            <a:off x="-246501" y="1965643"/>
            <a:ext cx="4736205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73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4249005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3403323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0265538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919970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1254107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1678864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06707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84973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923013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9839591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504763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84806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080536"/>
      </p:ext>
    </p:extLst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425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83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1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slideLayout" Target="../slideLayouts/slideLayout8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1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86.xml"/><Relationship Id="rId16" Type="http://schemas.openxmlformats.org/officeDocument/2006/relationships/slideLayout" Target="../slideLayouts/slideLayout100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4.xml"/><Relationship Id="rId19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00" r:id="rId2"/>
    <p:sldLayoutId id="2147484295" r:id="rId3"/>
    <p:sldLayoutId id="2147484240" r:id="rId4"/>
    <p:sldLayoutId id="2147484296" r:id="rId5"/>
    <p:sldLayoutId id="2147484241" r:id="rId6"/>
    <p:sldLayoutId id="2147484297" r:id="rId7"/>
    <p:sldLayoutId id="2147484244" r:id="rId8"/>
    <p:sldLayoutId id="2147484298" r:id="rId9"/>
    <p:sldLayoutId id="2147484245" r:id="rId10"/>
    <p:sldLayoutId id="2147484247" r:id="rId11"/>
    <p:sldLayoutId id="2147484331" r:id="rId12"/>
    <p:sldLayoutId id="2147484249" r:id="rId13"/>
    <p:sldLayoutId id="2147484301" r:id="rId14"/>
    <p:sldLayoutId id="2147484251" r:id="rId15"/>
    <p:sldLayoutId id="2147484252" r:id="rId16"/>
    <p:sldLayoutId id="2147484254" r:id="rId17"/>
    <p:sldLayoutId id="2147484257" r:id="rId18"/>
    <p:sldLayoutId id="2147484258" r:id="rId19"/>
    <p:sldLayoutId id="2147484260" r:id="rId20"/>
    <p:sldLayoutId id="2147484299" r:id="rId21"/>
    <p:sldLayoutId id="21474842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353" r:id="rId12"/>
    <p:sldLayoutId id="2147484354" r:id="rId13"/>
    <p:sldLayoutId id="2147484355" r:id="rId14"/>
    <p:sldLayoutId id="2147484356" r:id="rId15"/>
    <p:sldLayoutId id="2147484357" r:id="rId16"/>
    <p:sldLayoutId id="2147484358" r:id="rId17"/>
    <p:sldLayoutId id="2147484359" r:id="rId18"/>
    <p:sldLayoutId id="2147484360" r:id="rId19"/>
    <p:sldLayoutId id="2147484361" r:id="rId20"/>
    <p:sldLayoutId id="2147484362" r:id="rId21"/>
    <p:sldLayoutId id="2147484363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400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5" r:id="rId1"/>
    <p:sldLayoutId id="2147484366" r:id="rId2"/>
    <p:sldLayoutId id="2147484367" r:id="rId3"/>
    <p:sldLayoutId id="2147484368" r:id="rId4"/>
    <p:sldLayoutId id="2147484369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6" r:id="rId12"/>
    <p:sldLayoutId id="2147484377" r:id="rId13"/>
    <p:sldLayoutId id="2147484378" r:id="rId14"/>
    <p:sldLayoutId id="2147484379" r:id="rId15"/>
    <p:sldLayoutId id="2147484380" r:id="rId16"/>
    <p:sldLayoutId id="2147484381" r:id="rId17"/>
    <p:sldLayoutId id="2147484382" r:id="rId18"/>
    <p:sldLayoutId id="2147484383" r:id="rId19"/>
    <p:sldLayoutId id="2147484384" r:id="rId20"/>
    <p:sldLayoutId id="2147484385" r:id="rId21"/>
    <p:sldLayoutId id="2147484386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722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  <p:sldLayoutId id="2147484401" r:id="rId14"/>
    <p:sldLayoutId id="2147484402" r:id="rId15"/>
    <p:sldLayoutId id="2147484403" r:id="rId16"/>
    <p:sldLayoutId id="2147484404" r:id="rId17"/>
    <p:sldLayoutId id="2147484405" r:id="rId18"/>
    <p:sldLayoutId id="2147484406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sdn.microsoft.com/en-us/library/mt718711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SQLCA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msdn.microsoft.com/sqlcat/2016/08/03/changes-in-sql-server-2016-checkpoint-behavior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itprocareercenter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3.xml"/><Relationship Id="rId6" Type="http://schemas.openxmlformats.org/officeDocument/2006/relationships/hyperlink" Target="https://techcommunity.microsoft.com/" TargetMode="External"/><Relationship Id="rId5" Type="http://schemas.openxmlformats.org/officeDocument/2006/relationships/hyperlink" Target="http://www.microsoft.com/mechanics" TargetMode="External"/><Relationship Id="rId4" Type="http://schemas.openxmlformats.org/officeDocument/2006/relationships/hyperlink" Target="http://www.microsoft.com/itprocloudessentials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9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hyperlink" Target="https://aka.ms/ignite.mobileapp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237" y="1516062"/>
            <a:ext cx="11887135" cy="1828786"/>
          </a:xfrm>
        </p:spPr>
        <p:txBody>
          <a:bodyPr/>
          <a:lstStyle/>
          <a:p>
            <a:r>
              <a:rPr lang="en-US" dirty="0"/>
              <a:t>Understand How </a:t>
            </a:r>
            <a:r>
              <a:rPr lang="en-US" dirty="0" err="1"/>
              <a:t>ChannelAdvisor</a:t>
            </a:r>
            <a:r>
              <a:rPr lang="en-US" dirty="0"/>
              <a:t> is using SQL Server 2016 to improve their business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22237" y="3497262"/>
            <a:ext cx="9296336" cy="1828007"/>
          </a:xfrm>
        </p:spPr>
        <p:txBody>
          <a:bodyPr/>
          <a:lstStyle/>
          <a:p>
            <a:r>
              <a:rPr lang="en-US" sz="2800" b="1" dirty="0"/>
              <a:t>Brian Carrig</a:t>
            </a:r>
          </a:p>
          <a:p>
            <a:r>
              <a:rPr lang="en-US" sz="2800" dirty="0"/>
              <a:t>Manager, DBA </a:t>
            </a:r>
            <a:r>
              <a:rPr lang="en-US" sz="2800" dirty="0" err="1"/>
              <a:t>ChannelAdvisor</a:t>
            </a:r>
            <a:endParaRPr lang="en-US" sz="2800" dirty="0"/>
          </a:p>
          <a:p>
            <a:r>
              <a:rPr lang="en-US" sz="2800" b="1" dirty="0"/>
              <a:t>Mike Weiner </a:t>
            </a:r>
          </a:p>
          <a:p>
            <a:r>
              <a:rPr lang="en-US" sz="2800" dirty="0"/>
              <a:t>SQLCAT, Microsoft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23437" y="296863"/>
            <a:ext cx="2438401" cy="5724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BRK2231</a:t>
            </a:r>
          </a:p>
        </p:txBody>
      </p:sp>
    </p:spTree>
    <p:extLst>
      <p:ext uri="{BB962C8B-B14F-4D97-AF65-F5344CB8AC3E}">
        <p14:creationId xmlns:p14="http://schemas.microsoft.com/office/powerpoint/2010/main" val="276075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Query Store</a:t>
            </a:r>
          </a:p>
        </p:txBody>
      </p:sp>
    </p:spTree>
    <p:extLst>
      <p:ext uri="{BB962C8B-B14F-4D97-AF65-F5344CB8AC3E}">
        <p14:creationId xmlns:p14="http://schemas.microsoft.com/office/powerpoint/2010/main" val="418993729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Using Query Store with SQL Server 2016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32621" y="1058862"/>
            <a:ext cx="12573000" cy="6494085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Reduce risk on upgrades</a:t>
            </a:r>
          </a:p>
          <a:p>
            <a:r>
              <a:rPr lang="en-US" dirty="0"/>
              <a:t>Address performance issues due to plan regression</a:t>
            </a:r>
          </a:p>
          <a:p>
            <a:r>
              <a:rPr lang="en-US" dirty="0"/>
              <a:t>Proactive monitoring</a:t>
            </a:r>
          </a:p>
          <a:p>
            <a:r>
              <a:rPr lang="en-US" sz="2000" u="sng" dirty="0">
                <a:solidFill>
                  <a:schemeClr val="tx1"/>
                </a:solidFill>
                <a:latin typeface="+mn-lt"/>
              </a:rPr>
              <a:t>Replacing 3</a:t>
            </a:r>
            <a:r>
              <a:rPr lang="en-US" sz="2000" u="sng" baseline="30000" dirty="0">
                <a:solidFill>
                  <a:schemeClr val="tx1"/>
                </a:solidFill>
                <a:latin typeface="+mn-lt"/>
              </a:rPr>
              <a:t>rd</a:t>
            </a:r>
            <a:r>
              <a:rPr lang="en-US" sz="2000" u="sng" dirty="0">
                <a:solidFill>
                  <a:schemeClr val="tx1"/>
                </a:solidFill>
                <a:latin typeface="+mn-lt"/>
              </a:rPr>
              <a:t> party monitoring software with Query Store</a:t>
            </a:r>
          </a:p>
          <a:p>
            <a:endParaRPr lang="en-US" sz="2800" dirty="0"/>
          </a:p>
          <a:p>
            <a:r>
              <a:rPr lang="en-US" dirty="0"/>
              <a:t>Gains with Query Store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Much easier to force plan using query store rather than using plan guide (previously)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Able to alter procedures – this was not possible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 with plan guides</a:t>
            </a:r>
          </a:p>
          <a:p>
            <a:r>
              <a:rPr lang="en-US" sz="2000" dirty="0">
                <a:solidFill>
                  <a:srgbClr val="505050"/>
                </a:solidFill>
                <a:latin typeface="Segoe UI"/>
              </a:rPr>
              <a:t>Monitor for failed forces (</a:t>
            </a:r>
            <a:r>
              <a:rPr lang="en-US" sz="2000" dirty="0" err="1">
                <a:solidFill>
                  <a:srgbClr val="505050"/>
                </a:solidFill>
                <a:latin typeface="Segoe UI"/>
              </a:rPr>
              <a:t>sys.query_store_plan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)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endParaRPr lang="en-US" sz="3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283249215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Query Store – Further Experiences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8437" y="1069212"/>
            <a:ext cx="6858000" cy="6727996"/>
          </a:xfrm>
        </p:spPr>
        <p:txBody>
          <a:bodyPr/>
          <a:lstStyle/>
          <a:p>
            <a:r>
              <a:rPr lang="en-US" dirty="0"/>
              <a:t>Considerations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Adjust Query Store configuration as ideal for your environment</a:t>
            </a:r>
          </a:p>
          <a:p>
            <a:pPr lvl="0"/>
            <a:r>
              <a:rPr lang="en-US" sz="2000" dirty="0">
                <a:solidFill>
                  <a:srgbClr val="505050"/>
                </a:solidFill>
                <a:latin typeface="Segoe UI"/>
              </a:rPr>
              <a:t>All Query Store data input into PRIMARY </a:t>
            </a:r>
            <a:r>
              <a:rPr lang="en-US" sz="2000" dirty="0" err="1">
                <a:solidFill>
                  <a:srgbClr val="505050"/>
                </a:solidFill>
                <a:latin typeface="Segoe UI"/>
              </a:rPr>
              <a:t>filegroup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 is a constraint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dirty="0"/>
              <a:t>Deployment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Using Policy Based Management to monitor Operations Mode (will revert to Read Only if hit size limit)</a:t>
            </a:r>
          </a:p>
          <a:p>
            <a:pPr lvl="0"/>
            <a:r>
              <a:rPr lang="en-US" sz="2000" dirty="0">
                <a:solidFill>
                  <a:srgbClr val="505050"/>
                </a:solidFill>
                <a:latin typeface="Segoe UI"/>
              </a:rPr>
              <a:t>Single database granularity can be difficult with thousands of databases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Plan forcing will not work on table type objects without explicitly named indexes 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637" y="1058862"/>
            <a:ext cx="5105400" cy="55896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255522070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179058"/>
          </a:xfrm>
        </p:spPr>
        <p:txBody>
          <a:bodyPr/>
          <a:lstStyle/>
          <a:p>
            <a:r>
              <a:rPr lang="en-US" dirty="0"/>
              <a:t>Using In-Memory OLTP in SQL Server 2016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182627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Scenarios for In-Memory OLTP adoption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8437" y="953882"/>
            <a:ext cx="11963399" cy="5613845"/>
          </a:xfrm>
        </p:spPr>
        <p:txBody>
          <a:bodyPr/>
          <a:lstStyle/>
          <a:p>
            <a:r>
              <a:rPr lang="en-US" dirty="0"/>
              <a:t>Replace disk-based staging tables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Implemented as schema-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only </a:t>
            </a:r>
            <a:r>
              <a:rPr lang="en-US" sz="2000" dirty="0">
                <a:solidFill>
                  <a:srgbClr val="505050"/>
                </a:solidFill>
                <a:latin typeface="+mn-lt"/>
              </a:rPr>
              <a:t>(no durability)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memory-optimized tables in Data Marts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Originally implemented in SQL Server 2014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Gained stability in SQL Server 2016 around storage subsystem - checkpoint and file operations </a:t>
            </a:r>
          </a:p>
          <a:p>
            <a:endParaRPr lang="en-US" dirty="0"/>
          </a:p>
          <a:p>
            <a:r>
              <a:rPr lang="en-US" dirty="0"/>
              <a:t>Replacement for temporary objects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Implemented in ENTDB and Product Listing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Replace disk-based table types with memory-optimized table types for use </a:t>
            </a:r>
            <a:r>
              <a:rPr lang="en-US" dirty="0">
                <a:solidFill>
                  <a:schemeClr val="tx1"/>
                </a:solidFill>
              </a:rPr>
              <a:t>as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Table Valued Parameter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Replace temporary tables with memory-optimized tables (reduce contention in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tempdb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)*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*Only use of natively compiled modules was for TVF for temp table RLS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See </a:t>
            </a:r>
            <a:r>
              <a:rPr lang="en-US" sz="2000" dirty="0">
                <a:solidFill>
                  <a:schemeClr val="tx1"/>
                </a:solidFill>
                <a:latin typeface="+mn-lt"/>
                <a:hlinkClick r:id="rId3"/>
              </a:rPr>
              <a:t>https://msdn.microsoft.com/en-us/library/mt718711.aspx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for details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637" y="0"/>
            <a:ext cx="1847722" cy="709063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49265273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" y="31792"/>
            <a:ext cx="12260042" cy="917575"/>
          </a:xfrm>
        </p:spPr>
        <p:txBody>
          <a:bodyPr/>
          <a:lstStyle/>
          <a:p>
            <a:r>
              <a:rPr lang="en-US" dirty="0"/>
              <a:t>In-Memory OLTP Gains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320066" y="2844881"/>
            <a:ext cx="6211238" cy="4149643"/>
            <a:chOff x="5114165" y="1582564"/>
            <a:chExt cx="6256651" cy="472583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b="36018"/>
            <a:stretch/>
          </p:blipFill>
          <p:spPr>
            <a:xfrm>
              <a:off x="5114165" y="1582564"/>
              <a:ext cx="6256651" cy="4725835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 bwMode="auto">
            <a:xfrm>
              <a:off x="6426032" y="3806560"/>
              <a:ext cx="1143000" cy="1066800"/>
            </a:xfrm>
            <a:prstGeom prst="ellipse">
              <a:avLst/>
            </a:prstGeom>
            <a:noFill/>
            <a:ln>
              <a:solidFill>
                <a:srgbClr val="A8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8197539" y="4801903"/>
              <a:ext cx="1143000" cy="1066800"/>
            </a:xfrm>
            <a:prstGeom prst="ellipse">
              <a:avLst/>
            </a:prstGeom>
            <a:noFill/>
            <a:ln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0" tIns="46637" rIns="0" bIns="46637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>
                <a:gradFill>
                  <a:gsLst>
                    <a:gs pos="5439">
                      <a:srgbClr val="F8F8F8"/>
                    </a:gs>
                    <a:gs pos="10000">
                      <a:srgbClr val="F8F8F8"/>
                    </a:gs>
                  </a:gsLst>
                  <a:lin ang="5400000" scaled="0"/>
                </a:gradFill>
              </a:endParaRPr>
            </a:p>
          </p:txBody>
        </p:sp>
        <p:cxnSp>
          <p:nvCxnSpPr>
            <p:cNvPr id="7" name="Straight Arrow Connector 6"/>
            <p:cNvCxnSpPr>
              <a:cxnSpLocks/>
            </p:cNvCxnSpPr>
            <p:nvPr/>
          </p:nvCxnSpPr>
          <p:spPr>
            <a:xfrm flipH="1">
              <a:off x="7569032" y="4061143"/>
              <a:ext cx="392428" cy="8678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cxnSpLocks/>
            </p:cNvCxnSpPr>
            <p:nvPr/>
          </p:nvCxnSpPr>
          <p:spPr>
            <a:xfrm flipH="1">
              <a:off x="8973676" y="4668607"/>
              <a:ext cx="546368" cy="13329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843644" y="3634647"/>
              <a:ext cx="3352800" cy="6832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1400" b="1" dirty="0" err="1">
                  <a:solidFill>
                    <a:schemeClr val="tx2"/>
                  </a:solidFill>
                </a:rPr>
                <a:t>Avg</a:t>
              </a:r>
              <a:r>
                <a:rPr lang="en-US" sz="1400" b="1" dirty="0">
                  <a:solidFill>
                    <a:schemeClr val="tx2"/>
                  </a:solidFill>
                </a:rPr>
                <a:t> call time/sec before memory-optimized TVP rollout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470477" y="4395207"/>
              <a:ext cx="1883817" cy="5467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1400" b="1" dirty="0" err="1">
                  <a:solidFill>
                    <a:srgbClr val="00B050"/>
                  </a:solidFill>
                </a:rPr>
                <a:t>Avg</a:t>
              </a:r>
              <a:r>
                <a:rPr lang="en-US" sz="1400" b="1" dirty="0">
                  <a:solidFill>
                    <a:srgbClr val="00B050"/>
                  </a:solidFill>
                </a:rPr>
                <a:t> call time/sec after rollout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064" y="1"/>
            <a:ext cx="2264852" cy="754717"/>
          </a:xfrm>
          <a:prstGeom prst="rect">
            <a:avLst/>
          </a:prstGeom>
          <a:solidFill>
            <a:srgbClr val="F8F8F8"/>
          </a:solidFill>
        </p:spPr>
      </p:pic>
      <p:sp>
        <p:nvSpPr>
          <p:cNvPr id="9" name="Rectangle 8"/>
          <p:cNvSpPr/>
          <p:nvPr/>
        </p:nvSpPr>
        <p:spPr>
          <a:xfrm>
            <a:off x="6214148" y="1648094"/>
            <a:ext cx="63920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Avg</a:t>
            </a:r>
            <a:r>
              <a:rPr lang="en-US" sz="2000" dirty="0"/>
              <a:t> </a:t>
            </a:r>
            <a:r>
              <a:rPr lang="en-US" sz="2000" dirty="0" err="1"/>
              <a:t>exection</a:t>
            </a:r>
            <a:r>
              <a:rPr lang="en-US" sz="2000" dirty="0"/>
              <a:t> times down from </a:t>
            </a:r>
            <a:r>
              <a:rPr lang="en-US" sz="2000" b="1" dirty="0"/>
              <a:t>~75 </a:t>
            </a:r>
            <a:r>
              <a:rPr lang="en-US" sz="2000" b="1" dirty="0" err="1"/>
              <a:t>ms</a:t>
            </a:r>
            <a:r>
              <a:rPr lang="en-US" sz="2000" b="1" dirty="0"/>
              <a:t> to 25 </a:t>
            </a:r>
            <a:r>
              <a:rPr lang="en-US" sz="2000" b="1" dirty="0" err="1"/>
              <a:t>ms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“Consistency of performance post-deployment has been impressive”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1" y="2844881"/>
            <a:ext cx="6030386" cy="41337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-40735" y="820193"/>
            <a:ext cx="6461667" cy="849463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dirty="0">
                <a:solidFill>
                  <a:schemeClr val="tx2"/>
                </a:solidFill>
              </a:rPr>
              <a:t>CPU reduction in ENTDBs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19879" y="928917"/>
            <a:ext cx="5179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dirty="0" err="1">
                <a:solidFill>
                  <a:schemeClr val="tx2"/>
                </a:solidFill>
              </a:rPr>
              <a:t>Realtime</a:t>
            </a:r>
            <a:r>
              <a:rPr lang="en-US" sz="4000" dirty="0">
                <a:solidFill>
                  <a:schemeClr val="tx2"/>
                </a:solidFill>
              </a:rPr>
              <a:t> rollout gains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634243"/>
            <a:ext cx="621665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2x performance gain </a:t>
            </a:r>
            <a:r>
              <a:rPr lang="en-US" sz="2000" dirty="0"/>
              <a:t>through reduction in procedure execution times despite &lt;1ms disk 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Significant reduction in CPU usage (75% decrease)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0671" y="820193"/>
            <a:ext cx="6192806" cy="6158412"/>
          </a:xfrm>
          <a:prstGeom prst="rect">
            <a:avLst/>
          </a:prstGeom>
          <a:noFill/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268382" y="822239"/>
            <a:ext cx="6172451" cy="6158412"/>
          </a:xfrm>
          <a:prstGeom prst="rect">
            <a:avLst/>
          </a:prstGeom>
          <a:noFill/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864391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05" y="144462"/>
            <a:ext cx="11889564" cy="917575"/>
          </a:xfrm>
        </p:spPr>
        <p:txBody>
          <a:bodyPr/>
          <a:lstStyle/>
          <a:p>
            <a:r>
              <a:rPr lang="en-US" dirty="0"/>
              <a:t>Code changes to implement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17" y="1848572"/>
            <a:ext cx="5943599" cy="1957459"/>
          </a:xfrm>
        </p:spPr>
        <p:txBody>
          <a:bodyPr/>
          <a:lstStyle/>
          <a:p>
            <a:r>
              <a:rPr lang="en-US" sz="1800" dirty="0"/>
              <a:t>--== Version 1 disk-based table type</a:t>
            </a:r>
          </a:p>
          <a:p>
            <a:r>
              <a:rPr lang="en-US" sz="1800" dirty="0"/>
              <a:t>CREATE TYPE </a:t>
            </a:r>
            <a:r>
              <a:rPr lang="en-US" sz="1800" dirty="0" err="1"/>
              <a:t>dbo.IntUQTableType</a:t>
            </a:r>
            <a:r>
              <a:rPr lang="en-US" sz="1800" dirty="0"/>
              <a:t> AS TABLE (</a:t>
            </a:r>
          </a:p>
          <a:p>
            <a:r>
              <a:rPr lang="en-US" sz="1800" dirty="0" err="1"/>
              <a:t>IntegerValue</a:t>
            </a:r>
            <a:r>
              <a:rPr lang="en-US" sz="1800" dirty="0"/>
              <a:t> INT NOT NULL,</a:t>
            </a:r>
          </a:p>
          <a:p>
            <a:r>
              <a:rPr lang="en-US" sz="1800" dirty="0"/>
              <a:t>PRIMARY KEY CLUSTERED (</a:t>
            </a:r>
            <a:r>
              <a:rPr lang="en-US" sz="1800" dirty="0" err="1"/>
              <a:t>IntegerValue</a:t>
            </a:r>
            <a:r>
              <a:rPr lang="en-US" sz="1800" dirty="0"/>
              <a:t>)</a:t>
            </a:r>
          </a:p>
          <a:p>
            <a:r>
              <a:rPr lang="en-US" sz="1800" dirty="0"/>
              <a:t>);</a:t>
            </a:r>
          </a:p>
          <a:p>
            <a:r>
              <a:rPr lang="en-US" sz="1800" dirty="0"/>
              <a:t>GO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064" y="1"/>
            <a:ext cx="2337294" cy="896936"/>
          </a:xfrm>
          <a:prstGeom prst="rect">
            <a:avLst/>
          </a:prstGeom>
          <a:solidFill>
            <a:srgbClr val="F8F8F8"/>
          </a:solidFill>
        </p:spPr>
      </p:pic>
      <p:sp>
        <p:nvSpPr>
          <p:cNvPr id="2" name="Rectangle 1"/>
          <p:cNvSpPr/>
          <p:nvPr/>
        </p:nvSpPr>
        <p:spPr>
          <a:xfrm>
            <a:off x="1189037" y="3878262"/>
            <a:ext cx="1021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dirty="0"/>
              <a:t>--== Alter procedure to use memory-optimized TVP</a:t>
            </a:r>
          </a:p>
          <a:p>
            <a:r>
              <a:rPr lang="en-US" dirty="0"/>
              <a:t>ALTER PROCEDURE C2AAuctionSetup.InventoryItem_GetAvailableQtyByDistCtrForItemID02RS (</a:t>
            </a:r>
          </a:p>
          <a:p>
            <a:r>
              <a:rPr lang="en-US" dirty="0"/>
              <a:t>@</a:t>
            </a:r>
            <a:r>
              <a:rPr lang="en-US" dirty="0" err="1"/>
              <a:t>ProfileID</a:t>
            </a:r>
            <a:r>
              <a:rPr lang="en-US" dirty="0"/>
              <a:t> INT,</a:t>
            </a:r>
          </a:p>
          <a:p>
            <a:r>
              <a:rPr lang="en-US" dirty="0"/>
              <a:t>@</a:t>
            </a:r>
            <a:r>
              <a:rPr lang="en-US" dirty="0" err="1"/>
              <a:t>ClientDistCtrIDTable</a:t>
            </a:r>
            <a:r>
              <a:rPr lang="en-US" dirty="0"/>
              <a:t> </a:t>
            </a:r>
            <a:r>
              <a:rPr lang="en-US" dirty="0" err="1"/>
              <a:t>MemoryOptimized.IntegerUQTVP</a:t>
            </a:r>
            <a:r>
              <a:rPr lang="en-US" dirty="0"/>
              <a:t> READONLY,</a:t>
            </a:r>
          </a:p>
          <a:p>
            <a:r>
              <a:rPr lang="en-US" dirty="0"/>
              <a:t>@</a:t>
            </a:r>
            <a:r>
              <a:rPr lang="en-US" dirty="0" err="1"/>
              <a:t>ItemID</a:t>
            </a:r>
            <a:r>
              <a:rPr lang="en-US" dirty="0"/>
              <a:t> INT,</a:t>
            </a:r>
          </a:p>
          <a:p>
            <a:r>
              <a:rPr lang="en-US" dirty="0"/>
              <a:t>@</a:t>
            </a:r>
            <a:r>
              <a:rPr lang="en-US" dirty="0" err="1"/>
              <a:t>ClientID</a:t>
            </a:r>
            <a:r>
              <a:rPr lang="en-US" dirty="0"/>
              <a:t> INT = NULL,</a:t>
            </a:r>
          </a:p>
          <a:p>
            <a:r>
              <a:rPr lang="en-US" dirty="0"/>
              <a:t>@</a:t>
            </a:r>
            <a:r>
              <a:rPr lang="en-US" dirty="0" err="1"/>
              <a:t>ProfilePartitionID</a:t>
            </a:r>
            <a:r>
              <a:rPr lang="en-US" dirty="0"/>
              <a:t> TINYINT = NULL )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5837237" y="1761683"/>
            <a:ext cx="6724521" cy="1957459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33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1pPr>
            <a:lvl2pPr marL="346553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4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2pPr>
            <a:lvl3pPr marL="584607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20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3pPr>
            <a:lvl4pPr marL="814563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4pPr>
            <a:lvl5pPr marL="1050997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sz="1800" kern="1200" spc="0" baseline="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ea typeface="+mn-ea"/>
                <a:cs typeface="Consolas" panose="020B0609020204030204" pitchFamily="49" charset="0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--== Version 2 memory-optimized table type</a:t>
            </a:r>
          </a:p>
          <a:p>
            <a:r>
              <a:rPr lang="en-US" sz="1800" dirty="0"/>
              <a:t>CREATE TYPE </a:t>
            </a:r>
            <a:r>
              <a:rPr lang="en-US" sz="1800" dirty="0" err="1"/>
              <a:t>MemoryOptimized.IntegerUQTVP</a:t>
            </a:r>
            <a:r>
              <a:rPr lang="en-US" sz="1800" dirty="0"/>
              <a:t> AS TABLE (</a:t>
            </a:r>
          </a:p>
          <a:p>
            <a:r>
              <a:rPr lang="en-US" sz="1800" dirty="0" err="1"/>
              <a:t>IntegerValue</a:t>
            </a:r>
            <a:r>
              <a:rPr lang="en-US" sz="1800" dirty="0"/>
              <a:t> INT NOT NULL</a:t>
            </a:r>
          </a:p>
          <a:p>
            <a:r>
              <a:rPr lang="en-US" sz="1800" dirty="0"/>
              <a:t> PRIMARY KEY NONCLUSTERED</a:t>
            </a:r>
          </a:p>
          <a:p>
            <a:r>
              <a:rPr lang="en-US" sz="1800" dirty="0"/>
              <a:t>) WITH (MEMORY_OPTIMIZED = ON);</a:t>
            </a:r>
          </a:p>
          <a:p>
            <a:r>
              <a:rPr lang="en-US" sz="1800" dirty="0"/>
              <a:t>GO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192902" y="3025228"/>
            <a:ext cx="3842373" cy="306776"/>
          </a:xfrm>
          <a:prstGeom prst="rect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5957" y="1761683"/>
            <a:ext cx="5650832" cy="1942800"/>
          </a:xfrm>
          <a:prstGeom prst="rect">
            <a:avLst/>
          </a:pr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770934" y="1761683"/>
            <a:ext cx="6552325" cy="1942800"/>
          </a:xfrm>
          <a:prstGeom prst="rect">
            <a:avLst/>
          </a:pr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189037" y="4038209"/>
            <a:ext cx="9677400" cy="2086822"/>
          </a:xfrm>
          <a:prstGeom prst="rect">
            <a:avLst/>
          </a:pr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5715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889564" cy="917575"/>
          </a:xfrm>
        </p:spPr>
        <p:txBody>
          <a:bodyPr/>
          <a:lstStyle/>
          <a:p>
            <a:r>
              <a:rPr lang="en-US" dirty="0"/>
              <a:t>In-Memory OLTP Learnings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2261" y="906463"/>
            <a:ext cx="11887200" cy="6561796"/>
          </a:xfrm>
        </p:spPr>
        <p:txBody>
          <a:bodyPr/>
          <a:lstStyle/>
          <a:p>
            <a:r>
              <a:rPr lang="en-US" dirty="0"/>
              <a:t>Management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Use resource governor to bind resource pool to user database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Maintain memory-optimized objects in specific schema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Separate mount points or drives for memory-optimized </a:t>
            </a:r>
            <a:r>
              <a:rPr lang="en-US" sz="2000" dirty="0" err="1">
                <a:solidFill>
                  <a:schemeClr val="tx1"/>
                </a:solidFill>
                <a:latin typeface="+mn-lt"/>
              </a:rPr>
              <a:t>filegroups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/files</a:t>
            </a:r>
          </a:p>
          <a:p>
            <a:r>
              <a:rPr lang="en-US" dirty="0"/>
              <a:t>Index Considerations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Understand differences between non-clustered indexes and hash indexes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Often a hash does not make sense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Pay attention to bucket count with hash indexes (</a:t>
            </a:r>
            <a:r>
              <a:rPr lang="en-US" sz="2000" dirty="0" err="1">
                <a:solidFill>
                  <a:schemeClr val="tx1"/>
                </a:solidFill>
                <a:latin typeface="+mn-lt"/>
              </a:rPr>
              <a:t>sys.dm_db_xtp_hash_index_stats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)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Use ALTER INDEX … REBUILD WITH (BUCKET COUNT = N)</a:t>
            </a:r>
          </a:p>
          <a:p>
            <a:pPr lvl="0"/>
            <a:r>
              <a:rPr lang="en-US" sz="2000" dirty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Do consider that non-clustered indexes are unidirectional</a:t>
            </a:r>
          </a:p>
          <a:p>
            <a:pPr lvl="0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dirty="0"/>
              <a:t>All transactions and queries must be in one database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Lack of cross database queries restricts broader adoption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Common design pattern entails static data in separate subscriber database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302626521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179058"/>
          </a:xfrm>
        </p:spPr>
        <p:txBody>
          <a:bodyPr/>
          <a:lstStyle/>
          <a:p>
            <a:r>
              <a:rPr lang="en-US" dirty="0"/>
              <a:t>Using Columnstore in SQL Server 2016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53516605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Columnstore for Real-time analytics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936" y="1287462"/>
            <a:ext cx="12401421" cy="5207579"/>
          </a:xfrm>
        </p:spPr>
        <p:txBody>
          <a:bodyPr/>
          <a:lstStyle/>
          <a:p>
            <a:r>
              <a:rPr lang="en-US" dirty="0"/>
              <a:t>Customer Data Marts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Populating UI grids for actionable analytics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Primary workload categories – Campaigns, Ad Groups and Keywords</a:t>
            </a:r>
          </a:p>
          <a:p>
            <a:r>
              <a:rPr lang="en-US" sz="2000" i="1" dirty="0">
                <a:solidFill>
                  <a:schemeClr val="tx1"/>
                </a:solidFill>
                <a:latin typeface="+mn-lt"/>
              </a:rPr>
              <a:t>Business Problem: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Data size and complexity of queries both growing over time</a:t>
            </a:r>
          </a:p>
          <a:p>
            <a:r>
              <a:rPr lang="en-US" sz="2000" i="1" dirty="0">
                <a:solidFill>
                  <a:schemeClr val="tx1"/>
                </a:solidFill>
                <a:latin typeface="+mn-lt"/>
              </a:rPr>
              <a:t>Business Requirement: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Page loads always must be under 3 seconds</a:t>
            </a:r>
          </a:p>
          <a:p>
            <a:endParaRPr lang="en-US" dirty="0"/>
          </a:p>
          <a:p>
            <a:r>
              <a:rPr lang="en-US" dirty="0"/>
              <a:t>SQL Server and Columnstore Implementation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Implemented on 15 largest tables across 7 Data Marts – all share same schema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Range in size from 50M to 8B rows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SQL Server 2014 – Fact Tables using Clustered Columnstore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SQL Server 2016 – Adding Columnstore to large dimensions (between 500 and 775 million rows)</a:t>
            </a:r>
          </a:p>
          <a:p>
            <a:pPr lvl="1"/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4116791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0"/>
          </p:nvPr>
        </p:nvSpPr>
        <p:spPr>
          <a:xfrm>
            <a:off x="123102" y="1592534"/>
            <a:ext cx="11504567" cy="514775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Our mission: Be the “voice of the customer” inside the product development organization</a:t>
            </a:r>
          </a:p>
          <a:p>
            <a:pPr lvl="1"/>
            <a:r>
              <a:rPr lang="en-US" sz="1800" dirty="0"/>
              <a:t>Help customers adopt new SQL technologies: both in Azure and on-premises</a:t>
            </a:r>
          </a:p>
          <a:p>
            <a:pPr lvl="1"/>
            <a:r>
              <a:rPr lang="en-US" sz="1800" dirty="0"/>
              <a:t>Engage on challenging “push the envelope” solutions</a:t>
            </a:r>
          </a:p>
          <a:p>
            <a:pPr lvl="2"/>
            <a:r>
              <a:rPr lang="en-US" sz="1599" dirty="0"/>
              <a:t>Architecture Reviews</a:t>
            </a:r>
          </a:p>
          <a:p>
            <a:pPr lvl="2"/>
            <a:r>
              <a:rPr lang="en-US" sz="1599" dirty="0"/>
              <a:t>SQLCAT Customer Lab engagements (in Redmond, WA)</a:t>
            </a:r>
          </a:p>
          <a:p>
            <a:pPr lvl="1"/>
            <a:r>
              <a:rPr lang="en-US" sz="1800" dirty="0"/>
              <a:t>Improve the product and service through customer engagements</a:t>
            </a:r>
          </a:p>
          <a:p>
            <a:pPr lvl="1"/>
            <a:r>
              <a:rPr lang="en-US" sz="1800" dirty="0"/>
              <a:t>Deliver Best Practices to our community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Current Focus</a:t>
            </a:r>
            <a:r>
              <a:rPr lang="en-US" sz="1800" dirty="0"/>
              <a:t>: Azure SQL DB, Azure SQL DW, SQL Server on Linux / Windows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800" dirty="0"/>
              <a:t>Blog: </a:t>
            </a:r>
            <a:r>
              <a:rPr lang="en-US" sz="1800" dirty="0">
                <a:hlinkClick r:id="rId3"/>
              </a:rPr>
              <a:t>http://aka.ms/SQLCAT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Twitter: @MSSQLCAT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99" dirty="0"/>
              <a:t>SQL Customer Advisory Team (SQLCAT)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622" y="188149"/>
            <a:ext cx="2636090" cy="86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61757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9151" y="-38402"/>
            <a:ext cx="11889564" cy="917575"/>
          </a:xfrm>
        </p:spPr>
        <p:txBody>
          <a:bodyPr/>
          <a:lstStyle/>
          <a:p>
            <a:r>
              <a:rPr lang="en-US" dirty="0"/>
              <a:t>Gains with Columnstore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2237" y="2351966"/>
            <a:ext cx="4970715" cy="4542782"/>
          </a:xfrm>
        </p:spPr>
        <p:txBody>
          <a:bodyPr/>
          <a:lstStyle/>
          <a:p>
            <a:r>
              <a:rPr lang="en-US" u="sng" dirty="0">
                <a:solidFill>
                  <a:schemeClr val="accent1"/>
                </a:solidFill>
              </a:rPr>
              <a:t>Performance Gains</a:t>
            </a:r>
          </a:p>
          <a:p>
            <a:r>
              <a:rPr lang="en-US" sz="2400" u="sng" dirty="0">
                <a:solidFill>
                  <a:schemeClr val="tx1"/>
                </a:solidFill>
                <a:latin typeface="+mn-lt"/>
              </a:rPr>
              <a:t>Campaigns 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14% with SQL Server 2014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Additional 75% with SQL Server 2016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against larger data volumes and more complicated queries</a:t>
            </a:r>
          </a:p>
          <a:p>
            <a:r>
              <a:rPr lang="en-US" sz="2400" u="sng" dirty="0">
                <a:solidFill>
                  <a:schemeClr val="tx1"/>
                </a:solidFill>
                <a:latin typeface="+mn-lt"/>
              </a:rPr>
              <a:t>Ad groups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36% with SQL Server 2014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Additional 15% with SQL Server 2016</a:t>
            </a:r>
          </a:p>
          <a:p>
            <a:r>
              <a:rPr lang="en-US" sz="2400" u="sng" dirty="0">
                <a:solidFill>
                  <a:schemeClr val="tx1"/>
                </a:solidFill>
                <a:latin typeface="+mn-lt"/>
              </a:rPr>
              <a:t>Keywords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No major change, mostly lookups</a:t>
            </a:r>
          </a:p>
          <a:p>
            <a:r>
              <a:rPr lang="en-US" sz="2000" i="1" dirty="0">
                <a:solidFill>
                  <a:srgbClr val="00B050"/>
                </a:solidFill>
                <a:latin typeface="+mn-lt"/>
              </a:rPr>
              <a:t>All page loads &lt; 3 seconds response time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  <p:grpSp>
        <p:nvGrpSpPr>
          <p:cNvPr id="11" name="Group 10"/>
          <p:cNvGrpSpPr/>
          <p:nvPr/>
        </p:nvGrpSpPr>
        <p:grpSpPr>
          <a:xfrm>
            <a:off x="5346014" y="2453912"/>
            <a:ext cx="7063344" cy="4440836"/>
            <a:chOff x="122238" y="1212849"/>
            <a:chExt cx="7924799" cy="503224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238" y="1212849"/>
              <a:ext cx="7924799" cy="503224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856037" y="1212849"/>
              <a:ext cx="3429000" cy="5724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000" dirty="0">
                  <a:solidFill>
                    <a:srgbClr val="00B050"/>
                  </a:solidFill>
                </a:rPr>
                <a:t>SQL Server 2016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3551237" y="1499081"/>
              <a:ext cx="457200" cy="39798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22237" y="729069"/>
            <a:ext cx="381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u="sng" dirty="0">
                <a:solidFill>
                  <a:srgbClr val="D83B01"/>
                </a:solidFill>
                <a:latin typeface="Segoe UI Light"/>
              </a:rPr>
              <a:t>Space Savings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334963" y="1336303"/>
            <a:ext cx="388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b="1" dirty="0">
                <a:solidFill>
                  <a:srgbClr val="505050"/>
                </a:solidFill>
              </a:rPr>
              <a:t>11TB </a:t>
            </a:r>
            <a:r>
              <a:rPr lang="en-US" sz="2000" dirty="0">
                <a:solidFill>
                  <a:srgbClr val="505050"/>
                </a:solidFill>
              </a:rPr>
              <a:t>across all data marts &amp; </a:t>
            </a:r>
            <a:r>
              <a:rPr lang="en-US" sz="2000" b="1" i="1" dirty="0">
                <a:solidFill>
                  <a:srgbClr val="505050"/>
                </a:solidFill>
              </a:rPr>
              <a:t>4TB fact table reduced to 600GB</a:t>
            </a:r>
            <a:endParaRPr lang="en-US" sz="2000" b="1" dirty="0">
              <a:solidFill>
                <a:srgbClr val="50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92419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01" y="105917"/>
            <a:ext cx="11889564" cy="917575"/>
          </a:xfrm>
        </p:spPr>
        <p:txBody>
          <a:bodyPr/>
          <a:lstStyle/>
          <a:p>
            <a:r>
              <a:rPr lang="en-US" dirty="0"/>
              <a:t>Learnings and Experience Columnstore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9" y="1058862"/>
            <a:ext cx="11887200" cy="6155531"/>
          </a:xfrm>
        </p:spPr>
        <p:txBody>
          <a:bodyPr/>
          <a:lstStyle/>
          <a:p>
            <a:pPr lvl="0"/>
            <a:r>
              <a:rPr lang="en-US" dirty="0">
                <a:gradFill>
                  <a:gsLst>
                    <a:gs pos="1250">
                      <a:srgbClr val="D83B01"/>
                    </a:gs>
                    <a:gs pos="99000">
                      <a:srgbClr val="D83B01"/>
                    </a:gs>
                  </a:gsLst>
                  <a:lin ang="5400000" scaled="0"/>
                </a:gradFill>
              </a:rPr>
              <a:t>Removed workaround of “shielding” b-tree table and directly load into Columnstore fact table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sz="2000" dirty="0">
                <a:solidFill>
                  <a:srgbClr val="505050"/>
                </a:solidFill>
                <a:latin typeface="+mn-lt"/>
              </a:rPr>
              <a:t>Previously had implemented to address large number of open row groups (2014)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sz="2000" dirty="0">
                <a:solidFill>
                  <a:srgbClr val="505050"/>
                </a:solidFill>
                <a:latin typeface="+mn-lt"/>
              </a:rPr>
              <a:t>Data load closer to real-time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endParaRPr lang="en-US" sz="2400" dirty="0">
              <a:solidFill>
                <a:srgbClr val="505050"/>
              </a:solidFill>
              <a:latin typeface="Segoe UI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dirty="0">
                <a:solidFill>
                  <a:schemeClr val="tx2"/>
                </a:solidFill>
              </a:rPr>
              <a:t>Able to do online maintenance for columnstore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sz="2000" dirty="0">
                <a:solidFill>
                  <a:srgbClr val="505050"/>
                </a:solidFill>
                <a:latin typeface="+mn-lt"/>
              </a:rPr>
              <a:t>REORGANIZE (WITH COMPRESS ALL ROW GROUPS ON)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sz="2000" dirty="0">
                <a:solidFill>
                  <a:srgbClr val="505050"/>
                </a:solidFill>
                <a:latin typeface="+mn-lt"/>
              </a:rPr>
              <a:t>Allowed for removal of deleted rows and avoid degradation over time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endParaRPr lang="en-US" sz="2400" dirty="0">
              <a:solidFill>
                <a:srgbClr val="505050"/>
              </a:solidFill>
              <a:latin typeface="Segoe UI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dirty="0">
                <a:solidFill>
                  <a:schemeClr val="tx2"/>
                </a:solidFill>
              </a:rPr>
              <a:t>Other Considerations</a:t>
            </a:r>
            <a:endParaRPr lang="en-US" dirty="0">
              <a:solidFill>
                <a:srgbClr val="505050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sz="2000" dirty="0" err="1">
                <a:solidFill>
                  <a:srgbClr val="505050"/>
                </a:solidFill>
                <a:latin typeface="Segoe UI"/>
              </a:rPr>
              <a:t>Columnstore</a:t>
            </a:r>
            <a:r>
              <a:rPr lang="en-US" sz="2000" dirty="0">
                <a:solidFill>
                  <a:srgbClr val="505050"/>
                </a:solidFill>
                <a:latin typeface="Segoe UI"/>
              </a:rPr>
              <a:t> alone may not be the right index for all workloads</a:t>
            </a:r>
          </a:p>
          <a:p>
            <a:pPr>
              <a:lnSpc>
                <a:spcPct val="100000"/>
              </a:lnSpc>
              <a:spcBef>
                <a:spcPts val="0"/>
              </a:spcBef>
              <a:buSzTx/>
            </a:pPr>
            <a:r>
              <a:rPr lang="en-US" sz="2000" dirty="0">
                <a:solidFill>
                  <a:srgbClr val="505050"/>
                </a:solidFill>
                <a:latin typeface="Segoe UI"/>
              </a:rPr>
              <a:t>Tracking row group sizes is still important (even though 2016 has some improvements here)</a:t>
            </a:r>
          </a:p>
          <a:p>
            <a:pPr fontAlgn="base"/>
            <a:r>
              <a:rPr lang="en-US" sz="2000" dirty="0" err="1">
                <a:solidFill>
                  <a:srgbClr val="555555"/>
                </a:solidFill>
                <a:latin typeface="Philosopher"/>
              </a:rPr>
              <a:t>sys.dm_db_column_store_row_group_physical_stats</a:t>
            </a:r>
            <a:r>
              <a:rPr lang="en-US" sz="2000" dirty="0">
                <a:solidFill>
                  <a:srgbClr val="555555"/>
                </a:solidFill>
                <a:latin typeface="Philosopher"/>
              </a:rPr>
              <a:t> now contains trim reasons</a:t>
            </a:r>
          </a:p>
          <a:p>
            <a:pPr>
              <a:lnSpc>
                <a:spcPct val="100000"/>
              </a:lnSpc>
              <a:spcBef>
                <a:spcPts val="0"/>
              </a:spcBef>
              <a:buSzTx/>
            </a:pPr>
            <a:endParaRPr lang="en-US" sz="2000" dirty="0">
              <a:solidFill>
                <a:srgbClr val="505050"/>
              </a:solidFill>
              <a:latin typeface="Segoe UI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SzTx/>
            </a:pPr>
            <a:endParaRPr lang="en-US" sz="2400" i="1" dirty="0">
              <a:solidFill>
                <a:srgbClr val="505050"/>
              </a:solidFill>
              <a:latin typeface="Segoe U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302359765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Other Experiences</a:t>
            </a:r>
          </a:p>
        </p:txBody>
      </p:sp>
    </p:spTree>
    <p:extLst>
      <p:ext uri="{BB962C8B-B14F-4D97-AF65-F5344CB8AC3E}">
        <p14:creationId xmlns:p14="http://schemas.microsoft.com/office/powerpoint/2010/main" val="54035841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2305" y="12049"/>
            <a:ext cx="12161836" cy="917575"/>
          </a:xfrm>
        </p:spPr>
        <p:txBody>
          <a:bodyPr/>
          <a:lstStyle/>
          <a:p>
            <a:r>
              <a:rPr lang="en-US" dirty="0"/>
              <a:t>Other SQL Server 2016 Experiences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59623" y="754062"/>
            <a:ext cx="12276852" cy="6777240"/>
          </a:xfrm>
        </p:spPr>
        <p:txBody>
          <a:bodyPr/>
          <a:lstStyle/>
          <a:p>
            <a:r>
              <a:rPr lang="en-US" dirty="0">
                <a:solidFill>
                  <a:srgbClr val="D83B01"/>
                </a:solidFill>
              </a:rPr>
              <a:t>Indirect checkpoint </a:t>
            </a:r>
          </a:p>
          <a:p>
            <a:pPr lvl="1"/>
            <a:r>
              <a:rPr lang="en-US" dirty="0"/>
              <a:t>Target recovery interval changed to 60 seconds (N/A for upgraded databases)</a:t>
            </a:r>
          </a:p>
          <a:p>
            <a:pPr lvl="1"/>
            <a:r>
              <a:rPr lang="en-US" dirty="0"/>
              <a:t>Be aware of IO considerations</a:t>
            </a:r>
          </a:p>
          <a:p>
            <a:pPr lvl="1"/>
            <a:r>
              <a:rPr lang="en-US" dirty="0">
                <a:hlinkClick r:id="rId3"/>
              </a:rPr>
              <a:t>https://blogs.msdn.microsoft.com/sqlcat/2016/08/03/changes-in-sql-server-2016-checkpoint-behavior/</a:t>
            </a:r>
            <a:r>
              <a:rPr lang="en-US" dirty="0"/>
              <a:t>  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D83B01"/>
                </a:solidFill>
              </a:rPr>
              <a:t>Behavior change aligned with Trace flag 1117 functionality</a:t>
            </a:r>
          </a:p>
          <a:p>
            <a:pPr lvl="1"/>
            <a:r>
              <a:rPr lang="en-US" dirty="0"/>
              <a:t>1117 and 1118 behavior now default behavior for </a:t>
            </a:r>
            <a:r>
              <a:rPr lang="en-US" dirty="0" err="1"/>
              <a:t>tempdb</a:t>
            </a:r>
            <a:r>
              <a:rPr lang="en-US" dirty="0"/>
              <a:t>, no trace flag needed</a:t>
            </a:r>
          </a:p>
          <a:p>
            <a:pPr lvl="1"/>
            <a:r>
              <a:rPr lang="en-US" dirty="0"/>
              <a:t>1117 behavior no longer applies across all files for user databases</a:t>
            </a:r>
          </a:p>
          <a:p>
            <a:pPr lvl="1"/>
            <a:r>
              <a:rPr lang="en-US" dirty="0"/>
              <a:t>ALTER DATABASE … MODIFY FILEGROUP … AUTOGROW_ALL_FILES requires exclusive lock</a:t>
            </a:r>
          </a:p>
          <a:p>
            <a:pPr lvl="1"/>
            <a:endParaRPr lang="en-US" dirty="0">
              <a:solidFill>
                <a:srgbClr val="D83B01"/>
              </a:solidFill>
              <a:latin typeface="+mj-lt"/>
            </a:endParaRPr>
          </a:p>
          <a:p>
            <a:pPr lvl="1"/>
            <a:r>
              <a:rPr lang="en-US" sz="4000" dirty="0">
                <a:solidFill>
                  <a:srgbClr val="D83B01"/>
                </a:solidFill>
                <a:latin typeface="+mj-lt"/>
              </a:rPr>
              <a:t>Gains using native COMPRESS function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Insert large text data into columns using COMPRESS(</a:t>
            </a:r>
            <a:r>
              <a:rPr lang="en-US" dirty="0" err="1">
                <a:solidFill>
                  <a:schemeClr val="tx1"/>
                </a:solidFill>
              </a:rPr>
              <a:t>ParametersGzipped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Computed column to CONVERT(NVARCHAR(MAX),DECOMPRESS(</a:t>
            </a:r>
            <a:r>
              <a:rPr lang="en-US" dirty="0" err="1">
                <a:solidFill>
                  <a:schemeClr val="tx1"/>
                </a:solidFill>
              </a:rPr>
              <a:t>ParametersGzipped</a:t>
            </a:r>
            <a:r>
              <a:rPr lang="en-US" dirty="0">
                <a:solidFill>
                  <a:schemeClr val="tx1"/>
                </a:solidFill>
              </a:rPr>
              <a:t>))</a:t>
            </a:r>
          </a:p>
          <a:p>
            <a:pPr lvl="1"/>
            <a:r>
              <a:rPr lang="en-US" b="1" u="sng" dirty="0">
                <a:solidFill>
                  <a:schemeClr val="tx1"/>
                </a:solidFill>
              </a:rPr>
              <a:t>200M row 1.38TB table reduced to 170GB </a:t>
            </a:r>
            <a:r>
              <a:rPr lang="en-US" dirty="0">
                <a:solidFill>
                  <a:schemeClr val="tx1"/>
                </a:solidFill>
              </a:rPr>
              <a:t>in size with little performance impact</a:t>
            </a:r>
          </a:p>
          <a:p>
            <a:pPr lvl="1"/>
            <a:endParaRPr lang="en-US" sz="24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437" y="0"/>
            <a:ext cx="2304922" cy="884513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34330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2305" y="12049"/>
            <a:ext cx="12161836" cy="917575"/>
          </a:xfrm>
        </p:spPr>
        <p:txBody>
          <a:bodyPr/>
          <a:lstStyle/>
          <a:p>
            <a:r>
              <a:rPr lang="en-US" dirty="0"/>
              <a:t>Other SQL Server 2016 Experiences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5004447"/>
          </a:xfrm>
        </p:spPr>
        <p:txBody>
          <a:bodyPr/>
          <a:lstStyle/>
          <a:p>
            <a:r>
              <a:rPr lang="en-US" dirty="0"/>
              <a:t>Use of direct seeding to setup </a:t>
            </a:r>
            <a:r>
              <a:rPr lang="en-US" dirty="0" err="1"/>
              <a:t>async</a:t>
            </a:r>
            <a:r>
              <a:rPr lang="en-US" dirty="0"/>
              <a:t> replicas in cloud</a:t>
            </a: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Scenario: Using public cloud for Disaster Recovery</a:t>
            </a: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Experiences: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SEEDING_MODE=AUTOMATIC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Able to utilize an automated process to add new replicas as new servers are added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	Unfortunately not integrated into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powershell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cmdlets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Database seeding can fail with sparse error messages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Trace flag 9567 can be used to enable compression for direct seeding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Using Certificates with RSA_1024</a:t>
            </a:r>
          </a:p>
          <a:p>
            <a:pPr lvl="1"/>
            <a:r>
              <a:rPr lang="en-US" sz="2400" dirty="0"/>
              <a:t>Note this is deprecated under compatibility level 130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437" y="0"/>
            <a:ext cx="2304922" cy="884513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89218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892"/>
            <a:ext cx="11889564" cy="917575"/>
          </a:xfrm>
        </p:spPr>
        <p:txBody>
          <a:bodyPr/>
          <a:lstStyle/>
          <a:p>
            <a:r>
              <a:rPr lang="en-US" dirty="0"/>
              <a:t>Reference Sessions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003" y="1143648"/>
            <a:ext cx="11887200" cy="5835444"/>
          </a:xfrm>
        </p:spPr>
        <p:txBody>
          <a:bodyPr/>
          <a:lstStyle/>
          <a:p>
            <a:r>
              <a:rPr lang="en-US" sz="2400" dirty="0">
                <a:solidFill>
                  <a:schemeClr val="accent3"/>
                </a:solidFill>
              </a:rPr>
              <a:t>BRK3282: Dive deep into application performance using Query Store in SQL Server 2016 and Azure SQL DB (Sept 29</a:t>
            </a:r>
            <a:r>
              <a:rPr lang="en-US" sz="2400" baseline="30000" dirty="0">
                <a:solidFill>
                  <a:schemeClr val="accent3"/>
                </a:solidFill>
              </a:rPr>
              <a:t>th</a:t>
            </a:r>
            <a:r>
              <a:rPr lang="en-US" sz="2400" dirty="0">
                <a:solidFill>
                  <a:schemeClr val="accent3"/>
                </a:solidFill>
              </a:rPr>
              <a:t> 4-5:15PM)</a:t>
            </a:r>
          </a:p>
          <a:p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400" dirty="0">
                <a:solidFill>
                  <a:schemeClr val="accent3"/>
                </a:solidFill>
              </a:rPr>
              <a:t>BRK3030: Review Columnstore Index in SQL Server 2016 and Azure SQL Database (Sept 27</a:t>
            </a:r>
            <a:r>
              <a:rPr lang="en-US" sz="2400" baseline="30000" dirty="0">
                <a:solidFill>
                  <a:schemeClr val="accent3"/>
                </a:solidFill>
              </a:rPr>
              <a:t>th</a:t>
            </a:r>
            <a:r>
              <a:rPr lang="en-US" sz="2400" dirty="0">
                <a:solidFill>
                  <a:schemeClr val="accent3"/>
                </a:solidFill>
              </a:rPr>
              <a:t> 9-10:15AM)</a:t>
            </a:r>
          </a:p>
          <a:p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400" dirty="0">
                <a:solidFill>
                  <a:schemeClr val="accent3"/>
                </a:solidFill>
              </a:rPr>
              <a:t>BRK3103: Review In-Memory OLTP in SQL Server 2016 and Azure SQL Database (Sept 27</a:t>
            </a:r>
            <a:r>
              <a:rPr lang="en-US" sz="2400" baseline="30000" dirty="0">
                <a:solidFill>
                  <a:schemeClr val="accent3"/>
                </a:solidFill>
              </a:rPr>
              <a:t>th</a:t>
            </a:r>
            <a:r>
              <a:rPr lang="en-US" sz="2400" dirty="0">
                <a:solidFill>
                  <a:schemeClr val="accent3"/>
                </a:solidFill>
              </a:rPr>
              <a:t> 10:45-12PM)</a:t>
            </a:r>
          </a:p>
          <a:p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400" dirty="0">
                <a:solidFill>
                  <a:schemeClr val="accent3"/>
                </a:solidFill>
              </a:rPr>
              <a:t>BRK3097: Explore In-Memory OLTP architectures and customer case studies (Sept 29</a:t>
            </a:r>
            <a:r>
              <a:rPr lang="en-US" sz="2400" baseline="30000" dirty="0">
                <a:solidFill>
                  <a:schemeClr val="accent3"/>
                </a:solidFill>
              </a:rPr>
              <a:t>th</a:t>
            </a:r>
            <a:r>
              <a:rPr lang="en-US" sz="2400" dirty="0">
                <a:solidFill>
                  <a:schemeClr val="accent3"/>
                </a:solidFill>
              </a:rPr>
              <a:t> 2:15-3:30PM)</a:t>
            </a:r>
          </a:p>
          <a:p>
            <a:endParaRPr lang="en-US" sz="2400" dirty="0">
              <a:solidFill>
                <a:schemeClr val="accent3"/>
              </a:solidFill>
            </a:endParaRPr>
          </a:p>
          <a:p>
            <a:r>
              <a:rPr lang="en-US" sz="2400" dirty="0">
                <a:solidFill>
                  <a:schemeClr val="accent3"/>
                </a:solidFill>
              </a:rPr>
              <a:t>BRK3094: Accelerate SQL Server 2016 to the max: lessons learned from customer engagements (Sept 30</a:t>
            </a:r>
            <a:r>
              <a:rPr lang="en-US" sz="2400" baseline="30000" dirty="0">
                <a:solidFill>
                  <a:schemeClr val="accent3"/>
                </a:solidFill>
              </a:rPr>
              <a:t>th</a:t>
            </a:r>
            <a:r>
              <a:rPr lang="en-US" sz="2400" dirty="0">
                <a:solidFill>
                  <a:schemeClr val="accent3"/>
                </a:solidFill>
              </a:rPr>
              <a:t> 12:30-1:45PM)</a:t>
            </a:r>
          </a:p>
          <a:p>
            <a:endParaRPr lang="en-US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066694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IT Pro resources</a:t>
            </a:r>
            <a:br>
              <a:rPr lang="en-US" dirty="0"/>
            </a:br>
            <a:r>
              <a:rPr lang="en-US" sz="3200" spc="0" dirty="0"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rPr>
              <a:t>To advance your career in cloud technology</a:t>
            </a:r>
          </a:p>
        </p:txBody>
      </p:sp>
      <p:sp>
        <p:nvSpPr>
          <p:cNvPr id="5" name="checks"/>
          <p:cNvSpPr/>
          <p:nvPr/>
        </p:nvSpPr>
        <p:spPr bwMode="auto">
          <a:xfrm>
            <a:off x="3147376" y="1940604"/>
            <a:ext cx="9166861" cy="3973353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Cloud role mapping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Expert advice on skills needed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Self-paced curriculum by cloud role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$300 Azure credits and extended trials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Pluralsight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3 month subscription (10 courses)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Phone support incident 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Weekly short videos and insights from Microsoft’s leaders and engineers </a:t>
            </a:r>
          </a:p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Connect with community of peers and Microsoft experts</a:t>
            </a:r>
          </a:p>
        </p:txBody>
      </p:sp>
      <p:sp>
        <p:nvSpPr>
          <p:cNvPr id="6" name="White Fade"/>
          <p:cNvSpPr/>
          <p:nvPr/>
        </p:nvSpPr>
        <p:spPr bwMode="auto">
          <a:xfrm>
            <a:off x="3017838" y="1592261"/>
            <a:ext cx="9418637" cy="5402264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</a:endParaRPr>
          </a:p>
        </p:txBody>
      </p:sp>
      <p:sp>
        <p:nvSpPr>
          <p:cNvPr id="7" name="web1"/>
          <p:cNvSpPr/>
          <p:nvPr/>
        </p:nvSpPr>
        <p:spPr bwMode="auto">
          <a:xfrm>
            <a:off x="3147376" y="1940604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IT Pro Career Center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3"/>
              </a:rPr>
              <a:t>www.microsoft.com/itprocareercenter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</a:t>
            </a:r>
          </a:p>
        </p:txBody>
      </p:sp>
      <p:sp>
        <p:nvSpPr>
          <p:cNvPr id="17" name="web2"/>
          <p:cNvSpPr/>
          <p:nvPr/>
        </p:nvSpPr>
        <p:spPr bwMode="auto">
          <a:xfrm>
            <a:off x="3147376" y="2944539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IT Pro Cloud Essentials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4"/>
              </a:rPr>
              <a:t>www.microsoft.com/itprocloudessentials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 </a:t>
            </a:r>
          </a:p>
        </p:txBody>
      </p:sp>
      <p:sp>
        <p:nvSpPr>
          <p:cNvPr id="20" name="web3"/>
          <p:cNvSpPr/>
          <p:nvPr/>
        </p:nvSpPr>
        <p:spPr bwMode="auto">
          <a:xfrm>
            <a:off x="3147376" y="3946567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Mechanics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hlinkClick r:id="rId5"/>
              </a:rPr>
              <a:t>www.microsoft.com/mechanics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</a:t>
            </a:r>
          </a:p>
        </p:txBody>
      </p:sp>
      <p:sp>
        <p:nvSpPr>
          <p:cNvPr id="19" name="web4"/>
          <p:cNvSpPr/>
          <p:nvPr/>
        </p:nvSpPr>
        <p:spPr bwMode="auto">
          <a:xfrm>
            <a:off x="3147376" y="4953837"/>
            <a:ext cx="9016827" cy="960121"/>
          </a:xfrm>
          <a:prstGeom prst="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Microsoft Tech Community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hlinkClick r:id="rId6"/>
              </a:rPr>
              <a:t>https://techcommunity.microsoft.com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</a:rPr>
              <a:t>  </a:t>
            </a:r>
          </a:p>
        </p:txBody>
      </p:sp>
      <p:sp>
        <p:nvSpPr>
          <p:cNvPr id="25" name="Mask"/>
          <p:cNvSpPr/>
          <p:nvPr/>
        </p:nvSpPr>
        <p:spPr bwMode="auto">
          <a:xfrm>
            <a:off x="-487361" y="1516062"/>
            <a:ext cx="3634737" cy="548640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46637" rIns="0" bIns="4663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472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  <a:effectLst/>
              <a:uLnTx/>
              <a:uFillTx/>
            </a:endParaRPr>
          </a:p>
        </p:txBody>
      </p:sp>
      <p:sp>
        <p:nvSpPr>
          <p:cNvPr id="9" name="1"/>
          <p:cNvSpPr/>
          <p:nvPr/>
        </p:nvSpPr>
        <p:spPr bwMode="auto">
          <a:xfrm>
            <a:off x="274639" y="1940604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Plan your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career path</a:t>
            </a:r>
          </a:p>
        </p:txBody>
      </p:sp>
      <p:sp>
        <p:nvSpPr>
          <p:cNvPr id="10" name="2"/>
          <p:cNvSpPr/>
          <p:nvPr/>
        </p:nvSpPr>
        <p:spPr bwMode="auto">
          <a:xfrm>
            <a:off x="274639" y="2944539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Get started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with Azure</a:t>
            </a:r>
          </a:p>
        </p:txBody>
      </p:sp>
      <p:sp>
        <p:nvSpPr>
          <p:cNvPr id="12" name="4"/>
          <p:cNvSpPr/>
          <p:nvPr/>
        </p:nvSpPr>
        <p:spPr bwMode="auto">
          <a:xfrm>
            <a:off x="274639" y="4953837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Connect with peers and experts </a:t>
            </a:r>
          </a:p>
        </p:txBody>
      </p:sp>
      <p:sp>
        <p:nvSpPr>
          <p:cNvPr id="15" name="4"/>
          <p:cNvSpPr/>
          <p:nvPr/>
        </p:nvSpPr>
        <p:spPr bwMode="auto">
          <a:xfrm>
            <a:off x="274639" y="3946567"/>
            <a:ext cx="2872737" cy="96012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Demos and 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5439">
                      <a:srgbClr val="F8F8F8"/>
                    </a:gs>
                    <a:gs pos="100000">
                      <a:srgbClr val="F8F8F8"/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</a:rPr>
              <a:t>how-to videos</a:t>
            </a:r>
          </a:p>
        </p:txBody>
      </p:sp>
    </p:spTree>
    <p:extLst>
      <p:ext uri="{BB962C8B-B14F-4D97-AF65-F5344CB8AC3E}">
        <p14:creationId xmlns:p14="http://schemas.microsoft.com/office/powerpoint/2010/main" val="2385996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44 1.20744E-6 L 3.66862E-6 1.20744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decel="7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75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75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75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17" grpId="0" animBg="1"/>
      <p:bldP spid="20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From your PC or Tablet visit MyIgnite 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http://myignite.microsoft.com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From your phone download and use the Ignite Mobile App by scanning  the QR code above or visiting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https://aka.ms/ignite.mobileapp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3274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2" normalizeH="0" baseline="0" noProof="0" dirty="0">
                <a:ln w="3175"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n-ea"/>
                <a:cs typeface="Segoe UI" pitchFamily="34" charset="0"/>
              </a:rPr>
              <a:t>Please evaluate this session</a:t>
            </a:r>
          </a:p>
          <a:p>
            <a:pPr marL="0" marR="0" lvl="0" indent="0" algn="l" defTabSz="93274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-102" normalizeH="0" baseline="0" noProof="0" dirty="0">
                <a:ln w="3175">
                  <a:noFill/>
                </a:ln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n-ea"/>
                <a:cs typeface="Segoe UI" pitchFamily="34" charset="0"/>
              </a:rPr>
              <a:t>Your feedback is important to us!</a:t>
            </a:r>
            <a:endParaRPr kumimoji="0" lang="en-US" sz="3600" b="0" i="0" u="none" strike="noStrike" kern="1200" cap="none" spc="-102" normalizeH="0" baseline="0" noProof="0" dirty="0">
              <a:ln w="3175">
                <a:noFill/>
              </a:ln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3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60534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363662"/>
            <a:ext cx="11887200" cy="4062651"/>
          </a:xfrm>
        </p:spPr>
        <p:txBody>
          <a:bodyPr/>
          <a:lstStyle/>
          <a:p>
            <a:r>
              <a:rPr lang="en-US" dirty="0" err="1"/>
              <a:t>ChannelAdvisor</a:t>
            </a:r>
            <a:r>
              <a:rPr lang="en-US" dirty="0"/>
              <a:t> – Who we are </a:t>
            </a:r>
          </a:p>
          <a:p>
            <a:r>
              <a:rPr lang="en-US" dirty="0"/>
              <a:t>Our environment on SQL Server 2016</a:t>
            </a:r>
          </a:p>
          <a:p>
            <a:r>
              <a:rPr lang="en-US" dirty="0"/>
              <a:t>How SQL Server 2016 is improving our business</a:t>
            </a:r>
          </a:p>
          <a:p>
            <a:pPr lvl="1" algn="r"/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i="1" dirty="0"/>
              <a:t>Availability Groups </a:t>
            </a:r>
            <a:r>
              <a:rPr lang="en-US" dirty="0"/>
              <a:t>and </a:t>
            </a:r>
            <a:r>
              <a:rPr lang="en-US" i="1" dirty="0"/>
              <a:t>Query Store </a:t>
            </a:r>
            <a:r>
              <a:rPr lang="en-US" dirty="0"/>
              <a:t>to upgrade to SQL Server 2016 with minimal disruption and downtime</a:t>
            </a:r>
            <a:endParaRPr lang="en-US" i="1" dirty="0"/>
          </a:p>
          <a:p>
            <a:pPr lvl="1"/>
            <a:r>
              <a:rPr lang="en-US" dirty="0"/>
              <a:t>Using </a:t>
            </a:r>
            <a:r>
              <a:rPr lang="en-US" i="1" dirty="0"/>
              <a:t>In-Memory OLTP </a:t>
            </a:r>
            <a:r>
              <a:rPr lang="en-US" dirty="0"/>
              <a:t>as a replacement for temporary tables and performance gains</a:t>
            </a:r>
          </a:p>
          <a:p>
            <a:pPr lvl="1"/>
            <a:r>
              <a:rPr lang="en-US" i="1" dirty="0"/>
              <a:t>Columnstore </a:t>
            </a:r>
            <a:r>
              <a:rPr lang="en-US" dirty="0"/>
              <a:t>for improving our data marts’ query performance</a:t>
            </a:r>
            <a:endParaRPr lang="en-US" i="1" dirty="0"/>
          </a:p>
          <a:p>
            <a:pPr lvl="1"/>
            <a:r>
              <a:rPr lang="en-US" dirty="0"/>
              <a:t>Other SQL Server 2016 Experiences and Learnings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12087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ChannelAdvisor</a:t>
            </a:r>
            <a:r>
              <a:rPr lang="en-US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9" y="1536410"/>
            <a:ext cx="11150696" cy="5792355"/>
          </a:xfrm>
        </p:spPr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latin typeface="+mn-lt"/>
              </a:rPr>
              <a:t>Provide cloud-based e-commerce solutions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that enable retailers and manufacturers to integrate, manage and optimize their merchandise sales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SaaS platform from foundation</a:t>
            </a: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We make money when our customers do</a:t>
            </a: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Cost growth should be slower than revenue growth</a:t>
            </a: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Powers more than 3000 retailers</a:t>
            </a: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Customers include Macy’s, Samsung, Dell, Under Armor, Staples, Philips</a:t>
            </a:r>
          </a:p>
          <a:p>
            <a:endParaRPr lang="en-US" sz="2400" dirty="0">
              <a:solidFill>
                <a:schemeClr val="accent3"/>
              </a:solidFill>
              <a:latin typeface="+mn-lt"/>
            </a:endParaRP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Big event is “Cyber 5” – Thanksgiving through Cyber Monday</a:t>
            </a:r>
          </a:p>
          <a:p>
            <a:r>
              <a:rPr lang="en-US" sz="2400" dirty="0">
                <a:solidFill>
                  <a:schemeClr val="accent3"/>
                </a:solidFill>
                <a:latin typeface="+mn-lt"/>
              </a:rPr>
              <a:t>	~$250 million sales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+mn-lt"/>
              </a:rPr>
              <a:t>Helping the world to sell online …</a:t>
            </a:r>
          </a:p>
          <a:p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15524538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37" y="126713"/>
            <a:ext cx="11889564" cy="91757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Production Environment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7" y="1069240"/>
            <a:ext cx="11887200" cy="635866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Adoption of SQL Server 2016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117 SQL Server instances (77 running SQL Server 2016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, 40 on 2014 SP2)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Primary SaaS business drivers on SQL 2016 RTM CU1</a:t>
            </a:r>
          </a:p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2200+ databases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are consolidated </a:t>
            </a:r>
          </a:p>
          <a:p>
            <a:r>
              <a:rPr lang="en-US" sz="2000" b="1" dirty="0">
                <a:solidFill>
                  <a:schemeClr val="accent3"/>
                </a:solidFill>
                <a:latin typeface="+mn-lt"/>
              </a:rPr>
              <a:t>1.6M+ SQL Server transactions/sec</a:t>
            </a:r>
            <a:r>
              <a:rPr lang="en-US" sz="2000" dirty="0">
                <a:solidFill>
                  <a:schemeClr val="accent3"/>
                </a:solidFill>
                <a:latin typeface="+mn-lt"/>
              </a:rPr>
              <a:t> in SQL Server environment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928 cores / 22TB RAM dedicated to SQL Server – 100% virtualized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88TB storage allocated for SQL Server data - backed by multiple Pure Storage All Flash Arrays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dirty="0">
                <a:solidFill>
                  <a:schemeClr val="tx2"/>
                </a:solidFill>
              </a:rPr>
              <a:t>OLTP and DW workloads in SQL Server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OLTP for Product Listing on different marketplaces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ENTDBs - SKUs, orders, attributes </a:t>
            </a:r>
            <a:r>
              <a:rPr lang="en-US" sz="2000" dirty="0" err="1">
                <a:solidFill>
                  <a:schemeClr val="tx1"/>
                </a:solidFill>
                <a:latin typeface="+mn-lt"/>
              </a:rPr>
              <a:t>etc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…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Data Marts for tracking sales, auctions – trickle load leading to real-time reporting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Database sizes vary from 10GB through 8TB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Using page compression and/or </a:t>
            </a:r>
            <a:r>
              <a:rPr lang="en-US" sz="2000" dirty="0" err="1">
                <a:solidFill>
                  <a:schemeClr val="tx1"/>
                </a:solidFill>
                <a:latin typeface="+mn-lt"/>
              </a:rPr>
              <a:t>columnstore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wherever possible for IO and memory savings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155508928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2016 Database Architecture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837" y="1135062"/>
            <a:ext cx="8839199" cy="57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67490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Upgrading to SQL Server 2016</a:t>
            </a:r>
          </a:p>
        </p:txBody>
      </p:sp>
    </p:spTree>
    <p:extLst>
      <p:ext uri="{BB962C8B-B14F-4D97-AF65-F5344CB8AC3E}">
        <p14:creationId xmlns:p14="http://schemas.microsoft.com/office/powerpoint/2010/main" val="277737490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Upgrade to SQL Server 2016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7" y="982662"/>
            <a:ext cx="11963399" cy="5343001"/>
          </a:xfrm>
        </p:spPr>
        <p:txBody>
          <a:bodyPr/>
          <a:lstStyle/>
          <a:p>
            <a:r>
              <a:rPr lang="en-US" dirty="0"/>
              <a:t>The bad old days</a:t>
            </a: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SQL Server 2005 to SQL Server 2012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Disruptive – Backup/Restore = more downtime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Multiple rather than single event due to time constraints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Major development efforts</a:t>
            </a: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	Deprecated feature usage and syntax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	Query performance issues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	“Dual mode” development to handle extended periods on multiple versions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/>
              <a:t>The good days</a:t>
            </a:r>
          </a:p>
          <a:p>
            <a:r>
              <a:rPr lang="en-US" sz="2400" dirty="0">
                <a:solidFill>
                  <a:schemeClr val="tx1"/>
                </a:solidFill>
                <a:latin typeface="+mn-lt"/>
              </a:rPr>
              <a:t>Running on SQL Server 2016 since early 2016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Minimal disruption – single downtime events per application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	Operational work only – no development work required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417185092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" y="-20638"/>
            <a:ext cx="11889564" cy="917575"/>
          </a:xfrm>
        </p:spPr>
        <p:txBody>
          <a:bodyPr/>
          <a:lstStyle/>
          <a:p>
            <a:r>
              <a:rPr lang="en-US" dirty="0"/>
              <a:t>Upgrade Requirements and Execution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837" y="896937"/>
            <a:ext cx="11963399" cy="6426375"/>
          </a:xfrm>
        </p:spPr>
        <p:txBody>
          <a:bodyPr/>
          <a:lstStyle/>
          <a:p>
            <a:r>
              <a:rPr lang="en-US" dirty="0"/>
              <a:t>Upgrade requirements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Single maintenance window upgrade all instances of particular type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Wanted to minimize performance impact risk</a:t>
            </a:r>
          </a:p>
          <a:p>
            <a:endParaRPr lang="en-US" sz="2400" dirty="0">
              <a:solidFill>
                <a:schemeClr val="tx1"/>
              </a:solidFill>
              <a:latin typeface="+mn-lt"/>
            </a:endParaRPr>
          </a:p>
          <a:p>
            <a:r>
              <a:rPr lang="en-US" dirty="0"/>
              <a:t>Upgrade plan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Created instance on SQL Server 2016 on new (virtual) hardware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Created Availability Group between SQL Server 2014 instance and SQL Server 2016 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Query Store to de-risk query plan changes</a:t>
            </a:r>
          </a:p>
          <a:p>
            <a:endParaRPr lang="en-US" sz="2000" dirty="0">
              <a:solidFill>
                <a:schemeClr val="tx1"/>
              </a:solidFill>
              <a:latin typeface="+mn-lt"/>
            </a:endParaRPr>
          </a:p>
          <a:p>
            <a:r>
              <a:rPr lang="en-US" dirty="0"/>
              <a:t>Execution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Using </a:t>
            </a:r>
            <a:r>
              <a:rPr lang="en-US" sz="2000" dirty="0" err="1">
                <a:solidFill>
                  <a:schemeClr val="tx1"/>
                </a:solidFill>
                <a:latin typeface="+mn-lt"/>
              </a:rPr>
              <a:t>Powershell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 allows for fast, repeatable, parallelizable upgrade process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57 database servers upgraded in a two hour maintenance window</a:t>
            </a:r>
          </a:p>
          <a:p>
            <a:r>
              <a:rPr lang="en-US" sz="2000" dirty="0">
                <a:solidFill>
                  <a:schemeClr val="accent3"/>
                </a:solidFill>
                <a:latin typeface="+mn-lt"/>
              </a:rPr>
              <a:t>Start at compatibility-level 120, enable Query Store, waited before switching to 130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241" y="1"/>
            <a:ext cx="2362117" cy="906462"/>
          </a:xfrm>
          <a:prstGeom prst="rect">
            <a:avLst/>
          </a:prstGeom>
          <a:solidFill>
            <a:srgbClr val="F8F8F8"/>
          </a:solidFill>
        </p:spPr>
      </p:pic>
    </p:spTree>
    <p:extLst>
      <p:ext uri="{BB962C8B-B14F-4D97-AF65-F5344CB8AC3E}">
        <p14:creationId xmlns:p14="http://schemas.microsoft.com/office/powerpoint/2010/main" val="249012080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2C5385DD-25CC-4B4A-8E83-9D91F0EF820F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D0C2E7D0-5C17-430B-90AA-64EE87CAC54C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.potx" id="{61D5EBA6-A23E-492C-8A07-E4BCB14E768B}" vid="{F00BE584-C693-46FD-AC24-CA0B4C734830}"/>
    </a:ext>
  </a:extLst>
</a:theme>
</file>

<file path=ppt/theme/theme4.xml><?xml version="1.0" encoding="utf-8"?>
<a:theme xmlns:a="http://schemas.openxmlformats.org/drawingml/2006/main" name="2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Ignite_2016_16x9_Template" id="{08B3FEDF-27CE-477E-A1F2-9805036CC047}" vid="{CD0BEC05-913A-4A4A-B174-12DECD18D25B}"/>
    </a:ext>
  </a:extLst>
</a:theme>
</file>

<file path=ppt/theme/theme5.xml><?xml version="1.0" encoding="utf-8"?>
<a:theme xmlns:a="http://schemas.openxmlformats.org/drawingml/2006/main" name="1_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870308F8-E0CB-4103-848C-306E67E28446}" vid="{94F43A21-9696-48F3-B9B7-2EDC14895D10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Mike  Weiner, Brian Carrig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2016-09-28T04:00:00+00:00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>BRK2231</Session_x0020_Code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Props1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8ff673fc-3231-4e3a-893b-6d7f7cd32766"/>
    <ds:schemaRef ds:uri="230e9df3-be65-4c73-a93b-d1236ebd677e"/>
    <ds:schemaRef ds:uri="http://schemas.microsoft.com/office/2006/metadata/properties"/>
    <ds:schemaRef ds:uri="01c77077-aee4-4b5f-bd4e-9cd40a6fff29"/>
    <ds:schemaRef ds:uri="http://schemas.microsoft.com/office/infopath/2007/PartnerControls"/>
    <ds:schemaRef ds:uri="http://purl.org/dc/terms/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Microsoft_Ignite_2016_16x9_Template</Template>
  <TotalTime>11481</TotalTime>
  <Words>2385</Words>
  <Application>Microsoft Office PowerPoint</Application>
  <PresentationFormat>Custom</PresentationFormat>
  <Paragraphs>371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Consolas</vt:lpstr>
      <vt:lpstr>Philosopher</vt:lpstr>
      <vt:lpstr>Segoe UI</vt:lpstr>
      <vt:lpstr>Segoe UI Light</vt:lpstr>
      <vt:lpstr>Wingdings</vt:lpstr>
      <vt:lpstr>5-50002_Ignite_Breakout_Template</vt:lpstr>
      <vt:lpstr>6-30537_Envision 2016 Concurrent Template_Dark</vt:lpstr>
      <vt:lpstr>1_5-50002_Ignite_Breakout_Template</vt:lpstr>
      <vt:lpstr>2_5-50002_Ignite_Breakout_Template</vt:lpstr>
      <vt:lpstr>1_6-30537_Envision 2016 Concurrent Template_Dark</vt:lpstr>
      <vt:lpstr>Understand How ChannelAdvisor is using SQL Server 2016 to improve their business</vt:lpstr>
      <vt:lpstr>SQL Customer Advisory Team (SQLCAT)</vt:lpstr>
      <vt:lpstr>Agenda</vt:lpstr>
      <vt:lpstr>ChannelAdvisor </vt:lpstr>
      <vt:lpstr>Production Environment</vt:lpstr>
      <vt:lpstr>SQL 2016 Database Architecture</vt:lpstr>
      <vt:lpstr>Upgrading to SQL Server 2016</vt:lpstr>
      <vt:lpstr>Upgrade to SQL Server 2016</vt:lpstr>
      <vt:lpstr>Upgrade Requirements and Execution</vt:lpstr>
      <vt:lpstr>Query Store</vt:lpstr>
      <vt:lpstr>Using Query Store with SQL Server 2016</vt:lpstr>
      <vt:lpstr>Query Store – Further Experiences</vt:lpstr>
      <vt:lpstr>Using In-Memory OLTP in SQL Server 2016</vt:lpstr>
      <vt:lpstr>Scenarios for In-Memory OLTP adoption </vt:lpstr>
      <vt:lpstr>In-Memory OLTP Gains</vt:lpstr>
      <vt:lpstr>Code changes to implement </vt:lpstr>
      <vt:lpstr>In-Memory OLTP Learnings</vt:lpstr>
      <vt:lpstr>Using Columnstore in SQL Server 2016 </vt:lpstr>
      <vt:lpstr>Columnstore for Real-time analytics</vt:lpstr>
      <vt:lpstr>Gains with Columnstore</vt:lpstr>
      <vt:lpstr>Learnings and Experience Columnstore</vt:lpstr>
      <vt:lpstr>Other Experiences</vt:lpstr>
      <vt:lpstr>Other SQL Server 2016 Experiences</vt:lpstr>
      <vt:lpstr>Other SQL Server 2016 Experiences</vt:lpstr>
      <vt:lpstr>Reference Sessions</vt:lpstr>
      <vt:lpstr>Free IT Pro resources To advance your career in cloud technology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 how ChannelAdvisor is using SQL Server 2016 to improve their business</dc:title>
  <dc:subject>&lt;Speech title here&gt;</dc:subject>
  <dc:creator>Mike Weiner</dc:creator>
  <cp:keywords>Microsoft Ignite 2016</cp:keywords>
  <dc:description>Template: Mitchell Derrey, Silverfox Productions_x000d_
Formatting: _x000d_
Audience Type:</dc:description>
  <cp:lastModifiedBy>MS Events 0093</cp:lastModifiedBy>
  <cp:revision>199</cp:revision>
  <dcterms:created xsi:type="dcterms:W3CDTF">2016-08-14T22:35:45Z</dcterms:created>
  <dcterms:modified xsi:type="dcterms:W3CDTF">2016-09-28T19:33:49Z</dcterms:modified>
  <cp:category>Microsoft Ignite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