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96" r:id="rId8"/>
    <p:sldMasterId id="2147484419" r:id="rId9"/>
  </p:sldMasterIdLst>
  <p:notesMasterIdLst>
    <p:notesMasterId r:id="rId59"/>
  </p:notesMasterIdLst>
  <p:handoutMasterIdLst>
    <p:handoutMasterId r:id="rId60"/>
  </p:handout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15" autoAdjust="0"/>
  </p:normalViewPr>
  <p:slideViewPr>
    <p:cSldViewPr>
      <p:cViewPr varScale="1">
        <p:scale>
          <a:sx n="109" d="100"/>
          <a:sy n="109" d="100"/>
        </p:scale>
        <p:origin x="156"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webster:Documents:Nutanix:Performance%20Engineering:SQL%20Server:SQL%202012%20Dell%20DVD%20Store%20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webster:Documents:Nutanix:Performance%20Engineering:SQL%20Server:SQL%202012%20Dell%20DVD%20Store%20Performance.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ja-JP"/>
            </a:pPr>
            <a:r>
              <a:rPr lang="en-US" dirty="0">
                <a:latin typeface="+mj-lt"/>
              </a:rPr>
              <a:t>SQL Performance </a:t>
            </a:r>
            <a:r>
              <a:rPr lang="en-US" dirty="0" err="1">
                <a:latin typeface="+mj-lt"/>
              </a:rPr>
              <a:t>Scaleability</a:t>
            </a:r>
            <a:endParaRPr lang="en-US" dirty="0">
              <a:latin typeface="+mj-lt"/>
            </a:endParaRPr>
          </a:p>
        </c:rich>
      </c:tx>
      <c:layout>
        <c:manualLayout>
          <c:xMode val="edge"/>
          <c:yMode val="edge"/>
          <c:x val="0.30712513023317239"/>
          <c:y val="2.0098212208635269E-2"/>
        </c:manualLayout>
      </c:layout>
      <c:overlay val="0"/>
    </c:title>
    <c:autoTitleDeleted val="0"/>
    <c:plotArea>
      <c:layout/>
      <c:barChart>
        <c:barDir val="col"/>
        <c:grouping val="clustered"/>
        <c:varyColors val="0"/>
        <c:ser>
          <c:idx val="1"/>
          <c:order val="0"/>
          <c:tx>
            <c:strRef>
              <c:f>'vSphere 6.0'!$I$14</c:f>
              <c:strCache>
                <c:ptCount val="1"/>
                <c:pt idx="0">
                  <c:v>ESXi 6.0</c:v>
                </c:pt>
              </c:strCache>
            </c:strRef>
          </c:tx>
          <c:spPr>
            <a:solidFill>
              <a:schemeClr val="accent2"/>
            </a:solidFill>
            <a:effectLst/>
          </c:spPr>
          <c:invertIfNegative val="0"/>
          <c:cat>
            <c:strRef>
              <c:f>'vSphere 6.0'!$G$15:$G$18</c:f>
              <c:strCache>
                <c:ptCount val="4"/>
                <c:pt idx="0">
                  <c:v>1 VM per Host</c:v>
                </c:pt>
                <c:pt idx="1">
                  <c:v>2 VM per Host</c:v>
                </c:pt>
                <c:pt idx="2">
                  <c:v>3 VM per Host</c:v>
                </c:pt>
                <c:pt idx="3">
                  <c:v>4 VM per Host</c:v>
                </c:pt>
              </c:strCache>
            </c:strRef>
          </c:cat>
          <c:val>
            <c:numRef>
              <c:f>'vSphere 6.0'!$I$15:$I$18</c:f>
              <c:numCache>
                <c:formatCode>General</c:formatCode>
                <c:ptCount val="4"/>
                <c:pt idx="0">
                  <c:v>36415</c:v>
                </c:pt>
                <c:pt idx="1">
                  <c:v>57801</c:v>
                </c:pt>
                <c:pt idx="2">
                  <c:v>75217</c:v>
                </c:pt>
                <c:pt idx="3">
                  <c:v>83421</c:v>
                </c:pt>
              </c:numCache>
            </c:numRef>
          </c:val>
          <c:extLst>
            <c:ext xmlns:c16="http://schemas.microsoft.com/office/drawing/2014/chart" uri="{C3380CC4-5D6E-409C-BE32-E72D297353CC}">
              <c16:uniqueId val="{00000000-FCF4-40F2-9350-BF3BABEDF783}"/>
            </c:ext>
          </c:extLst>
        </c:ser>
        <c:dLbls>
          <c:showLegendKey val="0"/>
          <c:showVal val="0"/>
          <c:showCatName val="0"/>
          <c:showSerName val="0"/>
          <c:showPercent val="0"/>
          <c:showBubbleSize val="0"/>
        </c:dLbls>
        <c:gapWidth val="150"/>
        <c:axId val="222357936"/>
        <c:axId val="222361072"/>
      </c:barChart>
      <c:catAx>
        <c:axId val="222357936"/>
        <c:scaling>
          <c:orientation val="minMax"/>
        </c:scaling>
        <c:delete val="0"/>
        <c:axPos val="b"/>
        <c:title>
          <c:tx>
            <c:rich>
              <a:bodyPr/>
              <a:lstStyle/>
              <a:p>
                <a:pPr>
                  <a:defRPr lang="ja-JP"/>
                </a:pPr>
                <a:r>
                  <a:rPr lang="en-US"/>
                  <a:t>2 vCPU per</a:t>
                </a:r>
                <a:r>
                  <a:rPr lang="en-US" baseline="0"/>
                  <a:t> VM</a:t>
                </a:r>
                <a:endParaRPr lang="en-US"/>
              </a:p>
            </c:rich>
          </c:tx>
          <c:overlay val="0"/>
        </c:title>
        <c:numFmt formatCode="General" sourceLinked="0"/>
        <c:majorTickMark val="out"/>
        <c:minorTickMark val="none"/>
        <c:tickLblPos val="nextTo"/>
        <c:txPr>
          <a:bodyPr/>
          <a:lstStyle/>
          <a:p>
            <a:pPr>
              <a:defRPr lang="ja-JP"/>
            </a:pPr>
            <a:endParaRPr lang="en-US"/>
          </a:p>
        </c:txPr>
        <c:crossAx val="222361072"/>
        <c:crosses val="autoZero"/>
        <c:auto val="1"/>
        <c:lblAlgn val="ctr"/>
        <c:lblOffset val="100"/>
        <c:noMultiLvlLbl val="0"/>
      </c:catAx>
      <c:valAx>
        <c:axId val="222361072"/>
        <c:scaling>
          <c:orientation val="minMax"/>
        </c:scaling>
        <c:delete val="0"/>
        <c:axPos val="l"/>
        <c:majorGridlines>
          <c:spPr>
            <a:ln>
              <a:solidFill>
                <a:schemeClr val="bg1">
                  <a:lumMod val="85000"/>
                </a:schemeClr>
              </a:solidFill>
            </a:ln>
          </c:spPr>
        </c:majorGridlines>
        <c:title>
          <c:tx>
            <c:rich>
              <a:bodyPr rot="-5400000" vert="horz"/>
              <a:lstStyle/>
              <a:p>
                <a:pPr>
                  <a:defRPr lang="ja-JP"/>
                </a:pPr>
                <a:r>
                  <a:rPr lang="en-US"/>
                  <a:t>Orders Per Minute</a:t>
                </a:r>
                <a:r>
                  <a:rPr lang="en-US" baseline="0"/>
                  <a:t> (OPM)</a:t>
                </a:r>
                <a:endParaRPr lang="en-US"/>
              </a:p>
            </c:rich>
          </c:tx>
          <c:overlay val="0"/>
        </c:title>
        <c:numFmt formatCode="General" sourceLinked="1"/>
        <c:majorTickMark val="out"/>
        <c:minorTickMark val="none"/>
        <c:tickLblPos val="nextTo"/>
        <c:txPr>
          <a:bodyPr/>
          <a:lstStyle/>
          <a:p>
            <a:pPr>
              <a:defRPr lang="ja-JP"/>
            </a:pPr>
            <a:endParaRPr lang="en-US"/>
          </a:p>
        </c:txPr>
        <c:crossAx val="222357936"/>
        <c:crosses val="autoZero"/>
        <c:crossBetween val="between"/>
      </c:valAx>
      <c:spPr>
        <a:ln>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ja-JP"/>
            </a:pPr>
            <a:r>
              <a:rPr lang="en-US" b="0" dirty="0"/>
              <a:t>One VM Per Host Scale Up </a:t>
            </a:r>
          </a:p>
        </c:rich>
      </c:tx>
      <c:layout>
        <c:manualLayout>
          <c:xMode val="edge"/>
          <c:yMode val="edge"/>
          <c:x val="0.24548200710821111"/>
          <c:y val="1.6758950863283911E-2"/>
        </c:manualLayout>
      </c:layout>
      <c:overlay val="0"/>
    </c:title>
    <c:autoTitleDeleted val="0"/>
    <c:plotArea>
      <c:layout/>
      <c:barChart>
        <c:barDir val="col"/>
        <c:grouping val="clustered"/>
        <c:varyColors val="0"/>
        <c:ser>
          <c:idx val="1"/>
          <c:order val="0"/>
          <c:tx>
            <c:strRef>
              <c:f>'vSphere 6.0'!$I$2</c:f>
              <c:strCache>
                <c:ptCount val="1"/>
                <c:pt idx="0">
                  <c:v>ESXi 6.0</c:v>
                </c:pt>
              </c:strCache>
            </c:strRef>
          </c:tx>
          <c:spPr>
            <a:solidFill>
              <a:schemeClr val="tx2"/>
            </a:solidFill>
            <a:effectLst/>
          </c:spPr>
          <c:invertIfNegative val="0"/>
          <c:cat>
            <c:strRef>
              <c:f>'vSphere 6.0'!$G$3:$G$5</c:f>
              <c:strCache>
                <c:ptCount val="3"/>
                <c:pt idx="0">
                  <c:v>2 vCPU</c:v>
                </c:pt>
                <c:pt idx="1">
                  <c:v>4 vCPU</c:v>
                </c:pt>
                <c:pt idx="2">
                  <c:v>8 vCPU</c:v>
                </c:pt>
              </c:strCache>
            </c:strRef>
          </c:cat>
          <c:val>
            <c:numRef>
              <c:f>'vSphere 6.0'!$I$3:$I$5</c:f>
              <c:numCache>
                <c:formatCode>General</c:formatCode>
                <c:ptCount val="3"/>
                <c:pt idx="0">
                  <c:v>36415</c:v>
                </c:pt>
                <c:pt idx="1">
                  <c:v>58460</c:v>
                </c:pt>
                <c:pt idx="2">
                  <c:v>81659</c:v>
                </c:pt>
              </c:numCache>
            </c:numRef>
          </c:val>
          <c:extLst>
            <c:ext xmlns:c16="http://schemas.microsoft.com/office/drawing/2014/chart" uri="{C3380CC4-5D6E-409C-BE32-E72D297353CC}">
              <c16:uniqueId val="{00000000-F2AC-4436-ADEC-19337044AE7D}"/>
            </c:ext>
          </c:extLst>
        </c:ser>
        <c:dLbls>
          <c:showLegendKey val="0"/>
          <c:showVal val="0"/>
          <c:showCatName val="0"/>
          <c:showSerName val="0"/>
          <c:showPercent val="0"/>
          <c:showBubbleSize val="0"/>
        </c:dLbls>
        <c:gapWidth val="150"/>
        <c:axId val="154539944"/>
        <c:axId val="223595960"/>
      </c:barChart>
      <c:catAx>
        <c:axId val="154539944"/>
        <c:scaling>
          <c:orientation val="minMax"/>
        </c:scaling>
        <c:delete val="0"/>
        <c:axPos val="b"/>
        <c:numFmt formatCode="General" sourceLinked="0"/>
        <c:majorTickMark val="out"/>
        <c:minorTickMark val="none"/>
        <c:tickLblPos val="nextTo"/>
        <c:txPr>
          <a:bodyPr/>
          <a:lstStyle/>
          <a:p>
            <a:pPr>
              <a:defRPr lang="ja-JP"/>
            </a:pPr>
            <a:endParaRPr lang="en-US"/>
          </a:p>
        </c:txPr>
        <c:crossAx val="223595960"/>
        <c:crosses val="autoZero"/>
        <c:auto val="1"/>
        <c:lblAlgn val="ctr"/>
        <c:lblOffset val="100"/>
        <c:noMultiLvlLbl val="0"/>
      </c:catAx>
      <c:valAx>
        <c:axId val="223595960"/>
        <c:scaling>
          <c:orientation val="minMax"/>
        </c:scaling>
        <c:delete val="0"/>
        <c:axPos val="l"/>
        <c:majorGridlines>
          <c:spPr>
            <a:ln>
              <a:solidFill>
                <a:schemeClr val="bg1">
                  <a:lumMod val="85000"/>
                </a:schemeClr>
              </a:solidFill>
            </a:ln>
          </c:spPr>
        </c:majorGridlines>
        <c:title>
          <c:tx>
            <c:rich>
              <a:bodyPr rot="-5400000" vert="horz"/>
              <a:lstStyle/>
              <a:p>
                <a:pPr>
                  <a:defRPr lang="ja-JP"/>
                </a:pPr>
                <a:r>
                  <a:rPr lang="en-US"/>
                  <a:t>Orders Per Minutes (OPM)</a:t>
                </a:r>
              </a:p>
            </c:rich>
          </c:tx>
          <c:overlay val="0"/>
        </c:title>
        <c:numFmt formatCode="General" sourceLinked="1"/>
        <c:majorTickMark val="out"/>
        <c:minorTickMark val="none"/>
        <c:tickLblPos val="nextTo"/>
        <c:txPr>
          <a:bodyPr/>
          <a:lstStyle/>
          <a:p>
            <a:pPr>
              <a:defRPr lang="ja-JP"/>
            </a:pPr>
            <a:endParaRPr lang="en-US"/>
          </a:p>
        </c:txPr>
        <c:crossAx val="15453994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solidFill>
                <a:latin typeface="+mn-lt"/>
                <a:ea typeface="+mn-ea"/>
                <a:cs typeface="+mn-cs"/>
              </a:defRPr>
            </a:pPr>
            <a:r>
              <a:rPr lang="en-US"/>
              <a:t>3-Node Test</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Chuck!$U$22</c:f>
              <c:strCache>
                <c:ptCount val="1"/>
                <c:pt idx="0">
                  <c:v>Trans Per Sec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Chuck!$T$23:$T$25</c:f>
              <c:strCache>
                <c:ptCount val="3"/>
                <c:pt idx="0">
                  <c:v>SQL01</c:v>
                </c:pt>
                <c:pt idx="1">
                  <c:v>SQL02</c:v>
                </c:pt>
                <c:pt idx="2">
                  <c:v>SQL03</c:v>
                </c:pt>
              </c:strCache>
            </c:strRef>
          </c:cat>
          <c:val>
            <c:numRef>
              <c:f>Chuck!$U$23:$U$25</c:f>
              <c:numCache>
                <c:formatCode>General</c:formatCode>
                <c:ptCount val="3"/>
                <c:pt idx="0">
                  <c:v>1879</c:v>
                </c:pt>
                <c:pt idx="1">
                  <c:v>1945</c:v>
                </c:pt>
                <c:pt idx="2">
                  <c:v>1921</c:v>
                </c:pt>
              </c:numCache>
            </c:numRef>
          </c:val>
          <c:smooth val="0"/>
          <c:extLst>
            <c:ext xmlns:c16="http://schemas.microsoft.com/office/drawing/2014/chart" uri="{C3380CC4-5D6E-409C-BE32-E72D297353CC}">
              <c16:uniqueId val="{00000000-7200-448B-9E87-96366CFC0883}"/>
            </c:ext>
          </c:extLst>
        </c:ser>
        <c:dLbls>
          <c:showLegendKey val="0"/>
          <c:showVal val="0"/>
          <c:showCatName val="0"/>
          <c:showSerName val="0"/>
          <c:showPercent val="0"/>
          <c:showBubbleSize val="0"/>
        </c:dLbls>
        <c:marker val="1"/>
        <c:smooth val="0"/>
        <c:axId val="379546104"/>
        <c:axId val="379546496"/>
      </c:lineChart>
      <c:lineChart>
        <c:grouping val="standard"/>
        <c:varyColors val="0"/>
        <c:ser>
          <c:idx val="1"/>
          <c:order val="1"/>
          <c:tx>
            <c:strRef>
              <c:f>Chuck!$V$22</c:f>
              <c:strCache>
                <c:ptCount val="1"/>
                <c:pt idx="0">
                  <c:v>Trans Time (ms)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numFmt formatCode="General" sourceLinked="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Chuck!$V$23:$V$25</c:f>
              <c:numCache>
                <c:formatCode>General</c:formatCode>
                <c:ptCount val="3"/>
                <c:pt idx="0">
                  <c:v>15</c:v>
                </c:pt>
                <c:pt idx="1">
                  <c:v>15</c:v>
                </c:pt>
                <c:pt idx="2">
                  <c:v>15</c:v>
                </c:pt>
              </c:numCache>
            </c:numRef>
          </c:val>
          <c:smooth val="0"/>
          <c:extLst>
            <c:ext xmlns:c16="http://schemas.microsoft.com/office/drawing/2014/chart" uri="{C3380CC4-5D6E-409C-BE32-E72D297353CC}">
              <c16:uniqueId val="{00000001-7200-448B-9E87-96366CFC0883}"/>
            </c:ext>
          </c:extLst>
        </c:ser>
        <c:dLbls>
          <c:showLegendKey val="0"/>
          <c:showVal val="0"/>
          <c:showCatName val="0"/>
          <c:showSerName val="0"/>
          <c:showPercent val="0"/>
          <c:showBubbleSize val="0"/>
        </c:dLbls>
        <c:marker val="1"/>
        <c:smooth val="0"/>
        <c:axId val="379547280"/>
        <c:axId val="379546888"/>
      </c:lineChart>
      <c:catAx>
        <c:axId val="37954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379546496"/>
        <c:crosses val="autoZero"/>
        <c:auto val="1"/>
        <c:lblAlgn val="ctr"/>
        <c:lblOffset val="100"/>
        <c:noMultiLvlLbl val="0"/>
      </c:catAx>
      <c:valAx>
        <c:axId val="3795464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379546104"/>
        <c:crosses val="autoZero"/>
        <c:crossBetween val="between"/>
      </c:valAx>
      <c:valAx>
        <c:axId val="379546888"/>
        <c:scaling>
          <c:orientation val="minMax"/>
          <c:max val="100"/>
          <c:min val="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379547280"/>
        <c:crosses val="max"/>
        <c:crossBetween val="between"/>
      </c:valAx>
      <c:catAx>
        <c:axId val="379547280"/>
        <c:scaling>
          <c:orientation val="minMax"/>
        </c:scaling>
        <c:delete val="1"/>
        <c:axPos val="b"/>
        <c:majorTickMark val="out"/>
        <c:minorTickMark val="none"/>
        <c:tickLblPos val="nextTo"/>
        <c:crossAx val="379546888"/>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solidFill>
                <a:latin typeface="+mn-lt"/>
                <a:ea typeface="+mn-ea"/>
                <a:cs typeface="+mn-cs"/>
              </a:defRPr>
            </a:pPr>
            <a:r>
              <a:rPr lang="en-US"/>
              <a:t>6-Node Run</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Chuck!$AG$22</c:f>
              <c:strCache>
                <c:ptCount val="1"/>
                <c:pt idx="0">
                  <c:v>Trans Per Sec</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Chuck!$AF$23:$AF$28</c:f>
              <c:strCache>
                <c:ptCount val="6"/>
                <c:pt idx="0">
                  <c:v>SQL01</c:v>
                </c:pt>
                <c:pt idx="1">
                  <c:v>SQL02</c:v>
                </c:pt>
                <c:pt idx="2">
                  <c:v>SQL03</c:v>
                </c:pt>
                <c:pt idx="3">
                  <c:v>SQL04</c:v>
                </c:pt>
                <c:pt idx="4">
                  <c:v>SQL05</c:v>
                </c:pt>
                <c:pt idx="5">
                  <c:v>SQL06</c:v>
                </c:pt>
              </c:strCache>
            </c:strRef>
          </c:cat>
          <c:val>
            <c:numRef>
              <c:f>Chuck!$AG$23:$AG$28</c:f>
              <c:numCache>
                <c:formatCode>General</c:formatCode>
                <c:ptCount val="6"/>
                <c:pt idx="0">
                  <c:v>1872</c:v>
                </c:pt>
                <c:pt idx="1">
                  <c:v>1969</c:v>
                </c:pt>
                <c:pt idx="2">
                  <c:v>1870</c:v>
                </c:pt>
                <c:pt idx="3">
                  <c:v>1953</c:v>
                </c:pt>
                <c:pt idx="4">
                  <c:v>1951</c:v>
                </c:pt>
                <c:pt idx="5">
                  <c:v>1938</c:v>
                </c:pt>
              </c:numCache>
            </c:numRef>
          </c:val>
          <c:smooth val="0"/>
          <c:extLst>
            <c:ext xmlns:c16="http://schemas.microsoft.com/office/drawing/2014/chart" uri="{C3380CC4-5D6E-409C-BE32-E72D297353CC}">
              <c16:uniqueId val="{00000000-15AA-419B-965F-F1F808B99235}"/>
            </c:ext>
          </c:extLst>
        </c:ser>
        <c:dLbls>
          <c:showLegendKey val="0"/>
          <c:showVal val="0"/>
          <c:showCatName val="0"/>
          <c:showSerName val="0"/>
          <c:showPercent val="0"/>
          <c:showBubbleSize val="0"/>
        </c:dLbls>
        <c:marker val="1"/>
        <c:smooth val="0"/>
        <c:axId val="381147512"/>
        <c:axId val="381147904"/>
      </c:lineChart>
      <c:lineChart>
        <c:grouping val="standard"/>
        <c:varyColors val="0"/>
        <c:ser>
          <c:idx val="1"/>
          <c:order val="1"/>
          <c:tx>
            <c:strRef>
              <c:f>Chuck!$AH$22</c:f>
              <c:strCache>
                <c:ptCount val="1"/>
                <c:pt idx="0">
                  <c:v>Trans Time (ms)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Chuck!$AF$23:$AF$28</c:f>
              <c:strCache>
                <c:ptCount val="6"/>
                <c:pt idx="0">
                  <c:v>SQL01</c:v>
                </c:pt>
                <c:pt idx="1">
                  <c:v>SQL02</c:v>
                </c:pt>
                <c:pt idx="2">
                  <c:v>SQL03</c:v>
                </c:pt>
                <c:pt idx="3">
                  <c:v>SQL04</c:v>
                </c:pt>
                <c:pt idx="4">
                  <c:v>SQL05</c:v>
                </c:pt>
                <c:pt idx="5">
                  <c:v>SQL06</c:v>
                </c:pt>
              </c:strCache>
            </c:strRef>
          </c:cat>
          <c:val>
            <c:numRef>
              <c:f>Chuck!$AH$23:$AH$28</c:f>
              <c:numCache>
                <c:formatCode>General</c:formatCode>
                <c:ptCount val="6"/>
                <c:pt idx="0">
                  <c:v>15</c:v>
                </c:pt>
                <c:pt idx="1">
                  <c:v>15</c:v>
                </c:pt>
                <c:pt idx="2">
                  <c:v>15</c:v>
                </c:pt>
                <c:pt idx="3">
                  <c:v>15</c:v>
                </c:pt>
                <c:pt idx="4">
                  <c:v>15</c:v>
                </c:pt>
                <c:pt idx="5">
                  <c:v>15</c:v>
                </c:pt>
              </c:numCache>
            </c:numRef>
          </c:val>
          <c:smooth val="0"/>
          <c:extLst>
            <c:ext xmlns:c16="http://schemas.microsoft.com/office/drawing/2014/chart" uri="{C3380CC4-5D6E-409C-BE32-E72D297353CC}">
              <c16:uniqueId val="{00000001-15AA-419B-965F-F1F808B99235}"/>
            </c:ext>
          </c:extLst>
        </c:ser>
        <c:dLbls>
          <c:showLegendKey val="0"/>
          <c:showVal val="0"/>
          <c:showCatName val="0"/>
          <c:showSerName val="0"/>
          <c:showPercent val="0"/>
          <c:showBubbleSize val="0"/>
        </c:dLbls>
        <c:marker val="1"/>
        <c:smooth val="0"/>
        <c:axId val="381148688"/>
        <c:axId val="381148296"/>
      </c:lineChart>
      <c:catAx>
        <c:axId val="38114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381147904"/>
        <c:crosses val="autoZero"/>
        <c:auto val="1"/>
        <c:lblAlgn val="ctr"/>
        <c:lblOffset val="100"/>
        <c:noMultiLvlLbl val="0"/>
      </c:catAx>
      <c:valAx>
        <c:axId val="38114790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381147512"/>
        <c:crosses val="autoZero"/>
        <c:crossBetween val="between"/>
      </c:valAx>
      <c:valAx>
        <c:axId val="381148296"/>
        <c:scaling>
          <c:orientation val="minMax"/>
          <c:max val="10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crossAx val="381148688"/>
        <c:crosses val="max"/>
        <c:crossBetween val="between"/>
      </c:valAx>
      <c:catAx>
        <c:axId val="381148688"/>
        <c:scaling>
          <c:orientation val="minMax"/>
        </c:scaling>
        <c:delete val="1"/>
        <c:axPos val="b"/>
        <c:numFmt formatCode="General" sourceLinked="1"/>
        <c:majorTickMark val="out"/>
        <c:minorTickMark val="none"/>
        <c:tickLblPos val="nextTo"/>
        <c:crossAx val="381148296"/>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Clone 12 x 500 GB SQL VM's With VMware vSphere on Nutanix NX3450</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77CC-40D5-98D0-BE2708771C52}"/>
              </c:ext>
            </c:extLst>
          </c:dPt>
          <c:cat>
            <c:strRef>
              <c:f>Sheet1!$A$2:$A$3</c:f>
              <c:strCache>
                <c:ptCount val="2"/>
                <c:pt idx="0">
                  <c:v>4.1.2</c:v>
                </c:pt>
                <c:pt idx="1">
                  <c:v>4.6</c:v>
                </c:pt>
              </c:strCache>
            </c:strRef>
          </c:cat>
          <c:val>
            <c:numRef>
              <c:f>Sheet1!$B$2:$B$3</c:f>
              <c:numCache>
                <c:formatCode>General</c:formatCode>
                <c:ptCount val="2"/>
                <c:pt idx="0">
                  <c:v>85</c:v>
                </c:pt>
                <c:pt idx="1">
                  <c:v>28</c:v>
                </c:pt>
              </c:numCache>
            </c:numRef>
          </c:val>
          <c:extLst>
            <c:ext xmlns:c16="http://schemas.microsoft.com/office/drawing/2014/chart" uri="{C3380CC4-5D6E-409C-BE32-E72D297353CC}">
              <c16:uniqueId val="{00000000-B9CA-42C2-A93B-5E2CD9E684AC}"/>
            </c:ext>
          </c:extLst>
        </c:ser>
        <c:dLbls>
          <c:showLegendKey val="0"/>
          <c:showVal val="0"/>
          <c:showCatName val="0"/>
          <c:showSerName val="0"/>
          <c:showPercent val="0"/>
          <c:showBubbleSize val="0"/>
        </c:dLbls>
        <c:gapWidth val="219"/>
        <c:overlap val="-27"/>
        <c:axId val="381150648"/>
        <c:axId val="381151040"/>
      </c:barChart>
      <c:catAx>
        <c:axId val="38115064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Nutanix OS Version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151040"/>
        <c:crosses val="autoZero"/>
        <c:auto val="1"/>
        <c:lblAlgn val="ctr"/>
        <c:lblOffset val="100"/>
        <c:noMultiLvlLbl val="0"/>
      </c:catAx>
      <c:valAx>
        <c:axId val="38115104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Completion Time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81150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D2919-7035-AD49-959F-D7EEAB864F9B}" type="doc">
      <dgm:prSet loTypeId="urn:microsoft.com/office/officeart/2005/8/layout/hierarchy3" loCatId="" qsTypeId="urn:microsoft.com/office/officeart/2005/8/quickstyle/simple1" qsCatId="simple" csTypeId="urn:microsoft.com/office/officeart/2005/8/colors/colorful2" csCatId="colorful" phldr="1"/>
      <dgm:spPr/>
      <dgm:t>
        <a:bodyPr/>
        <a:lstStyle/>
        <a:p>
          <a:endParaRPr lang="en-US"/>
        </a:p>
      </dgm:t>
    </dgm:pt>
    <dgm:pt modelId="{AB8CB54A-8921-A640-B5B1-E91B3EA86C35}">
      <dgm:prSet phldrT="[Text]" custT="1"/>
      <dgm:spPr>
        <a:solidFill>
          <a:schemeClr val="accent3"/>
        </a:solidFill>
      </dgm:spPr>
      <dgm:t>
        <a:bodyPr/>
        <a:lstStyle/>
        <a:p>
          <a:r>
            <a:rPr lang="en-US" sz="2400" dirty="0">
              <a:latin typeface="+mj-lt"/>
              <a:ea typeface="Gotham Rounded Book" charset="0"/>
              <a:cs typeface="Gotham Rounded Book" charset="0"/>
            </a:rPr>
            <a:t>Office 365</a:t>
          </a:r>
        </a:p>
      </dgm:t>
    </dgm:pt>
    <dgm:pt modelId="{39E88160-1DC0-2445-AC4F-F25FB5B407F9}" type="parTrans" cxnId="{E65E93D0-F4BB-CC44-B25B-4630A9800598}">
      <dgm:prSet/>
      <dgm:spPr/>
      <dgm:t>
        <a:bodyPr/>
        <a:lstStyle/>
        <a:p>
          <a:endParaRPr lang="en-US">
            <a:latin typeface="Gotham Rounded Book" charset="0"/>
            <a:ea typeface="Gotham Rounded Book" charset="0"/>
            <a:cs typeface="Gotham Rounded Book" charset="0"/>
          </a:endParaRPr>
        </a:p>
      </dgm:t>
    </dgm:pt>
    <dgm:pt modelId="{5BFF893D-DA90-3045-87C4-0CC357C09186}" type="sibTrans" cxnId="{E65E93D0-F4BB-CC44-B25B-4630A9800598}">
      <dgm:prSet/>
      <dgm:spPr/>
      <dgm:t>
        <a:bodyPr/>
        <a:lstStyle/>
        <a:p>
          <a:endParaRPr lang="en-US">
            <a:latin typeface="Gotham Rounded Book" charset="0"/>
            <a:ea typeface="Gotham Rounded Book" charset="0"/>
            <a:cs typeface="Gotham Rounded Book" charset="0"/>
          </a:endParaRPr>
        </a:p>
      </dgm:t>
    </dgm:pt>
    <dgm:pt modelId="{BBA975E0-71FE-614D-8FED-E7041F878BA6}">
      <dgm:prSet phldrT="[Text]"/>
      <dgm:spPr>
        <a:ln>
          <a:solidFill>
            <a:schemeClr val="accent2"/>
          </a:solidFill>
        </a:ln>
      </dgm:spPr>
      <dgm:t>
        <a:bodyPr/>
        <a:lstStyle/>
        <a:p>
          <a:r>
            <a:rPr lang="en-US" dirty="0">
              <a:latin typeface="+mj-lt"/>
              <a:ea typeface="Gotham Rounded Book" charset="0"/>
              <a:cs typeface="Gotham Rounded Book" charset="0"/>
            </a:rPr>
            <a:t>Advantages:</a:t>
          </a:r>
        </a:p>
      </dgm:t>
    </dgm:pt>
    <dgm:pt modelId="{A3E7F48F-188B-5F4E-B8A8-9C547BD5D006}" type="parTrans" cxnId="{632EC5D4-5F48-2348-9DA8-6CF141E11A57}">
      <dgm:prSet/>
      <dgm:spPr/>
      <dgm:t>
        <a:bodyPr/>
        <a:lstStyle/>
        <a:p>
          <a:endParaRPr lang="en-US">
            <a:latin typeface="Gotham Rounded Book" charset="0"/>
            <a:ea typeface="Gotham Rounded Book" charset="0"/>
            <a:cs typeface="Gotham Rounded Book" charset="0"/>
          </a:endParaRPr>
        </a:p>
      </dgm:t>
    </dgm:pt>
    <dgm:pt modelId="{DB0462E7-7D78-154D-B6E6-1F986D2049A6}" type="sibTrans" cxnId="{632EC5D4-5F48-2348-9DA8-6CF141E11A57}">
      <dgm:prSet/>
      <dgm:spPr/>
      <dgm:t>
        <a:bodyPr/>
        <a:lstStyle/>
        <a:p>
          <a:endParaRPr lang="en-US">
            <a:latin typeface="Gotham Rounded Book" charset="0"/>
            <a:ea typeface="Gotham Rounded Book" charset="0"/>
            <a:cs typeface="Gotham Rounded Book" charset="0"/>
          </a:endParaRPr>
        </a:p>
      </dgm:t>
    </dgm:pt>
    <dgm:pt modelId="{360829B8-E5A5-D04E-8927-5AE2C4E6455F}">
      <dgm:prSet phldrT="[Text]"/>
      <dgm:spPr>
        <a:ln>
          <a:solidFill>
            <a:srgbClr val="FFC000"/>
          </a:solidFill>
        </a:ln>
      </dgm:spPr>
      <dgm:t>
        <a:bodyPr/>
        <a:lstStyle/>
        <a:p>
          <a:r>
            <a:rPr lang="en-US" dirty="0">
              <a:latin typeface="+mj-lt"/>
              <a:ea typeface="Gotham Rounded Book" charset="0"/>
              <a:cs typeface="Gotham Rounded Book" charset="0"/>
            </a:rPr>
            <a:t>Scalability</a:t>
          </a:r>
        </a:p>
      </dgm:t>
    </dgm:pt>
    <dgm:pt modelId="{9CF9015E-CB2D-204B-AC95-33050D97136C}" type="parTrans" cxnId="{DF694376-353A-EC44-9738-09CF9600BC25}">
      <dgm:prSet/>
      <dgm:spPr/>
      <dgm:t>
        <a:bodyPr/>
        <a:lstStyle/>
        <a:p>
          <a:endParaRPr lang="en-US">
            <a:latin typeface="Gotham Rounded Book" charset="0"/>
            <a:ea typeface="Gotham Rounded Book" charset="0"/>
            <a:cs typeface="Gotham Rounded Book" charset="0"/>
          </a:endParaRPr>
        </a:p>
      </dgm:t>
    </dgm:pt>
    <dgm:pt modelId="{65B2D399-8377-DF4D-8984-620898634A6D}" type="sibTrans" cxnId="{DF694376-353A-EC44-9738-09CF9600BC25}">
      <dgm:prSet/>
      <dgm:spPr/>
      <dgm:t>
        <a:bodyPr/>
        <a:lstStyle/>
        <a:p>
          <a:endParaRPr lang="en-US">
            <a:latin typeface="Gotham Rounded Book" charset="0"/>
            <a:ea typeface="Gotham Rounded Book" charset="0"/>
            <a:cs typeface="Gotham Rounded Book" charset="0"/>
          </a:endParaRPr>
        </a:p>
      </dgm:t>
    </dgm:pt>
    <dgm:pt modelId="{A5796BB5-69A5-D74F-95F7-F6B098CE28E9}">
      <dgm:prSet phldrT="[Text]" custT="1"/>
      <dgm:spPr>
        <a:solidFill>
          <a:schemeClr val="accent3"/>
        </a:solidFill>
      </dgm:spPr>
      <dgm:t>
        <a:bodyPr/>
        <a:lstStyle/>
        <a:p>
          <a:r>
            <a:rPr lang="en-US" sz="2400" dirty="0">
              <a:latin typeface="+mj-lt"/>
              <a:ea typeface="Gotham Rounded Book" charset="0"/>
              <a:cs typeface="Gotham Rounded Book" charset="0"/>
            </a:rPr>
            <a:t>On Premise</a:t>
          </a:r>
        </a:p>
      </dgm:t>
    </dgm:pt>
    <dgm:pt modelId="{E6B9D3BE-63ED-E740-9C32-1C01525318B0}" type="parTrans" cxnId="{69374C26-FCA9-E84D-A624-1C5F57166B06}">
      <dgm:prSet/>
      <dgm:spPr/>
      <dgm:t>
        <a:bodyPr/>
        <a:lstStyle/>
        <a:p>
          <a:endParaRPr lang="en-US">
            <a:latin typeface="Gotham Rounded Book" charset="0"/>
            <a:ea typeface="Gotham Rounded Book" charset="0"/>
            <a:cs typeface="Gotham Rounded Book" charset="0"/>
          </a:endParaRPr>
        </a:p>
      </dgm:t>
    </dgm:pt>
    <dgm:pt modelId="{47E86DF8-198B-D74E-8946-9F5D1D657065}" type="sibTrans" cxnId="{69374C26-FCA9-E84D-A624-1C5F57166B06}">
      <dgm:prSet/>
      <dgm:spPr/>
      <dgm:t>
        <a:bodyPr/>
        <a:lstStyle/>
        <a:p>
          <a:endParaRPr lang="en-US">
            <a:latin typeface="Gotham Rounded Book" charset="0"/>
            <a:ea typeface="Gotham Rounded Book" charset="0"/>
            <a:cs typeface="Gotham Rounded Book" charset="0"/>
          </a:endParaRPr>
        </a:p>
      </dgm:t>
    </dgm:pt>
    <dgm:pt modelId="{FD4EB924-27EB-F34A-84D5-7734229C05FC}">
      <dgm:prSet phldrT="[Text]"/>
      <dgm:spPr>
        <a:ln>
          <a:solidFill>
            <a:schemeClr val="accent2"/>
          </a:solidFill>
        </a:ln>
      </dgm:spPr>
      <dgm:t>
        <a:bodyPr/>
        <a:lstStyle/>
        <a:p>
          <a:r>
            <a:rPr lang="en-US" dirty="0">
              <a:latin typeface="+mj-lt"/>
              <a:ea typeface="Gotham Rounded Book" charset="0"/>
              <a:cs typeface="Gotham Rounded Book" charset="0"/>
            </a:rPr>
            <a:t>Advantages:</a:t>
          </a:r>
        </a:p>
      </dgm:t>
    </dgm:pt>
    <dgm:pt modelId="{781B24DF-0BF4-864A-B9AE-B48E8284E8D9}" type="parTrans" cxnId="{0722AA19-739B-804E-B58D-3E0B2A756319}">
      <dgm:prSet/>
      <dgm:spPr/>
      <dgm:t>
        <a:bodyPr/>
        <a:lstStyle/>
        <a:p>
          <a:endParaRPr lang="en-US">
            <a:latin typeface="Gotham Rounded Book" charset="0"/>
            <a:ea typeface="Gotham Rounded Book" charset="0"/>
            <a:cs typeface="Gotham Rounded Book" charset="0"/>
          </a:endParaRPr>
        </a:p>
      </dgm:t>
    </dgm:pt>
    <dgm:pt modelId="{80296D96-2EBD-9D45-A4F5-4FF1A08340B5}" type="sibTrans" cxnId="{0722AA19-739B-804E-B58D-3E0B2A756319}">
      <dgm:prSet/>
      <dgm:spPr/>
      <dgm:t>
        <a:bodyPr/>
        <a:lstStyle/>
        <a:p>
          <a:endParaRPr lang="en-US">
            <a:latin typeface="Gotham Rounded Book" charset="0"/>
            <a:ea typeface="Gotham Rounded Book" charset="0"/>
            <a:cs typeface="Gotham Rounded Book" charset="0"/>
          </a:endParaRPr>
        </a:p>
      </dgm:t>
    </dgm:pt>
    <dgm:pt modelId="{AEA0F8D4-4E28-9A40-A074-C15810D817DD}">
      <dgm:prSet phldrT="[Text]"/>
      <dgm:spPr>
        <a:ln>
          <a:solidFill>
            <a:srgbClr val="FFC000"/>
          </a:solidFill>
        </a:ln>
      </dgm:spPr>
      <dgm:t>
        <a:bodyPr/>
        <a:lstStyle/>
        <a:p>
          <a:r>
            <a:rPr lang="en-US" dirty="0">
              <a:latin typeface="+mj-lt"/>
              <a:ea typeface="Gotham Rounded Book" charset="0"/>
              <a:cs typeface="Gotham Rounded Book" charset="0"/>
            </a:rPr>
            <a:t>Disadvantages:</a:t>
          </a:r>
        </a:p>
      </dgm:t>
    </dgm:pt>
    <dgm:pt modelId="{4A515948-5DD9-9949-8618-D4BD1C6FFBE5}" type="parTrans" cxnId="{67863FD8-9935-764E-994D-F98AB7BA9E58}">
      <dgm:prSet/>
      <dgm:spPr/>
      <dgm:t>
        <a:bodyPr/>
        <a:lstStyle/>
        <a:p>
          <a:endParaRPr lang="en-US">
            <a:latin typeface="Gotham Rounded Book" charset="0"/>
            <a:ea typeface="Gotham Rounded Book" charset="0"/>
            <a:cs typeface="Gotham Rounded Book" charset="0"/>
          </a:endParaRPr>
        </a:p>
      </dgm:t>
    </dgm:pt>
    <dgm:pt modelId="{9891900B-2E69-C34D-BD5B-2CAFF60A764C}" type="sibTrans" cxnId="{67863FD8-9935-764E-994D-F98AB7BA9E58}">
      <dgm:prSet/>
      <dgm:spPr/>
      <dgm:t>
        <a:bodyPr/>
        <a:lstStyle/>
        <a:p>
          <a:endParaRPr lang="en-US">
            <a:latin typeface="Gotham Rounded Book" charset="0"/>
            <a:ea typeface="Gotham Rounded Book" charset="0"/>
            <a:cs typeface="Gotham Rounded Book" charset="0"/>
          </a:endParaRPr>
        </a:p>
      </dgm:t>
    </dgm:pt>
    <dgm:pt modelId="{4EFFFC5D-5FEA-544D-BA89-FB8F25FB00CD}">
      <dgm:prSet phldrT="[Text]"/>
      <dgm:spPr>
        <a:ln>
          <a:solidFill>
            <a:schemeClr val="accent2"/>
          </a:solidFill>
        </a:ln>
      </dgm:spPr>
      <dgm:t>
        <a:bodyPr/>
        <a:lstStyle/>
        <a:p>
          <a:r>
            <a:rPr lang="en-US" dirty="0">
              <a:latin typeface="+mj-lt"/>
              <a:ea typeface="Gotham Rounded Book" charset="0"/>
              <a:cs typeface="Gotham Rounded Book" charset="0"/>
            </a:rPr>
            <a:t>Keep full control</a:t>
          </a:r>
        </a:p>
      </dgm:t>
    </dgm:pt>
    <dgm:pt modelId="{29BA34A9-04E3-B14B-A79F-ACB5D96BE3B8}" type="parTrans" cxnId="{0EBB9BE2-EC31-B34C-B455-0C166835BC4D}">
      <dgm:prSet/>
      <dgm:spPr/>
      <dgm:t>
        <a:bodyPr/>
        <a:lstStyle/>
        <a:p>
          <a:endParaRPr lang="en-US">
            <a:latin typeface="Gotham Rounded Book" charset="0"/>
            <a:ea typeface="Gotham Rounded Book" charset="0"/>
            <a:cs typeface="Gotham Rounded Book" charset="0"/>
          </a:endParaRPr>
        </a:p>
      </dgm:t>
    </dgm:pt>
    <dgm:pt modelId="{4499A9D7-2D46-7C49-8F78-E5E1EDB42515}" type="sibTrans" cxnId="{0EBB9BE2-EC31-B34C-B455-0C166835BC4D}">
      <dgm:prSet/>
      <dgm:spPr/>
      <dgm:t>
        <a:bodyPr/>
        <a:lstStyle/>
        <a:p>
          <a:endParaRPr lang="en-US">
            <a:latin typeface="Gotham Rounded Book" charset="0"/>
            <a:ea typeface="Gotham Rounded Book" charset="0"/>
            <a:cs typeface="Gotham Rounded Book" charset="0"/>
          </a:endParaRPr>
        </a:p>
      </dgm:t>
    </dgm:pt>
    <dgm:pt modelId="{262F7F02-EA4A-2147-836C-7E668CE9AF70}">
      <dgm:prSet phldrT="[Text]"/>
      <dgm:spPr>
        <a:ln>
          <a:solidFill>
            <a:schemeClr val="accent2"/>
          </a:solidFill>
        </a:ln>
      </dgm:spPr>
      <dgm:t>
        <a:bodyPr/>
        <a:lstStyle/>
        <a:p>
          <a:r>
            <a:rPr lang="en-US" dirty="0">
              <a:latin typeface="+mj-lt"/>
              <a:ea typeface="Gotham Rounded Book" charset="0"/>
              <a:cs typeface="Gotham Rounded Book" charset="0"/>
            </a:rPr>
            <a:t>More flexibility</a:t>
          </a:r>
        </a:p>
      </dgm:t>
    </dgm:pt>
    <dgm:pt modelId="{F40CF27D-7FFD-8A40-BAE8-5D8A20F83F72}" type="parTrans" cxnId="{48A6594A-ED99-CB43-9D68-37E4ADE4A907}">
      <dgm:prSet/>
      <dgm:spPr/>
      <dgm:t>
        <a:bodyPr/>
        <a:lstStyle/>
        <a:p>
          <a:endParaRPr lang="en-US">
            <a:latin typeface="Gotham Rounded Book" charset="0"/>
            <a:ea typeface="Gotham Rounded Book" charset="0"/>
            <a:cs typeface="Gotham Rounded Book" charset="0"/>
          </a:endParaRPr>
        </a:p>
      </dgm:t>
    </dgm:pt>
    <dgm:pt modelId="{70E67E0A-8E9E-E14F-AB6B-DB5D3E67C767}" type="sibTrans" cxnId="{48A6594A-ED99-CB43-9D68-37E4ADE4A907}">
      <dgm:prSet/>
      <dgm:spPr/>
      <dgm:t>
        <a:bodyPr/>
        <a:lstStyle/>
        <a:p>
          <a:endParaRPr lang="en-US">
            <a:latin typeface="Gotham Rounded Book" charset="0"/>
            <a:ea typeface="Gotham Rounded Book" charset="0"/>
            <a:cs typeface="Gotham Rounded Book" charset="0"/>
          </a:endParaRPr>
        </a:p>
      </dgm:t>
    </dgm:pt>
    <dgm:pt modelId="{03D6F7BD-8750-344E-A967-C1271F62E927}">
      <dgm:prSet phldrT="[Text]"/>
      <dgm:spPr>
        <a:ln>
          <a:solidFill>
            <a:schemeClr val="accent2"/>
          </a:solidFill>
        </a:ln>
      </dgm:spPr>
      <dgm:t>
        <a:bodyPr/>
        <a:lstStyle/>
        <a:p>
          <a:r>
            <a:rPr lang="en-US" dirty="0">
              <a:latin typeface="+mj-lt"/>
              <a:ea typeface="Gotham Rounded Book" charset="0"/>
              <a:cs typeface="Gotham Rounded Book" charset="0"/>
            </a:rPr>
            <a:t>Customer controlled</a:t>
          </a:r>
        </a:p>
      </dgm:t>
    </dgm:pt>
    <dgm:pt modelId="{F1AFA8CF-3ABD-3043-96AB-6129DAA2FD0D}" type="parTrans" cxnId="{19B2C84B-1F8B-2041-8650-39E35FAFA8A9}">
      <dgm:prSet/>
      <dgm:spPr/>
      <dgm:t>
        <a:bodyPr/>
        <a:lstStyle/>
        <a:p>
          <a:endParaRPr lang="en-US">
            <a:latin typeface="Gotham Rounded Book" charset="0"/>
            <a:ea typeface="Gotham Rounded Book" charset="0"/>
            <a:cs typeface="Gotham Rounded Book" charset="0"/>
          </a:endParaRPr>
        </a:p>
      </dgm:t>
    </dgm:pt>
    <dgm:pt modelId="{388711F4-5D4D-754F-B158-D0FC448B8FB2}" type="sibTrans" cxnId="{19B2C84B-1F8B-2041-8650-39E35FAFA8A9}">
      <dgm:prSet/>
      <dgm:spPr/>
      <dgm:t>
        <a:bodyPr/>
        <a:lstStyle/>
        <a:p>
          <a:endParaRPr lang="en-US">
            <a:latin typeface="Gotham Rounded Book" charset="0"/>
            <a:ea typeface="Gotham Rounded Book" charset="0"/>
            <a:cs typeface="Gotham Rounded Book" charset="0"/>
          </a:endParaRPr>
        </a:p>
      </dgm:t>
    </dgm:pt>
    <dgm:pt modelId="{2DE33A31-EDF3-1149-AF2B-E3FA835BA489}">
      <dgm:prSet phldrT="[Text]"/>
      <dgm:spPr>
        <a:ln>
          <a:solidFill>
            <a:srgbClr val="FFC000"/>
          </a:solidFill>
        </a:ln>
      </dgm:spPr>
      <dgm:t>
        <a:bodyPr/>
        <a:lstStyle/>
        <a:p>
          <a:r>
            <a:rPr lang="en-US" dirty="0">
              <a:latin typeface="+mj-lt"/>
              <a:ea typeface="Gotham Rounded Book" charset="0"/>
              <a:cs typeface="Gotham Rounded Book" charset="0"/>
            </a:rPr>
            <a:t>Possible data loss</a:t>
          </a:r>
        </a:p>
      </dgm:t>
    </dgm:pt>
    <dgm:pt modelId="{759F4E37-A3A2-D747-9474-7C998B95B76D}" type="parTrans" cxnId="{91F39C42-DF20-7546-AE80-9D988FCABAD0}">
      <dgm:prSet/>
      <dgm:spPr/>
      <dgm:t>
        <a:bodyPr/>
        <a:lstStyle/>
        <a:p>
          <a:endParaRPr lang="en-US">
            <a:latin typeface="Gotham Rounded Book" charset="0"/>
            <a:ea typeface="Gotham Rounded Book" charset="0"/>
            <a:cs typeface="Gotham Rounded Book" charset="0"/>
          </a:endParaRPr>
        </a:p>
      </dgm:t>
    </dgm:pt>
    <dgm:pt modelId="{186365EE-529F-174D-A626-A57966F2B10A}" type="sibTrans" cxnId="{91F39C42-DF20-7546-AE80-9D988FCABAD0}">
      <dgm:prSet/>
      <dgm:spPr/>
      <dgm:t>
        <a:bodyPr/>
        <a:lstStyle/>
        <a:p>
          <a:endParaRPr lang="en-US">
            <a:latin typeface="Gotham Rounded Book" charset="0"/>
            <a:ea typeface="Gotham Rounded Book" charset="0"/>
            <a:cs typeface="Gotham Rounded Book" charset="0"/>
          </a:endParaRPr>
        </a:p>
      </dgm:t>
    </dgm:pt>
    <dgm:pt modelId="{06BFDEE8-8057-AB4B-81E4-BEB17CA33D8C}">
      <dgm:prSet phldrT="[Text]"/>
      <dgm:spPr>
        <a:ln>
          <a:solidFill>
            <a:srgbClr val="FFC000"/>
          </a:solidFill>
        </a:ln>
      </dgm:spPr>
      <dgm:t>
        <a:bodyPr/>
        <a:lstStyle/>
        <a:p>
          <a:r>
            <a:rPr lang="en-US" dirty="0">
              <a:latin typeface="+mj-lt"/>
              <a:ea typeface="Gotham Rounded Book" charset="0"/>
              <a:cs typeface="Gotham Rounded Book" charset="0"/>
            </a:rPr>
            <a:t>Availability</a:t>
          </a:r>
        </a:p>
      </dgm:t>
    </dgm:pt>
    <dgm:pt modelId="{32F0F08D-3F96-894B-B7AC-6AEA08B84CF3}" type="parTrans" cxnId="{B821C398-B7FE-654E-A202-9030EF1C2E6C}">
      <dgm:prSet/>
      <dgm:spPr/>
      <dgm:t>
        <a:bodyPr/>
        <a:lstStyle/>
        <a:p>
          <a:endParaRPr lang="en-US">
            <a:latin typeface="Gotham Rounded Book" charset="0"/>
            <a:ea typeface="Gotham Rounded Book" charset="0"/>
            <a:cs typeface="Gotham Rounded Book" charset="0"/>
          </a:endParaRPr>
        </a:p>
      </dgm:t>
    </dgm:pt>
    <dgm:pt modelId="{C86A8E3D-CD62-C84E-AC25-363E93DD1E40}" type="sibTrans" cxnId="{B821C398-B7FE-654E-A202-9030EF1C2E6C}">
      <dgm:prSet/>
      <dgm:spPr/>
      <dgm:t>
        <a:bodyPr/>
        <a:lstStyle/>
        <a:p>
          <a:endParaRPr lang="en-US">
            <a:latin typeface="Gotham Rounded Book" charset="0"/>
            <a:ea typeface="Gotham Rounded Book" charset="0"/>
            <a:cs typeface="Gotham Rounded Book" charset="0"/>
          </a:endParaRPr>
        </a:p>
      </dgm:t>
    </dgm:pt>
    <dgm:pt modelId="{139572AC-D8FB-034B-8BEB-B85AD5C3D506}">
      <dgm:prSet phldrT="[Text]"/>
      <dgm:spPr>
        <a:ln>
          <a:solidFill>
            <a:srgbClr val="FFC000"/>
          </a:solidFill>
        </a:ln>
      </dgm:spPr>
      <dgm:t>
        <a:bodyPr/>
        <a:lstStyle/>
        <a:p>
          <a:r>
            <a:rPr lang="en-US" dirty="0">
              <a:latin typeface="+mj-lt"/>
              <a:ea typeface="Gotham Rounded Book" charset="0"/>
              <a:cs typeface="Gotham Rounded Book" charset="0"/>
            </a:rPr>
            <a:t>Security</a:t>
          </a:r>
        </a:p>
      </dgm:t>
    </dgm:pt>
    <dgm:pt modelId="{DE8A918B-04AB-0B46-919A-DE399B9F96EB}" type="parTrans" cxnId="{D0F1BEA8-15E2-254E-9C95-A9106D4D21F5}">
      <dgm:prSet/>
      <dgm:spPr/>
      <dgm:t>
        <a:bodyPr/>
        <a:lstStyle/>
        <a:p>
          <a:endParaRPr lang="en-US">
            <a:latin typeface="Gotham Rounded Book" charset="0"/>
            <a:ea typeface="Gotham Rounded Book" charset="0"/>
            <a:cs typeface="Gotham Rounded Book" charset="0"/>
          </a:endParaRPr>
        </a:p>
      </dgm:t>
    </dgm:pt>
    <dgm:pt modelId="{A4CE5BE8-B5A1-DF44-B456-24D915935222}" type="sibTrans" cxnId="{D0F1BEA8-15E2-254E-9C95-A9106D4D21F5}">
      <dgm:prSet/>
      <dgm:spPr/>
      <dgm:t>
        <a:bodyPr/>
        <a:lstStyle/>
        <a:p>
          <a:endParaRPr lang="en-US">
            <a:latin typeface="Gotham Rounded Book" charset="0"/>
            <a:ea typeface="Gotham Rounded Book" charset="0"/>
            <a:cs typeface="Gotham Rounded Book" charset="0"/>
          </a:endParaRPr>
        </a:p>
      </dgm:t>
    </dgm:pt>
    <dgm:pt modelId="{BB662CE0-8262-1340-A5D7-FA1A6B41C260}">
      <dgm:prSet phldrT="[Text]"/>
      <dgm:spPr>
        <a:ln>
          <a:solidFill>
            <a:srgbClr val="FFC000"/>
          </a:solidFill>
        </a:ln>
      </dgm:spPr>
      <dgm:t>
        <a:bodyPr/>
        <a:lstStyle/>
        <a:p>
          <a:r>
            <a:rPr lang="en-US" dirty="0">
              <a:latin typeface="+mj-lt"/>
              <a:ea typeface="Gotham Rounded Book" charset="0"/>
              <a:cs typeface="Gotham Rounded Book" charset="0"/>
            </a:rPr>
            <a:t>Costs</a:t>
          </a:r>
        </a:p>
      </dgm:t>
    </dgm:pt>
    <dgm:pt modelId="{9420EECF-BFB1-0D47-8E1C-9C2AD0F94E7A}" type="parTrans" cxnId="{3065195C-A7DC-1A42-99FB-CB0A38726006}">
      <dgm:prSet/>
      <dgm:spPr/>
      <dgm:t>
        <a:bodyPr/>
        <a:lstStyle/>
        <a:p>
          <a:endParaRPr lang="en-US">
            <a:latin typeface="Gotham Rounded Book" charset="0"/>
            <a:ea typeface="Gotham Rounded Book" charset="0"/>
            <a:cs typeface="Gotham Rounded Book" charset="0"/>
          </a:endParaRPr>
        </a:p>
      </dgm:t>
    </dgm:pt>
    <dgm:pt modelId="{212AC127-31D4-0244-9F59-09CF41567E1D}" type="sibTrans" cxnId="{3065195C-A7DC-1A42-99FB-CB0A38726006}">
      <dgm:prSet/>
      <dgm:spPr/>
      <dgm:t>
        <a:bodyPr/>
        <a:lstStyle/>
        <a:p>
          <a:endParaRPr lang="en-US">
            <a:latin typeface="Gotham Rounded Book" charset="0"/>
            <a:ea typeface="Gotham Rounded Book" charset="0"/>
            <a:cs typeface="Gotham Rounded Book" charset="0"/>
          </a:endParaRPr>
        </a:p>
      </dgm:t>
    </dgm:pt>
    <dgm:pt modelId="{A3AF0949-98A9-9342-AA96-519C78831FA5}">
      <dgm:prSet phldrT="[Text]"/>
      <dgm:spPr>
        <a:ln>
          <a:solidFill>
            <a:srgbClr val="FFC000"/>
          </a:solidFill>
        </a:ln>
      </dgm:spPr>
      <dgm:t>
        <a:bodyPr/>
        <a:lstStyle/>
        <a:p>
          <a:r>
            <a:rPr lang="en-US" dirty="0">
              <a:latin typeface="+mj-lt"/>
              <a:ea typeface="Gotham Rounded Book" charset="0"/>
              <a:cs typeface="Gotham Rounded Book" charset="0"/>
            </a:rPr>
            <a:t>Cut out costs</a:t>
          </a:r>
        </a:p>
      </dgm:t>
    </dgm:pt>
    <dgm:pt modelId="{1A91F5EE-5690-1D4B-A882-8B59806E490F}" type="parTrans" cxnId="{97841341-C0EC-404E-850C-1DF72905505A}">
      <dgm:prSet/>
      <dgm:spPr/>
      <dgm:t>
        <a:bodyPr/>
        <a:lstStyle/>
        <a:p>
          <a:endParaRPr lang="en-US"/>
        </a:p>
      </dgm:t>
    </dgm:pt>
    <dgm:pt modelId="{EEE3F91D-AFF0-F84E-BC4B-7900A6678FDF}" type="sibTrans" cxnId="{97841341-C0EC-404E-850C-1DF72905505A}">
      <dgm:prSet/>
      <dgm:spPr/>
      <dgm:t>
        <a:bodyPr/>
        <a:lstStyle/>
        <a:p>
          <a:endParaRPr lang="en-US"/>
        </a:p>
      </dgm:t>
    </dgm:pt>
    <dgm:pt modelId="{FCAD7311-6731-024E-BFBA-E8AF79BC4E8A}">
      <dgm:prSet phldrT="[Text]"/>
      <dgm:spPr>
        <a:ln>
          <a:solidFill>
            <a:srgbClr val="FFC000"/>
          </a:solidFill>
        </a:ln>
      </dgm:spPr>
      <dgm:t>
        <a:bodyPr/>
        <a:lstStyle/>
        <a:p>
          <a:r>
            <a:rPr lang="en-US" dirty="0">
              <a:latin typeface="+mj-lt"/>
              <a:ea typeface="Gotham Rounded Book" charset="0"/>
              <a:cs typeface="Gotham Rounded Book" charset="0"/>
            </a:rPr>
            <a:t>Reduce risk of losing data</a:t>
          </a:r>
        </a:p>
      </dgm:t>
    </dgm:pt>
    <dgm:pt modelId="{15D62D12-157D-FF43-8498-B92F88F9D877}" type="parTrans" cxnId="{4C96DD71-AC29-E348-BEF6-682206E754D9}">
      <dgm:prSet/>
      <dgm:spPr/>
      <dgm:t>
        <a:bodyPr/>
        <a:lstStyle/>
        <a:p>
          <a:endParaRPr lang="en-US"/>
        </a:p>
      </dgm:t>
    </dgm:pt>
    <dgm:pt modelId="{A01EC043-7F59-2247-A344-3BFE05BF5B89}" type="sibTrans" cxnId="{4C96DD71-AC29-E348-BEF6-682206E754D9}">
      <dgm:prSet/>
      <dgm:spPr/>
      <dgm:t>
        <a:bodyPr/>
        <a:lstStyle/>
        <a:p>
          <a:endParaRPr lang="en-US"/>
        </a:p>
      </dgm:t>
    </dgm:pt>
    <dgm:pt modelId="{309D8273-7809-A442-9471-24BF1CAA0815}">
      <dgm:prSet phldrT="[Text]"/>
      <dgm:spPr>
        <a:ln>
          <a:solidFill>
            <a:srgbClr val="FFC000"/>
          </a:solidFill>
        </a:ln>
      </dgm:spPr>
      <dgm:t>
        <a:bodyPr/>
        <a:lstStyle/>
        <a:p>
          <a:r>
            <a:rPr lang="en-US" dirty="0">
              <a:latin typeface="+mj-lt"/>
              <a:ea typeface="Gotham Rounded Book" charset="0"/>
              <a:cs typeface="Gotham Rounded Book" charset="0"/>
            </a:rPr>
            <a:t>Always up to date</a:t>
          </a:r>
        </a:p>
      </dgm:t>
    </dgm:pt>
    <dgm:pt modelId="{028DE1C6-5FE7-F641-BE8B-6C473D3C03AD}" type="parTrans" cxnId="{65437E3B-A697-9943-8040-FC4F0C9645AE}">
      <dgm:prSet/>
      <dgm:spPr/>
      <dgm:t>
        <a:bodyPr/>
        <a:lstStyle/>
        <a:p>
          <a:endParaRPr lang="en-US"/>
        </a:p>
      </dgm:t>
    </dgm:pt>
    <dgm:pt modelId="{706B969F-4E1A-EE45-B2EF-993840B38537}" type="sibTrans" cxnId="{65437E3B-A697-9943-8040-FC4F0C9645AE}">
      <dgm:prSet/>
      <dgm:spPr/>
      <dgm:t>
        <a:bodyPr/>
        <a:lstStyle/>
        <a:p>
          <a:endParaRPr lang="en-US"/>
        </a:p>
      </dgm:t>
    </dgm:pt>
    <dgm:pt modelId="{9573CD19-A07C-6F42-A23C-E178C006B2C0}">
      <dgm:prSet phldrT="[Text]"/>
      <dgm:spPr>
        <a:ln>
          <a:solidFill>
            <a:srgbClr val="FFC000"/>
          </a:solidFill>
        </a:ln>
      </dgm:spPr>
      <dgm:t>
        <a:bodyPr/>
        <a:lstStyle/>
        <a:p>
          <a:r>
            <a:rPr lang="en-US" dirty="0">
              <a:latin typeface="+mj-lt"/>
              <a:ea typeface="Gotham Rounded Book" charset="0"/>
              <a:cs typeface="Gotham Rounded Book" charset="0"/>
            </a:rPr>
            <a:t>Disadvantages:</a:t>
          </a:r>
        </a:p>
      </dgm:t>
    </dgm:pt>
    <dgm:pt modelId="{4ECFDCAD-0144-6849-ACB9-CE75B488663D}" type="parTrans" cxnId="{A6BA6EFC-2B88-2F4B-AADC-C40B85C2D0DD}">
      <dgm:prSet/>
      <dgm:spPr/>
      <dgm:t>
        <a:bodyPr/>
        <a:lstStyle/>
        <a:p>
          <a:endParaRPr lang="en-US"/>
        </a:p>
      </dgm:t>
    </dgm:pt>
    <dgm:pt modelId="{FDDE01E9-ED67-854A-9AD3-61E9BCD46578}" type="sibTrans" cxnId="{A6BA6EFC-2B88-2F4B-AADC-C40B85C2D0DD}">
      <dgm:prSet/>
      <dgm:spPr/>
      <dgm:t>
        <a:bodyPr/>
        <a:lstStyle/>
        <a:p>
          <a:endParaRPr lang="en-US"/>
        </a:p>
      </dgm:t>
    </dgm:pt>
    <dgm:pt modelId="{3D3A8BC3-BCEF-AA49-861C-73DD65FCA101}">
      <dgm:prSet phldrT="[Text]"/>
      <dgm:spPr>
        <a:ln>
          <a:solidFill>
            <a:srgbClr val="FFC000"/>
          </a:solidFill>
        </a:ln>
      </dgm:spPr>
      <dgm:t>
        <a:bodyPr/>
        <a:lstStyle/>
        <a:p>
          <a:r>
            <a:rPr lang="en-US" dirty="0">
              <a:latin typeface="+mj-lt"/>
              <a:ea typeface="Gotham Rounded Book" charset="0"/>
              <a:cs typeface="Gotham Rounded Book" charset="0"/>
            </a:rPr>
            <a:t>No administrative control</a:t>
          </a:r>
        </a:p>
      </dgm:t>
    </dgm:pt>
    <dgm:pt modelId="{CBEC2F2A-3669-8F4F-9B15-156BA09BAF12}" type="parTrans" cxnId="{C157FE30-3587-2A49-977A-84F33DCAA3DF}">
      <dgm:prSet/>
      <dgm:spPr/>
      <dgm:t>
        <a:bodyPr/>
        <a:lstStyle/>
        <a:p>
          <a:endParaRPr lang="en-US"/>
        </a:p>
      </dgm:t>
    </dgm:pt>
    <dgm:pt modelId="{E73C5058-A8A2-5D4D-A796-D2F9E6A8A8C9}" type="sibTrans" cxnId="{C157FE30-3587-2A49-977A-84F33DCAA3DF}">
      <dgm:prSet/>
      <dgm:spPr/>
      <dgm:t>
        <a:bodyPr/>
        <a:lstStyle/>
        <a:p>
          <a:endParaRPr lang="en-US"/>
        </a:p>
      </dgm:t>
    </dgm:pt>
    <dgm:pt modelId="{D1D84508-9E5A-384B-AAC0-B3383876CAA1}">
      <dgm:prSet phldrT="[Text]"/>
      <dgm:spPr>
        <a:ln>
          <a:solidFill>
            <a:srgbClr val="FFC000"/>
          </a:solidFill>
        </a:ln>
      </dgm:spPr>
      <dgm:t>
        <a:bodyPr/>
        <a:lstStyle/>
        <a:p>
          <a:r>
            <a:rPr lang="en-US" dirty="0">
              <a:latin typeface="+mj-lt"/>
              <a:ea typeface="Gotham Rounded Book" charset="0"/>
              <a:cs typeface="Gotham Rounded Book" charset="0"/>
            </a:rPr>
            <a:t>Migration can be a hassle</a:t>
          </a:r>
        </a:p>
      </dgm:t>
    </dgm:pt>
    <dgm:pt modelId="{6A17C668-E087-7C4D-8F0E-458A847AEC0A}" type="parTrans" cxnId="{D0A88BAF-E6C1-9E41-A39E-62CB6FE9B5D1}">
      <dgm:prSet/>
      <dgm:spPr/>
      <dgm:t>
        <a:bodyPr/>
        <a:lstStyle/>
        <a:p>
          <a:endParaRPr lang="en-US"/>
        </a:p>
      </dgm:t>
    </dgm:pt>
    <dgm:pt modelId="{73126ACB-ECB0-3641-B2B7-E8A56F5E8F70}" type="sibTrans" cxnId="{D0A88BAF-E6C1-9E41-A39E-62CB6FE9B5D1}">
      <dgm:prSet/>
      <dgm:spPr/>
      <dgm:t>
        <a:bodyPr/>
        <a:lstStyle/>
        <a:p>
          <a:endParaRPr lang="en-US"/>
        </a:p>
      </dgm:t>
    </dgm:pt>
    <dgm:pt modelId="{F1E62100-FCE6-DD41-A2C9-6A9E4DF58CC3}">
      <dgm:prSet phldrT="[Text]"/>
      <dgm:spPr>
        <a:ln>
          <a:solidFill>
            <a:srgbClr val="FFC000"/>
          </a:solidFill>
        </a:ln>
      </dgm:spPr>
      <dgm:t>
        <a:bodyPr/>
        <a:lstStyle/>
        <a:p>
          <a:r>
            <a:rPr lang="en-US" dirty="0">
              <a:latin typeface="+mj-lt"/>
              <a:ea typeface="Gotham Rounded Book" charset="0"/>
              <a:cs typeface="Gotham Rounded Book" charset="0"/>
            </a:rPr>
            <a:t>Move back to on-</a:t>
          </a:r>
          <a:r>
            <a:rPr lang="en-US" dirty="0" err="1">
              <a:latin typeface="+mj-lt"/>
              <a:ea typeface="Gotham Rounded Book" charset="0"/>
              <a:cs typeface="Gotham Rounded Book" charset="0"/>
            </a:rPr>
            <a:t>prem</a:t>
          </a:r>
          <a:r>
            <a:rPr lang="en-US" dirty="0">
              <a:latin typeface="+mj-lt"/>
              <a:ea typeface="Gotham Rounded Book" charset="0"/>
              <a:cs typeface="Gotham Rounded Book" charset="0"/>
            </a:rPr>
            <a:t>?</a:t>
          </a:r>
        </a:p>
      </dgm:t>
    </dgm:pt>
    <dgm:pt modelId="{DCACFC58-1616-2A4D-909F-08DDD958BF1D}" type="parTrans" cxnId="{EFE0D04B-FFC5-C449-A79E-7E7DE51B606F}">
      <dgm:prSet/>
      <dgm:spPr/>
      <dgm:t>
        <a:bodyPr/>
        <a:lstStyle/>
        <a:p>
          <a:endParaRPr lang="en-US"/>
        </a:p>
      </dgm:t>
    </dgm:pt>
    <dgm:pt modelId="{9F5B3904-CC74-ED46-A31D-FAB243D0C053}" type="sibTrans" cxnId="{EFE0D04B-FFC5-C449-A79E-7E7DE51B606F}">
      <dgm:prSet/>
      <dgm:spPr/>
      <dgm:t>
        <a:bodyPr/>
        <a:lstStyle/>
        <a:p>
          <a:endParaRPr lang="en-US"/>
        </a:p>
      </dgm:t>
    </dgm:pt>
    <dgm:pt modelId="{22BFBCCA-3776-1844-A519-0ED67B85C6D0}" type="pres">
      <dgm:prSet presAssocID="{6EBD2919-7035-AD49-959F-D7EEAB864F9B}" presName="diagram" presStyleCnt="0">
        <dgm:presLayoutVars>
          <dgm:chPref val="1"/>
          <dgm:dir/>
          <dgm:animOne val="branch"/>
          <dgm:animLvl val="lvl"/>
          <dgm:resizeHandles/>
        </dgm:presLayoutVars>
      </dgm:prSet>
      <dgm:spPr/>
    </dgm:pt>
    <dgm:pt modelId="{F8BD26F2-7BB4-E846-AA4E-EC1A00BC885C}" type="pres">
      <dgm:prSet presAssocID="{AB8CB54A-8921-A640-B5B1-E91B3EA86C35}" presName="root" presStyleCnt="0"/>
      <dgm:spPr/>
    </dgm:pt>
    <dgm:pt modelId="{FD0E94DB-EB70-FC4F-B029-5CFD40585900}" type="pres">
      <dgm:prSet presAssocID="{AB8CB54A-8921-A640-B5B1-E91B3EA86C35}" presName="rootComposite" presStyleCnt="0"/>
      <dgm:spPr/>
    </dgm:pt>
    <dgm:pt modelId="{0ABAEFD5-BA45-1F41-8482-BBDF510D538A}" type="pres">
      <dgm:prSet presAssocID="{AB8CB54A-8921-A640-B5B1-E91B3EA86C35}" presName="rootText" presStyleLbl="node1" presStyleIdx="0" presStyleCnt="2"/>
      <dgm:spPr/>
    </dgm:pt>
    <dgm:pt modelId="{841F85EA-6071-0240-A5E7-B433607C583B}" type="pres">
      <dgm:prSet presAssocID="{AB8CB54A-8921-A640-B5B1-E91B3EA86C35}" presName="rootConnector" presStyleLbl="node1" presStyleIdx="0" presStyleCnt="2"/>
      <dgm:spPr/>
    </dgm:pt>
    <dgm:pt modelId="{F8829930-1C08-7B44-940A-351017498860}" type="pres">
      <dgm:prSet presAssocID="{AB8CB54A-8921-A640-B5B1-E91B3EA86C35}" presName="childShape" presStyleCnt="0"/>
      <dgm:spPr/>
    </dgm:pt>
    <dgm:pt modelId="{550F77F9-CD43-834F-AB1A-24A55CFE7FC6}" type="pres">
      <dgm:prSet presAssocID="{A3E7F48F-188B-5F4E-B8A8-9C547BD5D006}" presName="Name13" presStyleLbl="parChTrans1D2" presStyleIdx="0" presStyleCnt="4"/>
      <dgm:spPr/>
    </dgm:pt>
    <dgm:pt modelId="{6ED2EB35-824E-6647-8B0C-25CBDDA6F757}" type="pres">
      <dgm:prSet presAssocID="{BBA975E0-71FE-614D-8FED-E7041F878BA6}" presName="childText" presStyleLbl="bgAcc1" presStyleIdx="0" presStyleCnt="4">
        <dgm:presLayoutVars>
          <dgm:bulletEnabled val="1"/>
        </dgm:presLayoutVars>
      </dgm:prSet>
      <dgm:spPr/>
    </dgm:pt>
    <dgm:pt modelId="{A0CE0CA8-9836-0C4C-AFF1-68ACF5ED7401}" type="pres">
      <dgm:prSet presAssocID="{4ECFDCAD-0144-6849-ACB9-CE75B488663D}" presName="Name13" presStyleLbl="parChTrans1D2" presStyleIdx="1" presStyleCnt="4"/>
      <dgm:spPr/>
    </dgm:pt>
    <dgm:pt modelId="{8E4790B6-09CE-044C-AEB7-3963EBD5FA79}" type="pres">
      <dgm:prSet presAssocID="{9573CD19-A07C-6F42-A23C-E178C006B2C0}" presName="childText" presStyleLbl="bgAcc1" presStyleIdx="1" presStyleCnt="4">
        <dgm:presLayoutVars>
          <dgm:bulletEnabled val="1"/>
        </dgm:presLayoutVars>
      </dgm:prSet>
      <dgm:spPr/>
    </dgm:pt>
    <dgm:pt modelId="{1B06240D-396C-A247-B509-D5449235EBF7}" type="pres">
      <dgm:prSet presAssocID="{A5796BB5-69A5-D74F-95F7-F6B098CE28E9}" presName="root" presStyleCnt="0"/>
      <dgm:spPr/>
    </dgm:pt>
    <dgm:pt modelId="{3ECF1819-BA38-504E-99B8-E016750B5082}" type="pres">
      <dgm:prSet presAssocID="{A5796BB5-69A5-D74F-95F7-F6B098CE28E9}" presName="rootComposite" presStyleCnt="0"/>
      <dgm:spPr/>
    </dgm:pt>
    <dgm:pt modelId="{3CA6D2A0-FC3F-BA41-8FCB-942F3D47DB93}" type="pres">
      <dgm:prSet presAssocID="{A5796BB5-69A5-D74F-95F7-F6B098CE28E9}" presName="rootText" presStyleLbl="node1" presStyleIdx="1" presStyleCnt="2"/>
      <dgm:spPr/>
    </dgm:pt>
    <dgm:pt modelId="{36C5668B-7002-DF4F-AC72-FA39B5B4BB4D}" type="pres">
      <dgm:prSet presAssocID="{A5796BB5-69A5-D74F-95F7-F6B098CE28E9}" presName="rootConnector" presStyleLbl="node1" presStyleIdx="1" presStyleCnt="2"/>
      <dgm:spPr/>
    </dgm:pt>
    <dgm:pt modelId="{0CB376AF-F4E5-224D-B2F5-5280290931DD}" type="pres">
      <dgm:prSet presAssocID="{A5796BB5-69A5-D74F-95F7-F6B098CE28E9}" presName="childShape" presStyleCnt="0"/>
      <dgm:spPr/>
    </dgm:pt>
    <dgm:pt modelId="{E1F5C880-2BCB-B443-804B-77114112FC6C}" type="pres">
      <dgm:prSet presAssocID="{781B24DF-0BF4-864A-B9AE-B48E8284E8D9}" presName="Name13" presStyleLbl="parChTrans1D2" presStyleIdx="2" presStyleCnt="4"/>
      <dgm:spPr/>
    </dgm:pt>
    <dgm:pt modelId="{99FDDC77-D857-C046-AD01-1BFBBAA56590}" type="pres">
      <dgm:prSet presAssocID="{FD4EB924-27EB-F34A-84D5-7734229C05FC}" presName="childText" presStyleLbl="bgAcc1" presStyleIdx="2" presStyleCnt="4">
        <dgm:presLayoutVars>
          <dgm:bulletEnabled val="1"/>
        </dgm:presLayoutVars>
      </dgm:prSet>
      <dgm:spPr/>
    </dgm:pt>
    <dgm:pt modelId="{88E519C6-3B59-B54D-8CF7-5323467C9516}" type="pres">
      <dgm:prSet presAssocID="{4A515948-5DD9-9949-8618-D4BD1C6FFBE5}" presName="Name13" presStyleLbl="parChTrans1D2" presStyleIdx="3" presStyleCnt="4"/>
      <dgm:spPr/>
    </dgm:pt>
    <dgm:pt modelId="{3EC06819-2AF1-0745-81FB-77CB280978FC}" type="pres">
      <dgm:prSet presAssocID="{AEA0F8D4-4E28-9A40-A074-C15810D817DD}" presName="childText" presStyleLbl="bgAcc1" presStyleIdx="3" presStyleCnt="4">
        <dgm:presLayoutVars>
          <dgm:bulletEnabled val="1"/>
        </dgm:presLayoutVars>
      </dgm:prSet>
      <dgm:spPr/>
    </dgm:pt>
  </dgm:ptLst>
  <dgm:cxnLst>
    <dgm:cxn modelId="{1D7BA1A1-1D0A-514F-B368-55B564389200}" type="presOf" srcId="{4EFFFC5D-5FEA-544D-BA89-FB8F25FB00CD}" destId="{99FDDC77-D857-C046-AD01-1BFBBAA56590}" srcOrd="0" destOrd="1" presId="urn:microsoft.com/office/officeart/2005/8/layout/hierarchy3"/>
    <dgm:cxn modelId="{69374C26-FCA9-E84D-A624-1C5F57166B06}" srcId="{6EBD2919-7035-AD49-959F-D7EEAB864F9B}" destId="{A5796BB5-69A5-D74F-95F7-F6B098CE28E9}" srcOrd="1" destOrd="0" parTransId="{E6B9D3BE-63ED-E740-9C32-1C01525318B0}" sibTransId="{47E86DF8-198B-D74E-8946-9F5D1D657065}"/>
    <dgm:cxn modelId="{2861FC80-4C33-2A49-8DEE-7F8E2697333A}" type="presOf" srcId="{A3AF0949-98A9-9342-AA96-519C78831FA5}" destId="{6ED2EB35-824E-6647-8B0C-25CBDDA6F757}" srcOrd="0" destOrd="2" presId="urn:microsoft.com/office/officeart/2005/8/layout/hierarchy3"/>
    <dgm:cxn modelId="{EFE0D04B-FFC5-C449-A79E-7E7DE51B606F}" srcId="{9573CD19-A07C-6F42-A23C-E178C006B2C0}" destId="{F1E62100-FCE6-DD41-A2C9-6A9E4DF58CC3}" srcOrd="2" destOrd="0" parTransId="{DCACFC58-1616-2A4D-909F-08DDD958BF1D}" sibTransId="{9F5B3904-CC74-ED46-A31D-FAB243D0C053}"/>
    <dgm:cxn modelId="{F64DE19C-5699-C745-975E-BB9F2A390AC2}" type="presOf" srcId="{309D8273-7809-A442-9471-24BF1CAA0815}" destId="{6ED2EB35-824E-6647-8B0C-25CBDDA6F757}" srcOrd="0" destOrd="4" presId="urn:microsoft.com/office/officeart/2005/8/layout/hierarchy3"/>
    <dgm:cxn modelId="{C67A0E73-850E-D94D-A50A-7A00FF323692}" type="presOf" srcId="{4ECFDCAD-0144-6849-ACB9-CE75B488663D}" destId="{A0CE0CA8-9836-0C4C-AFF1-68ACF5ED7401}" srcOrd="0" destOrd="0" presId="urn:microsoft.com/office/officeart/2005/8/layout/hierarchy3"/>
    <dgm:cxn modelId="{3775AC77-279B-184A-A585-39FFF4877612}" type="presOf" srcId="{6EBD2919-7035-AD49-959F-D7EEAB864F9B}" destId="{22BFBCCA-3776-1844-A519-0ED67B85C6D0}" srcOrd="0" destOrd="0" presId="urn:microsoft.com/office/officeart/2005/8/layout/hierarchy3"/>
    <dgm:cxn modelId="{81A4EDED-92ED-AB41-814E-32682C985002}" type="presOf" srcId="{781B24DF-0BF4-864A-B9AE-B48E8284E8D9}" destId="{E1F5C880-2BCB-B443-804B-77114112FC6C}" srcOrd="0" destOrd="0" presId="urn:microsoft.com/office/officeart/2005/8/layout/hierarchy3"/>
    <dgm:cxn modelId="{E65E93D0-F4BB-CC44-B25B-4630A9800598}" srcId="{6EBD2919-7035-AD49-959F-D7EEAB864F9B}" destId="{AB8CB54A-8921-A640-B5B1-E91B3EA86C35}" srcOrd="0" destOrd="0" parTransId="{39E88160-1DC0-2445-AC4F-F25FB5B407F9}" sibTransId="{5BFF893D-DA90-3045-87C4-0CC357C09186}"/>
    <dgm:cxn modelId="{DF694376-353A-EC44-9738-09CF9600BC25}" srcId="{BBA975E0-71FE-614D-8FED-E7041F878BA6}" destId="{360829B8-E5A5-D04E-8927-5AE2C4E6455F}" srcOrd="0" destOrd="0" parTransId="{9CF9015E-CB2D-204B-AC95-33050D97136C}" sibTransId="{65B2D399-8377-DF4D-8984-620898634A6D}"/>
    <dgm:cxn modelId="{9726F4FE-F932-1C4F-9D98-7AA1236E4F25}" type="presOf" srcId="{A5796BB5-69A5-D74F-95F7-F6B098CE28E9}" destId="{3CA6D2A0-FC3F-BA41-8FCB-942F3D47DB93}" srcOrd="0" destOrd="0" presId="urn:microsoft.com/office/officeart/2005/8/layout/hierarchy3"/>
    <dgm:cxn modelId="{3926334C-2A5B-354D-8DC6-33D2D2E71E3F}" type="presOf" srcId="{9573CD19-A07C-6F42-A23C-E178C006B2C0}" destId="{8E4790B6-09CE-044C-AEB7-3963EBD5FA79}" srcOrd="0" destOrd="0" presId="urn:microsoft.com/office/officeart/2005/8/layout/hierarchy3"/>
    <dgm:cxn modelId="{65437E3B-A697-9943-8040-FC4F0C9645AE}" srcId="{BBA975E0-71FE-614D-8FED-E7041F878BA6}" destId="{309D8273-7809-A442-9471-24BF1CAA0815}" srcOrd="3" destOrd="0" parTransId="{028DE1C6-5FE7-F641-BE8B-6C473D3C03AD}" sibTransId="{706B969F-4E1A-EE45-B2EF-993840B38537}"/>
    <dgm:cxn modelId="{79FEF1D3-B270-DE40-BAA3-28F3ADB10BF3}" type="presOf" srcId="{A3E7F48F-188B-5F4E-B8A8-9C547BD5D006}" destId="{550F77F9-CD43-834F-AB1A-24A55CFE7FC6}" srcOrd="0" destOrd="0" presId="urn:microsoft.com/office/officeart/2005/8/layout/hierarchy3"/>
    <dgm:cxn modelId="{F1489A6E-0C3D-7E4E-9857-1C9D3CAFD6CB}" type="presOf" srcId="{139572AC-D8FB-034B-8BEB-B85AD5C3D506}" destId="{3EC06819-2AF1-0745-81FB-77CB280978FC}" srcOrd="0" destOrd="3" presId="urn:microsoft.com/office/officeart/2005/8/layout/hierarchy3"/>
    <dgm:cxn modelId="{91F39C42-DF20-7546-AE80-9D988FCABAD0}" srcId="{AEA0F8D4-4E28-9A40-A074-C15810D817DD}" destId="{2DE33A31-EDF3-1149-AF2B-E3FA835BA489}" srcOrd="0" destOrd="0" parTransId="{759F4E37-A3A2-D747-9474-7C998B95B76D}" sibTransId="{186365EE-529F-174D-A626-A57966F2B10A}"/>
    <dgm:cxn modelId="{F82E849A-E3C4-734B-AFC1-99B8EC6E32C3}" type="presOf" srcId="{2DE33A31-EDF3-1149-AF2B-E3FA835BA489}" destId="{3EC06819-2AF1-0745-81FB-77CB280978FC}" srcOrd="0" destOrd="1" presId="urn:microsoft.com/office/officeart/2005/8/layout/hierarchy3"/>
    <dgm:cxn modelId="{632EC5D4-5F48-2348-9DA8-6CF141E11A57}" srcId="{AB8CB54A-8921-A640-B5B1-E91B3EA86C35}" destId="{BBA975E0-71FE-614D-8FED-E7041F878BA6}" srcOrd="0" destOrd="0" parTransId="{A3E7F48F-188B-5F4E-B8A8-9C547BD5D006}" sibTransId="{DB0462E7-7D78-154D-B6E6-1F986D2049A6}"/>
    <dgm:cxn modelId="{45E4E815-442F-454F-A7A8-6BDA7A58127E}" type="presOf" srcId="{FCAD7311-6731-024E-BFBA-E8AF79BC4E8A}" destId="{6ED2EB35-824E-6647-8B0C-25CBDDA6F757}" srcOrd="0" destOrd="3" presId="urn:microsoft.com/office/officeart/2005/8/layout/hierarchy3"/>
    <dgm:cxn modelId="{A425A0A2-31B5-9543-AF66-DC4AB1D4DBEB}" type="presOf" srcId="{03D6F7BD-8750-344E-A967-C1271F62E927}" destId="{99FDDC77-D857-C046-AD01-1BFBBAA56590}" srcOrd="0" destOrd="3" presId="urn:microsoft.com/office/officeart/2005/8/layout/hierarchy3"/>
    <dgm:cxn modelId="{EF0634BE-B016-EB40-AA07-0901981285F9}" type="presOf" srcId="{F1E62100-FCE6-DD41-A2C9-6A9E4DF58CC3}" destId="{8E4790B6-09CE-044C-AEB7-3963EBD5FA79}" srcOrd="0" destOrd="3" presId="urn:microsoft.com/office/officeart/2005/8/layout/hierarchy3"/>
    <dgm:cxn modelId="{29BC542A-0DE5-A841-A2BE-130CB1367F72}" type="presOf" srcId="{BB662CE0-8262-1340-A5D7-FA1A6B41C260}" destId="{3EC06819-2AF1-0745-81FB-77CB280978FC}" srcOrd="0" destOrd="4" presId="urn:microsoft.com/office/officeart/2005/8/layout/hierarchy3"/>
    <dgm:cxn modelId="{C092FD9F-DBC1-8445-907F-A17592F8C43C}" type="presOf" srcId="{AB8CB54A-8921-A640-B5B1-E91B3EA86C35}" destId="{841F85EA-6071-0240-A5E7-B433607C583B}" srcOrd="1" destOrd="0" presId="urn:microsoft.com/office/officeart/2005/8/layout/hierarchy3"/>
    <dgm:cxn modelId="{67863FD8-9935-764E-994D-F98AB7BA9E58}" srcId="{A5796BB5-69A5-D74F-95F7-F6B098CE28E9}" destId="{AEA0F8D4-4E28-9A40-A074-C15810D817DD}" srcOrd="1" destOrd="0" parTransId="{4A515948-5DD9-9949-8618-D4BD1C6FFBE5}" sibTransId="{9891900B-2E69-C34D-BD5B-2CAFF60A764C}"/>
    <dgm:cxn modelId="{D0F1BEA8-15E2-254E-9C95-A9106D4D21F5}" srcId="{AEA0F8D4-4E28-9A40-A074-C15810D817DD}" destId="{139572AC-D8FB-034B-8BEB-B85AD5C3D506}" srcOrd="2" destOrd="0" parTransId="{DE8A918B-04AB-0B46-919A-DE399B9F96EB}" sibTransId="{A4CE5BE8-B5A1-DF44-B456-24D915935222}"/>
    <dgm:cxn modelId="{FC387EBC-3A8F-EE49-9829-D70A0A8005B8}" type="presOf" srcId="{BBA975E0-71FE-614D-8FED-E7041F878BA6}" destId="{6ED2EB35-824E-6647-8B0C-25CBDDA6F757}" srcOrd="0" destOrd="0" presId="urn:microsoft.com/office/officeart/2005/8/layout/hierarchy3"/>
    <dgm:cxn modelId="{A126CBDE-E7AE-2845-BFB1-A343D5F1A614}" type="presOf" srcId="{06BFDEE8-8057-AB4B-81E4-BEB17CA33D8C}" destId="{3EC06819-2AF1-0745-81FB-77CB280978FC}" srcOrd="0" destOrd="2" presId="urn:microsoft.com/office/officeart/2005/8/layout/hierarchy3"/>
    <dgm:cxn modelId="{B821C398-B7FE-654E-A202-9030EF1C2E6C}" srcId="{AEA0F8D4-4E28-9A40-A074-C15810D817DD}" destId="{06BFDEE8-8057-AB4B-81E4-BEB17CA33D8C}" srcOrd="1" destOrd="0" parTransId="{32F0F08D-3F96-894B-B7AC-6AEA08B84CF3}" sibTransId="{C86A8E3D-CD62-C84E-AC25-363E93DD1E40}"/>
    <dgm:cxn modelId="{A6BA6EFC-2B88-2F4B-AADC-C40B85C2D0DD}" srcId="{AB8CB54A-8921-A640-B5B1-E91B3EA86C35}" destId="{9573CD19-A07C-6F42-A23C-E178C006B2C0}" srcOrd="1" destOrd="0" parTransId="{4ECFDCAD-0144-6849-ACB9-CE75B488663D}" sibTransId="{FDDE01E9-ED67-854A-9AD3-61E9BCD46578}"/>
    <dgm:cxn modelId="{78DA4AEA-BAB8-064E-A95A-4D8835C90ACF}" type="presOf" srcId="{3D3A8BC3-BCEF-AA49-861C-73DD65FCA101}" destId="{8E4790B6-09CE-044C-AEB7-3963EBD5FA79}" srcOrd="0" destOrd="1" presId="urn:microsoft.com/office/officeart/2005/8/layout/hierarchy3"/>
    <dgm:cxn modelId="{97841341-C0EC-404E-850C-1DF72905505A}" srcId="{BBA975E0-71FE-614D-8FED-E7041F878BA6}" destId="{A3AF0949-98A9-9342-AA96-519C78831FA5}" srcOrd="1" destOrd="0" parTransId="{1A91F5EE-5690-1D4B-A882-8B59806E490F}" sibTransId="{EEE3F91D-AFF0-F84E-BC4B-7900A6678FDF}"/>
    <dgm:cxn modelId="{C4AE2FA2-46F2-CF41-80A0-820734F89085}" type="presOf" srcId="{360829B8-E5A5-D04E-8927-5AE2C4E6455F}" destId="{6ED2EB35-824E-6647-8B0C-25CBDDA6F757}" srcOrd="0" destOrd="1" presId="urn:microsoft.com/office/officeart/2005/8/layout/hierarchy3"/>
    <dgm:cxn modelId="{D0A88BAF-E6C1-9E41-A39E-62CB6FE9B5D1}" srcId="{9573CD19-A07C-6F42-A23C-E178C006B2C0}" destId="{D1D84508-9E5A-384B-AAC0-B3383876CAA1}" srcOrd="1" destOrd="0" parTransId="{6A17C668-E087-7C4D-8F0E-458A847AEC0A}" sibTransId="{73126ACB-ECB0-3641-B2B7-E8A56F5E8F70}"/>
    <dgm:cxn modelId="{E8179D0E-A1B6-1B40-8E49-7DD0738A4712}" type="presOf" srcId="{A5796BB5-69A5-D74F-95F7-F6B098CE28E9}" destId="{36C5668B-7002-DF4F-AC72-FA39B5B4BB4D}" srcOrd="1" destOrd="0" presId="urn:microsoft.com/office/officeart/2005/8/layout/hierarchy3"/>
    <dgm:cxn modelId="{E905E1A9-5811-F24D-8755-2C357E409C3F}" type="presOf" srcId="{AB8CB54A-8921-A640-B5B1-E91B3EA86C35}" destId="{0ABAEFD5-BA45-1F41-8482-BBDF510D538A}" srcOrd="0" destOrd="0" presId="urn:microsoft.com/office/officeart/2005/8/layout/hierarchy3"/>
    <dgm:cxn modelId="{4C96DD71-AC29-E348-BEF6-682206E754D9}" srcId="{BBA975E0-71FE-614D-8FED-E7041F878BA6}" destId="{FCAD7311-6731-024E-BFBA-E8AF79BC4E8A}" srcOrd="2" destOrd="0" parTransId="{15D62D12-157D-FF43-8498-B92F88F9D877}" sibTransId="{A01EC043-7F59-2247-A344-3BFE05BF5B89}"/>
    <dgm:cxn modelId="{0EBB9BE2-EC31-B34C-B455-0C166835BC4D}" srcId="{FD4EB924-27EB-F34A-84D5-7734229C05FC}" destId="{4EFFFC5D-5FEA-544D-BA89-FB8F25FB00CD}" srcOrd="0" destOrd="0" parTransId="{29BA34A9-04E3-B14B-A79F-ACB5D96BE3B8}" sibTransId="{4499A9D7-2D46-7C49-8F78-E5E1EDB42515}"/>
    <dgm:cxn modelId="{701C678F-7BCA-5C4D-BE43-C0D58043EE99}" type="presOf" srcId="{262F7F02-EA4A-2147-836C-7E668CE9AF70}" destId="{99FDDC77-D857-C046-AD01-1BFBBAA56590}" srcOrd="0" destOrd="2" presId="urn:microsoft.com/office/officeart/2005/8/layout/hierarchy3"/>
    <dgm:cxn modelId="{0722AA19-739B-804E-B58D-3E0B2A756319}" srcId="{A5796BB5-69A5-D74F-95F7-F6B098CE28E9}" destId="{FD4EB924-27EB-F34A-84D5-7734229C05FC}" srcOrd="0" destOrd="0" parTransId="{781B24DF-0BF4-864A-B9AE-B48E8284E8D9}" sibTransId="{80296D96-2EBD-9D45-A4F5-4FF1A08340B5}"/>
    <dgm:cxn modelId="{069A337A-4B03-1842-9E18-4273AD6D1871}" type="presOf" srcId="{D1D84508-9E5A-384B-AAC0-B3383876CAA1}" destId="{8E4790B6-09CE-044C-AEB7-3963EBD5FA79}" srcOrd="0" destOrd="2" presId="urn:microsoft.com/office/officeart/2005/8/layout/hierarchy3"/>
    <dgm:cxn modelId="{C157FE30-3587-2A49-977A-84F33DCAA3DF}" srcId="{9573CD19-A07C-6F42-A23C-E178C006B2C0}" destId="{3D3A8BC3-BCEF-AA49-861C-73DD65FCA101}" srcOrd="0" destOrd="0" parTransId="{CBEC2F2A-3669-8F4F-9B15-156BA09BAF12}" sibTransId="{E73C5058-A8A2-5D4D-A796-D2F9E6A8A8C9}"/>
    <dgm:cxn modelId="{E4B664D3-ECE7-EE4D-87F5-0C9C0450CEF9}" type="presOf" srcId="{4A515948-5DD9-9949-8618-D4BD1C6FFBE5}" destId="{88E519C6-3B59-B54D-8CF7-5323467C9516}" srcOrd="0" destOrd="0" presId="urn:microsoft.com/office/officeart/2005/8/layout/hierarchy3"/>
    <dgm:cxn modelId="{4F679F19-9BEF-914B-AB29-9DBC2985F26C}" type="presOf" srcId="{AEA0F8D4-4E28-9A40-A074-C15810D817DD}" destId="{3EC06819-2AF1-0745-81FB-77CB280978FC}" srcOrd="0" destOrd="0" presId="urn:microsoft.com/office/officeart/2005/8/layout/hierarchy3"/>
    <dgm:cxn modelId="{3065195C-A7DC-1A42-99FB-CB0A38726006}" srcId="{AEA0F8D4-4E28-9A40-A074-C15810D817DD}" destId="{BB662CE0-8262-1340-A5D7-FA1A6B41C260}" srcOrd="3" destOrd="0" parTransId="{9420EECF-BFB1-0D47-8E1C-9C2AD0F94E7A}" sibTransId="{212AC127-31D4-0244-9F59-09CF41567E1D}"/>
    <dgm:cxn modelId="{19B2C84B-1F8B-2041-8650-39E35FAFA8A9}" srcId="{FD4EB924-27EB-F34A-84D5-7734229C05FC}" destId="{03D6F7BD-8750-344E-A967-C1271F62E927}" srcOrd="2" destOrd="0" parTransId="{F1AFA8CF-3ABD-3043-96AB-6129DAA2FD0D}" sibTransId="{388711F4-5D4D-754F-B158-D0FC448B8FB2}"/>
    <dgm:cxn modelId="{76A998D3-3410-BE46-BB4B-7BCCCE27C3A9}" type="presOf" srcId="{FD4EB924-27EB-F34A-84D5-7734229C05FC}" destId="{99FDDC77-D857-C046-AD01-1BFBBAA56590}" srcOrd="0" destOrd="0" presId="urn:microsoft.com/office/officeart/2005/8/layout/hierarchy3"/>
    <dgm:cxn modelId="{48A6594A-ED99-CB43-9D68-37E4ADE4A907}" srcId="{FD4EB924-27EB-F34A-84D5-7734229C05FC}" destId="{262F7F02-EA4A-2147-836C-7E668CE9AF70}" srcOrd="1" destOrd="0" parTransId="{F40CF27D-7FFD-8A40-BAE8-5D8A20F83F72}" sibTransId="{70E67E0A-8E9E-E14F-AB6B-DB5D3E67C767}"/>
    <dgm:cxn modelId="{8FA2FDFA-166C-1E4D-8BB3-EAF645129D6A}" type="presParOf" srcId="{22BFBCCA-3776-1844-A519-0ED67B85C6D0}" destId="{F8BD26F2-7BB4-E846-AA4E-EC1A00BC885C}" srcOrd="0" destOrd="0" presId="urn:microsoft.com/office/officeart/2005/8/layout/hierarchy3"/>
    <dgm:cxn modelId="{A462DA40-94C4-6F4B-8123-E121A073E558}" type="presParOf" srcId="{F8BD26F2-7BB4-E846-AA4E-EC1A00BC885C}" destId="{FD0E94DB-EB70-FC4F-B029-5CFD40585900}" srcOrd="0" destOrd="0" presId="urn:microsoft.com/office/officeart/2005/8/layout/hierarchy3"/>
    <dgm:cxn modelId="{89BAAA56-B262-AF41-A1FE-2156B0A1B633}" type="presParOf" srcId="{FD0E94DB-EB70-FC4F-B029-5CFD40585900}" destId="{0ABAEFD5-BA45-1F41-8482-BBDF510D538A}" srcOrd="0" destOrd="0" presId="urn:microsoft.com/office/officeart/2005/8/layout/hierarchy3"/>
    <dgm:cxn modelId="{A3BD56FC-E87B-DE49-BE36-E7FD78EDB228}" type="presParOf" srcId="{FD0E94DB-EB70-FC4F-B029-5CFD40585900}" destId="{841F85EA-6071-0240-A5E7-B433607C583B}" srcOrd="1" destOrd="0" presId="urn:microsoft.com/office/officeart/2005/8/layout/hierarchy3"/>
    <dgm:cxn modelId="{EB783F0E-8D93-E24B-97DB-002AA7122ED0}" type="presParOf" srcId="{F8BD26F2-7BB4-E846-AA4E-EC1A00BC885C}" destId="{F8829930-1C08-7B44-940A-351017498860}" srcOrd="1" destOrd="0" presId="urn:microsoft.com/office/officeart/2005/8/layout/hierarchy3"/>
    <dgm:cxn modelId="{A0B96A55-BED3-2142-AC16-6008B1022A7B}" type="presParOf" srcId="{F8829930-1C08-7B44-940A-351017498860}" destId="{550F77F9-CD43-834F-AB1A-24A55CFE7FC6}" srcOrd="0" destOrd="0" presId="urn:microsoft.com/office/officeart/2005/8/layout/hierarchy3"/>
    <dgm:cxn modelId="{9972AA28-D5F0-614C-B2AD-E4A255F057F7}" type="presParOf" srcId="{F8829930-1C08-7B44-940A-351017498860}" destId="{6ED2EB35-824E-6647-8B0C-25CBDDA6F757}" srcOrd="1" destOrd="0" presId="urn:microsoft.com/office/officeart/2005/8/layout/hierarchy3"/>
    <dgm:cxn modelId="{422679C1-262D-5E44-9ECD-68DC90463A4D}" type="presParOf" srcId="{F8829930-1C08-7B44-940A-351017498860}" destId="{A0CE0CA8-9836-0C4C-AFF1-68ACF5ED7401}" srcOrd="2" destOrd="0" presId="urn:microsoft.com/office/officeart/2005/8/layout/hierarchy3"/>
    <dgm:cxn modelId="{4E172184-438B-6441-9C03-97F68BCA5243}" type="presParOf" srcId="{F8829930-1C08-7B44-940A-351017498860}" destId="{8E4790B6-09CE-044C-AEB7-3963EBD5FA79}" srcOrd="3" destOrd="0" presId="urn:microsoft.com/office/officeart/2005/8/layout/hierarchy3"/>
    <dgm:cxn modelId="{89DFF379-3646-EA40-A2E1-56BE8C7EACA1}" type="presParOf" srcId="{22BFBCCA-3776-1844-A519-0ED67B85C6D0}" destId="{1B06240D-396C-A247-B509-D5449235EBF7}" srcOrd="1" destOrd="0" presId="urn:microsoft.com/office/officeart/2005/8/layout/hierarchy3"/>
    <dgm:cxn modelId="{1533DD39-930E-A54D-8DB9-1FD71781129D}" type="presParOf" srcId="{1B06240D-396C-A247-B509-D5449235EBF7}" destId="{3ECF1819-BA38-504E-99B8-E016750B5082}" srcOrd="0" destOrd="0" presId="urn:microsoft.com/office/officeart/2005/8/layout/hierarchy3"/>
    <dgm:cxn modelId="{2F2DAEDF-B275-B945-B38B-4F8C2A7D47DD}" type="presParOf" srcId="{3ECF1819-BA38-504E-99B8-E016750B5082}" destId="{3CA6D2A0-FC3F-BA41-8FCB-942F3D47DB93}" srcOrd="0" destOrd="0" presId="urn:microsoft.com/office/officeart/2005/8/layout/hierarchy3"/>
    <dgm:cxn modelId="{F9284C50-6F97-0B49-94F7-50491566E517}" type="presParOf" srcId="{3ECF1819-BA38-504E-99B8-E016750B5082}" destId="{36C5668B-7002-DF4F-AC72-FA39B5B4BB4D}" srcOrd="1" destOrd="0" presId="urn:microsoft.com/office/officeart/2005/8/layout/hierarchy3"/>
    <dgm:cxn modelId="{7B1CC48D-AF2B-F04E-9894-6934F99DE16D}" type="presParOf" srcId="{1B06240D-396C-A247-B509-D5449235EBF7}" destId="{0CB376AF-F4E5-224D-B2F5-5280290931DD}" srcOrd="1" destOrd="0" presId="urn:microsoft.com/office/officeart/2005/8/layout/hierarchy3"/>
    <dgm:cxn modelId="{5186124F-5501-554F-B667-D60770FE118D}" type="presParOf" srcId="{0CB376AF-F4E5-224D-B2F5-5280290931DD}" destId="{E1F5C880-2BCB-B443-804B-77114112FC6C}" srcOrd="0" destOrd="0" presId="urn:microsoft.com/office/officeart/2005/8/layout/hierarchy3"/>
    <dgm:cxn modelId="{9587D6F1-5171-1246-9C7A-34029AE951C5}" type="presParOf" srcId="{0CB376AF-F4E5-224D-B2F5-5280290931DD}" destId="{99FDDC77-D857-C046-AD01-1BFBBAA56590}" srcOrd="1" destOrd="0" presId="urn:microsoft.com/office/officeart/2005/8/layout/hierarchy3"/>
    <dgm:cxn modelId="{CFE6F725-B55A-FD47-B00B-05BE4DBFA349}" type="presParOf" srcId="{0CB376AF-F4E5-224D-B2F5-5280290931DD}" destId="{88E519C6-3B59-B54D-8CF7-5323467C9516}" srcOrd="2" destOrd="0" presId="urn:microsoft.com/office/officeart/2005/8/layout/hierarchy3"/>
    <dgm:cxn modelId="{17FA32DC-6711-134E-8460-7331E429EF8A}" type="presParOf" srcId="{0CB376AF-F4E5-224D-B2F5-5280290931DD}" destId="{3EC06819-2AF1-0745-81FB-77CB280978F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BD2919-7035-AD49-959F-D7EEAB864F9B}" type="doc">
      <dgm:prSet loTypeId="urn:microsoft.com/office/officeart/2005/8/layout/hierarchy3" loCatId="" qsTypeId="urn:microsoft.com/office/officeart/2005/8/quickstyle/simple1" qsCatId="simple" csTypeId="urn:microsoft.com/office/officeart/2005/8/colors/colorful2" csCatId="colorful" phldr="1"/>
      <dgm:spPr/>
      <dgm:t>
        <a:bodyPr/>
        <a:lstStyle/>
        <a:p>
          <a:endParaRPr lang="en-US"/>
        </a:p>
      </dgm:t>
    </dgm:pt>
    <dgm:pt modelId="{AB8CB54A-8921-A640-B5B1-E91B3EA86C35}">
      <dgm:prSet phldrT="[Text]" custT="1"/>
      <dgm:spPr>
        <a:solidFill>
          <a:schemeClr val="accent3"/>
        </a:solidFill>
      </dgm:spPr>
      <dgm:t>
        <a:bodyPr/>
        <a:lstStyle/>
        <a:p>
          <a:r>
            <a:rPr lang="en-US" sz="2400" dirty="0">
              <a:latin typeface="Gotham Rounded Book" charset="0"/>
              <a:ea typeface="Gotham Rounded Book" charset="0"/>
              <a:cs typeface="Gotham Rounded Book" charset="0"/>
            </a:rPr>
            <a:t>Office 365</a:t>
          </a:r>
        </a:p>
      </dgm:t>
    </dgm:pt>
    <dgm:pt modelId="{39E88160-1DC0-2445-AC4F-F25FB5B407F9}" type="parTrans" cxnId="{E65E93D0-F4BB-CC44-B25B-4630A9800598}">
      <dgm:prSet/>
      <dgm:spPr/>
      <dgm:t>
        <a:bodyPr/>
        <a:lstStyle/>
        <a:p>
          <a:endParaRPr lang="en-US">
            <a:latin typeface="Gotham Rounded Book" charset="0"/>
            <a:ea typeface="Gotham Rounded Book" charset="0"/>
            <a:cs typeface="Gotham Rounded Book" charset="0"/>
          </a:endParaRPr>
        </a:p>
      </dgm:t>
    </dgm:pt>
    <dgm:pt modelId="{5BFF893D-DA90-3045-87C4-0CC357C09186}" type="sibTrans" cxnId="{E65E93D0-F4BB-CC44-B25B-4630A9800598}">
      <dgm:prSet/>
      <dgm:spPr/>
      <dgm:t>
        <a:bodyPr/>
        <a:lstStyle/>
        <a:p>
          <a:endParaRPr lang="en-US">
            <a:latin typeface="Gotham Rounded Book" charset="0"/>
            <a:ea typeface="Gotham Rounded Book" charset="0"/>
            <a:cs typeface="Gotham Rounded Book" charset="0"/>
          </a:endParaRPr>
        </a:p>
      </dgm:t>
    </dgm:pt>
    <dgm:pt modelId="{BBA975E0-71FE-614D-8FED-E7041F878BA6}">
      <dgm:prSet phldrT="[Text]"/>
      <dgm:spPr>
        <a:ln>
          <a:solidFill>
            <a:schemeClr val="accent2"/>
          </a:solidFill>
        </a:ln>
      </dgm:spPr>
      <dgm:t>
        <a:bodyPr/>
        <a:lstStyle/>
        <a:p>
          <a:r>
            <a:rPr lang="en-US" dirty="0">
              <a:latin typeface="Gotham Rounded Book" charset="0"/>
              <a:ea typeface="Gotham Rounded Book" charset="0"/>
              <a:cs typeface="Gotham Rounded Book" charset="0"/>
            </a:rPr>
            <a:t>Advantages:</a:t>
          </a:r>
        </a:p>
      </dgm:t>
    </dgm:pt>
    <dgm:pt modelId="{A3E7F48F-188B-5F4E-B8A8-9C547BD5D006}" type="parTrans" cxnId="{632EC5D4-5F48-2348-9DA8-6CF141E11A57}">
      <dgm:prSet/>
      <dgm:spPr/>
      <dgm:t>
        <a:bodyPr/>
        <a:lstStyle/>
        <a:p>
          <a:endParaRPr lang="en-US">
            <a:latin typeface="Gotham Rounded Book" charset="0"/>
            <a:ea typeface="Gotham Rounded Book" charset="0"/>
            <a:cs typeface="Gotham Rounded Book" charset="0"/>
          </a:endParaRPr>
        </a:p>
      </dgm:t>
    </dgm:pt>
    <dgm:pt modelId="{DB0462E7-7D78-154D-B6E6-1F986D2049A6}" type="sibTrans" cxnId="{632EC5D4-5F48-2348-9DA8-6CF141E11A57}">
      <dgm:prSet/>
      <dgm:spPr/>
      <dgm:t>
        <a:bodyPr/>
        <a:lstStyle/>
        <a:p>
          <a:endParaRPr lang="en-US">
            <a:latin typeface="Gotham Rounded Book" charset="0"/>
            <a:ea typeface="Gotham Rounded Book" charset="0"/>
            <a:cs typeface="Gotham Rounded Book" charset="0"/>
          </a:endParaRPr>
        </a:p>
      </dgm:t>
    </dgm:pt>
    <dgm:pt modelId="{360829B8-E5A5-D04E-8927-5AE2C4E6455F}">
      <dgm:prSet phldrT="[Text]"/>
      <dgm:spPr>
        <a:ln>
          <a:solidFill>
            <a:srgbClr val="FFC000"/>
          </a:solidFill>
        </a:ln>
      </dgm:spPr>
      <dgm:t>
        <a:bodyPr/>
        <a:lstStyle/>
        <a:p>
          <a:r>
            <a:rPr lang="en-US" dirty="0">
              <a:latin typeface="Gotham Rounded Book" charset="0"/>
              <a:ea typeface="Gotham Rounded Book" charset="0"/>
              <a:cs typeface="Gotham Rounded Book" charset="0"/>
            </a:rPr>
            <a:t>Scalability</a:t>
          </a:r>
        </a:p>
      </dgm:t>
    </dgm:pt>
    <dgm:pt modelId="{9CF9015E-CB2D-204B-AC95-33050D97136C}" type="parTrans" cxnId="{DF694376-353A-EC44-9738-09CF9600BC25}">
      <dgm:prSet/>
      <dgm:spPr/>
      <dgm:t>
        <a:bodyPr/>
        <a:lstStyle/>
        <a:p>
          <a:endParaRPr lang="en-US">
            <a:latin typeface="Gotham Rounded Book" charset="0"/>
            <a:ea typeface="Gotham Rounded Book" charset="0"/>
            <a:cs typeface="Gotham Rounded Book" charset="0"/>
          </a:endParaRPr>
        </a:p>
      </dgm:t>
    </dgm:pt>
    <dgm:pt modelId="{65B2D399-8377-DF4D-8984-620898634A6D}" type="sibTrans" cxnId="{DF694376-353A-EC44-9738-09CF9600BC25}">
      <dgm:prSet/>
      <dgm:spPr/>
      <dgm:t>
        <a:bodyPr/>
        <a:lstStyle/>
        <a:p>
          <a:endParaRPr lang="en-US">
            <a:latin typeface="Gotham Rounded Book" charset="0"/>
            <a:ea typeface="Gotham Rounded Book" charset="0"/>
            <a:cs typeface="Gotham Rounded Book" charset="0"/>
          </a:endParaRPr>
        </a:p>
      </dgm:t>
    </dgm:pt>
    <dgm:pt modelId="{A5796BB5-69A5-D74F-95F7-F6B098CE28E9}">
      <dgm:prSet phldrT="[Text]" custT="1"/>
      <dgm:spPr>
        <a:solidFill>
          <a:schemeClr val="accent3"/>
        </a:solidFill>
      </dgm:spPr>
      <dgm:t>
        <a:bodyPr/>
        <a:lstStyle/>
        <a:p>
          <a:r>
            <a:rPr lang="en-US" sz="2400" dirty="0">
              <a:latin typeface="Gotham Rounded Book" charset="0"/>
              <a:ea typeface="Gotham Rounded Book" charset="0"/>
              <a:cs typeface="Gotham Rounded Book" charset="0"/>
            </a:rPr>
            <a:t>On Premise</a:t>
          </a:r>
        </a:p>
      </dgm:t>
    </dgm:pt>
    <dgm:pt modelId="{E6B9D3BE-63ED-E740-9C32-1C01525318B0}" type="parTrans" cxnId="{69374C26-FCA9-E84D-A624-1C5F57166B06}">
      <dgm:prSet/>
      <dgm:spPr/>
      <dgm:t>
        <a:bodyPr/>
        <a:lstStyle/>
        <a:p>
          <a:endParaRPr lang="en-US">
            <a:latin typeface="Gotham Rounded Book" charset="0"/>
            <a:ea typeface="Gotham Rounded Book" charset="0"/>
            <a:cs typeface="Gotham Rounded Book" charset="0"/>
          </a:endParaRPr>
        </a:p>
      </dgm:t>
    </dgm:pt>
    <dgm:pt modelId="{47E86DF8-198B-D74E-8946-9F5D1D657065}" type="sibTrans" cxnId="{69374C26-FCA9-E84D-A624-1C5F57166B06}">
      <dgm:prSet/>
      <dgm:spPr/>
      <dgm:t>
        <a:bodyPr/>
        <a:lstStyle/>
        <a:p>
          <a:endParaRPr lang="en-US">
            <a:latin typeface="Gotham Rounded Book" charset="0"/>
            <a:ea typeface="Gotham Rounded Book" charset="0"/>
            <a:cs typeface="Gotham Rounded Book" charset="0"/>
          </a:endParaRPr>
        </a:p>
      </dgm:t>
    </dgm:pt>
    <dgm:pt modelId="{FD4EB924-27EB-F34A-84D5-7734229C05FC}">
      <dgm:prSet phldrT="[Text]"/>
      <dgm:spPr>
        <a:ln>
          <a:solidFill>
            <a:schemeClr val="accent2"/>
          </a:solidFill>
        </a:ln>
      </dgm:spPr>
      <dgm:t>
        <a:bodyPr/>
        <a:lstStyle/>
        <a:p>
          <a:r>
            <a:rPr lang="en-US" dirty="0">
              <a:latin typeface="Gotham Rounded Book" charset="0"/>
              <a:ea typeface="Gotham Rounded Book" charset="0"/>
              <a:cs typeface="Gotham Rounded Book" charset="0"/>
            </a:rPr>
            <a:t>Advantages:</a:t>
          </a:r>
        </a:p>
      </dgm:t>
    </dgm:pt>
    <dgm:pt modelId="{781B24DF-0BF4-864A-B9AE-B48E8284E8D9}" type="parTrans" cxnId="{0722AA19-739B-804E-B58D-3E0B2A756319}">
      <dgm:prSet/>
      <dgm:spPr/>
      <dgm:t>
        <a:bodyPr/>
        <a:lstStyle/>
        <a:p>
          <a:endParaRPr lang="en-US">
            <a:latin typeface="Gotham Rounded Book" charset="0"/>
            <a:ea typeface="Gotham Rounded Book" charset="0"/>
            <a:cs typeface="Gotham Rounded Book" charset="0"/>
          </a:endParaRPr>
        </a:p>
      </dgm:t>
    </dgm:pt>
    <dgm:pt modelId="{80296D96-2EBD-9D45-A4F5-4FF1A08340B5}" type="sibTrans" cxnId="{0722AA19-739B-804E-B58D-3E0B2A756319}">
      <dgm:prSet/>
      <dgm:spPr/>
      <dgm:t>
        <a:bodyPr/>
        <a:lstStyle/>
        <a:p>
          <a:endParaRPr lang="en-US">
            <a:latin typeface="Gotham Rounded Book" charset="0"/>
            <a:ea typeface="Gotham Rounded Book" charset="0"/>
            <a:cs typeface="Gotham Rounded Book" charset="0"/>
          </a:endParaRPr>
        </a:p>
      </dgm:t>
    </dgm:pt>
    <dgm:pt modelId="{4EFFFC5D-5FEA-544D-BA89-FB8F25FB00CD}">
      <dgm:prSet phldrT="[Text]"/>
      <dgm:spPr>
        <a:ln>
          <a:solidFill>
            <a:schemeClr val="accent2"/>
          </a:solidFill>
        </a:ln>
      </dgm:spPr>
      <dgm:t>
        <a:bodyPr/>
        <a:lstStyle/>
        <a:p>
          <a:r>
            <a:rPr lang="en-US" dirty="0">
              <a:latin typeface="Gotham Rounded Book" charset="0"/>
              <a:ea typeface="Gotham Rounded Book" charset="0"/>
              <a:cs typeface="Gotham Rounded Book" charset="0"/>
            </a:rPr>
            <a:t>Keep full control</a:t>
          </a:r>
        </a:p>
      </dgm:t>
    </dgm:pt>
    <dgm:pt modelId="{29BA34A9-04E3-B14B-A79F-ACB5D96BE3B8}" type="parTrans" cxnId="{0EBB9BE2-EC31-B34C-B455-0C166835BC4D}">
      <dgm:prSet/>
      <dgm:spPr/>
      <dgm:t>
        <a:bodyPr/>
        <a:lstStyle/>
        <a:p>
          <a:endParaRPr lang="en-US">
            <a:latin typeface="Gotham Rounded Book" charset="0"/>
            <a:ea typeface="Gotham Rounded Book" charset="0"/>
            <a:cs typeface="Gotham Rounded Book" charset="0"/>
          </a:endParaRPr>
        </a:p>
      </dgm:t>
    </dgm:pt>
    <dgm:pt modelId="{4499A9D7-2D46-7C49-8F78-E5E1EDB42515}" type="sibTrans" cxnId="{0EBB9BE2-EC31-B34C-B455-0C166835BC4D}">
      <dgm:prSet/>
      <dgm:spPr/>
      <dgm:t>
        <a:bodyPr/>
        <a:lstStyle/>
        <a:p>
          <a:endParaRPr lang="en-US">
            <a:latin typeface="Gotham Rounded Book" charset="0"/>
            <a:ea typeface="Gotham Rounded Book" charset="0"/>
            <a:cs typeface="Gotham Rounded Book" charset="0"/>
          </a:endParaRPr>
        </a:p>
      </dgm:t>
    </dgm:pt>
    <dgm:pt modelId="{262F7F02-EA4A-2147-836C-7E668CE9AF70}">
      <dgm:prSet phldrT="[Text]"/>
      <dgm:spPr>
        <a:ln>
          <a:solidFill>
            <a:schemeClr val="accent2"/>
          </a:solidFill>
        </a:ln>
      </dgm:spPr>
      <dgm:t>
        <a:bodyPr/>
        <a:lstStyle/>
        <a:p>
          <a:r>
            <a:rPr lang="en-US" dirty="0">
              <a:latin typeface="Gotham Rounded Book" charset="0"/>
              <a:ea typeface="Gotham Rounded Book" charset="0"/>
              <a:cs typeface="Gotham Rounded Book" charset="0"/>
            </a:rPr>
            <a:t>More flexibility</a:t>
          </a:r>
        </a:p>
      </dgm:t>
    </dgm:pt>
    <dgm:pt modelId="{F40CF27D-7FFD-8A40-BAE8-5D8A20F83F72}" type="parTrans" cxnId="{48A6594A-ED99-CB43-9D68-37E4ADE4A907}">
      <dgm:prSet/>
      <dgm:spPr/>
      <dgm:t>
        <a:bodyPr/>
        <a:lstStyle/>
        <a:p>
          <a:endParaRPr lang="en-US">
            <a:latin typeface="Gotham Rounded Book" charset="0"/>
            <a:ea typeface="Gotham Rounded Book" charset="0"/>
            <a:cs typeface="Gotham Rounded Book" charset="0"/>
          </a:endParaRPr>
        </a:p>
      </dgm:t>
    </dgm:pt>
    <dgm:pt modelId="{70E67E0A-8E9E-E14F-AB6B-DB5D3E67C767}" type="sibTrans" cxnId="{48A6594A-ED99-CB43-9D68-37E4ADE4A907}">
      <dgm:prSet/>
      <dgm:spPr/>
      <dgm:t>
        <a:bodyPr/>
        <a:lstStyle/>
        <a:p>
          <a:endParaRPr lang="en-US">
            <a:latin typeface="Gotham Rounded Book" charset="0"/>
            <a:ea typeface="Gotham Rounded Book" charset="0"/>
            <a:cs typeface="Gotham Rounded Book" charset="0"/>
          </a:endParaRPr>
        </a:p>
      </dgm:t>
    </dgm:pt>
    <dgm:pt modelId="{03D6F7BD-8750-344E-A967-C1271F62E927}">
      <dgm:prSet phldrT="[Text]"/>
      <dgm:spPr>
        <a:ln>
          <a:solidFill>
            <a:schemeClr val="accent2"/>
          </a:solidFill>
        </a:ln>
      </dgm:spPr>
      <dgm:t>
        <a:bodyPr/>
        <a:lstStyle/>
        <a:p>
          <a:r>
            <a:rPr lang="en-US" dirty="0">
              <a:latin typeface="Gotham Rounded Book" charset="0"/>
              <a:ea typeface="Gotham Rounded Book" charset="0"/>
              <a:cs typeface="Gotham Rounded Book" charset="0"/>
            </a:rPr>
            <a:t>Customer controlled</a:t>
          </a:r>
        </a:p>
        <a:p>
          <a:r>
            <a:rPr lang="en-US" dirty="0">
              <a:latin typeface="Gotham Rounded Book" charset="0"/>
              <a:ea typeface="Gotham Rounded Book" charset="0"/>
              <a:cs typeface="Gotham Rounded Book" charset="0"/>
            </a:rPr>
            <a:t>Keep full control</a:t>
          </a:r>
        </a:p>
      </dgm:t>
    </dgm:pt>
    <dgm:pt modelId="{F1AFA8CF-3ABD-3043-96AB-6129DAA2FD0D}" type="parTrans" cxnId="{19B2C84B-1F8B-2041-8650-39E35FAFA8A9}">
      <dgm:prSet/>
      <dgm:spPr/>
      <dgm:t>
        <a:bodyPr/>
        <a:lstStyle/>
        <a:p>
          <a:endParaRPr lang="en-US">
            <a:latin typeface="Gotham Rounded Book" charset="0"/>
            <a:ea typeface="Gotham Rounded Book" charset="0"/>
            <a:cs typeface="Gotham Rounded Book" charset="0"/>
          </a:endParaRPr>
        </a:p>
      </dgm:t>
    </dgm:pt>
    <dgm:pt modelId="{388711F4-5D4D-754F-B158-D0FC448B8FB2}" type="sibTrans" cxnId="{19B2C84B-1F8B-2041-8650-39E35FAFA8A9}">
      <dgm:prSet/>
      <dgm:spPr/>
      <dgm:t>
        <a:bodyPr/>
        <a:lstStyle/>
        <a:p>
          <a:endParaRPr lang="en-US">
            <a:latin typeface="Gotham Rounded Book" charset="0"/>
            <a:ea typeface="Gotham Rounded Book" charset="0"/>
            <a:cs typeface="Gotham Rounded Book" charset="0"/>
          </a:endParaRPr>
        </a:p>
      </dgm:t>
    </dgm:pt>
    <dgm:pt modelId="{A3AF0949-98A9-9342-AA96-519C78831FA5}">
      <dgm:prSet phldrT="[Text]"/>
      <dgm:spPr>
        <a:ln>
          <a:solidFill>
            <a:srgbClr val="FFC000"/>
          </a:solidFill>
        </a:ln>
      </dgm:spPr>
      <dgm:t>
        <a:bodyPr/>
        <a:lstStyle/>
        <a:p>
          <a:r>
            <a:rPr lang="en-US" dirty="0">
              <a:latin typeface="Gotham Rounded Book" charset="0"/>
              <a:ea typeface="Gotham Rounded Book" charset="0"/>
              <a:cs typeface="Gotham Rounded Book" charset="0"/>
            </a:rPr>
            <a:t>Cut out costs</a:t>
          </a:r>
        </a:p>
      </dgm:t>
    </dgm:pt>
    <dgm:pt modelId="{1A91F5EE-5690-1D4B-A882-8B59806E490F}" type="parTrans" cxnId="{97841341-C0EC-404E-850C-1DF72905505A}">
      <dgm:prSet/>
      <dgm:spPr/>
      <dgm:t>
        <a:bodyPr/>
        <a:lstStyle/>
        <a:p>
          <a:endParaRPr lang="en-US"/>
        </a:p>
      </dgm:t>
    </dgm:pt>
    <dgm:pt modelId="{EEE3F91D-AFF0-F84E-BC4B-7900A6678FDF}" type="sibTrans" cxnId="{97841341-C0EC-404E-850C-1DF72905505A}">
      <dgm:prSet/>
      <dgm:spPr/>
      <dgm:t>
        <a:bodyPr/>
        <a:lstStyle/>
        <a:p>
          <a:endParaRPr lang="en-US"/>
        </a:p>
      </dgm:t>
    </dgm:pt>
    <dgm:pt modelId="{FCAD7311-6731-024E-BFBA-E8AF79BC4E8A}">
      <dgm:prSet phldrT="[Text]"/>
      <dgm:spPr>
        <a:ln>
          <a:solidFill>
            <a:srgbClr val="FFC000"/>
          </a:solidFill>
        </a:ln>
      </dgm:spPr>
      <dgm:t>
        <a:bodyPr/>
        <a:lstStyle/>
        <a:p>
          <a:r>
            <a:rPr lang="en-US" dirty="0">
              <a:latin typeface="Gotham Rounded Book" charset="0"/>
              <a:ea typeface="Gotham Rounded Book" charset="0"/>
              <a:cs typeface="Gotham Rounded Book" charset="0"/>
            </a:rPr>
            <a:t>Reduce risk of losing data</a:t>
          </a:r>
        </a:p>
      </dgm:t>
    </dgm:pt>
    <dgm:pt modelId="{15D62D12-157D-FF43-8498-B92F88F9D877}" type="parTrans" cxnId="{4C96DD71-AC29-E348-BEF6-682206E754D9}">
      <dgm:prSet/>
      <dgm:spPr/>
      <dgm:t>
        <a:bodyPr/>
        <a:lstStyle/>
        <a:p>
          <a:endParaRPr lang="en-US"/>
        </a:p>
      </dgm:t>
    </dgm:pt>
    <dgm:pt modelId="{A01EC043-7F59-2247-A344-3BFE05BF5B89}" type="sibTrans" cxnId="{4C96DD71-AC29-E348-BEF6-682206E754D9}">
      <dgm:prSet/>
      <dgm:spPr/>
      <dgm:t>
        <a:bodyPr/>
        <a:lstStyle/>
        <a:p>
          <a:endParaRPr lang="en-US"/>
        </a:p>
      </dgm:t>
    </dgm:pt>
    <dgm:pt modelId="{309D8273-7809-A442-9471-24BF1CAA0815}">
      <dgm:prSet phldrT="[Text]"/>
      <dgm:spPr>
        <a:ln>
          <a:solidFill>
            <a:srgbClr val="FFC000"/>
          </a:solidFill>
        </a:ln>
      </dgm:spPr>
      <dgm:t>
        <a:bodyPr/>
        <a:lstStyle/>
        <a:p>
          <a:r>
            <a:rPr lang="en-US" dirty="0">
              <a:latin typeface="Gotham Rounded Book" charset="0"/>
              <a:ea typeface="Gotham Rounded Book" charset="0"/>
              <a:cs typeface="Gotham Rounded Book" charset="0"/>
            </a:rPr>
            <a:t>Always up to date</a:t>
          </a:r>
        </a:p>
      </dgm:t>
    </dgm:pt>
    <dgm:pt modelId="{028DE1C6-5FE7-F641-BE8B-6C473D3C03AD}" type="parTrans" cxnId="{65437E3B-A697-9943-8040-FC4F0C9645AE}">
      <dgm:prSet/>
      <dgm:spPr/>
      <dgm:t>
        <a:bodyPr/>
        <a:lstStyle/>
        <a:p>
          <a:endParaRPr lang="en-US"/>
        </a:p>
      </dgm:t>
    </dgm:pt>
    <dgm:pt modelId="{706B969F-4E1A-EE45-B2EF-993840B38537}" type="sibTrans" cxnId="{65437E3B-A697-9943-8040-FC4F0C9645AE}">
      <dgm:prSet/>
      <dgm:spPr/>
      <dgm:t>
        <a:bodyPr/>
        <a:lstStyle/>
        <a:p>
          <a:endParaRPr lang="en-US"/>
        </a:p>
      </dgm:t>
    </dgm:pt>
    <dgm:pt modelId="{9573CD19-A07C-6F42-A23C-E178C006B2C0}">
      <dgm:prSet phldrT="[Text]"/>
      <dgm:spPr>
        <a:ln>
          <a:solidFill>
            <a:srgbClr val="FFC000"/>
          </a:solidFill>
        </a:ln>
      </dgm:spPr>
      <dgm:t>
        <a:bodyPr/>
        <a:lstStyle/>
        <a:p>
          <a:r>
            <a:rPr lang="en-US" dirty="0">
              <a:latin typeface="Gotham Rounded Book" charset="0"/>
              <a:ea typeface="Gotham Rounded Book" charset="0"/>
              <a:cs typeface="Gotham Rounded Book" charset="0"/>
            </a:rPr>
            <a:t>Disadvantages:</a:t>
          </a:r>
        </a:p>
      </dgm:t>
    </dgm:pt>
    <dgm:pt modelId="{4ECFDCAD-0144-6849-ACB9-CE75B488663D}" type="parTrans" cxnId="{A6BA6EFC-2B88-2F4B-AADC-C40B85C2D0DD}">
      <dgm:prSet/>
      <dgm:spPr/>
      <dgm:t>
        <a:bodyPr/>
        <a:lstStyle/>
        <a:p>
          <a:endParaRPr lang="en-US"/>
        </a:p>
      </dgm:t>
    </dgm:pt>
    <dgm:pt modelId="{FDDE01E9-ED67-854A-9AD3-61E9BCD46578}" type="sibTrans" cxnId="{A6BA6EFC-2B88-2F4B-AADC-C40B85C2D0DD}">
      <dgm:prSet/>
      <dgm:spPr/>
      <dgm:t>
        <a:bodyPr/>
        <a:lstStyle/>
        <a:p>
          <a:endParaRPr lang="en-US"/>
        </a:p>
      </dgm:t>
    </dgm:pt>
    <dgm:pt modelId="{3D3A8BC3-BCEF-AA49-861C-73DD65FCA101}">
      <dgm:prSet phldrT="[Text]"/>
      <dgm:spPr>
        <a:ln>
          <a:solidFill>
            <a:srgbClr val="FFC000"/>
          </a:solidFill>
        </a:ln>
      </dgm:spPr>
      <dgm:t>
        <a:bodyPr/>
        <a:lstStyle/>
        <a:p>
          <a:r>
            <a:rPr lang="en-US" dirty="0">
              <a:latin typeface="Gotham Rounded Book" charset="0"/>
              <a:ea typeface="Gotham Rounded Book" charset="0"/>
              <a:cs typeface="Gotham Rounded Book" charset="0"/>
            </a:rPr>
            <a:t>No administrative control</a:t>
          </a:r>
        </a:p>
      </dgm:t>
    </dgm:pt>
    <dgm:pt modelId="{CBEC2F2A-3669-8F4F-9B15-156BA09BAF12}" type="parTrans" cxnId="{C157FE30-3587-2A49-977A-84F33DCAA3DF}">
      <dgm:prSet/>
      <dgm:spPr/>
      <dgm:t>
        <a:bodyPr/>
        <a:lstStyle/>
        <a:p>
          <a:endParaRPr lang="en-US"/>
        </a:p>
      </dgm:t>
    </dgm:pt>
    <dgm:pt modelId="{E73C5058-A8A2-5D4D-A796-D2F9E6A8A8C9}" type="sibTrans" cxnId="{C157FE30-3587-2A49-977A-84F33DCAA3DF}">
      <dgm:prSet/>
      <dgm:spPr/>
      <dgm:t>
        <a:bodyPr/>
        <a:lstStyle/>
        <a:p>
          <a:endParaRPr lang="en-US"/>
        </a:p>
      </dgm:t>
    </dgm:pt>
    <dgm:pt modelId="{D1D84508-9E5A-384B-AAC0-B3383876CAA1}">
      <dgm:prSet phldrT="[Text]"/>
      <dgm:spPr>
        <a:ln>
          <a:solidFill>
            <a:srgbClr val="FFC000"/>
          </a:solidFill>
        </a:ln>
      </dgm:spPr>
      <dgm:t>
        <a:bodyPr/>
        <a:lstStyle/>
        <a:p>
          <a:r>
            <a:rPr lang="en-US" dirty="0">
              <a:latin typeface="Gotham Rounded Book" charset="0"/>
              <a:ea typeface="Gotham Rounded Book" charset="0"/>
              <a:cs typeface="Gotham Rounded Book" charset="0"/>
            </a:rPr>
            <a:t>Migration can be a hassle</a:t>
          </a:r>
        </a:p>
      </dgm:t>
    </dgm:pt>
    <dgm:pt modelId="{6A17C668-E087-7C4D-8F0E-458A847AEC0A}" type="parTrans" cxnId="{D0A88BAF-E6C1-9E41-A39E-62CB6FE9B5D1}">
      <dgm:prSet/>
      <dgm:spPr/>
      <dgm:t>
        <a:bodyPr/>
        <a:lstStyle/>
        <a:p>
          <a:endParaRPr lang="en-US"/>
        </a:p>
      </dgm:t>
    </dgm:pt>
    <dgm:pt modelId="{73126ACB-ECB0-3641-B2B7-E8A56F5E8F70}" type="sibTrans" cxnId="{D0A88BAF-E6C1-9E41-A39E-62CB6FE9B5D1}">
      <dgm:prSet/>
      <dgm:spPr/>
      <dgm:t>
        <a:bodyPr/>
        <a:lstStyle/>
        <a:p>
          <a:endParaRPr lang="en-US"/>
        </a:p>
      </dgm:t>
    </dgm:pt>
    <dgm:pt modelId="{F1E62100-FCE6-DD41-A2C9-6A9E4DF58CC3}">
      <dgm:prSet phldrT="[Text]"/>
      <dgm:spPr>
        <a:ln>
          <a:solidFill>
            <a:srgbClr val="FFC000"/>
          </a:solidFill>
        </a:ln>
      </dgm:spPr>
      <dgm:t>
        <a:bodyPr/>
        <a:lstStyle/>
        <a:p>
          <a:r>
            <a:rPr lang="en-US" dirty="0">
              <a:latin typeface="Gotham Rounded Book" charset="0"/>
              <a:ea typeface="Gotham Rounded Book" charset="0"/>
              <a:cs typeface="Gotham Rounded Book" charset="0"/>
            </a:rPr>
            <a:t>Move back to on-</a:t>
          </a:r>
          <a:r>
            <a:rPr lang="en-US" dirty="0" err="1">
              <a:latin typeface="Gotham Rounded Book" charset="0"/>
              <a:ea typeface="Gotham Rounded Book" charset="0"/>
              <a:cs typeface="Gotham Rounded Book" charset="0"/>
            </a:rPr>
            <a:t>prem</a:t>
          </a:r>
          <a:r>
            <a:rPr lang="en-US" dirty="0">
              <a:latin typeface="Gotham Rounded Book" charset="0"/>
              <a:ea typeface="Gotham Rounded Book" charset="0"/>
              <a:cs typeface="Gotham Rounded Book" charset="0"/>
            </a:rPr>
            <a:t>?</a:t>
          </a:r>
        </a:p>
      </dgm:t>
    </dgm:pt>
    <dgm:pt modelId="{DCACFC58-1616-2A4D-909F-08DDD958BF1D}" type="parTrans" cxnId="{EFE0D04B-FFC5-C449-A79E-7E7DE51B606F}">
      <dgm:prSet/>
      <dgm:spPr/>
      <dgm:t>
        <a:bodyPr/>
        <a:lstStyle/>
        <a:p>
          <a:endParaRPr lang="en-US"/>
        </a:p>
      </dgm:t>
    </dgm:pt>
    <dgm:pt modelId="{9F5B3904-CC74-ED46-A31D-FAB243D0C053}" type="sibTrans" cxnId="{EFE0D04B-FFC5-C449-A79E-7E7DE51B606F}">
      <dgm:prSet/>
      <dgm:spPr/>
      <dgm:t>
        <a:bodyPr/>
        <a:lstStyle/>
        <a:p>
          <a:endParaRPr lang="en-US"/>
        </a:p>
      </dgm:t>
    </dgm:pt>
    <dgm:pt modelId="{67913753-DE27-8A4A-9D52-B7D7FF418BB1}">
      <dgm:prSet/>
      <dgm:spPr/>
      <dgm:t>
        <a:bodyPr/>
        <a:lstStyle/>
        <a:p>
          <a:r>
            <a:rPr lang="en-US">
              <a:latin typeface="Gotham Rounded Book" charset="0"/>
              <a:ea typeface="Gotham Rounded Book" charset="0"/>
              <a:cs typeface="Gotham Rounded Book" charset="0"/>
            </a:rPr>
            <a:t>More flexibility</a:t>
          </a:r>
          <a:endParaRPr lang="en-US" dirty="0">
            <a:latin typeface="Gotham Rounded Book" charset="0"/>
            <a:ea typeface="Gotham Rounded Book" charset="0"/>
            <a:cs typeface="Gotham Rounded Book" charset="0"/>
          </a:endParaRPr>
        </a:p>
      </dgm:t>
    </dgm:pt>
    <dgm:pt modelId="{A3A661BF-69F8-B840-AB60-7E5FD11C2650}" type="parTrans" cxnId="{17A5EB8C-E40D-2648-879F-8B172CC9138A}">
      <dgm:prSet/>
      <dgm:spPr/>
      <dgm:t>
        <a:bodyPr/>
        <a:lstStyle/>
        <a:p>
          <a:endParaRPr lang="en-US"/>
        </a:p>
      </dgm:t>
    </dgm:pt>
    <dgm:pt modelId="{A1505C39-5C25-5441-BAC1-CE85A155C949}" type="sibTrans" cxnId="{17A5EB8C-E40D-2648-879F-8B172CC9138A}">
      <dgm:prSet/>
      <dgm:spPr/>
      <dgm:t>
        <a:bodyPr/>
        <a:lstStyle/>
        <a:p>
          <a:endParaRPr lang="en-US"/>
        </a:p>
      </dgm:t>
    </dgm:pt>
    <dgm:pt modelId="{3432EED5-5F3F-C445-BBC0-21DD6925EF17}">
      <dgm:prSet/>
      <dgm:spPr/>
      <dgm:t>
        <a:bodyPr/>
        <a:lstStyle/>
        <a:p>
          <a:r>
            <a:rPr lang="en-US">
              <a:latin typeface="Gotham Rounded Book" charset="0"/>
              <a:ea typeface="Gotham Rounded Book" charset="0"/>
              <a:cs typeface="Gotham Rounded Book" charset="0"/>
            </a:rPr>
            <a:t>Customer controlled</a:t>
          </a:r>
          <a:endParaRPr lang="en-US" dirty="0">
            <a:latin typeface="Gotham Rounded Book" charset="0"/>
            <a:ea typeface="Gotham Rounded Book" charset="0"/>
            <a:cs typeface="Gotham Rounded Book" charset="0"/>
          </a:endParaRPr>
        </a:p>
      </dgm:t>
    </dgm:pt>
    <dgm:pt modelId="{89E55097-CC83-EF4A-B009-84A30BB415C3}" type="parTrans" cxnId="{CD5C2BEA-44CA-484E-A618-7967FBDA2CDE}">
      <dgm:prSet/>
      <dgm:spPr/>
      <dgm:t>
        <a:bodyPr/>
        <a:lstStyle/>
        <a:p>
          <a:endParaRPr lang="en-US"/>
        </a:p>
      </dgm:t>
    </dgm:pt>
    <dgm:pt modelId="{0326F144-DF09-9B49-A1D8-962B072F360F}" type="sibTrans" cxnId="{CD5C2BEA-44CA-484E-A618-7967FBDA2CDE}">
      <dgm:prSet/>
      <dgm:spPr/>
      <dgm:t>
        <a:bodyPr/>
        <a:lstStyle/>
        <a:p>
          <a:endParaRPr lang="en-US"/>
        </a:p>
      </dgm:t>
    </dgm:pt>
    <dgm:pt modelId="{CDDE0705-C482-9843-B021-0B09BA2368BF}">
      <dgm:prSet/>
      <dgm:spPr/>
      <dgm:t>
        <a:bodyPr/>
        <a:lstStyle/>
        <a:p>
          <a:r>
            <a:rPr lang="en-US">
              <a:latin typeface="Gotham Rounded Book" charset="0"/>
              <a:ea typeface="Gotham Rounded Book" charset="0"/>
              <a:cs typeface="Gotham Rounded Book" charset="0"/>
            </a:rPr>
            <a:t>Scalability</a:t>
          </a:r>
          <a:endParaRPr lang="en-US" dirty="0">
            <a:latin typeface="Gotham Rounded Book" charset="0"/>
            <a:ea typeface="Gotham Rounded Book" charset="0"/>
            <a:cs typeface="Gotham Rounded Book" charset="0"/>
          </a:endParaRPr>
        </a:p>
      </dgm:t>
    </dgm:pt>
    <dgm:pt modelId="{E0B804E8-3F69-D741-A123-C23E56561C47}" type="parTrans" cxnId="{95DE6E55-0FEF-7F42-A687-B839DC5D6245}">
      <dgm:prSet/>
      <dgm:spPr/>
      <dgm:t>
        <a:bodyPr/>
        <a:lstStyle/>
        <a:p>
          <a:endParaRPr lang="en-US"/>
        </a:p>
      </dgm:t>
    </dgm:pt>
    <dgm:pt modelId="{A95237D7-E6BC-EF4A-9FD8-060B47C0C534}" type="sibTrans" cxnId="{95DE6E55-0FEF-7F42-A687-B839DC5D6245}">
      <dgm:prSet/>
      <dgm:spPr/>
      <dgm:t>
        <a:bodyPr/>
        <a:lstStyle/>
        <a:p>
          <a:endParaRPr lang="en-US"/>
        </a:p>
      </dgm:t>
    </dgm:pt>
    <dgm:pt modelId="{7A3C6D3B-B8DF-CF4A-8370-ADE3A46E7FCE}">
      <dgm:prSet/>
      <dgm:spPr/>
      <dgm:t>
        <a:bodyPr/>
        <a:lstStyle/>
        <a:p>
          <a:r>
            <a:rPr lang="en-US">
              <a:latin typeface="Gotham Rounded Book" charset="0"/>
              <a:ea typeface="Gotham Rounded Book" charset="0"/>
              <a:cs typeface="Gotham Rounded Book" charset="0"/>
            </a:rPr>
            <a:t>Always up to date</a:t>
          </a:r>
          <a:endParaRPr lang="en-US" dirty="0">
            <a:latin typeface="Gotham Rounded Book" charset="0"/>
            <a:ea typeface="Gotham Rounded Book" charset="0"/>
            <a:cs typeface="Gotham Rounded Book" charset="0"/>
          </a:endParaRPr>
        </a:p>
      </dgm:t>
    </dgm:pt>
    <dgm:pt modelId="{3FA1AED8-6FEA-8F48-9EAB-2F0456C9D032}" type="parTrans" cxnId="{3BEA7636-36D8-4747-A4CD-092AB854099A}">
      <dgm:prSet/>
      <dgm:spPr/>
      <dgm:t>
        <a:bodyPr/>
        <a:lstStyle/>
        <a:p>
          <a:endParaRPr lang="en-US"/>
        </a:p>
      </dgm:t>
    </dgm:pt>
    <dgm:pt modelId="{CD58FBA2-DBE1-3A40-BA43-BC487BB96203}" type="sibTrans" cxnId="{3BEA7636-36D8-4747-A4CD-092AB854099A}">
      <dgm:prSet/>
      <dgm:spPr/>
      <dgm:t>
        <a:bodyPr/>
        <a:lstStyle/>
        <a:p>
          <a:endParaRPr lang="en-US"/>
        </a:p>
      </dgm:t>
    </dgm:pt>
    <dgm:pt modelId="{4C2A2F1F-475B-4C4A-B38A-9A6D97E54FCD}">
      <dgm:prSet/>
      <dgm:spPr/>
      <dgm:t>
        <a:bodyPr/>
        <a:lstStyle/>
        <a:p>
          <a:r>
            <a:rPr lang="en-US">
              <a:latin typeface="Gotham Rounded Book" charset="0"/>
              <a:ea typeface="Gotham Rounded Book" charset="0"/>
              <a:cs typeface="Gotham Rounded Book" charset="0"/>
            </a:rPr>
            <a:t>Reduce risk of losing data</a:t>
          </a:r>
          <a:endParaRPr lang="en-US" dirty="0">
            <a:latin typeface="Gotham Rounded Book" charset="0"/>
            <a:ea typeface="Gotham Rounded Book" charset="0"/>
            <a:cs typeface="Gotham Rounded Book" charset="0"/>
          </a:endParaRPr>
        </a:p>
      </dgm:t>
    </dgm:pt>
    <dgm:pt modelId="{2FF86732-B624-5442-BF4A-9948DA545DA0}" type="parTrans" cxnId="{BA4352DB-99B0-964E-BF5C-45445FFE93F6}">
      <dgm:prSet/>
      <dgm:spPr/>
      <dgm:t>
        <a:bodyPr/>
        <a:lstStyle/>
        <a:p>
          <a:endParaRPr lang="en-US"/>
        </a:p>
      </dgm:t>
    </dgm:pt>
    <dgm:pt modelId="{DDA9B9EE-6118-F84E-AC87-668D7D7F5D7E}" type="sibTrans" cxnId="{BA4352DB-99B0-964E-BF5C-45445FFE93F6}">
      <dgm:prSet/>
      <dgm:spPr/>
      <dgm:t>
        <a:bodyPr/>
        <a:lstStyle/>
        <a:p>
          <a:endParaRPr lang="en-US"/>
        </a:p>
      </dgm:t>
    </dgm:pt>
    <dgm:pt modelId="{186DD659-6E61-B14D-BED9-8A36906F232D}">
      <dgm:prSet/>
      <dgm:spPr/>
      <dgm:t>
        <a:bodyPr/>
        <a:lstStyle/>
        <a:p>
          <a:r>
            <a:rPr lang="en-US" dirty="0">
              <a:latin typeface="Gotham Rounded Book" charset="0"/>
              <a:ea typeface="Gotham Rounded Book" charset="0"/>
              <a:cs typeface="Gotham Rounded Book" charset="0"/>
            </a:rPr>
            <a:t>Possible data loss</a:t>
          </a:r>
        </a:p>
      </dgm:t>
    </dgm:pt>
    <dgm:pt modelId="{70C4345A-2C88-A044-8C40-176F20D11807}" type="parTrans" cxnId="{6D43E5EC-2C4C-FC41-BD20-E1BCEFE2EC01}">
      <dgm:prSet/>
      <dgm:spPr/>
      <dgm:t>
        <a:bodyPr/>
        <a:lstStyle/>
        <a:p>
          <a:endParaRPr lang="en-US"/>
        </a:p>
      </dgm:t>
    </dgm:pt>
    <dgm:pt modelId="{34EADAB8-A073-FA4C-8178-2C7C297406F4}" type="sibTrans" cxnId="{6D43E5EC-2C4C-FC41-BD20-E1BCEFE2EC01}">
      <dgm:prSet/>
      <dgm:spPr/>
      <dgm:t>
        <a:bodyPr/>
        <a:lstStyle/>
        <a:p>
          <a:endParaRPr lang="en-US"/>
        </a:p>
      </dgm:t>
    </dgm:pt>
    <dgm:pt modelId="{C692876C-353F-E243-9BFD-E9064B4B9A42}">
      <dgm:prSet/>
      <dgm:spPr/>
      <dgm:t>
        <a:bodyPr/>
        <a:lstStyle/>
        <a:p>
          <a:r>
            <a:rPr lang="en-US">
              <a:latin typeface="Gotham Rounded Book" charset="0"/>
              <a:ea typeface="Gotham Rounded Book" charset="0"/>
              <a:cs typeface="Gotham Rounded Book" charset="0"/>
            </a:rPr>
            <a:t>Availability</a:t>
          </a:r>
          <a:endParaRPr lang="en-US" dirty="0">
            <a:latin typeface="Gotham Rounded Book" charset="0"/>
            <a:ea typeface="Gotham Rounded Book" charset="0"/>
            <a:cs typeface="Gotham Rounded Book" charset="0"/>
          </a:endParaRPr>
        </a:p>
      </dgm:t>
    </dgm:pt>
    <dgm:pt modelId="{B3F9DB51-FBFB-A84B-9BEA-B3D7D1707D19}" type="parTrans" cxnId="{4B0E0541-1809-C248-AB95-4C44DE54DDA7}">
      <dgm:prSet/>
      <dgm:spPr/>
      <dgm:t>
        <a:bodyPr/>
        <a:lstStyle/>
        <a:p>
          <a:endParaRPr lang="en-US"/>
        </a:p>
      </dgm:t>
    </dgm:pt>
    <dgm:pt modelId="{EE6BB29E-F7D6-334C-A61A-0466BF68B86E}" type="sibTrans" cxnId="{4B0E0541-1809-C248-AB95-4C44DE54DDA7}">
      <dgm:prSet/>
      <dgm:spPr/>
      <dgm:t>
        <a:bodyPr/>
        <a:lstStyle/>
        <a:p>
          <a:endParaRPr lang="en-US"/>
        </a:p>
      </dgm:t>
    </dgm:pt>
    <dgm:pt modelId="{0BAE9A86-63AE-064E-978F-3B3A6E79EBF0}">
      <dgm:prSet/>
      <dgm:spPr/>
      <dgm:t>
        <a:bodyPr/>
        <a:lstStyle/>
        <a:p>
          <a:r>
            <a:rPr lang="en-US">
              <a:latin typeface="Gotham Rounded Book" charset="0"/>
              <a:ea typeface="Gotham Rounded Book" charset="0"/>
              <a:cs typeface="Gotham Rounded Book" charset="0"/>
            </a:rPr>
            <a:t>Security</a:t>
          </a:r>
          <a:endParaRPr lang="en-US" dirty="0">
            <a:latin typeface="Gotham Rounded Book" charset="0"/>
            <a:ea typeface="Gotham Rounded Book" charset="0"/>
            <a:cs typeface="Gotham Rounded Book" charset="0"/>
          </a:endParaRPr>
        </a:p>
      </dgm:t>
    </dgm:pt>
    <dgm:pt modelId="{04DDE230-1D85-A64D-AC9D-D4DB099CD107}" type="parTrans" cxnId="{F5A66569-2BF5-344D-9A5C-692F429CD3A2}">
      <dgm:prSet/>
      <dgm:spPr/>
      <dgm:t>
        <a:bodyPr/>
        <a:lstStyle/>
        <a:p>
          <a:endParaRPr lang="en-US"/>
        </a:p>
      </dgm:t>
    </dgm:pt>
    <dgm:pt modelId="{6B71C448-BC4F-D642-8304-7BFAE6F84A14}" type="sibTrans" cxnId="{F5A66569-2BF5-344D-9A5C-692F429CD3A2}">
      <dgm:prSet/>
      <dgm:spPr/>
      <dgm:t>
        <a:bodyPr/>
        <a:lstStyle/>
        <a:p>
          <a:endParaRPr lang="en-US"/>
        </a:p>
      </dgm:t>
    </dgm:pt>
    <dgm:pt modelId="{356AAF50-6833-F24C-A209-81F8134F81E0}">
      <dgm:prSet/>
      <dgm:spPr/>
      <dgm:t>
        <a:bodyPr/>
        <a:lstStyle/>
        <a:p>
          <a:r>
            <a:rPr lang="en-US" dirty="0">
              <a:latin typeface="Gotham Rounded Book" charset="0"/>
              <a:ea typeface="Gotham Rounded Book" charset="0"/>
              <a:cs typeface="Gotham Rounded Book" charset="0"/>
            </a:rPr>
            <a:t>Costs</a:t>
          </a:r>
        </a:p>
      </dgm:t>
    </dgm:pt>
    <dgm:pt modelId="{29B92D5C-F359-3C4E-86AA-C155F999DB59}" type="parTrans" cxnId="{C386C9FC-B625-2C49-A77F-F05F3F2A8CF3}">
      <dgm:prSet/>
      <dgm:spPr/>
      <dgm:t>
        <a:bodyPr/>
        <a:lstStyle/>
        <a:p>
          <a:endParaRPr lang="en-US"/>
        </a:p>
      </dgm:t>
    </dgm:pt>
    <dgm:pt modelId="{8B9D8112-0A67-5F44-8CFF-0353AACE11BF}" type="sibTrans" cxnId="{C386C9FC-B625-2C49-A77F-F05F3F2A8CF3}">
      <dgm:prSet/>
      <dgm:spPr/>
      <dgm:t>
        <a:bodyPr/>
        <a:lstStyle/>
        <a:p>
          <a:endParaRPr lang="en-US"/>
        </a:p>
      </dgm:t>
    </dgm:pt>
    <dgm:pt modelId="{22BFBCCA-3776-1844-A519-0ED67B85C6D0}" type="pres">
      <dgm:prSet presAssocID="{6EBD2919-7035-AD49-959F-D7EEAB864F9B}" presName="diagram" presStyleCnt="0">
        <dgm:presLayoutVars>
          <dgm:chPref val="1"/>
          <dgm:dir/>
          <dgm:animOne val="branch"/>
          <dgm:animLvl val="lvl"/>
          <dgm:resizeHandles/>
        </dgm:presLayoutVars>
      </dgm:prSet>
      <dgm:spPr/>
    </dgm:pt>
    <dgm:pt modelId="{F8BD26F2-7BB4-E846-AA4E-EC1A00BC885C}" type="pres">
      <dgm:prSet presAssocID="{AB8CB54A-8921-A640-B5B1-E91B3EA86C35}" presName="root" presStyleCnt="0"/>
      <dgm:spPr/>
    </dgm:pt>
    <dgm:pt modelId="{FD0E94DB-EB70-FC4F-B029-5CFD40585900}" type="pres">
      <dgm:prSet presAssocID="{AB8CB54A-8921-A640-B5B1-E91B3EA86C35}" presName="rootComposite" presStyleCnt="0"/>
      <dgm:spPr/>
    </dgm:pt>
    <dgm:pt modelId="{0ABAEFD5-BA45-1F41-8482-BBDF510D538A}" type="pres">
      <dgm:prSet presAssocID="{AB8CB54A-8921-A640-B5B1-E91B3EA86C35}" presName="rootText" presStyleLbl="node1" presStyleIdx="0" presStyleCnt="2"/>
      <dgm:spPr/>
    </dgm:pt>
    <dgm:pt modelId="{841F85EA-6071-0240-A5E7-B433607C583B}" type="pres">
      <dgm:prSet presAssocID="{AB8CB54A-8921-A640-B5B1-E91B3EA86C35}" presName="rootConnector" presStyleLbl="node1" presStyleIdx="0" presStyleCnt="2"/>
      <dgm:spPr/>
    </dgm:pt>
    <dgm:pt modelId="{F8829930-1C08-7B44-940A-351017498860}" type="pres">
      <dgm:prSet presAssocID="{AB8CB54A-8921-A640-B5B1-E91B3EA86C35}" presName="childShape" presStyleCnt="0"/>
      <dgm:spPr/>
    </dgm:pt>
    <dgm:pt modelId="{550F77F9-CD43-834F-AB1A-24A55CFE7FC6}" type="pres">
      <dgm:prSet presAssocID="{A3E7F48F-188B-5F4E-B8A8-9C547BD5D006}" presName="Name13" presStyleLbl="parChTrans1D2" presStyleIdx="0" presStyleCnt="3"/>
      <dgm:spPr/>
    </dgm:pt>
    <dgm:pt modelId="{6ED2EB35-824E-6647-8B0C-25CBDDA6F757}" type="pres">
      <dgm:prSet presAssocID="{BBA975E0-71FE-614D-8FED-E7041F878BA6}" presName="childText" presStyleLbl="bgAcc1" presStyleIdx="0" presStyleCnt="3">
        <dgm:presLayoutVars>
          <dgm:bulletEnabled val="1"/>
        </dgm:presLayoutVars>
      </dgm:prSet>
      <dgm:spPr/>
    </dgm:pt>
    <dgm:pt modelId="{A0CE0CA8-9836-0C4C-AFF1-68ACF5ED7401}" type="pres">
      <dgm:prSet presAssocID="{4ECFDCAD-0144-6849-ACB9-CE75B488663D}" presName="Name13" presStyleLbl="parChTrans1D2" presStyleIdx="1" presStyleCnt="3"/>
      <dgm:spPr/>
    </dgm:pt>
    <dgm:pt modelId="{8E4790B6-09CE-044C-AEB7-3963EBD5FA79}" type="pres">
      <dgm:prSet presAssocID="{9573CD19-A07C-6F42-A23C-E178C006B2C0}" presName="childText" presStyleLbl="bgAcc1" presStyleIdx="1" presStyleCnt="3">
        <dgm:presLayoutVars>
          <dgm:bulletEnabled val="1"/>
        </dgm:presLayoutVars>
      </dgm:prSet>
      <dgm:spPr/>
    </dgm:pt>
    <dgm:pt modelId="{1B06240D-396C-A247-B509-D5449235EBF7}" type="pres">
      <dgm:prSet presAssocID="{A5796BB5-69A5-D74F-95F7-F6B098CE28E9}" presName="root" presStyleCnt="0"/>
      <dgm:spPr/>
    </dgm:pt>
    <dgm:pt modelId="{3ECF1819-BA38-504E-99B8-E016750B5082}" type="pres">
      <dgm:prSet presAssocID="{A5796BB5-69A5-D74F-95F7-F6B098CE28E9}" presName="rootComposite" presStyleCnt="0"/>
      <dgm:spPr/>
    </dgm:pt>
    <dgm:pt modelId="{3CA6D2A0-FC3F-BA41-8FCB-942F3D47DB93}" type="pres">
      <dgm:prSet presAssocID="{A5796BB5-69A5-D74F-95F7-F6B098CE28E9}" presName="rootText" presStyleLbl="node1" presStyleIdx="1" presStyleCnt="2"/>
      <dgm:spPr/>
    </dgm:pt>
    <dgm:pt modelId="{36C5668B-7002-DF4F-AC72-FA39B5B4BB4D}" type="pres">
      <dgm:prSet presAssocID="{A5796BB5-69A5-D74F-95F7-F6B098CE28E9}" presName="rootConnector" presStyleLbl="node1" presStyleIdx="1" presStyleCnt="2"/>
      <dgm:spPr/>
    </dgm:pt>
    <dgm:pt modelId="{0CB376AF-F4E5-224D-B2F5-5280290931DD}" type="pres">
      <dgm:prSet presAssocID="{A5796BB5-69A5-D74F-95F7-F6B098CE28E9}" presName="childShape" presStyleCnt="0"/>
      <dgm:spPr/>
    </dgm:pt>
    <dgm:pt modelId="{E1F5C880-2BCB-B443-804B-77114112FC6C}" type="pres">
      <dgm:prSet presAssocID="{781B24DF-0BF4-864A-B9AE-B48E8284E8D9}" presName="Name13" presStyleLbl="parChTrans1D2" presStyleIdx="2" presStyleCnt="3"/>
      <dgm:spPr/>
    </dgm:pt>
    <dgm:pt modelId="{99FDDC77-D857-C046-AD01-1BFBBAA56590}" type="pres">
      <dgm:prSet presAssocID="{FD4EB924-27EB-F34A-84D5-7734229C05FC}" presName="childText" presStyleLbl="bgAcc1" presStyleIdx="2" presStyleCnt="3" custScaleY="226809">
        <dgm:presLayoutVars>
          <dgm:bulletEnabled val="1"/>
        </dgm:presLayoutVars>
      </dgm:prSet>
      <dgm:spPr/>
    </dgm:pt>
  </dgm:ptLst>
  <dgm:cxnLst>
    <dgm:cxn modelId="{4821326B-9868-EE4F-B654-BA5999E673EE}" type="presOf" srcId="{4C2A2F1F-475B-4C4A-B38A-9A6D97E54FCD}" destId="{99FDDC77-D857-C046-AD01-1BFBBAA56590}" srcOrd="0" destOrd="8" presId="urn:microsoft.com/office/officeart/2005/8/layout/hierarchy3"/>
    <dgm:cxn modelId="{84B65AD5-E4C9-E84E-8A2A-54ACA28DD361}" type="presOf" srcId="{262F7F02-EA4A-2147-836C-7E668CE9AF70}" destId="{99FDDC77-D857-C046-AD01-1BFBBAA56590}" srcOrd="0" destOrd="2" presId="urn:microsoft.com/office/officeart/2005/8/layout/hierarchy3"/>
    <dgm:cxn modelId="{17A5EB8C-E40D-2648-879F-8B172CC9138A}" srcId="{FD4EB924-27EB-F34A-84D5-7734229C05FC}" destId="{67913753-DE27-8A4A-9D52-B7D7FF418BB1}" srcOrd="3" destOrd="0" parTransId="{A3A661BF-69F8-B840-AB60-7E5FD11C2650}" sibTransId="{A1505C39-5C25-5441-BAC1-CE85A155C949}"/>
    <dgm:cxn modelId="{9BA005BF-A7F1-FC42-B6A8-3F4175B6C1BD}" type="presOf" srcId="{03D6F7BD-8750-344E-A967-C1271F62E927}" destId="{99FDDC77-D857-C046-AD01-1BFBBAA56590}" srcOrd="0" destOrd="3" presId="urn:microsoft.com/office/officeart/2005/8/layout/hierarchy3"/>
    <dgm:cxn modelId="{7EDA5024-A5BD-2E49-A77F-021692479A95}" type="presOf" srcId="{A3E7F48F-188B-5F4E-B8A8-9C547BD5D006}" destId="{550F77F9-CD43-834F-AB1A-24A55CFE7FC6}" srcOrd="0" destOrd="0" presId="urn:microsoft.com/office/officeart/2005/8/layout/hierarchy3"/>
    <dgm:cxn modelId="{632EC5D4-5F48-2348-9DA8-6CF141E11A57}" srcId="{AB8CB54A-8921-A640-B5B1-E91B3EA86C35}" destId="{BBA975E0-71FE-614D-8FED-E7041F878BA6}" srcOrd="0" destOrd="0" parTransId="{A3E7F48F-188B-5F4E-B8A8-9C547BD5D006}" sibTransId="{DB0462E7-7D78-154D-B6E6-1F986D2049A6}"/>
    <dgm:cxn modelId="{19B2C84B-1F8B-2041-8650-39E35FAFA8A9}" srcId="{FD4EB924-27EB-F34A-84D5-7734229C05FC}" destId="{03D6F7BD-8750-344E-A967-C1271F62E927}" srcOrd="2" destOrd="0" parTransId="{F1AFA8CF-3ABD-3043-96AB-6129DAA2FD0D}" sibTransId="{388711F4-5D4D-754F-B158-D0FC448B8FB2}"/>
    <dgm:cxn modelId="{3740C09E-86E9-F245-B22D-62A14B2F33B7}" type="presOf" srcId="{D1D84508-9E5A-384B-AAC0-B3383876CAA1}" destId="{8E4790B6-09CE-044C-AEB7-3963EBD5FA79}" srcOrd="0" destOrd="2" presId="urn:microsoft.com/office/officeart/2005/8/layout/hierarchy3"/>
    <dgm:cxn modelId="{A21A83F1-413F-2047-986C-5FB01961EE11}" type="presOf" srcId="{360829B8-E5A5-D04E-8927-5AE2C4E6455F}" destId="{6ED2EB35-824E-6647-8B0C-25CBDDA6F757}" srcOrd="0" destOrd="1" presId="urn:microsoft.com/office/officeart/2005/8/layout/hierarchy3"/>
    <dgm:cxn modelId="{12C07D2F-FC55-BE43-8771-A40CEB0495D0}" type="presOf" srcId="{FD4EB924-27EB-F34A-84D5-7734229C05FC}" destId="{99FDDC77-D857-C046-AD01-1BFBBAA56590}" srcOrd="0" destOrd="0" presId="urn:microsoft.com/office/officeart/2005/8/layout/hierarchy3"/>
    <dgm:cxn modelId="{4501326B-E3D8-9F40-A0AF-ACE79CA45A90}" type="presOf" srcId="{0BAE9A86-63AE-064E-978F-3B3A6E79EBF0}" destId="{99FDDC77-D857-C046-AD01-1BFBBAA56590}" srcOrd="0" destOrd="11" presId="urn:microsoft.com/office/officeart/2005/8/layout/hierarchy3"/>
    <dgm:cxn modelId="{C386C9FC-B625-2C49-A77F-F05F3F2A8CF3}" srcId="{FD4EB924-27EB-F34A-84D5-7734229C05FC}" destId="{356AAF50-6833-F24C-A209-81F8134F81E0}" srcOrd="11" destOrd="0" parTransId="{29B92D5C-F359-3C4E-86AA-C155F999DB59}" sibTransId="{8B9D8112-0A67-5F44-8CFF-0353AACE11BF}"/>
    <dgm:cxn modelId="{166A0346-F480-4943-A0AE-8FE4F51AA3FB}" type="presOf" srcId="{FCAD7311-6731-024E-BFBA-E8AF79BC4E8A}" destId="{6ED2EB35-824E-6647-8B0C-25CBDDA6F757}" srcOrd="0" destOrd="3" presId="urn:microsoft.com/office/officeart/2005/8/layout/hierarchy3"/>
    <dgm:cxn modelId="{3BEA7636-36D8-4747-A4CD-092AB854099A}" srcId="{FD4EB924-27EB-F34A-84D5-7734229C05FC}" destId="{7A3C6D3B-B8DF-CF4A-8370-ADE3A46E7FCE}" srcOrd="6" destOrd="0" parTransId="{3FA1AED8-6FEA-8F48-9EAB-2F0456C9D032}" sibTransId="{CD58FBA2-DBE1-3A40-BA43-BC487BB96203}"/>
    <dgm:cxn modelId="{9B729FB7-87AE-E341-8B2A-0D91191048B7}" type="presOf" srcId="{AB8CB54A-8921-A640-B5B1-E91B3EA86C35}" destId="{0ABAEFD5-BA45-1F41-8482-BBDF510D538A}" srcOrd="0" destOrd="0" presId="urn:microsoft.com/office/officeart/2005/8/layout/hierarchy3"/>
    <dgm:cxn modelId="{E39D7680-A459-3842-B218-9CBA680B013B}" type="presOf" srcId="{186DD659-6E61-B14D-BED9-8A36906F232D}" destId="{99FDDC77-D857-C046-AD01-1BFBBAA56590}" srcOrd="0" destOrd="9" presId="urn:microsoft.com/office/officeart/2005/8/layout/hierarchy3"/>
    <dgm:cxn modelId="{D62992F0-5BF0-5D48-BC03-DB49E08AD484}" type="presOf" srcId="{781B24DF-0BF4-864A-B9AE-B48E8284E8D9}" destId="{E1F5C880-2BCB-B443-804B-77114112FC6C}" srcOrd="0" destOrd="0" presId="urn:microsoft.com/office/officeart/2005/8/layout/hierarchy3"/>
    <dgm:cxn modelId="{97841341-C0EC-404E-850C-1DF72905505A}" srcId="{BBA975E0-71FE-614D-8FED-E7041F878BA6}" destId="{A3AF0949-98A9-9342-AA96-519C78831FA5}" srcOrd="1" destOrd="0" parTransId="{1A91F5EE-5690-1D4B-A882-8B59806E490F}" sibTransId="{EEE3F91D-AFF0-F84E-BC4B-7900A6678FDF}"/>
    <dgm:cxn modelId="{0EBB9BE2-EC31-B34C-B455-0C166835BC4D}" srcId="{FD4EB924-27EB-F34A-84D5-7734229C05FC}" destId="{4EFFFC5D-5FEA-544D-BA89-FB8F25FB00CD}" srcOrd="0" destOrd="0" parTransId="{29BA34A9-04E3-B14B-A79F-ACB5D96BE3B8}" sibTransId="{4499A9D7-2D46-7C49-8F78-E5E1EDB42515}"/>
    <dgm:cxn modelId="{772EE40D-204F-C541-A2F8-8B32C35CA20B}" type="presOf" srcId="{F1E62100-FCE6-DD41-A2C9-6A9E4DF58CC3}" destId="{8E4790B6-09CE-044C-AEB7-3963EBD5FA79}" srcOrd="0" destOrd="3" presId="urn:microsoft.com/office/officeart/2005/8/layout/hierarchy3"/>
    <dgm:cxn modelId="{F53ACE95-F2F8-A645-B840-5B8A11234E62}" type="presOf" srcId="{A3AF0949-98A9-9342-AA96-519C78831FA5}" destId="{6ED2EB35-824E-6647-8B0C-25CBDDA6F757}" srcOrd="0" destOrd="2" presId="urn:microsoft.com/office/officeart/2005/8/layout/hierarchy3"/>
    <dgm:cxn modelId="{0722AA19-739B-804E-B58D-3E0B2A756319}" srcId="{A5796BB5-69A5-D74F-95F7-F6B098CE28E9}" destId="{FD4EB924-27EB-F34A-84D5-7734229C05FC}" srcOrd="0" destOrd="0" parTransId="{781B24DF-0BF4-864A-B9AE-B48E8284E8D9}" sibTransId="{80296D96-2EBD-9D45-A4F5-4FF1A08340B5}"/>
    <dgm:cxn modelId="{1AEC36B6-FC16-D04D-B1FE-2E3A3EDE30CF}" type="presOf" srcId="{BBA975E0-71FE-614D-8FED-E7041F878BA6}" destId="{6ED2EB35-824E-6647-8B0C-25CBDDA6F757}" srcOrd="0" destOrd="0" presId="urn:microsoft.com/office/officeart/2005/8/layout/hierarchy3"/>
    <dgm:cxn modelId="{65437E3B-A697-9943-8040-FC4F0C9645AE}" srcId="{BBA975E0-71FE-614D-8FED-E7041F878BA6}" destId="{309D8273-7809-A442-9471-24BF1CAA0815}" srcOrd="3" destOrd="0" parTransId="{028DE1C6-5FE7-F641-BE8B-6C473D3C03AD}" sibTransId="{706B969F-4E1A-EE45-B2EF-993840B38537}"/>
    <dgm:cxn modelId="{EB18AE97-190C-094C-8F32-32285840F19A}" type="presOf" srcId="{AB8CB54A-8921-A640-B5B1-E91B3EA86C35}" destId="{841F85EA-6071-0240-A5E7-B433607C583B}" srcOrd="1" destOrd="0" presId="urn:microsoft.com/office/officeart/2005/8/layout/hierarchy3"/>
    <dgm:cxn modelId="{B00255E2-16AD-3A44-A0EE-EA0D730AF107}" type="presOf" srcId="{3432EED5-5F3F-C445-BBC0-21DD6925EF17}" destId="{99FDDC77-D857-C046-AD01-1BFBBAA56590}" srcOrd="0" destOrd="5" presId="urn:microsoft.com/office/officeart/2005/8/layout/hierarchy3"/>
    <dgm:cxn modelId="{BA4352DB-99B0-964E-BF5C-45445FFE93F6}" srcId="{FD4EB924-27EB-F34A-84D5-7734229C05FC}" destId="{4C2A2F1F-475B-4C4A-B38A-9A6D97E54FCD}" srcOrd="7" destOrd="0" parTransId="{2FF86732-B624-5442-BF4A-9948DA545DA0}" sibTransId="{DDA9B9EE-6118-F84E-AC87-668D7D7F5D7E}"/>
    <dgm:cxn modelId="{09C250B6-AC21-0D4F-9EC5-76E37C65F990}" type="presOf" srcId="{A5796BB5-69A5-D74F-95F7-F6B098CE28E9}" destId="{3CA6D2A0-FC3F-BA41-8FCB-942F3D47DB93}" srcOrd="0" destOrd="0" presId="urn:microsoft.com/office/officeart/2005/8/layout/hierarchy3"/>
    <dgm:cxn modelId="{A6BA6EFC-2B88-2F4B-AADC-C40B85C2D0DD}" srcId="{AB8CB54A-8921-A640-B5B1-E91B3EA86C35}" destId="{9573CD19-A07C-6F42-A23C-E178C006B2C0}" srcOrd="1" destOrd="0" parTransId="{4ECFDCAD-0144-6849-ACB9-CE75B488663D}" sibTransId="{FDDE01E9-ED67-854A-9AD3-61E9BCD46578}"/>
    <dgm:cxn modelId="{D0A88BAF-E6C1-9E41-A39E-62CB6FE9B5D1}" srcId="{9573CD19-A07C-6F42-A23C-E178C006B2C0}" destId="{D1D84508-9E5A-384B-AAC0-B3383876CAA1}" srcOrd="1" destOrd="0" parTransId="{6A17C668-E087-7C4D-8F0E-458A847AEC0A}" sibTransId="{73126ACB-ECB0-3641-B2B7-E8A56F5E8F70}"/>
    <dgm:cxn modelId="{69374C26-FCA9-E84D-A624-1C5F57166B06}" srcId="{6EBD2919-7035-AD49-959F-D7EEAB864F9B}" destId="{A5796BB5-69A5-D74F-95F7-F6B098CE28E9}" srcOrd="1" destOrd="0" parTransId="{E6B9D3BE-63ED-E740-9C32-1C01525318B0}" sibTransId="{47E86DF8-198B-D74E-8946-9F5D1D657065}"/>
    <dgm:cxn modelId="{CD5C2BEA-44CA-484E-A618-7967FBDA2CDE}" srcId="{FD4EB924-27EB-F34A-84D5-7734229C05FC}" destId="{3432EED5-5F3F-C445-BBC0-21DD6925EF17}" srcOrd="4" destOrd="0" parTransId="{89E55097-CC83-EF4A-B009-84A30BB415C3}" sibTransId="{0326F144-DF09-9B49-A1D8-962B072F360F}"/>
    <dgm:cxn modelId="{EFE0D04B-FFC5-C449-A79E-7E7DE51B606F}" srcId="{9573CD19-A07C-6F42-A23C-E178C006B2C0}" destId="{F1E62100-FCE6-DD41-A2C9-6A9E4DF58CC3}" srcOrd="2" destOrd="0" parTransId="{DCACFC58-1616-2A4D-909F-08DDD958BF1D}" sibTransId="{9F5B3904-CC74-ED46-A31D-FAB243D0C053}"/>
    <dgm:cxn modelId="{95B0A883-21D0-BC44-BD08-79F6802DE567}" type="presOf" srcId="{356AAF50-6833-F24C-A209-81F8134F81E0}" destId="{99FDDC77-D857-C046-AD01-1BFBBAA56590}" srcOrd="0" destOrd="12" presId="urn:microsoft.com/office/officeart/2005/8/layout/hierarchy3"/>
    <dgm:cxn modelId="{DAAEC61E-1923-CA4D-BB97-34503EA5D196}" type="presOf" srcId="{3D3A8BC3-BCEF-AA49-861C-73DD65FCA101}" destId="{8E4790B6-09CE-044C-AEB7-3963EBD5FA79}" srcOrd="0" destOrd="1" presId="urn:microsoft.com/office/officeart/2005/8/layout/hierarchy3"/>
    <dgm:cxn modelId="{48A6594A-ED99-CB43-9D68-37E4ADE4A907}" srcId="{FD4EB924-27EB-F34A-84D5-7734229C05FC}" destId="{262F7F02-EA4A-2147-836C-7E668CE9AF70}" srcOrd="1" destOrd="0" parTransId="{F40CF27D-7FFD-8A40-BAE8-5D8A20F83F72}" sibTransId="{70E67E0A-8E9E-E14F-AB6B-DB5D3E67C767}"/>
    <dgm:cxn modelId="{3B9B05D6-59A1-A942-8C14-E6BC63DA2C03}" type="presOf" srcId="{309D8273-7809-A442-9471-24BF1CAA0815}" destId="{6ED2EB35-824E-6647-8B0C-25CBDDA6F757}" srcOrd="0" destOrd="4" presId="urn:microsoft.com/office/officeart/2005/8/layout/hierarchy3"/>
    <dgm:cxn modelId="{C354E293-AD97-0545-9292-C96FF5E03611}" type="presOf" srcId="{A5796BB5-69A5-D74F-95F7-F6B098CE28E9}" destId="{36C5668B-7002-DF4F-AC72-FA39B5B4BB4D}" srcOrd="1" destOrd="0" presId="urn:microsoft.com/office/officeart/2005/8/layout/hierarchy3"/>
    <dgm:cxn modelId="{4B0E0541-1809-C248-AB95-4C44DE54DDA7}" srcId="{FD4EB924-27EB-F34A-84D5-7734229C05FC}" destId="{C692876C-353F-E243-9BFD-E9064B4B9A42}" srcOrd="9" destOrd="0" parTransId="{B3F9DB51-FBFB-A84B-9BEA-B3D7D1707D19}" sibTransId="{EE6BB29E-F7D6-334C-A61A-0466BF68B86E}"/>
    <dgm:cxn modelId="{F5A66569-2BF5-344D-9A5C-692F429CD3A2}" srcId="{FD4EB924-27EB-F34A-84D5-7734229C05FC}" destId="{0BAE9A86-63AE-064E-978F-3B3A6E79EBF0}" srcOrd="10" destOrd="0" parTransId="{04DDE230-1D85-A64D-AC9D-D4DB099CD107}" sibTransId="{6B71C448-BC4F-D642-8304-7BFAE6F84A14}"/>
    <dgm:cxn modelId="{E65E93D0-F4BB-CC44-B25B-4630A9800598}" srcId="{6EBD2919-7035-AD49-959F-D7EEAB864F9B}" destId="{AB8CB54A-8921-A640-B5B1-E91B3EA86C35}" srcOrd="0" destOrd="0" parTransId="{39E88160-1DC0-2445-AC4F-F25FB5B407F9}" sibTransId="{5BFF893D-DA90-3045-87C4-0CC357C09186}"/>
    <dgm:cxn modelId="{8D630A64-B824-4947-8FF0-5DE18A1708A9}" type="presOf" srcId="{9573CD19-A07C-6F42-A23C-E178C006B2C0}" destId="{8E4790B6-09CE-044C-AEB7-3963EBD5FA79}" srcOrd="0" destOrd="0" presId="urn:microsoft.com/office/officeart/2005/8/layout/hierarchy3"/>
    <dgm:cxn modelId="{C157FE30-3587-2A49-977A-84F33DCAA3DF}" srcId="{9573CD19-A07C-6F42-A23C-E178C006B2C0}" destId="{3D3A8BC3-BCEF-AA49-861C-73DD65FCA101}" srcOrd="0" destOrd="0" parTransId="{CBEC2F2A-3669-8F4F-9B15-156BA09BAF12}" sibTransId="{E73C5058-A8A2-5D4D-A796-D2F9E6A8A8C9}"/>
    <dgm:cxn modelId="{DF694376-353A-EC44-9738-09CF9600BC25}" srcId="{BBA975E0-71FE-614D-8FED-E7041F878BA6}" destId="{360829B8-E5A5-D04E-8927-5AE2C4E6455F}" srcOrd="0" destOrd="0" parTransId="{9CF9015E-CB2D-204B-AC95-33050D97136C}" sibTransId="{65B2D399-8377-DF4D-8984-620898634A6D}"/>
    <dgm:cxn modelId="{4C96DD71-AC29-E348-BEF6-682206E754D9}" srcId="{BBA975E0-71FE-614D-8FED-E7041F878BA6}" destId="{FCAD7311-6731-024E-BFBA-E8AF79BC4E8A}" srcOrd="2" destOrd="0" parTransId="{15D62D12-157D-FF43-8498-B92F88F9D877}" sibTransId="{A01EC043-7F59-2247-A344-3BFE05BF5B89}"/>
    <dgm:cxn modelId="{EC25AFFB-B9EA-D049-9F46-0D4F15859A7C}" type="presOf" srcId="{C692876C-353F-E243-9BFD-E9064B4B9A42}" destId="{99FDDC77-D857-C046-AD01-1BFBBAA56590}" srcOrd="0" destOrd="10" presId="urn:microsoft.com/office/officeart/2005/8/layout/hierarchy3"/>
    <dgm:cxn modelId="{77976741-9005-3C46-813D-02CA6E11B757}" type="presOf" srcId="{CDDE0705-C482-9843-B021-0B09BA2368BF}" destId="{99FDDC77-D857-C046-AD01-1BFBBAA56590}" srcOrd="0" destOrd="6" presId="urn:microsoft.com/office/officeart/2005/8/layout/hierarchy3"/>
    <dgm:cxn modelId="{6D43E5EC-2C4C-FC41-BD20-E1BCEFE2EC01}" srcId="{FD4EB924-27EB-F34A-84D5-7734229C05FC}" destId="{186DD659-6E61-B14D-BED9-8A36906F232D}" srcOrd="8" destOrd="0" parTransId="{70C4345A-2C88-A044-8C40-176F20D11807}" sibTransId="{34EADAB8-A073-FA4C-8178-2C7C297406F4}"/>
    <dgm:cxn modelId="{95DE6E55-0FEF-7F42-A687-B839DC5D6245}" srcId="{FD4EB924-27EB-F34A-84D5-7734229C05FC}" destId="{CDDE0705-C482-9843-B021-0B09BA2368BF}" srcOrd="5" destOrd="0" parTransId="{E0B804E8-3F69-D741-A123-C23E56561C47}" sibTransId="{A95237D7-E6BC-EF4A-9FD8-060B47C0C534}"/>
    <dgm:cxn modelId="{4C0932E2-3C52-9444-9683-7D84D54B5DA2}" type="presOf" srcId="{67913753-DE27-8A4A-9D52-B7D7FF418BB1}" destId="{99FDDC77-D857-C046-AD01-1BFBBAA56590}" srcOrd="0" destOrd="4" presId="urn:microsoft.com/office/officeart/2005/8/layout/hierarchy3"/>
    <dgm:cxn modelId="{393EF370-72E3-364D-8172-C18708F91A86}" type="presOf" srcId="{4ECFDCAD-0144-6849-ACB9-CE75B488663D}" destId="{A0CE0CA8-9836-0C4C-AFF1-68ACF5ED7401}" srcOrd="0" destOrd="0" presId="urn:microsoft.com/office/officeart/2005/8/layout/hierarchy3"/>
    <dgm:cxn modelId="{27833378-831B-614C-8F9A-F34A9533228D}" type="presOf" srcId="{7A3C6D3B-B8DF-CF4A-8370-ADE3A46E7FCE}" destId="{99FDDC77-D857-C046-AD01-1BFBBAA56590}" srcOrd="0" destOrd="7" presId="urn:microsoft.com/office/officeart/2005/8/layout/hierarchy3"/>
    <dgm:cxn modelId="{A6188273-721C-734A-99C4-91D70A6E40CF}" type="presOf" srcId="{4EFFFC5D-5FEA-544D-BA89-FB8F25FB00CD}" destId="{99FDDC77-D857-C046-AD01-1BFBBAA56590}" srcOrd="0" destOrd="1" presId="urn:microsoft.com/office/officeart/2005/8/layout/hierarchy3"/>
    <dgm:cxn modelId="{861034A7-0E80-8E42-B2D7-00F2BD27122B}" type="presOf" srcId="{6EBD2919-7035-AD49-959F-D7EEAB864F9B}" destId="{22BFBCCA-3776-1844-A519-0ED67B85C6D0}" srcOrd="0" destOrd="0" presId="urn:microsoft.com/office/officeart/2005/8/layout/hierarchy3"/>
    <dgm:cxn modelId="{54DF8A50-4BD8-244A-A4CF-DD9E86530DA9}" type="presParOf" srcId="{22BFBCCA-3776-1844-A519-0ED67B85C6D0}" destId="{F8BD26F2-7BB4-E846-AA4E-EC1A00BC885C}" srcOrd="0" destOrd="0" presId="urn:microsoft.com/office/officeart/2005/8/layout/hierarchy3"/>
    <dgm:cxn modelId="{80FF83A8-E4B7-0E45-951F-C5BCD1EC4CE0}" type="presParOf" srcId="{F8BD26F2-7BB4-E846-AA4E-EC1A00BC885C}" destId="{FD0E94DB-EB70-FC4F-B029-5CFD40585900}" srcOrd="0" destOrd="0" presId="urn:microsoft.com/office/officeart/2005/8/layout/hierarchy3"/>
    <dgm:cxn modelId="{47B79F6F-74BD-3548-AC65-3BFA4560BFF7}" type="presParOf" srcId="{FD0E94DB-EB70-FC4F-B029-5CFD40585900}" destId="{0ABAEFD5-BA45-1F41-8482-BBDF510D538A}" srcOrd="0" destOrd="0" presId="urn:microsoft.com/office/officeart/2005/8/layout/hierarchy3"/>
    <dgm:cxn modelId="{49A4D5C8-3210-654A-9367-B5011098286F}" type="presParOf" srcId="{FD0E94DB-EB70-FC4F-B029-5CFD40585900}" destId="{841F85EA-6071-0240-A5E7-B433607C583B}" srcOrd="1" destOrd="0" presId="urn:microsoft.com/office/officeart/2005/8/layout/hierarchy3"/>
    <dgm:cxn modelId="{3BFDE9CF-BE14-8243-A03B-6BACD726F8FA}" type="presParOf" srcId="{F8BD26F2-7BB4-E846-AA4E-EC1A00BC885C}" destId="{F8829930-1C08-7B44-940A-351017498860}" srcOrd="1" destOrd="0" presId="urn:microsoft.com/office/officeart/2005/8/layout/hierarchy3"/>
    <dgm:cxn modelId="{1929728E-5AF8-D64E-868C-22C2BE994FCC}" type="presParOf" srcId="{F8829930-1C08-7B44-940A-351017498860}" destId="{550F77F9-CD43-834F-AB1A-24A55CFE7FC6}" srcOrd="0" destOrd="0" presId="urn:microsoft.com/office/officeart/2005/8/layout/hierarchy3"/>
    <dgm:cxn modelId="{6F1D3F0C-A135-E94A-8B5C-6A0E097AA42D}" type="presParOf" srcId="{F8829930-1C08-7B44-940A-351017498860}" destId="{6ED2EB35-824E-6647-8B0C-25CBDDA6F757}" srcOrd="1" destOrd="0" presId="urn:microsoft.com/office/officeart/2005/8/layout/hierarchy3"/>
    <dgm:cxn modelId="{D5CBF05F-9CAE-D842-8059-9551250E27F4}" type="presParOf" srcId="{F8829930-1C08-7B44-940A-351017498860}" destId="{A0CE0CA8-9836-0C4C-AFF1-68ACF5ED7401}" srcOrd="2" destOrd="0" presId="urn:microsoft.com/office/officeart/2005/8/layout/hierarchy3"/>
    <dgm:cxn modelId="{F823B5AF-0CA8-C04D-B11E-76FA1C083E10}" type="presParOf" srcId="{F8829930-1C08-7B44-940A-351017498860}" destId="{8E4790B6-09CE-044C-AEB7-3963EBD5FA79}" srcOrd="3" destOrd="0" presId="urn:microsoft.com/office/officeart/2005/8/layout/hierarchy3"/>
    <dgm:cxn modelId="{E3597FF8-8691-474A-889D-952A0E469CA2}" type="presParOf" srcId="{22BFBCCA-3776-1844-A519-0ED67B85C6D0}" destId="{1B06240D-396C-A247-B509-D5449235EBF7}" srcOrd="1" destOrd="0" presId="urn:microsoft.com/office/officeart/2005/8/layout/hierarchy3"/>
    <dgm:cxn modelId="{0E76E410-A2AD-3A46-B8A9-F77F5B1A6952}" type="presParOf" srcId="{1B06240D-396C-A247-B509-D5449235EBF7}" destId="{3ECF1819-BA38-504E-99B8-E016750B5082}" srcOrd="0" destOrd="0" presId="urn:microsoft.com/office/officeart/2005/8/layout/hierarchy3"/>
    <dgm:cxn modelId="{B315D976-826E-1D41-B8A1-5C7912630BCF}" type="presParOf" srcId="{3ECF1819-BA38-504E-99B8-E016750B5082}" destId="{3CA6D2A0-FC3F-BA41-8FCB-942F3D47DB93}" srcOrd="0" destOrd="0" presId="urn:microsoft.com/office/officeart/2005/8/layout/hierarchy3"/>
    <dgm:cxn modelId="{71CF34F8-ED69-1541-842E-A765B553CEB6}" type="presParOf" srcId="{3ECF1819-BA38-504E-99B8-E016750B5082}" destId="{36C5668B-7002-DF4F-AC72-FA39B5B4BB4D}" srcOrd="1" destOrd="0" presId="urn:microsoft.com/office/officeart/2005/8/layout/hierarchy3"/>
    <dgm:cxn modelId="{BA5A1879-FED5-E04C-AEDA-03507F21E316}" type="presParOf" srcId="{1B06240D-396C-A247-B509-D5449235EBF7}" destId="{0CB376AF-F4E5-224D-B2F5-5280290931DD}" srcOrd="1" destOrd="0" presId="urn:microsoft.com/office/officeart/2005/8/layout/hierarchy3"/>
    <dgm:cxn modelId="{3EB1D5A0-826A-3643-A3EA-8520A5A434C5}" type="presParOf" srcId="{0CB376AF-F4E5-224D-B2F5-5280290931DD}" destId="{E1F5C880-2BCB-B443-804B-77114112FC6C}" srcOrd="0" destOrd="0" presId="urn:microsoft.com/office/officeart/2005/8/layout/hierarchy3"/>
    <dgm:cxn modelId="{CE1E96FB-F6FE-1E4B-A80A-F744EA35164A}" type="presParOf" srcId="{0CB376AF-F4E5-224D-B2F5-5280290931DD}" destId="{99FDDC77-D857-C046-AD01-1BFBBAA56590}"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BD2919-7035-AD49-959F-D7EEAB864F9B}" type="doc">
      <dgm:prSet loTypeId="urn:microsoft.com/office/officeart/2005/8/layout/hierarchy3" loCatId="" qsTypeId="urn:microsoft.com/office/officeart/2005/8/quickstyle/simple1" qsCatId="simple" csTypeId="urn:microsoft.com/office/officeart/2005/8/colors/colorful2" csCatId="colorful" phldr="1"/>
      <dgm:spPr/>
      <dgm:t>
        <a:bodyPr/>
        <a:lstStyle/>
        <a:p>
          <a:endParaRPr lang="en-US"/>
        </a:p>
      </dgm:t>
    </dgm:pt>
    <dgm:pt modelId="{AB8CB54A-8921-A640-B5B1-E91B3EA86C35}">
      <dgm:prSet phldrT="[Text]" custT="1"/>
      <dgm:spPr>
        <a:solidFill>
          <a:schemeClr val="accent3"/>
        </a:solidFill>
      </dgm:spPr>
      <dgm:t>
        <a:bodyPr/>
        <a:lstStyle/>
        <a:p>
          <a:r>
            <a:rPr lang="en-US" sz="2400" dirty="0">
              <a:latin typeface="+mj-lt"/>
              <a:ea typeface="Gotham Rounded Book" charset="0"/>
              <a:cs typeface="Gotham Rounded Book" charset="0"/>
            </a:rPr>
            <a:t>Office 365</a:t>
          </a:r>
        </a:p>
      </dgm:t>
    </dgm:pt>
    <dgm:pt modelId="{39E88160-1DC0-2445-AC4F-F25FB5B407F9}" type="parTrans" cxnId="{E65E93D0-F4BB-CC44-B25B-4630A9800598}">
      <dgm:prSet/>
      <dgm:spPr/>
      <dgm:t>
        <a:bodyPr/>
        <a:lstStyle/>
        <a:p>
          <a:endParaRPr lang="en-US">
            <a:latin typeface="Gotham Rounded Book" charset="0"/>
            <a:ea typeface="Gotham Rounded Book" charset="0"/>
            <a:cs typeface="Gotham Rounded Book" charset="0"/>
          </a:endParaRPr>
        </a:p>
      </dgm:t>
    </dgm:pt>
    <dgm:pt modelId="{5BFF893D-DA90-3045-87C4-0CC357C09186}" type="sibTrans" cxnId="{E65E93D0-F4BB-CC44-B25B-4630A9800598}">
      <dgm:prSet/>
      <dgm:spPr/>
      <dgm:t>
        <a:bodyPr/>
        <a:lstStyle/>
        <a:p>
          <a:endParaRPr lang="en-US">
            <a:latin typeface="Gotham Rounded Book" charset="0"/>
            <a:ea typeface="Gotham Rounded Book" charset="0"/>
            <a:cs typeface="Gotham Rounded Book" charset="0"/>
          </a:endParaRPr>
        </a:p>
      </dgm:t>
    </dgm:pt>
    <dgm:pt modelId="{BBA975E0-71FE-614D-8FED-E7041F878BA6}">
      <dgm:prSet phldrT="[Text]"/>
      <dgm:spPr>
        <a:ln>
          <a:solidFill>
            <a:schemeClr val="accent2"/>
          </a:solidFill>
        </a:ln>
      </dgm:spPr>
      <dgm:t>
        <a:bodyPr/>
        <a:lstStyle/>
        <a:p>
          <a:r>
            <a:rPr lang="en-US" dirty="0">
              <a:latin typeface="+mj-lt"/>
              <a:ea typeface="Gotham Rounded Book" charset="0"/>
              <a:cs typeface="Gotham Rounded Book" charset="0"/>
            </a:rPr>
            <a:t>Advantages:</a:t>
          </a:r>
        </a:p>
      </dgm:t>
    </dgm:pt>
    <dgm:pt modelId="{A3E7F48F-188B-5F4E-B8A8-9C547BD5D006}" type="parTrans" cxnId="{632EC5D4-5F48-2348-9DA8-6CF141E11A57}">
      <dgm:prSet/>
      <dgm:spPr/>
      <dgm:t>
        <a:bodyPr/>
        <a:lstStyle/>
        <a:p>
          <a:endParaRPr lang="en-US">
            <a:latin typeface="+mj-lt"/>
            <a:ea typeface="Gotham Rounded Book" charset="0"/>
            <a:cs typeface="Gotham Rounded Book" charset="0"/>
          </a:endParaRPr>
        </a:p>
      </dgm:t>
    </dgm:pt>
    <dgm:pt modelId="{DB0462E7-7D78-154D-B6E6-1F986D2049A6}" type="sibTrans" cxnId="{632EC5D4-5F48-2348-9DA8-6CF141E11A57}">
      <dgm:prSet/>
      <dgm:spPr/>
      <dgm:t>
        <a:bodyPr/>
        <a:lstStyle/>
        <a:p>
          <a:endParaRPr lang="en-US">
            <a:latin typeface="Gotham Rounded Book" charset="0"/>
            <a:ea typeface="Gotham Rounded Book" charset="0"/>
            <a:cs typeface="Gotham Rounded Book" charset="0"/>
          </a:endParaRPr>
        </a:p>
      </dgm:t>
    </dgm:pt>
    <dgm:pt modelId="{360829B8-E5A5-D04E-8927-5AE2C4E6455F}">
      <dgm:prSet phldrT="[Text]"/>
      <dgm:spPr>
        <a:ln>
          <a:solidFill>
            <a:srgbClr val="FFC000"/>
          </a:solidFill>
        </a:ln>
      </dgm:spPr>
      <dgm:t>
        <a:bodyPr/>
        <a:lstStyle/>
        <a:p>
          <a:r>
            <a:rPr lang="en-US" dirty="0">
              <a:latin typeface="+mj-lt"/>
              <a:ea typeface="Gotham Rounded Book" charset="0"/>
              <a:cs typeface="Gotham Rounded Book" charset="0"/>
            </a:rPr>
            <a:t>Scalability</a:t>
          </a:r>
        </a:p>
      </dgm:t>
    </dgm:pt>
    <dgm:pt modelId="{9CF9015E-CB2D-204B-AC95-33050D97136C}" type="parTrans" cxnId="{DF694376-353A-EC44-9738-09CF9600BC25}">
      <dgm:prSet/>
      <dgm:spPr/>
      <dgm:t>
        <a:bodyPr/>
        <a:lstStyle/>
        <a:p>
          <a:endParaRPr lang="en-US">
            <a:latin typeface="Gotham Rounded Book" charset="0"/>
            <a:ea typeface="Gotham Rounded Book" charset="0"/>
            <a:cs typeface="Gotham Rounded Book" charset="0"/>
          </a:endParaRPr>
        </a:p>
      </dgm:t>
    </dgm:pt>
    <dgm:pt modelId="{65B2D399-8377-DF4D-8984-620898634A6D}" type="sibTrans" cxnId="{DF694376-353A-EC44-9738-09CF9600BC25}">
      <dgm:prSet/>
      <dgm:spPr/>
      <dgm:t>
        <a:bodyPr/>
        <a:lstStyle/>
        <a:p>
          <a:endParaRPr lang="en-US">
            <a:latin typeface="Gotham Rounded Book" charset="0"/>
            <a:ea typeface="Gotham Rounded Book" charset="0"/>
            <a:cs typeface="Gotham Rounded Book" charset="0"/>
          </a:endParaRPr>
        </a:p>
      </dgm:t>
    </dgm:pt>
    <dgm:pt modelId="{A5796BB5-69A5-D74F-95F7-F6B098CE28E9}">
      <dgm:prSet phldrT="[Text]" custT="1"/>
      <dgm:spPr>
        <a:solidFill>
          <a:schemeClr val="accent3"/>
        </a:solidFill>
      </dgm:spPr>
      <dgm:t>
        <a:bodyPr/>
        <a:lstStyle/>
        <a:p>
          <a:r>
            <a:rPr lang="en-US" sz="2400" dirty="0">
              <a:latin typeface="+mj-lt"/>
              <a:ea typeface="Gotham Rounded Book" charset="0"/>
              <a:cs typeface="Gotham Rounded Book" charset="0"/>
            </a:rPr>
            <a:t>On Premise</a:t>
          </a:r>
        </a:p>
      </dgm:t>
    </dgm:pt>
    <dgm:pt modelId="{E6B9D3BE-63ED-E740-9C32-1C01525318B0}" type="parTrans" cxnId="{69374C26-FCA9-E84D-A624-1C5F57166B06}">
      <dgm:prSet/>
      <dgm:spPr/>
      <dgm:t>
        <a:bodyPr/>
        <a:lstStyle/>
        <a:p>
          <a:endParaRPr lang="en-US">
            <a:latin typeface="Gotham Rounded Book" charset="0"/>
            <a:ea typeface="Gotham Rounded Book" charset="0"/>
            <a:cs typeface="Gotham Rounded Book" charset="0"/>
          </a:endParaRPr>
        </a:p>
      </dgm:t>
    </dgm:pt>
    <dgm:pt modelId="{47E86DF8-198B-D74E-8946-9F5D1D657065}" type="sibTrans" cxnId="{69374C26-FCA9-E84D-A624-1C5F57166B06}">
      <dgm:prSet/>
      <dgm:spPr/>
      <dgm:t>
        <a:bodyPr/>
        <a:lstStyle/>
        <a:p>
          <a:endParaRPr lang="en-US">
            <a:latin typeface="Gotham Rounded Book" charset="0"/>
            <a:ea typeface="Gotham Rounded Book" charset="0"/>
            <a:cs typeface="Gotham Rounded Book" charset="0"/>
          </a:endParaRPr>
        </a:p>
      </dgm:t>
    </dgm:pt>
    <dgm:pt modelId="{FD4EB924-27EB-F34A-84D5-7734229C05FC}">
      <dgm:prSet phldrT="[Text]"/>
      <dgm:spPr>
        <a:ln>
          <a:solidFill>
            <a:schemeClr val="accent2"/>
          </a:solidFill>
        </a:ln>
      </dgm:spPr>
      <dgm:t>
        <a:bodyPr/>
        <a:lstStyle/>
        <a:p>
          <a:r>
            <a:rPr lang="en-US" dirty="0">
              <a:latin typeface="+mj-lt"/>
              <a:ea typeface="Gotham Rounded Book" charset="0"/>
              <a:cs typeface="Gotham Rounded Book" charset="0"/>
            </a:rPr>
            <a:t>Advantages:</a:t>
          </a:r>
        </a:p>
      </dgm:t>
    </dgm:pt>
    <dgm:pt modelId="{781B24DF-0BF4-864A-B9AE-B48E8284E8D9}" type="parTrans" cxnId="{0722AA19-739B-804E-B58D-3E0B2A756319}">
      <dgm:prSet/>
      <dgm:spPr/>
      <dgm:t>
        <a:bodyPr/>
        <a:lstStyle/>
        <a:p>
          <a:endParaRPr lang="en-US">
            <a:latin typeface="+mj-lt"/>
            <a:ea typeface="Gotham Rounded Book" charset="0"/>
            <a:cs typeface="Gotham Rounded Book" charset="0"/>
          </a:endParaRPr>
        </a:p>
      </dgm:t>
    </dgm:pt>
    <dgm:pt modelId="{80296D96-2EBD-9D45-A4F5-4FF1A08340B5}" type="sibTrans" cxnId="{0722AA19-739B-804E-B58D-3E0B2A756319}">
      <dgm:prSet/>
      <dgm:spPr/>
      <dgm:t>
        <a:bodyPr/>
        <a:lstStyle/>
        <a:p>
          <a:endParaRPr lang="en-US">
            <a:latin typeface="Gotham Rounded Book" charset="0"/>
            <a:ea typeface="Gotham Rounded Book" charset="0"/>
            <a:cs typeface="Gotham Rounded Book" charset="0"/>
          </a:endParaRPr>
        </a:p>
      </dgm:t>
    </dgm:pt>
    <dgm:pt modelId="{AEA0F8D4-4E28-9A40-A074-C15810D817DD}">
      <dgm:prSet phldrT="[Text]"/>
      <dgm:spPr>
        <a:ln>
          <a:solidFill>
            <a:srgbClr val="FFC000"/>
          </a:solidFill>
        </a:ln>
      </dgm:spPr>
      <dgm:t>
        <a:bodyPr/>
        <a:lstStyle/>
        <a:p>
          <a:r>
            <a:rPr lang="en-US" dirty="0">
              <a:latin typeface="+mj-lt"/>
              <a:ea typeface="Gotham Rounded Book" charset="0"/>
              <a:cs typeface="Gotham Rounded Book" charset="0"/>
            </a:rPr>
            <a:t>Disadvantages:</a:t>
          </a:r>
        </a:p>
      </dgm:t>
    </dgm:pt>
    <dgm:pt modelId="{4A515948-5DD9-9949-8618-D4BD1C6FFBE5}" type="parTrans" cxnId="{67863FD8-9935-764E-994D-F98AB7BA9E58}">
      <dgm:prSet/>
      <dgm:spPr/>
      <dgm:t>
        <a:bodyPr/>
        <a:lstStyle/>
        <a:p>
          <a:endParaRPr lang="en-US">
            <a:latin typeface="+mj-lt"/>
            <a:ea typeface="Gotham Rounded Book" charset="0"/>
            <a:cs typeface="Gotham Rounded Book" charset="0"/>
          </a:endParaRPr>
        </a:p>
      </dgm:t>
    </dgm:pt>
    <dgm:pt modelId="{9891900B-2E69-C34D-BD5B-2CAFF60A764C}" type="sibTrans" cxnId="{67863FD8-9935-764E-994D-F98AB7BA9E58}">
      <dgm:prSet/>
      <dgm:spPr/>
      <dgm:t>
        <a:bodyPr/>
        <a:lstStyle/>
        <a:p>
          <a:endParaRPr lang="en-US">
            <a:latin typeface="Gotham Rounded Book" charset="0"/>
            <a:ea typeface="Gotham Rounded Book" charset="0"/>
            <a:cs typeface="Gotham Rounded Book" charset="0"/>
          </a:endParaRPr>
        </a:p>
      </dgm:t>
    </dgm:pt>
    <dgm:pt modelId="{4EFFFC5D-5FEA-544D-BA89-FB8F25FB00CD}">
      <dgm:prSet phldrT="[Text]"/>
      <dgm:spPr>
        <a:ln>
          <a:solidFill>
            <a:schemeClr val="accent2"/>
          </a:solidFill>
        </a:ln>
      </dgm:spPr>
      <dgm:t>
        <a:bodyPr/>
        <a:lstStyle/>
        <a:p>
          <a:r>
            <a:rPr lang="en-US" dirty="0">
              <a:latin typeface="+mj-lt"/>
              <a:ea typeface="Gotham Rounded Book" charset="0"/>
              <a:cs typeface="Gotham Rounded Book" charset="0"/>
            </a:rPr>
            <a:t>Keep full control</a:t>
          </a:r>
        </a:p>
      </dgm:t>
    </dgm:pt>
    <dgm:pt modelId="{29BA34A9-04E3-B14B-A79F-ACB5D96BE3B8}" type="parTrans" cxnId="{0EBB9BE2-EC31-B34C-B455-0C166835BC4D}">
      <dgm:prSet/>
      <dgm:spPr/>
      <dgm:t>
        <a:bodyPr/>
        <a:lstStyle/>
        <a:p>
          <a:endParaRPr lang="en-US">
            <a:latin typeface="Gotham Rounded Book" charset="0"/>
            <a:ea typeface="Gotham Rounded Book" charset="0"/>
            <a:cs typeface="Gotham Rounded Book" charset="0"/>
          </a:endParaRPr>
        </a:p>
      </dgm:t>
    </dgm:pt>
    <dgm:pt modelId="{4499A9D7-2D46-7C49-8F78-E5E1EDB42515}" type="sibTrans" cxnId="{0EBB9BE2-EC31-B34C-B455-0C166835BC4D}">
      <dgm:prSet/>
      <dgm:spPr/>
      <dgm:t>
        <a:bodyPr/>
        <a:lstStyle/>
        <a:p>
          <a:endParaRPr lang="en-US">
            <a:latin typeface="Gotham Rounded Book" charset="0"/>
            <a:ea typeface="Gotham Rounded Book" charset="0"/>
            <a:cs typeface="Gotham Rounded Book" charset="0"/>
          </a:endParaRPr>
        </a:p>
      </dgm:t>
    </dgm:pt>
    <dgm:pt modelId="{262F7F02-EA4A-2147-836C-7E668CE9AF70}">
      <dgm:prSet phldrT="[Text]"/>
      <dgm:spPr>
        <a:ln>
          <a:solidFill>
            <a:schemeClr val="accent2"/>
          </a:solidFill>
        </a:ln>
      </dgm:spPr>
      <dgm:t>
        <a:bodyPr/>
        <a:lstStyle/>
        <a:p>
          <a:r>
            <a:rPr lang="en-US" dirty="0">
              <a:latin typeface="+mj-lt"/>
              <a:ea typeface="Gotham Rounded Book" charset="0"/>
              <a:cs typeface="Gotham Rounded Book" charset="0"/>
            </a:rPr>
            <a:t>More flexibility</a:t>
          </a:r>
        </a:p>
      </dgm:t>
    </dgm:pt>
    <dgm:pt modelId="{F40CF27D-7FFD-8A40-BAE8-5D8A20F83F72}" type="parTrans" cxnId="{48A6594A-ED99-CB43-9D68-37E4ADE4A907}">
      <dgm:prSet/>
      <dgm:spPr/>
      <dgm:t>
        <a:bodyPr/>
        <a:lstStyle/>
        <a:p>
          <a:endParaRPr lang="en-US">
            <a:latin typeface="Gotham Rounded Book" charset="0"/>
            <a:ea typeface="Gotham Rounded Book" charset="0"/>
            <a:cs typeface="Gotham Rounded Book" charset="0"/>
          </a:endParaRPr>
        </a:p>
      </dgm:t>
    </dgm:pt>
    <dgm:pt modelId="{70E67E0A-8E9E-E14F-AB6B-DB5D3E67C767}" type="sibTrans" cxnId="{48A6594A-ED99-CB43-9D68-37E4ADE4A907}">
      <dgm:prSet/>
      <dgm:spPr/>
      <dgm:t>
        <a:bodyPr/>
        <a:lstStyle/>
        <a:p>
          <a:endParaRPr lang="en-US">
            <a:latin typeface="Gotham Rounded Book" charset="0"/>
            <a:ea typeface="Gotham Rounded Book" charset="0"/>
            <a:cs typeface="Gotham Rounded Book" charset="0"/>
          </a:endParaRPr>
        </a:p>
      </dgm:t>
    </dgm:pt>
    <dgm:pt modelId="{03D6F7BD-8750-344E-A967-C1271F62E927}">
      <dgm:prSet phldrT="[Text]"/>
      <dgm:spPr>
        <a:ln>
          <a:solidFill>
            <a:schemeClr val="accent2"/>
          </a:solidFill>
        </a:ln>
      </dgm:spPr>
      <dgm:t>
        <a:bodyPr/>
        <a:lstStyle/>
        <a:p>
          <a:r>
            <a:rPr lang="en-US" dirty="0">
              <a:latin typeface="+mj-lt"/>
              <a:ea typeface="Gotham Rounded Book" charset="0"/>
              <a:cs typeface="Gotham Rounded Book" charset="0"/>
            </a:rPr>
            <a:t>Customer controlled</a:t>
          </a:r>
        </a:p>
      </dgm:t>
    </dgm:pt>
    <dgm:pt modelId="{F1AFA8CF-3ABD-3043-96AB-6129DAA2FD0D}" type="parTrans" cxnId="{19B2C84B-1F8B-2041-8650-39E35FAFA8A9}">
      <dgm:prSet/>
      <dgm:spPr/>
      <dgm:t>
        <a:bodyPr/>
        <a:lstStyle/>
        <a:p>
          <a:endParaRPr lang="en-US">
            <a:latin typeface="Gotham Rounded Book" charset="0"/>
            <a:ea typeface="Gotham Rounded Book" charset="0"/>
            <a:cs typeface="Gotham Rounded Book" charset="0"/>
          </a:endParaRPr>
        </a:p>
      </dgm:t>
    </dgm:pt>
    <dgm:pt modelId="{388711F4-5D4D-754F-B158-D0FC448B8FB2}" type="sibTrans" cxnId="{19B2C84B-1F8B-2041-8650-39E35FAFA8A9}">
      <dgm:prSet/>
      <dgm:spPr/>
      <dgm:t>
        <a:bodyPr/>
        <a:lstStyle/>
        <a:p>
          <a:endParaRPr lang="en-US">
            <a:latin typeface="Gotham Rounded Book" charset="0"/>
            <a:ea typeface="Gotham Rounded Book" charset="0"/>
            <a:cs typeface="Gotham Rounded Book" charset="0"/>
          </a:endParaRPr>
        </a:p>
      </dgm:t>
    </dgm:pt>
    <dgm:pt modelId="{2DE33A31-EDF3-1149-AF2B-E3FA835BA489}">
      <dgm:prSet phldrT="[Text]"/>
      <dgm:spPr>
        <a:ln>
          <a:solidFill>
            <a:srgbClr val="FFC000"/>
          </a:solidFill>
        </a:ln>
      </dgm:spPr>
      <dgm:t>
        <a:bodyPr/>
        <a:lstStyle/>
        <a:p>
          <a:r>
            <a:rPr lang="en-US" dirty="0">
              <a:latin typeface="+mj-lt"/>
              <a:ea typeface="Gotham Rounded Book" charset="0"/>
              <a:cs typeface="Gotham Rounded Book" charset="0"/>
            </a:rPr>
            <a:t>Possible data loss</a:t>
          </a:r>
        </a:p>
      </dgm:t>
    </dgm:pt>
    <dgm:pt modelId="{759F4E37-A3A2-D747-9474-7C998B95B76D}" type="parTrans" cxnId="{91F39C42-DF20-7546-AE80-9D988FCABAD0}">
      <dgm:prSet/>
      <dgm:spPr/>
      <dgm:t>
        <a:bodyPr/>
        <a:lstStyle/>
        <a:p>
          <a:endParaRPr lang="en-US">
            <a:latin typeface="Gotham Rounded Book" charset="0"/>
            <a:ea typeface="Gotham Rounded Book" charset="0"/>
            <a:cs typeface="Gotham Rounded Book" charset="0"/>
          </a:endParaRPr>
        </a:p>
      </dgm:t>
    </dgm:pt>
    <dgm:pt modelId="{186365EE-529F-174D-A626-A57966F2B10A}" type="sibTrans" cxnId="{91F39C42-DF20-7546-AE80-9D988FCABAD0}">
      <dgm:prSet/>
      <dgm:spPr/>
      <dgm:t>
        <a:bodyPr/>
        <a:lstStyle/>
        <a:p>
          <a:endParaRPr lang="en-US">
            <a:latin typeface="Gotham Rounded Book" charset="0"/>
            <a:ea typeface="Gotham Rounded Book" charset="0"/>
            <a:cs typeface="Gotham Rounded Book" charset="0"/>
          </a:endParaRPr>
        </a:p>
      </dgm:t>
    </dgm:pt>
    <dgm:pt modelId="{06BFDEE8-8057-AB4B-81E4-BEB17CA33D8C}">
      <dgm:prSet phldrT="[Text]"/>
      <dgm:spPr>
        <a:ln>
          <a:solidFill>
            <a:srgbClr val="FFC000"/>
          </a:solidFill>
        </a:ln>
      </dgm:spPr>
      <dgm:t>
        <a:bodyPr/>
        <a:lstStyle/>
        <a:p>
          <a:r>
            <a:rPr lang="en-US" dirty="0">
              <a:latin typeface="+mj-lt"/>
              <a:ea typeface="Gotham Rounded Book" charset="0"/>
              <a:cs typeface="Gotham Rounded Book" charset="0"/>
            </a:rPr>
            <a:t>Availability</a:t>
          </a:r>
        </a:p>
      </dgm:t>
    </dgm:pt>
    <dgm:pt modelId="{32F0F08D-3F96-894B-B7AC-6AEA08B84CF3}" type="parTrans" cxnId="{B821C398-B7FE-654E-A202-9030EF1C2E6C}">
      <dgm:prSet/>
      <dgm:spPr/>
      <dgm:t>
        <a:bodyPr/>
        <a:lstStyle/>
        <a:p>
          <a:endParaRPr lang="en-US">
            <a:latin typeface="Gotham Rounded Book" charset="0"/>
            <a:ea typeface="Gotham Rounded Book" charset="0"/>
            <a:cs typeface="Gotham Rounded Book" charset="0"/>
          </a:endParaRPr>
        </a:p>
      </dgm:t>
    </dgm:pt>
    <dgm:pt modelId="{C86A8E3D-CD62-C84E-AC25-363E93DD1E40}" type="sibTrans" cxnId="{B821C398-B7FE-654E-A202-9030EF1C2E6C}">
      <dgm:prSet/>
      <dgm:spPr/>
      <dgm:t>
        <a:bodyPr/>
        <a:lstStyle/>
        <a:p>
          <a:endParaRPr lang="en-US">
            <a:latin typeface="Gotham Rounded Book" charset="0"/>
            <a:ea typeface="Gotham Rounded Book" charset="0"/>
            <a:cs typeface="Gotham Rounded Book" charset="0"/>
          </a:endParaRPr>
        </a:p>
      </dgm:t>
    </dgm:pt>
    <dgm:pt modelId="{139572AC-D8FB-034B-8BEB-B85AD5C3D506}">
      <dgm:prSet phldrT="[Text]"/>
      <dgm:spPr>
        <a:ln>
          <a:solidFill>
            <a:srgbClr val="FFC000"/>
          </a:solidFill>
        </a:ln>
      </dgm:spPr>
      <dgm:t>
        <a:bodyPr/>
        <a:lstStyle/>
        <a:p>
          <a:r>
            <a:rPr lang="en-US" dirty="0">
              <a:latin typeface="+mj-lt"/>
              <a:ea typeface="Gotham Rounded Book" charset="0"/>
              <a:cs typeface="Gotham Rounded Book" charset="0"/>
            </a:rPr>
            <a:t>Security</a:t>
          </a:r>
        </a:p>
      </dgm:t>
    </dgm:pt>
    <dgm:pt modelId="{DE8A918B-04AB-0B46-919A-DE399B9F96EB}" type="parTrans" cxnId="{D0F1BEA8-15E2-254E-9C95-A9106D4D21F5}">
      <dgm:prSet/>
      <dgm:spPr/>
      <dgm:t>
        <a:bodyPr/>
        <a:lstStyle/>
        <a:p>
          <a:endParaRPr lang="en-US">
            <a:latin typeface="Gotham Rounded Book" charset="0"/>
            <a:ea typeface="Gotham Rounded Book" charset="0"/>
            <a:cs typeface="Gotham Rounded Book" charset="0"/>
          </a:endParaRPr>
        </a:p>
      </dgm:t>
    </dgm:pt>
    <dgm:pt modelId="{A4CE5BE8-B5A1-DF44-B456-24D915935222}" type="sibTrans" cxnId="{D0F1BEA8-15E2-254E-9C95-A9106D4D21F5}">
      <dgm:prSet/>
      <dgm:spPr/>
      <dgm:t>
        <a:bodyPr/>
        <a:lstStyle/>
        <a:p>
          <a:endParaRPr lang="en-US">
            <a:latin typeface="Gotham Rounded Book" charset="0"/>
            <a:ea typeface="Gotham Rounded Book" charset="0"/>
            <a:cs typeface="Gotham Rounded Book" charset="0"/>
          </a:endParaRPr>
        </a:p>
      </dgm:t>
    </dgm:pt>
    <dgm:pt modelId="{BB662CE0-8262-1340-A5D7-FA1A6B41C260}">
      <dgm:prSet phldrT="[Text]"/>
      <dgm:spPr>
        <a:ln>
          <a:solidFill>
            <a:srgbClr val="FFC000"/>
          </a:solidFill>
        </a:ln>
      </dgm:spPr>
      <dgm:t>
        <a:bodyPr/>
        <a:lstStyle/>
        <a:p>
          <a:r>
            <a:rPr lang="en-US" dirty="0">
              <a:latin typeface="+mj-lt"/>
              <a:ea typeface="Gotham Rounded Book" charset="0"/>
              <a:cs typeface="Gotham Rounded Book" charset="0"/>
            </a:rPr>
            <a:t>Costs</a:t>
          </a:r>
        </a:p>
      </dgm:t>
    </dgm:pt>
    <dgm:pt modelId="{9420EECF-BFB1-0D47-8E1C-9C2AD0F94E7A}" type="parTrans" cxnId="{3065195C-A7DC-1A42-99FB-CB0A38726006}">
      <dgm:prSet/>
      <dgm:spPr/>
      <dgm:t>
        <a:bodyPr/>
        <a:lstStyle/>
        <a:p>
          <a:endParaRPr lang="en-US">
            <a:latin typeface="Gotham Rounded Book" charset="0"/>
            <a:ea typeface="Gotham Rounded Book" charset="0"/>
            <a:cs typeface="Gotham Rounded Book" charset="0"/>
          </a:endParaRPr>
        </a:p>
      </dgm:t>
    </dgm:pt>
    <dgm:pt modelId="{212AC127-31D4-0244-9F59-09CF41567E1D}" type="sibTrans" cxnId="{3065195C-A7DC-1A42-99FB-CB0A38726006}">
      <dgm:prSet/>
      <dgm:spPr/>
      <dgm:t>
        <a:bodyPr/>
        <a:lstStyle/>
        <a:p>
          <a:endParaRPr lang="en-US">
            <a:latin typeface="Gotham Rounded Book" charset="0"/>
            <a:ea typeface="Gotham Rounded Book" charset="0"/>
            <a:cs typeface="Gotham Rounded Book" charset="0"/>
          </a:endParaRPr>
        </a:p>
      </dgm:t>
    </dgm:pt>
    <dgm:pt modelId="{A3AF0949-98A9-9342-AA96-519C78831FA5}">
      <dgm:prSet phldrT="[Text]"/>
      <dgm:spPr>
        <a:ln>
          <a:solidFill>
            <a:srgbClr val="FFC000"/>
          </a:solidFill>
        </a:ln>
      </dgm:spPr>
      <dgm:t>
        <a:bodyPr/>
        <a:lstStyle/>
        <a:p>
          <a:r>
            <a:rPr lang="en-US" dirty="0">
              <a:latin typeface="+mj-lt"/>
              <a:ea typeface="Gotham Rounded Book" charset="0"/>
              <a:cs typeface="Gotham Rounded Book" charset="0"/>
            </a:rPr>
            <a:t>Cut out costs</a:t>
          </a:r>
        </a:p>
      </dgm:t>
    </dgm:pt>
    <dgm:pt modelId="{1A91F5EE-5690-1D4B-A882-8B59806E490F}" type="parTrans" cxnId="{97841341-C0EC-404E-850C-1DF72905505A}">
      <dgm:prSet/>
      <dgm:spPr/>
      <dgm:t>
        <a:bodyPr/>
        <a:lstStyle/>
        <a:p>
          <a:endParaRPr lang="en-US"/>
        </a:p>
      </dgm:t>
    </dgm:pt>
    <dgm:pt modelId="{EEE3F91D-AFF0-F84E-BC4B-7900A6678FDF}" type="sibTrans" cxnId="{97841341-C0EC-404E-850C-1DF72905505A}">
      <dgm:prSet/>
      <dgm:spPr/>
      <dgm:t>
        <a:bodyPr/>
        <a:lstStyle/>
        <a:p>
          <a:endParaRPr lang="en-US"/>
        </a:p>
      </dgm:t>
    </dgm:pt>
    <dgm:pt modelId="{FCAD7311-6731-024E-BFBA-E8AF79BC4E8A}">
      <dgm:prSet phldrT="[Text]"/>
      <dgm:spPr>
        <a:ln>
          <a:solidFill>
            <a:srgbClr val="FFC000"/>
          </a:solidFill>
        </a:ln>
      </dgm:spPr>
      <dgm:t>
        <a:bodyPr/>
        <a:lstStyle/>
        <a:p>
          <a:r>
            <a:rPr lang="en-US" dirty="0">
              <a:latin typeface="+mj-lt"/>
              <a:ea typeface="Gotham Rounded Book" charset="0"/>
              <a:cs typeface="Gotham Rounded Book" charset="0"/>
            </a:rPr>
            <a:t>Reduce risk of losing data</a:t>
          </a:r>
        </a:p>
      </dgm:t>
    </dgm:pt>
    <dgm:pt modelId="{15D62D12-157D-FF43-8498-B92F88F9D877}" type="parTrans" cxnId="{4C96DD71-AC29-E348-BEF6-682206E754D9}">
      <dgm:prSet/>
      <dgm:spPr/>
      <dgm:t>
        <a:bodyPr/>
        <a:lstStyle/>
        <a:p>
          <a:endParaRPr lang="en-US"/>
        </a:p>
      </dgm:t>
    </dgm:pt>
    <dgm:pt modelId="{A01EC043-7F59-2247-A344-3BFE05BF5B89}" type="sibTrans" cxnId="{4C96DD71-AC29-E348-BEF6-682206E754D9}">
      <dgm:prSet/>
      <dgm:spPr/>
      <dgm:t>
        <a:bodyPr/>
        <a:lstStyle/>
        <a:p>
          <a:endParaRPr lang="en-US"/>
        </a:p>
      </dgm:t>
    </dgm:pt>
    <dgm:pt modelId="{309D8273-7809-A442-9471-24BF1CAA0815}">
      <dgm:prSet phldrT="[Text]"/>
      <dgm:spPr>
        <a:ln>
          <a:solidFill>
            <a:srgbClr val="FFC000"/>
          </a:solidFill>
        </a:ln>
      </dgm:spPr>
      <dgm:t>
        <a:bodyPr/>
        <a:lstStyle/>
        <a:p>
          <a:r>
            <a:rPr lang="en-US" dirty="0">
              <a:latin typeface="+mj-lt"/>
              <a:ea typeface="Gotham Rounded Book" charset="0"/>
              <a:cs typeface="Gotham Rounded Book" charset="0"/>
            </a:rPr>
            <a:t>Always up to date</a:t>
          </a:r>
        </a:p>
      </dgm:t>
    </dgm:pt>
    <dgm:pt modelId="{028DE1C6-5FE7-F641-BE8B-6C473D3C03AD}" type="parTrans" cxnId="{65437E3B-A697-9943-8040-FC4F0C9645AE}">
      <dgm:prSet/>
      <dgm:spPr/>
      <dgm:t>
        <a:bodyPr/>
        <a:lstStyle/>
        <a:p>
          <a:endParaRPr lang="en-US"/>
        </a:p>
      </dgm:t>
    </dgm:pt>
    <dgm:pt modelId="{706B969F-4E1A-EE45-B2EF-993840B38537}" type="sibTrans" cxnId="{65437E3B-A697-9943-8040-FC4F0C9645AE}">
      <dgm:prSet/>
      <dgm:spPr/>
      <dgm:t>
        <a:bodyPr/>
        <a:lstStyle/>
        <a:p>
          <a:endParaRPr lang="en-US"/>
        </a:p>
      </dgm:t>
    </dgm:pt>
    <dgm:pt modelId="{9573CD19-A07C-6F42-A23C-E178C006B2C0}">
      <dgm:prSet phldrT="[Text]"/>
      <dgm:spPr>
        <a:ln>
          <a:solidFill>
            <a:srgbClr val="FFC000"/>
          </a:solidFill>
        </a:ln>
      </dgm:spPr>
      <dgm:t>
        <a:bodyPr/>
        <a:lstStyle/>
        <a:p>
          <a:r>
            <a:rPr lang="en-US" dirty="0">
              <a:latin typeface="+mj-lt"/>
              <a:ea typeface="Gotham Rounded Book" charset="0"/>
              <a:cs typeface="Gotham Rounded Book" charset="0"/>
            </a:rPr>
            <a:t>Disadvantages:</a:t>
          </a:r>
        </a:p>
      </dgm:t>
    </dgm:pt>
    <dgm:pt modelId="{4ECFDCAD-0144-6849-ACB9-CE75B488663D}" type="parTrans" cxnId="{A6BA6EFC-2B88-2F4B-AADC-C40B85C2D0DD}">
      <dgm:prSet/>
      <dgm:spPr/>
      <dgm:t>
        <a:bodyPr/>
        <a:lstStyle/>
        <a:p>
          <a:endParaRPr lang="en-US">
            <a:latin typeface="+mj-lt"/>
          </a:endParaRPr>
        </a:p>
      </dgm:t>
    </dgm:pt>
    <dgm:pt modelId="{FDDE01E9-ED67-854A-9AD3-61E9BCD46578}" type="sibTrans" cxnId="{A6BA6EFC-2B88-2F4B-AADC-C40B85C2D0DD}">
      <dgm:prSet/>
      <dgm:spPr/>
      <dgm:t>
        <a:bodyPr/>
        <a:lstStyle/>
        <a:p>
          <a:endParaRPr lang="en-US"/>
        </a:p>
      </dgm:t>
    </dgm:pt>
    <dgm:pt modelId="{3D3A8BC3-BCEF-AA49-861C-73DD65FCA101}">
      <dgm:prSet phldrT="[Text]"/>
      <dgm:spPr>
        <a:ln>
          <a:solidFill>
            <a:srgbClr val="FFC000"/>
          </a:solidFill>
        </a:ln>
      </dgm:spPr>
      <dgm:t>
        <a:bodyPr/>
        <a:lstStyle/>
        <a:p>
          <a:r>
            <a:rPr lang="en-US" dirty="0">
              <a:latin typeface="+mj-lt"/>
              <a:ea typeface="Gotham Rounded Book" charset="0"/>
              <a:cs typeface="Gotham Rounded Book" charset="0"/>
            </a:rPr>
            <a:t>No administrative control</a:t>
          </a:r>
        </a:p>
      </dgm:t>
    </dgm:pt>
    <dgm:pt modelId="{CBEC2F2A-3669-8F4F-9B15-156BA09BAF12}" type="parTrans" cxnId="{C157FE30-3587-2A49-977A-84F33DCAA3DF}">
      <dgm:prSet/>
      <dgm:spPr/>
      <dgm:t>
        <a:bodyPr/>
        <a:lstStyle/>
        <a:p>
          <a:endParaRPr lang="en-US"/>
        </a:p>
      </dgm:t>
    </dgm:pt>
    <dgm:pt modelId="{E73C5058-A8A2-5D4D-A796-D2F9E6A8A8C9}" type="sibTrans" cxnId="{C157FE30-3587-2A49-977A-84F33DCAA3DF}">
      <dgm:prSet/>
      <dgm:spPr/>
      <dgm:t>
        <a:bodyPr/>
        <a:lstStyle/>
        <a:p>
          <a:endParaRPr lang="en-US"/>
        </a:p>
      </dgm:t>
    </dgm:pt>
    <dgm:pt modelId="{D1D84508-9E5A-384B-AAC0-B3383876CAA1}">
      <dgm:prSet phldrT="[Text]"/>
      <dgm:spPr>
        <a:ln>
          <a:solidFill>
            <a:srgbClr val="FFC000"/>
          </a:solidFill>
        </a:ln>
      </dgm:spPr>
      <dgm:t>
        <a:bodyPr/>
        <a:lstStyle/>
        <a:p>
          <a:r>
            <a:rPr lang="en-US" dirty="0">
              <a:latin typeface="+mj-lt"/>
              <a:ea typeface="Gotham Rounded Book" charset="0"/>
              <a:cs typeface="Gotham Rounded Book" charset="0"/>
            </a:rPr>
            <a:t>Migration can be a hassle</a:t>
          </a:r>
        </a:p>
      </dgm:t>
    </dgm:pt>
    <dgm:pt modelId="{6A17C668-E087-7C4D-8F0E-458A847AEC0A}" type="parTrans" cxnId="{D0A88BAF-E6C1-9E41-A39E-62CB6FE9B5D1}">
      <dgm:prSet/>
      <dgm:spPr/>
      <dgm:t>
        <a:bodyPr/>
        <a:lstStyle/>
        <a:p>
          <a:endParaRPr lang="en-US"/>
        </a:p>
      </dgm:t>
    </dgm:pt>
    <dgm:pt modelId="{73126ACB-ECB0-3641-B2B7-E8A56F5E8F70}" type="sibTrans" cxnId="{D0A88BAF-E6C1-9E41-A39E-62CB6FE9B5D1}">
      <dgm:prSet/>
      <dgm:spPr/>
      <dgm:t>
        <a:bodyPr/>
        <a:lstStyle/>
        <a:p>
          <a:endParaRPr lang="en-US"/>
        </a:p>
      </dgm:t>
    </dgm:pt>
    <dgm:pt modelId="{F1E62100-FCE6-DD41-A2C9-6A9E4DF58CC3}">
      <dgm:prSet phldrT="[Text]"/>
      <dgm:spPr>
        <a:ln>
          <a:solidFill>
            <a:srgbClr val="FFC000"/>
          </a:solidFill>
        </a:ln>
      </dgm:spPr>
      <dgm:t>
        <a:bodyPr/>
        <a:lstStyle/>
        <a:p>
          <a:r>
            <a:rPr lang="en-US" dirty="0">
              <a:latin typeface="+mj-lt"/>
              <a:ea typeface="Gotham Rounded Book" charset="0"/>
              <a:cs typeface="Gotham Rounded Book" charset="0"/>
            </a:rPr>
            <a:t>Move back to on-</a:t>
          </a:r>
          <a:r>
            <a:rPr lang="en-US" dirty="0" err="1">
              <a:latin typeface="+mj-lt"/>
              <a:ea typeface="Gotham Rounded Book" charset="0"/>
              <a:cs typeface="Gotham Rounded Book" charset="0"/>
            </a:rPr>
            <a:t>prem</a:t>
          </a:r>
          <a:r>
            <a:rPr lang="en-US" dirty="0">
              <a:latin typeface="+mj-lt"/>
              <a:ea typeface="Gotham Rounded Book" charset="0"/>
              <a:cs typeface="Gotham Rounded Book" charset="0"/>
            </a:rPr>
            <a:t>?</a:t>
          </a:r>
        </a:p>
      </dgm:t>
    </dgm:pt>
    <dgm:pt modelId="{DCACFC58-1616-2A4D-909F-08DDD958BF1D}" type="parTrans" cxnId="{EFE0D04B-FFC5-C449-A79E-7E7DE51B606F}">
      <dgm:prSet/>
      <dgm:spPr/>
      <dgm:t>
        <a:bodyPr/>
        <a:lstStyle/>
        <a:p>
          <a:endParaRPr lang="en-US"/>
        </a:p>
      </dgm:t>
    </dgm:pt>
    <dgm:pt modelId="{9F5B3904-CC74-ED46-A31D-FAB243D0C053}" type="sibTrans" cxnId="{EFE0D04B-FFC5-C449-A79E-7E7DE51B606F}">
      <dgm:prSet/>
      <dgm:spPr/>
      <dgm:t>
        <a:bodyPr/>
        <a:lstStyle/>
        <a:p>
          <a:endParaRPr lang="en-US"/>
        </a:p>
      </dgm:t>
    </dgm:pt>
    <dgm:pt modelId="{22BFBCCA-3776-1844-A519-0ED67B85C6D0}" type="pres">
      <dgm:prSet presAssocID="{6EBD2919-7035-AD49-959F-D7EEAB864F9B}" presName="diagram" presStyleCnt="0">
        <dgm:presLayoutVars>
          <dgm:chPref val="1"/>
          <dgm:dir/>
          <dgm:animOne val="branch"/>
          <dgm:animLvl val="lvl"/>
          <dgm:resizeHandles/>
        </dgm:presLayoutVars>
      </dgm:prSet>
      <dgm:spPr/>
    </dgm:pt>
    <dgm:pt modelId="{F8BD26F2-7BB4-E846-AA4E-EC1A00BC885C}" type="pres">
      <dgm:prSet presAssocID="{AB8CB54A-8921-A640-B5B1-E91B3EA86C35}" presName="root" presStyleCnt="0"/>
      <dgm:spPr/>
    </dgm:pt>
    <dgm:pt modelId="{FD0E94DB-EB70-FC4F-B029-5CFD40585900}" type="pres">
      <dgm:prSet presAssocID="{AB8CB54A-8921-A640-B5B1-E91B3EA86C35}" presName="rootComposite" presStyleCnt="0"/>
      <dgm:spPr/>
    </dgm:pt>
    <dgm:pt modelId="{0ABAEFD5-BA45-1F41-8482-BBDF510D538A}" type="pres">
      <dgm:prSet presAssocID="{AB8CB54A-8921-A640-B5B1-E91B3EA86C35}" presName="rootText" presStyleLbl="node1" presStyleIdx="0" presStyleCnt="2"/>
      <dgm:spPr/>
    </dgm:pt>
    <dgm:pt modelId="{841F85EA-6071-0240-A5E7-B433607C583B}" type="pres">
      <dgm:prSet presAssocID="{AB8CB54A-8921-A640-B5B1-E91B3EA86C35}" presName="rootConnector" presStyleLbl="node1" presStyleIdx="0" presStyleCnt="2"/>
      <dgm:spPr/>
    </dgm:pt>
    <dgm:pt modelId="{F8829930-1C08-7B44-940A-351017498860}" type="pres">
      <dgm:prSet presAssocID="{AB8CB54A-8921-A640-B5B1-E91B3EA86C35}" presName="childShape" presStyleCnt="0"/>
      <dgm:spPr/>
    </dgm:pt>
    <dgm:pt modelId="{550F77F9-CD43-834F-AB1A-24A55CFE7FC6}" type="pres">
      <dgm:prSet presAssocID="{A3E7F48F-188B-5F4E-B8A8-9C547BD5D006}" presName="Name13" presStyleLbl="parChTrans1D2" presStyleIdx="0" presStyleCnt="4"/>
      <dgm:spPr/>
    </dgm:pt>
    <dgm:pt modelId="{6ED2EB35-824E-6647-8B0C-25CBDDA6F757}" type="pres">
      <dgm:prSet presAssocID="{BBA975E0-71FE-614D-8FED-E7041F878BA6}" presName="childText" presStyleLbl="bgAcc1" presStyleIdx="0" presStyleCnt="4">
        <dgm:presLayoutVars>
          <dgm:bulletEnabled val="1"/>
        </dgm:presLayoutVars>
      </dgm:prSet>
      <dgm:spPr/>
    </dgm:pt>
    <dgm:pt modelId="{A0CE0CA8-9836-0C4C-AFF1-68ACF5ED7401}" type="pres">
      <dgm:prSet presAssocID="{4ECFDCAD-0144-6849-ACB9-CE75B488663D}" presName="Name13" presStyleLbl="parChTrans1D2" presStyleIdx="1" presStyleCnt="4"/>
      <dgm:spPr/>
    </dgm:pt>
    <dgm:pt modelId="{8E4790B6-09CE-044C-AEB7-3963EBD5FA79}" type="pres">
      <dgm:prSet presAssocID="{9573CD19-A07C-6F42-A23C-E178C006B2C0}" presName="childText" presStyleLbl="bgAcc1" presStyleIdx="1" presStyleCnt="4">
        <dgm:presLayoutVars>
          <dgm:bulletEnabled val="1"/>
        </dgm:presLayoutVars>
      </dgm:prSet>
      <dgm:spPr/>
    </dgm:pt>
    <dgm:pt modelId="{1B06240D-396C-A247-B509-D5449235EBF7}" type="pres">
      <dgm:prSet presAssocID="{A5796BB5-69A5-D74F-95F7-F6B098CE28E9}" presName="root" presStyleCnt="0"/>
      <dgm:spPr/>
    </dgm:pt>
    <dgm:pt modelId="{3ECF1819-BA38-504E-99B8-E016750B5082}" type="pres">
      <dgm:prSet presAssocID="{A5796BB5-69A5-D74F-95F7-F6B098CE28E9}" presName="rootComposite" presStyleCnt="0"/>
      <dgm:spPr/>
    </dgm:pt>
    <dgm:pt modelId="{3CA6D2A0-FC3F-BA41-8FCB-942F3D47DB93}" type="pres">
      <dgm:prSet presAssocID="{A5796BB5-69A5-D74F-95F7-F6B098CE28E9}" presName="rootText" presStyleLbl="node1" presStyleIdx="1" presStyleCnt="2"/>
      <dgm:spPr/>
    </dgm:pt>
    <dgm:pt modelId="{36C5668B-7002-DF4F-AC72-FA39B5B4BB4D}" type="pres">
      <dgm:prSet presAssocID="{A5796BB5-69A5-D74F-95F7-F6B098CE28E9}" presName="rootConnector" presStyleLbl="node1" presStyleIdx="1" presStyleCnt="2"/>
      <dgm:spPr/>
    </dgm:pt>
    <dgm:pt modelId="{0CB376AF-F4E5-224D-B2F5-5280290931DD}" type="pres">
      <dgm:prSet presAssocID="{A5796BB5-69A5-D74F-95F7-F6B098CE28E9}" presName="childShape" presStyleCnt="0"/>
      <dgm:spPr/>
    </dgm:pt>
    <dgm:pt modelId="{E1F5C880-2BCB-B443-804B-77114112FC6C}" type="pres">
      <dgm:prSet presAssocID="{781B24DF-0BF4-864A-B9AE-B48E8284E8D9}" presName="Name13" presStyleLbl="parChTrans1D2" presStyleIdx="2" presStyleCnt="4"/>
      <dgm:spPr/>
    </dgm:pt>
    <dgm:pt modelId="{99FDDC77-D857-C046-AD01-1BFBBAA56590}" type="pres">
      <dgm:prSet presAssocID="{FD4EB924-27EB-F34A-84D5-7734229C05FC}" presName="childText" presStyleLbl="bgAcc1" presStyleIdx="2" presStyleCnt="4">
        <dgm:presLayoutVars>
          <dgm:bulletEnabled val="1"/>
        </dgm:presLayoutVars>
      </dgm:prSet>
      <dgm:spPr/>
    </dgm:pt>
    <dgm:pt modelId="{88E519C6-3B59-B54D-8CF7-5323467C9516}" type="pres">
      <dgm:prSet presAssocID="{4A515948-5DD9-9949-8618-D4BD1C6FFBE5}" presName="Name13" presStyleLbl="parChTrans1D2" presStyleIdx="3" presStyleCnt="4"/>
      <dgm:spPr/>
    </dgm:pt>
    <dgm:pt modelId="{3EC06819-2AF1-0745-81FB-77CB280978FC}" type="pres">
      <dgm:prSet presAssocID="{AEA0F8D4-4E28-9A40-A074-C15810D817DD}" presName="childText" presStyleLbl="bgAcc1" presStyleIdx="3" presStyleCnt="4">
        <dgm:presLayoutVars>
          <dgm:bulletEnabled val="1"/>
        </dgm:presLayoutVars>
      </dgm:prSet>
      <dgm:spPr/>
    </dgm:pt>
  </dgm:ptLst>
  <dgm:cxnLst>
    <dgm:cxn modelId="{67863FD8-9935-764E-994D-F98AB7BA9E58}" srcId="{A5796BB5-69A5-D74F-95F7-F6B098CE28E9}" destId="{AEA0F8D4-4E28-9A40-A074-C15810D817DD}" srcOrd="1" destOrd="0" parTransId="{4A515948-5DD9-9949-8618-D4BD1C6FFBE5}" sibTransId="{9891900B-2E69-C34D-BD5B-2CAFF60A764C}"/>
    <dgm:cxn modelId="{B971599D-AF65-6E43-AC83-964B5FEC606B}" type="presOf" srcId="{3D3A8BC3-BCEF-AA49-861C-73DD65FCA101}" destId="{8E4790B6-09CE-044C-AEB7-3963EBD5FA79}" srcOrd="0" destOrd="1" presId="urn:microsoft.com/office/officeart/2005/8/layout/hierarchy3"/>
    <dgm:cxn modelId="{632EC5D4-5F48-2348-9DA8-6CF141E11A57}" srcId="{AB8CB54A-8921-A640-B5B1-E91B3EA86C35}" destId="{BBA975E0-71FE-614D-8FED-E7041F878BA6}" srcOrd="0" destOrd="0" parTransId="{A3E7F48F-188B-5F4E-B8A8-9C547BD5D006}" sibTransId="{DB0462E7-7D78-154D-B6E6-1F986D2049A6}"/>
    <dgm:cxn modelId="{19B2C84B-1F8B-2041-8650-39E35FAFA8A9}" srcId="{FD4EB924-27EB-F34A-84D5-7734229C05FC}" destId="{03D6F7BD-8750-344E-A967-C1271F62E927}" srcOrd="2" destOrd="0" parTransId="{F1AFA8CF-3ABD-3043-96AB-6129DAA2FD0D}" sibTransId="{388711F4-5D4D-754F-B158-D0FC448B8FB2}"/>
    <dgm:cxn modelId="{91F39C42-DF20-7546-AE80-9D988FCABAD0}" srcId="{AEA0F8D4-4E28-9A40-A074-C15810D817DD}" destId="{2DE33A31-EDF3-1149-AF2B-E3FA835BA489}" srcOrd="0" destOrd="0" parTransId="{759F4E37-A3A2-D747-9474-7C998B95B76D}" sibTransId="{186365EE-529F-174D-A626-A57966F2B10A}"/>
    <dgm:cxn modelId="{0B249447-A39F-504E-8116-1B995B867B2C}" type="presOf" srcId="{F1E62100-FCE6-DD41-A2C9-6A9E4DF58CC3}" destId="{8E4790B6-09CE-044C-AEB7-3963EBD5FA79}" srcOrd="0" destOrd="3" presId="urn:microsoft.com/office/officeart/2005/8/layout/hierarchy3"/>
    <dgm:cxn modelId="{21C387E3-6C98-2D40-86EA-83E49FEA3599}" type="presOf" srcId="{4EFFFC5D-5FEA-544D-BA89-FB8F25FB00CD}" destId="{99FDDC77-D857-C046-AD01-1BFBBAA56590}" srcOrd="0" destOrd="1" presId="urn:microsoft.com/office/officeart/2005/8/layout/hierarchy3"/>
    <dgm:cxn modelId="{B0CE0DCB-766D-F841-B644-1947896C5A3E}" type="presOf" srcId="{03D6F7BD-8750-344E-A967-C1271F62E927}" destId="{99FDDC77-D857-C046-AD01-1BFBBAA56590}" srcOrd="0" destOrd="3" presId="urn:microsoft.com/office/officeart/2005/8/layout/hierarchy3"/>
    <dgm:cxn modelId="{7CEBDD9A-C404-514A-8735-FB1ADCB8F3E6}" type="presOf" srcId="{309D8273-7809-A442-9471-24BF1CAA0815}" destId="{6ED2EB35-824E-6647-8B0C-25CBDDA6F757}" srcOrd="0" destOrd="4" presId="urn:microsoft.com/office/officeart/2005/8/layout/hierarchy3"/>
    <dgm:cxn modelId="{53F6A128-919B-5B4F-B059-1888A64E4F70}" type="presOf" srcId="{4A515948-5DD9-9949-8618-D4BD1C6FFBE5}" destId="{88E519C6-3B59-B54D-8CF7-5323467C9516}" srcOrd="0" destOrd="0" presId="urn:microsoft.com/office/officeart/2005/8/layout/hierarchy3"/>
    <dgm:cxn modelId="{6B6DDBBD-F009-E04B-9F31-81CFAF48E17B}" type="presOf" srcId="{FCAD7311-6731-024E-BFBA-E8AF79BC4E8A}" destId="{6ED2EB35-824E-6647-8B0C-25CBDDA6F757}" srcOrd="0" destOrd="3" presId="urn:microsoft.com/office/officeart/2005/8/layout/hierarchy3"/>
    <dgm:cxn modelId="{42BA1084-C60B-1242-A0C5-3C79D6282D26}" type="presOf" srcId="{4ECFDCAD-0144-6849-ACB9-CE75B488663D}" destId="{A0CE0CA8-9836-0C4C-AFF1-68ACF5ED7401}" srcOrd="0" destOrd="0" presId="urn:microsoft.com/office/officeart/2005/8/layout/hierarchy3"/>
    <dgm:cxn modelId="{056A4852-28BF-E043-85B3-D9180EB76CC9}" type="presOf" srcId="{D1D84508-9E5A-384B-AAC0-B3383876CAA1}" destId="{8E4790B6-09CE-044C-AEB7-3963EBD5FA79}" srcOrd="0" destOrd="2" presId="urn:microsoft.com/office/officeart/2005/8/layout/hierarchy3"/>
    <dgm:cxn modelId="{97841341-C0EC-404E-850C-1DF72905505A}" srcId="{BBA975E0-71FE-614D-8FED-E7041F878BA6}" destId="{A3AF0949-98A9-9342-AA96-519C78831FA5}" srcOrd="1" destOrd="0" parTransId="{1A91F5EE-5690-1D4B-A882-8B59806E490F}" sibTransId="{EEE3F91D-AFF0-F84E-BC4B-7900A6678FDF}"/>
    <dgm:cxn modelId="{0EBB9BE2-EC31-B34C-B455-0C166835BC4D}" srcId="{FD4EB924-27EB-F34A-84D5-7734229C05FC}" destId="{4EFFFC5D-5FEA-544D-BA89-FB8F25FB00CD}" srcOrd="0" destOrd="0" parTransId="{29BA34A9-04E3-B14B-A79F-ACB5D96BE3B8}" sibTransId="{4499A9D7-2D46-7C49-8F78-E5E1EDB42515}"/>
    <dgm:cxn modelId="{3814C2EC-0494-D84F-8297-F43B5FDAEE41}" type="presOf" srcId="{262F7F02-EA4A-2147-836C-7E668CE9AF70}" destId="{99FDDC77-D857-C046-AD01-1BFBBAA56590}" srcOrd="0" destOrd="2" presId="urn:microsoft.com/office/officeart/2005/8/layout/hierarchy3"/>
    <dgm:cxn modelId="{8CD02920-DBDE-BA44-86C3-20FEC55D3BDF}" type="presOf" srcId="{A5796BB5-69A5-D74F-95F7-F6B098CE28E9}" destId="{3CA6D2A0-FC3F-BA41-8FCB-942F3D47DB93}" srcOrd="0" destOrd="0" presId="urn:microsoft.com/office/officeart/2005/8/layout/hierarchy3"/>
    <dgm:cxn modelId="{0722AA19-739B-804E-B58D-3E0B2A756319}" srcId="{A5796BB5-69A5-D74F-95F7-F6B098CE28E9}" destId="{FD4EB924-27EB-F34A-84D5-7734229C05FC}" srcOrd="0" destOrd="0" parTransId="{781B24DF-0BF4-864A-B9AE-B48E8284E8D9}" sibTransId="{80296D96-2EBD-9D45-A4F5-4FF1A08340B5}"/>
    <dgm:cxn modelId="{65437E3B-A697-9943-8040-FC4F0C9645AE}" srcId="{BBA975E0-71FE-614D-8FED-E7041F878BA6}" destId="{309D8273-7809-A442-9471-24BF1CAA0815}" srcOrd="3" destOrd="0" parTransId="{028DE1C6-5FE7-F641-BE8B-6C473D3C03AD}" sibTransId="{706B969F-4E1A-EE45-B2EF-993840B38537}"/>
    <dgm:cxn modelId="{D0F1BEA8-15E2-254E-9C95-A9106D4D21F5}" srcId="{AEA0F8D4-4E28-9A40-A074-C15810D817DD}" destId="{139572AC-D8FB-034B-8BEB-B85AD5C3D506}" srcOrd="2" destOrd="0" parTransId="{DE8A918B-04AB-0B46-919A-DE399B9F96EB}" sibTransId="{A4CE5BE8-B5A1-DF44-B456-24D915935222}"/>
    <dgm:cxn modelId="{00E20F41-BFC2-AF4A-886E-C02787430F2C}" type="presOf" srcId="{BBA975E0-71FE-614D-8FED-E7041F878BA6}" destId="{6ED2EB35-824E-6647-8B0C-25CBDDA6F757}" srcOrd="0" destOrd="0" presId="urn:microsoft.com/office/officeart/2005/8/layout/hierarchy3"/>
    <dgm:cxn modelId="{0FA08282-87D1-424F-BDD4-B14FE9E6B0B7}" type="presOf" srcId="{2DE33A31-EDF3-1149-AF2B-E3FA835BA489}" destId="{3EC06819-2AF1-0745-81FB-77CB280978FC}" srcOrd="0" destOrd="1" presId="urn:microsoft.com/office/officeart/2005/8/layout/hierarchy3"/>
    <dgm:cxn modelId="{15198CFE-3140-E34F-A3A6-0EC8BCF748CF}" type="presOf" srcId="{9573CD19-A07C-6F42-A23C-E178C006B2C0}" destId="{8E4790B6-09CE-044C-AEB7-3963EBD5FA79}" srcOrd="0" destOrd="0" presId="urn:microsoft.com/office/officeart/2005/8/layout/hierarchy3"/>
    <dgm:cxn modelId="{6DC75EE4-C41C-BE45-B5BD-AF827651AC4D}" type="presOf" srcId="{139572AC-D8FB-034B-8BEB-B85AD5C3D506}" destId="{3EC06819-2AF1-0745-81FB-77CB280978FC}" srcOrd="0" destOrd="3" presId="urn:microsoft.com/office/officeart/2005/8/layout/hierarchy3"/>
    <dgm:cxn modelId="{A6BA6EFC-2B88-2F4B-AADC-C40B85C2D0DD}" srcId="{AB8CB54A-8921-A640-B5B1-E91B3EA86C35}" destId="{9573CD19-A07C-6F42-A23C-E178C006B2C0}" srcOrd="1" destOrd="0" parTransId="{4ECFDCAD-0144-6849-ACB9-CE75B488663D}" sibTransId="{FDDE01E9-ED67-854A-9AD3-61E9BCD46578}"/>
    <dgm:cxn modelId="{8E05414C-A7EC-2A4D-876C-678EEC6ADB28}" type="presOf" srcId="{BB662CE0-8262-1340-A5D7-FA1A6B41C260}" destId="{3EC06819-2AF1-0745-81FB-77CB280978FC}" srcOrd="0" destOrd="4" presId="urn:microsoft.com/office/officeart/2005/8/layout/hierarchy3"/>
    <dgm:cxn modelId="{D0A88BAF-E6C1-9E41-A39E-62CB6FE9B5D1}" srcId="{9573CD19-A07C-6F42-A23C-E178C006B2C0}" destId="{D1D84508-9E5A-384B-AAC0-B3383876CAA1}" srcOrd="1" destOrd="0" parTransId="{6A17C668-E087-7C4D-8F0E-458A847AEC0A}" sibTransId="{73126ACB-ECB0-3641-B2B7-E8A56F5E8F70}"/>
    <dgm:cxn modelId="{69374C26-FCA9-E84D-A624-1C5F57166B06}" srcId="{6EBD2919-7035-AD49-959F-D7EEAB864F9B}" destId="{A5796BB5-69A5-D74F-95F7-F6B098CE28E9}" srcOrd="1" destOrd="0" parTransId="{E6B9D3BE-63ED-E740-9C32-1C01525318B0}" sibTransId="{47E86DF8-198B-D74E-8946-9F5D1D657065}"/>
    <dgm:cxn modelId="{FCCFB2A1-3773-4A46-BF49-2E65C513AA4A}" type="presOf" srcId="{AB8CB54A-8921-A640-B5B1-E91B3EA86C35}" destId="{841F85EA-6071-0240-A5E7-B433607C583B}" srcOrd="1" destOrd="0" presId="urn:microsoft.com/office/officeart/2005/8/layout/hierarchy3"/>
    <dgm:cxn modelId="{D7B2188E-325B-5B46-BF91-74596027119E}" type="presOf" srcId="{06BFDEE8-8057-AB4B-81E4-BEB17CA33D8C}" destId="{3EC06819-2AF1-0745-81FB-77CB280978FC}" srcOrd="0" destOrd="2" presId="urn:microsoft.com/office/officeart/2005/8/layout/hierarchy3"/>
    <dgm:cxn modelId="{EFE0D04B-FFC5-C449-A79E-7E7DE51B606F}" srcId="{9573CD19-A07C-6F42-A23C-E178C006B2C0}" destId="{F1E62100-FCE6-DD41-A2C9-6A9E4DF58CC3}" srcOrd="2" destOrd="0" parTransId="{DCACFC58-1616-2A4D-909F-08DDD958BF1D}" sibTransId="{9F5B3904-CC74-ED46-A31D-FAB243D0C053}"/>
    <dgm:cxn modelId="{BF094FB1-BCD3-FF49-821E-DC181A3F081F}" type="presOf" srcId="{6EBD2919-7035-AD49-959F-D7EEAB864F9B}" destId="{22BFBCCA-3776-1844-A519-0ED67B85C6D0}" srcOrd="0" destOrd="0" presId="urn:microsoft.com/office/officeart/2005/8/layout/hierarchy3"/>
    <dgm:cxn modelId="{48A6594A-ED99-CB43-9D68-37E4ADE4A907}" srcId="{FD4EB924-27EB-F34A-84D5-7734229C05FC}" destId="{262F7F02-EA4A-2147-836C-7E668CE9AF70}" srcOrd="1" destOrd="0" parTransId="{F40CF27D-7FFD-8A40-BAE8-5D8A20F83F72}" sibTransId="{70E67E0A-8E9E-E14F-AB6B-DB5D3E67C767}"/>
    <dgm:cxn modelId="{E65E93D0-F4BB-CC44-B25B-4630A9800598}" srcId="{6EBD2919-7035-AD49-959F-D7EEAB864F9B}" destId="{AB8CB54A-8921-A640-B5B1-E91B3EA86C35}" srcOrd="0" destOrd="0" parTransId="{39E88160-1DC0-2445-AC4F-F25FB5B407F9}" sibTransId="{5BFF893D-DA90-3045-87C4-0CC357C09186}"/>
    <dgm:cxn modelId="{C157FE30-3587-2A49-977A-84F33DCAA3DF}" srcId="{9573CD19-A07C-6F42-A23C-E178C006B2C0}" destId="{3D3A8BC3-BCEF-AA49-861C-73DD65FCA101}" srcOrd="0" destOrd="0" parTransId="{CBEC2F2A-3669-8F4F-9B15-156BA09BAF12}" sibTransId="{E73C5058-A8A2-5D4D-A796-D2F9E6A8A8C9}"/>
    <dgm:cxn modelId="{DF694376-353A-EC44-9738-09CF9600BC25}" srcId="{BBA975E0-71FE-614D-8FED-E7041F878BA6}" destId="{360829B8-E5A5-D04E-8927-5AE2C4E6455F}" srcOrd="0" destOrd="0" parTransId="{9CF9015E-CB2D-204B-AC95-33050D97136C}" sibTransId="{65B2D399-8377-DF4D-8984-620898634A6D}"/>
    <dgm:cxn modelId="{4C96DD71-AC29-E348-BEF6-682206E754D9}" srcId="{BBA975E0-71FE-614D-8FED-E7041F878BA6}" destId="{FCAD7311-6731-024E-BFBA-E8AF79BC4E8A}" srcOrd="2" destOrd="0" parTransId="{15D62D12-157D-FF43-8498-B92F88F9D877}" sibTransId="{A01EC043-7F59-2247-A344-3BFE05BF5B89}"/>
    <dgm:cxn modelId="{B5B7BABA-9BC6-4F4E-A360-13154E8BAC39}" type="presOf" srcId="{781B24DF-0BF4-864A-B9AE-B48E8284E8D9}" destId="{E1F5C880-2BCB-B443-804B-77114112FC6C}" srcOrd="0" destOrd="0" presId="urn:microsoft.com/office/officeart/2005/8/layout/hierarchy3"/>
    <dgm:cxn modelId="{7EBFC18E-F655-274A-961F-A24CAD7041BE}" type="presOf" srcId="{FD4EB924-27EB-F34A-84D5-7734229C05FC}" destId="{99FDDC77-D857-C046-AD01-1BFBBAA56590}" srcOrd="0" destOrd="0" presId="urn:microsoft.com/office/officeart/2005/8/layout/hierarchy3"/>
    <dgm:cxn modelId="{4114E43E-A4F5-4347-90A2-DED016EBDE5B}" type="presOf" srcId="{A3E7F48F-188B-5F4E-B8A8-9C547BD5D006}" destId="{550F77F9-CD43-834F-AB1A-24A55CFE7FC6}" srcOrd="0" destOrd="0" presId="urn:microsoft.com/office/officeart/2005/8/layout/hierarchy3"/>
    <dgm:cxn modelId="{107956BB-8009-B240-9497-A6DE7A99B95E}" type="presOf" srcId="{AEA0F8D4-4E28-9A40-A074-C15810D817DD}" destId="{3EC06819-2AF1-0745-81FB-77CB280978FC}" srcOrd="0" destOrd="0" presId="urn:microsoft.com/office/officeart/2005/8/layout/hierarchy3"/>
    <dgm:cxn modelId="{0B599F3E-88E3-4E41-8364-6C3865E8E0FC}" type="presOf" srcId="{A3AF0949-98A9-9342-AA96-519C78831FA5}" destId="{6ED2EB35-824E-6647-8B0C-25CBDDA6F757}" srcOrd="0" destOrd="2" presId="urn:microsoft.com/office/officeart/2005/8/layout/hierarchy3"/>
    <dgm:cxn modelId="{3065195C-A7DC-1A42-99FB-CB0A38726006}" srcId="{AEA0F8D4-4E28-9A40-A074-C15810D817DD}" destId="{BB662CE0-8262-1340-A5D7-FA1A6B41C260}" srcOrd="3" destOrd="0" parTransId="{9420EECF-BFB1-0D47-8E1C-9C2AD0F94E7A}" sibTransId="{212AC127-31D4-0244-9F59-09CF41567E1D}"/>
    <dgm:cxn modelId="{9D9CC654-64AE-F04B-8672-23A7F38EF5D3}" type="presOf" srcId="{AB8CB54A-8921-A640-B5B1-E91B3EA86C35}" destId="{0ABAEFD5-BA45-1F41-8482-BBDF510D538A}" srcOrd="0" destOrd="0" presId="urn:microsoft.com/office/officeart/2005/8/layout/hierarchy3"/>
    <dgm:cxn modelId="{B821C398-B7FE-654E-A202-9030EF1C2E6C}" srcId="{AEA0F8D4-4E28-9A40-A074-C15810D817DD}" destId="{06BFDEE8-8057-AB4B-81E4-BEB17CA33D8C}" srcOrd="1" destOrd="0" parTransId="{32F0F08D-3F96-894B-B7AC-6AEA08B84CF3}" sibTransId="{C86A8E3D-CD62-C84E-AC25-363E93DD1E40}"/>
    <dgm:cxn modelId="{DC4D0161-8D86-AC4E-96D8-BB91B26F8F7D}" type="presOf" srcId="{360829B8-E5A5-D04E-8927-5AE2C4E6455F}" destId="{6ED2EB35-824E-6647-8B0C-25CBDDA6F757}" srcOrd="0" destOrd="1" presId="urn:microsoft.com/office/officeart/2005/8/layout/hierarchy3"/>
    <dgm:cxn modelId="{1464565D-4C9D-9C40-8A92-297517E06D1A}" type="presOf" srcId="{A5796BB5-69A5-D74F-95F7-F6B098CE28E9}" destId="{36C5668B-7002-DF4F-AC72-FA39B5B4BB4D}" srcOrd="1" destOrd="0" presId="urn:microsoft.com/office/officeart/2005/8/layout/hierarchy3"/>
    <dgm:cxn modelId="{A69DBEAE-D5F7-0742-804B-3E0C4B0DE932}" type="presParOf" srcId="{22BFBCCA-3776-1844-A519-0ED67B85C6D0}" destId="{F8BD26F2-7BB4-E846-AA4E-EC1A00BC885C}" srcOrd="0" destOrd="0" presId="urn:microsoft.com/office/officeart/2005/8/layout/hierarchy3"/>
    <dgm:cxn modelId="{8D076E17-F962-CB4D-A9BA-683C98322880}" type="presParOf" srcId="{F8BD26F2-7BB4-E846-AA4E-EC1A00BC885C}" destId="{FD0E94DB-EB70-FC4F-B029-5CFD40585900}" srcOrd="0" destOrd="0" presId="urn:microsoft.com/office/officeart/2005/8/layout/hierarchy3"/>
    <dgm:cxn modelId="{5CC9813B-333D-3C41-B70B-521B9878D498}" type="presParOf" srcId="{FD0E94DB-EB70-FC4F-B029-5CFD40585900}" destId="{0ABAEFD5-BA45-1F41-8482-BBDF510D538A}" srcOrd="0" destOrd="0" presId="urn:microsoft.com/office/officeart/2005/8/layout/hierarchy3"/>
    <dgm:cxn modelId="{9E250E08-73FF-3C44-9305-4512C35D7FE6}" type="presParOf" srcId="{FD0E94DB-EB70-FC4F-B029-5CFD40585900}" destId="{841F85EA-6071-0240-A5E7-B433607C583B}" srcOrd="1" destOrd="0" presId="urn:microsoft.com/office/officeart/2005/8/layout/hierarchy3"/>
    <dgm:cxn modelId="{CC1B258F-1AE7-A74B-BA16-6F6A91026AE4}" type="presParOf" srcId="{F8BD26F2-7BB4-E846-AA4E-EC1A00BC885C}" destId="{F8829930-1C08-7B44-940A-351017498860}" srcOrd="1" destOrd="0" presId="urn:microsoft.com/office/officeart/2005/8/layout/hierarchy3"/>
    <dgm:cxn modelId="{A5B0086A-5B5F-5144-9431-92AA7CEF4568}" type="presParOf" srcId="{F8829930-1C08-7B44-940A-351017498860}" destId="{550F77F9-CD43-834F-AB1A-24A55CFE7FC6}" srcOrd="0" destOrd="0" presId="urn:microsoft.com/office/officeart/2005/8/layout/hierarchy3"/>
    <dgm:cxn modelId="{A3E1D786-40C9-E747-ADF3-18683D0C6794}" type="presParOf" srcId="{F8829930-1C08-7B44-940A-351017498860}" destId="{6ED2EB35-824E-6647-8B0C-25CBDDA6F757}" srcOrd="1" destOrd="0" presId="urn:microsoft.com/office/officeart/2005/8/layout/hierarchy3"/>
    <dgm:cxn modelId="{8A1E82FA-59DA-7F4E-9944-201966F5AC23}" type="presParOf" srcId="{F8829930-1C08-7B44-940A-351017498860}" destId="{A0CE0CA8-9836-0C4C-AFF1-68ACF5ED7401}" srcOrd="2" destOrd="0" presId="urn:microsoft.com/office/officeart/2005/8/layout/hierarchy3"/>
    <dgm:cxn modelId="{FA9BB7C4-CCE5-6846-8E1E-F3862FF33674}" type="presParOf" srcId="{F8829930-1C08-7B44-940A-351017498860}" destId="{8E4790B6-09CE-044C-AEB7-3963EBD5FA79}" srcOrd="3" destOrd="0" presId="urn:microsoft.com/office/officeart/2005/8/layout/hierarchy3"/>
    <dgm:cxn modelId="{8399BA5F-4AF1-F342-98DE-F93664BDFBF4}" type="presParOf" srcId="{22BFBCCA-3776-1844-A519-0ED67B85C6D0}" destId="{1B06240D-396C-A247-B509-D5449235EBF7}" srcOrd="1" destOrd="0" presId="urn:microsoft.com/office/officeart/2005/8/layout/hierarchy3"/>
    <dgm:cxn modelId="{09FA46E3-96E0-084E-962E-DA78EA6A5565}" type="presParOf" srcId="{1B06240D-396C-A247-B509-D5449235EBF7}" destId="{3ECF1819-BA38-504E-99B8-E016750B5082}" srcOrd="0" destOrd="0" presId="urn:microsoft.com/office/officeart/2005/8/layout/hierarchy3"/>
    <dgm:cxn modelId="{5810CD73-5091-3542-BA38-4083007547C1}" type="presParOf" srcId="{3ECF1819-BA38-504E-99B8-E016750B5082}" destId="{3CA6D2A0-FC3F-BA41-8FCB-942F3D47DB93}" srcOrd="0" destOrd="0" presId="urn:microsoft.com/office/officeart/2005/8/layout/hierarchy3"/>
    <dgm:cxn modelId="{41C81868-A94E-0740-968F-9DECDB11D04B}" type="presParOf" srcId="{3ECF1819-BA38-504E-99B8-E016750B5082}" destId="{36C5668B-7002-DF4F-AC72-FA39B5B4BB4D}" srcOrd="1" destOrd="0" presId="urn:microsoft.com/office/officeart/2005/8/layout/hierarchy3"/>
    <dgm:cxn modelId="{E9EAB9B6-F312-034A-A907-7B06C4F9E4C2}" type="presParOf" srcId="{1B06240D-396C-A247-B509-D5449235EBF7}" destId="{0CB376AF-F4E5-224D-B2F5-5280290931DD}" srcOrd="1" destOrd="0" presId="urn:microsoft.com/office/officeart/2005/8/layout/hierarchy3"/>
    <dgm:cxn modelId="{4E3ED018-FA00-8B40-8289-28A2B64BC0C3}" type="presParOf" srcId="{0CB376AF-F4E5-224D-B2F5-5280290931DD}" destId="{E1F5C880-2BCB-B443-804B-77114112FC6C}" srcOrd="0" destOrd="0" presId="urn:microsoft.com/office/officeart/2005/8/layout/hierarchy3"/>
    <dgm:cxn modelId="{59A040F7-7CF5-784E-A432-B0D7A63924F0}" type="presParOf" srcId="{0CB376AF-F4E5-224D-B2F5-5280290931DD}" destId="{99FDDC77-D857-C046-AD01-1BFBBAA56590}" srcOrd="1" destOrd="0" presId="urn:microsoft.com/office/officeart/2005/8/layout/hierarchy3"/>
    <dgm:cxn modelId="{43A662ED-68C7-C847-BBE6-124EAD3EBBD6}" type="presParOf" srcId="{0CB376AF-F4E5-224D-B2F5-5280290931DD}" destId="{88E519C6-3B59-B54D-8CF7-5323467C9516}" srcOrd="2" destOrd="0" presId="urn:microsoft.com/office/officeart/2005/8/layout/hierarchy3"/>
    <dgm:cxn modelId="{243F606F-9030-F144-8601-8ED317AAAEEE}" type="presParOf" srcId="{0CB376AF-F4E5-224D-B2F5-5280290931DD}" destId="{3EC06819-2AF1-0745-81FB-77CB280978FC}"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EFD5-BA45-1F41-8482-BBDF510D538A}">
      <dsp:nvSpPr>
        <dsp:cNvPr id="0" name=""/>
        <dsp:cNvSpPr/>
      </dsp:nvSpPr>
      <dsp:spPr>
        <a:xfrm>
          <a:off x="1783828" y="260"/>
          <a:ext cx="3370286" cy="1685143"/>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Gotham Rounded Book" charset="0"/>
              <a:cs typeface="Gotham Rounded Book" charset="0"/>
            </a:rPr>
            <a:t>Office 365</a:t>
          </a:r>
        </a:p>
      </dsp:txBody>
      <dsp:txXfrm>
        <a:off x="1833184" y="49616"/>
        <a:ext cx="3271574" cy="1586431"/>
      </dsp:txXfrm>
    </dsp:sp>
    <dsp:sp modelId="{550F77F9-CD43-834F-AB1A-24A55CFE7FC6}">
      <dsp:nvSpPr>
        <dsp:cNvPr id="0" name=""/>
        <dsp:cNvSpPr/>
      </dsp:nvSpPr>
      <dsp:spPr>
        <a:xfrm>
          <a:off x="2120857" y="1685403"/>
          <a:ext cx="337028" cy="1263857"/>
        </a:xfrm>
        <a:custGeom>
          <a:avLst/>
          <a:gdLst/>
          <a:ahLst/>
          <a:cxnLst/>
          <a:rect l="0" t="0" r="0" b="0"/>
          <a:pathLst>
            <a:path>
              <a:moveTo>
                <a:pt x="0" y="0"/>
              </a:moveTo>
              <a:lnTo>
                <a:pt x="0" y="1263857"/>
              </a:lnTo>
              <a:lnTo>
                <a:pt x="337028" y="1263857"/>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2EB35-824E-6647-8B0C-25CBDDA6F757}">
      <dsp:nvSpPr>
        <dsp:cNvPr id="0" name=""/>
        <dsp:cNvSpPr/>
      </dsp:nvSpPr>
      <dsp:spPr>
        <a:xfrm>
          <a:off x="2457885" y="2106688"/>
          <a:ext cx="2696228" cy="1685143"/>
        </a:xfrm>
        <a:prstGeom prst="roundRect">
          <a:avLst>
            <a:gd name="adj" fmla="val 10000"/>
          </a:avLst>
        </a:prstGeom>
        <a:solidFill>
          <a:schemeClr val="lt1">
            <a:alpha val="90000"/>
            <a:hueOff val="0"/>
            <a:satOff val="0"/>
            <a:lumOff val="0"/>
            <a:alphaOff val="0"/>
          </a:schemeClr>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Scalability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Cut out costs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Reduce risk of losing data</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Always up to date</a:t>
          </a:r>
        </a:p>
      </dsp:txBody>
      <dsp:txXfrm>
        <a:off x="2507241" y="2156044"/>
        <a:ext cx="2597516" cy="1586431"/>
      </dsp:txXfrm>
    </dsp:sp>
    <dsp:sp modelId="{A0CE0CA8-9836-0C4C-AFF1-68ACF5ED7401}">
      <dsp:nvSpPr>
        <dsp:cNvPr id="0" name=""/>
        <dsp:cNvSpPr/>
      </dsp:nvSpPr>
      <dsp:spPr>
        <a:xfrm>
          <a:off x="2120857" y="1685403"/>
          <a:ext cx="337028" cy="3370286"/>
        </a:xfrm>
        <a:custGeom>
          <a:avLst/>
          <a:gdLst/>
          <a:ahLst/>
          <a:cxnLst/>
          <a:rect l="0" t="0" r="0" b="0"/>
          <a:pathLst>
            <a:path>
              <a:moveTo>
                <a:pt x="0" y="0"/>
              </a:moveTo>
              <a:lnTo>
                <a:pt x="0" y="3370286"/>
              </a:lnTo>
              <a:lnTo>
                <a:pt x="337028" y="3370286"/>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4790B6-09CE-044C-AEB7-3963EBD5FA79}">
      <dsp:nvSpPr>
        <dsp:cNvPr id="0" name=""/>
        <dsp:cNvSpPr/>
      </dsp:nvSpPr>
      <dsp:spPr>
        <a:xfrm>
          <a:off x="2457885" y="4213117"/>
          <a:ext cx="2696228" cy="1685143"/>
        </a:xfrm>
        <a:prstGeom prst="roundRect">
          <a:avLst>
            <a:gd name="adj" fmla="val 10000"/>
          </a:avLst>
        </a:prstGeom>
        <a:solidFill>
          <a:schemeClr val="lt1">
            <a:alpha val="90000"/>
            <a:hueOff val="0"/>
            <a:satOff val="0"/>
            <a:lumOff val="0"/>
            <a:alphaOff val="0"/>
          </a:schemeClr>
        </a:solidFill>
        <a:ln w="10795"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Disadvantages: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No administrative control</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Migration can be a hassle</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Move back to on-</a:t>
          </a:r>
          <a:r>
            <a:rPr lang="en-US" sz="1600" kern="1200" dirty="0" err="1">
              <a:latin typeface="+mj-lt"/>
              <a:ea typeface="Gotham Rounded Book" charset="0"/>
              <a:cs typeface="Gotham Rounded Book" charset="0"/>
            </a:rPr>
            <a:t>prem</a:t>
          </a:r>
          <a:r>
            <a:rPr lang="en-US" sz="1600" kern="1200" dirty="0">
              <a:latin typeface="+mj-lt"/>
              <a:ea typeface="Gotham Rounded Book" charset="0"/>
              <a:cs typeface="Gotham Rounded Book" charset="0"/>
            </a:rPr>
            <a:t>?</a:t>
          </a:r>
        </a:p>
      </dsp:txBody>
      <dsp:txXfrm>
        <a:off x="2507241" y="4262473"/>
        <a:ext cx="2597516" cy="1586431"/>
      </dsp:txXfrm>
    </dsp:sp>
    <dsp:sp modelId="{3CA6D2A0-FC3F-BA41-8FCB-942F3D47DB93}">
      <dsp:nvSpPr>
        <dsp:cNvPr id="0" name=""/>
        <dsp:cNvSpPr/>
      </dsp:nvSpPr>
      <dsp:spPr>
        <a:xfrm>
          <a:off x="5996686" y="260"/>
          <a:ext cx="3370286" cy="1685143"/>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Gotham Rounded Book" charset="0"/>
              <a:cs typeface="Gotham Rounded Book" charset="0"/>
            </a:rPr>
            <a:t>On Premise</a:t>
          </a:r>
        </a:p>
      </dsp:txBody>
      <dsp:txXfrm>
        <a:off x="6046042" y="49616"/>
        <a:ext cx="3271574" cy="1586431"/>
      </dsp:txXfrm>
    </dsp:sp>
    <dsp:sp modelId="{E1F5C880-2BCB-B443-804B-77114112FC6C}">
      <dsp:nvSpPr>
        <dsp:cNvPr id="0" name=""/>
        <dsp:cNvSpPr/>
      </dsp:nvSpPr>
      <dsp:spPr>
        <a:xfrm>
          <a:off x="6333714" y="1685403"/>
          <a:ext cx="337028" cy="1263857"/>
        </a:xfrm>
        <a:custGeom>
          <a:avLst/>
          <a:gdLst/>
          <a:ahLst/>
          <a:cxnLst/>
          <a:rect l="0" t="0" r="0" b="0"/>
          <a:pathLst>
            <a:path>
              <a:moveTo>
                <a:pt x="0" y="0"/>
              </a:moveTo>
              <a:lnTo>
                <a:pt x="0" y="1263857"/>
              </a:lnTo>
              <a:lnTo>
                <a:pt x="337028" y="1263857"/>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FDDC77-D857-C046-AD01-1BFBBAA56590}">
      <dsp:nvSpPr>
        <dsp:cNvPr id="0" name=""/>
        <dsp:cNvSpPr/>
      </dsp:nvSpPr>
      <dsp:spPr>
        <a:xfrm>
          <a:off x="6670743" y="2106688"/>
          <a:ext cx="2696228" cy="1685143"/>
        </a:xfrm>
        <a:prstGeom prst="roundRect">
          <a:avLst>
            <a:gd name="adj" fmla="val 10000"/>
          </a:avLst>
        </a:prstGeom>
        <a:solidFill>
          <a:schemeClr val="lt1">
            <a:alpha val="90000"/>
            <a:hueOff val="0"/>
            <a:satOff val="0"/>
            <a:lumOff val="0"/>
            <a:alphaOff val="0"/>
          </a:schemeClr>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Keep full control</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More flexibility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Customer controlled</a:t>
          </a:r>
        </a:p>
      </dsp:txBody>
      <dsp:txXfrm>
        <a:off x="6720099" y="2156044"/>
        <a:ext cx="2597516" cy="1586431"/>
      </dsp:txXfrm>
    </dsp:sp>
    <dsp:sp modelId="{88E519C6-3B59-B54D-8CF7-5323467C9516}">
      <dsp:nvSpPr>
        <dsp:cNvPr id="0" name=""/>
        <dsp:cNvSpPr/>
      </dsp:nvSpPr>
      <dsp:spPr>
        <a:xfrm>
          <a:off x="6333714" y="1685403"/>
          <a:ext cx="337028" cy="3370286"/>
        </a:xfrm>
        <a:custGeom>
          <a:avLst/>
          <a:gdLst/>
          <a:ahLst/>
          <a:cxnLst/>
          <a:rect l="0" t="0" r="0" b="0"/>
          <a:pathLst>
            <a:path>
              <a:moveTo>
                <a:pt x="0" y="0"/>
              </a:moveTo>
              <a:lnTo>
                <a:pt x="0" y="3370286"/>
              </a:lnTo>
              <a:lnTo>
                <a:pt x="337028" y="3370286"/>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C06819-2AF1-0745-81FB-77CB280978FC}">
      <dsp:nvSpPr>
        <dsp:cNvPr id="0" name=""/>
        <dsp:cNvSpPr/>
      </dsp:nvSpPr>
      <dsp:spPr>
        <a:xfrm>
          <a:off x="6670743" y="4213117"/>
          <a:ext cx="2696228" cy="1685143"/>
        </a:xfrm>
        <a:prstGeom prst="roundRect">
          <a:avLst>
            <a:gd name="adj" fmla="val 10000"/>
          </a:avLst>
        </a:prstGeom>
        <a:solidFill>
          <a:schemeClr val="lt1">
            <a:alpha val="90000"/>
            <a:hueOff val="0"/>
            <a:satOff val="0"/>
            <a:lumOff val="0"/>
            <a:alphaOff val="0"/>
          </a:schemeClr>
        </a:solidFill>
        <a:ln w="10795"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Disadvantages: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Possible data loss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Availability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Security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Costs</a:t>
          </a:r>
        </a:p>
      </dsp:txBody>
      <dsp:txXfrm>
        <a:off x="6720099" y="4262473"/>
        <a:ext cx="2597516" cy="1586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EFD5-BA45-1F41-8482-BBDF510D538A}">
      <dsp:nvSpPr>
        <dsp:cNvPr id="0" name=""/>
        <dsp:cNvSpPr/>
      </dsp:nvSpPr>
      <dsp:spPr>
        <a:xfrm>
          <a:off x="1808329" y="4173"/>
          <a:ext cx="3348507" cy="1674253"/>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Rounded Book" charset="0"/>
              <a:ea typeface="Gotham Rounded Book" charset="0"/>
              <a:cs typeface="Gotham Rounded Book" charset="0"/>
            </a:rPr>
            <a:t>Office 365</a:t>
          </a:r>
        </a:p>
      </dsp:txBody>
      <dsp:txXfrm>
        <a:off x="1857366" y="53210"/>
        <a:ext cx="3250433" cy="1576179"/>
      </dsp:txXfrm>
    </dsp:sp>
    <dsp:sp modelId="{550F77F9-CD43-834F-AB1A-24A55CFE7FC6}">
      <dsp:nvSpPr>
        <dsp:cNvPr id="0" name=""/>
        <dsp:cNvSpPr/>
      </dsp:nvSpPr>
      <dsp:spPr>
        <a:xfrm>
          <a:off x="2143180" y="1678426"/>
          <a:ext cx="334850" cy="1255690"/>
        </a:xfrm>
        <a:custGeom>
          <a:avLst/>
          <a:gdLst/>
          <a:ahLst/>
          <a:cxnLst/>
          <a:rect l="0" t="0" r="0" b="0"/>
          <a:pathLst>
            <a:path>
              <a:moveTo>
                <a:pt x="0" y="0"/>
              </a:moveTo>
              <a:lnTo>
                <a:pt x="0" y="1255690"/>
              </a:lnTo>
              <a:lnTo>
                <a:pt x="334850" y="1255690"/>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2EB35-824E-6647-8B0C-25CBDDA6F757}">
      <dsp:nvSpPr>
        <dsp:cNvPr id="0" name=""/>
        <dsp:cNvSpPr/>
      </dsp:nvSpPr>
      <dsp:spPr>
        <a:xfrm>
          <a:off x="2478031" y="2096990"/>
          <a:ext cx="2678805" cy="1674253"/>
        </a:xfrm>
        <a:prstGeom prst="roundRect">
          <a:avLst>
            <a:gd name="adj" fmla="val 10000"/>
          </a:avLst>
        </a:prstGeom>
        <a:solidFill>
          <a:schemeClr val="lt1">
            <a:alpha val="90000"/>
            <a:hueOff val="0"/>
            <a:satOff val="0"/>
            <a:lumOff val="0"/>
            <a:alphaOff val="0"/>
          </a:schemeClr>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l" defTabSz="844550">
            <a:lnSpc>
              <a:spcPct val="90000"/>
            </a:lnSpc>
            <a:spcBef>
              <a:spcPct val="0"/>
            </a:spcBef>
            <a:spcAft>
              <a:spcPct val="35000"/>
            </a:spcAft>
            <a:buNone/>
          </a:pPr>
          <a:r>
            <a:rPr lang="en-US" sz="1900" kern="1200" dirty="0">
              <a:latin typeface="Gotham Rounded Book" charset="0"/>
              <a:ea typeface="Gotham Rounded Book" charset="0"/>
              <a:cs typeface="Gotham Rounded Book" charset="0"/>
            </a:rPr>
            <a:t>Advantages:</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Scalability</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Cut out costs</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Reduce risk of losing data</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Always up to date</a:t>
          </a:r>
        </a:p>
      </dsp:txBody>
      <dsp:txXfrm>
        <a:off x="2527068" y="2146027"/>
        <a:ext cx="2580731" cy="1576179"/>
      </dsp:txXfrm>
    </dsp:sp>
    <dsp:sp modelId="{A0CE0CA8-9836-0C4C-AFF1-68ACF5ED7401}">
      <dsp:nvSpPr>
        <dsp:cNvPr id="0" name=""/>
        <dsp:cNvSpPr/>
      </dsp:nvSpPr>
      <dsp:spPr>
        <a:xfrm>
          <a:off x="2143180" y="1678426"/>
          <a:ext cx="334850" cy="3348507"/>
        </a:xfrm>
        <a:custGeom>
          <a:avLst/>
          <a:gdLst/>
          <a:ahLst/>
          <a:cxnLst/>
          <a:rect l="0" t="0" r="0" b="0"/>
          <a:pathLst>
            <a:path>
              <a:moveTo>
                <a:pt x="0" y="0"/>
              </a:moveTo>
              <a:lnTo>
                <a:pt x="0" y="3348507"/>
              </a:lnTo>
              <a:lnTo>
                <a:pt x="334850" y="3348507"/>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4790B6-09CE-044C-AEB7-3963EBD5FA79}">
      <dsp:nvSpPr>
        <dsp:cNvPr id="0" name=""/>
        <dsp:cNvSpPr/>
      </dsp:nvSpPr>
      <dsp:spPr>
        <a:xfrm>
          <a:off x="2478031" y="4189807"/>
          <a:ext cx="2678805" cy="1674253"/>
        </a:xfrm>
        <a:prstGeom prst="roundRect">
          <a:avLst>
            <a:gd name="adj" fmla="val 10000"/>
          </a:avLst>
        </a:prstGeom>
        <a:solidFill>
          <a:schemeClr val="lt1">
            <a:alpha val="90000"/>
            <a:hueOff val="0"/>
            <a:satOff val="0"/>
            <a:lumOff val="0"/>
            <a:alphaOff val="0"/>
          </a:schemeClr>
        </a:solidFill>
        <a:ln w="10795"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l" defTabSz="844550">
            <a:lnSpc>
              <a:spcPct val="90000"/>
            </a:lnSpc>
            <a:spcBef>
              <a:spcPct val="0"/>
            </a:spcBef>
            <a:spcAft>
              <a:spcPct val="35000"/>
            </a:spcAft>
            <a:buNone/>
          </a:pPr>
          <a:r>
            <a:rPr lang="en-US" sz="1900" kern="1200" dirty="0">
              <a:latin typeface="Gotham Rounded Book" charset="0"/>
              <a:ea typeface="Gotham Rounded Book" charset="0"/>
              <a:cs typeface="Gotham Rounded Book" charset="0"/>
            </a:rPr>
            <a:t>Disadvantages:</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No administrative control</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Migration can be a hassle</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Move back to on-</a:t>
          </a:r>
          <a:r>
            <a:rPr lang="en-US" sz="1500" kern="1200" dirty="0" err="1">
              <a:latin typeface="Gotham Rounded Book" charset="0"/>
              <a:ea typeface="Gotham Rounded Book" charset="0"/>
              <a:cs typeface="Gotham Rounded Book" charset="0"/>
            </a:rPr>
            <a:t>prem</a:t>
          </a:r>
          <a:r>
            <a:rPr lang="en-US" sz="1500" kern="1200" dirty="0">
              <a:latin typeface="Gotham Rounded Book" charset="0"/>
              <a:ea typeface="Gotham Rounded Book" charset="0"/>
              <a:cs typeface="Gotham Rounded Book" charset="0"/>
            </a:rPr>
            <a:t>?</a:t>
          </a:r>
        </a:p>
      </dsp:txBody>
      <dsp:txXfrm>
        <a:off x="2527068" y="4238844"/>
        <a:ext cx="2580731" cy="1576179"/>
      </dsp:txXfrm>
    </dsp:sp>
    <dsp:sp modelId="{3CA6D2A0-FC3F-BA41-8FCB-942F3D47DB93}">
      <dsp:nvSpPr>
        <dsp:cNvPr id="0" name=""/>
        <dsp:cNvSpPr/>
      </dsp:nvSpPr>
      <dsp:spPr>
        <a:xfrm>
          <a:off x="5993963" y="4173"/>
          <a:ext cx="3348507" cy="1674253"/>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Rounded Book" charset="0"/>
              <a:ea typeface="Gotham Rounded Book" charset="0"/>
              <a:cs typeface="Gotham Rounded Book" charset="0"/>
            </a:rPr>
            <a:t>On Premise</a:t>
          </a:r>
        </a:p>
      </dsp:txBody>
      <dsp:txXfrm>
        <a:off x="6043000" y="53210"/>
        <a:ext cx="3250433" cy="1576179"/>
      </dsp:txXfrm>
    </dsp:sp>
    <dsp:sp modelId="{E1F5C880-2BCB-B443-804B-77114112FC6C}">
      <dsp:nvSpPr>
        <dsp:cNvPr id="0" name=""/>
        <dsp:cNvSpPr/>
      </dsp:nvSpPr>
      <dsp:spPr>
        <a:xfrm>
          <a:off x="6328814" y="1678426"/>
          <a:ext cx="334850" cy="2317242"/>
        </a:xfrm>
        <a:custGeom>
          <a:avLst/>
          <a:gdLst/>
          <a:ahLst/>
          <a:cxnLst/>
          <a:rect l="0" t="0" r="0" b="0"/>
          <a:pathLst>
            <a:path>
              <a:moveTo>
                <a:pt x="0" y="0"/>
              </a:moveTo>
              <a:lnTo>
                <a:pt x="0" y="2317242"/>
              </a:lnTo>
              <a:lnTo>
                <a:pt x="334850" y="2317242"/>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FDDC77-D857-C046-AD01-1BFBBAA56590}">
      <dsp:nvSpPr>
        <dsp:cNvPr id="0" name=""/>
        <dsp:cNvSpPr/>
      </dsp:nvSpPr>
      <dsp:spPr>
        <a:xfrm>
          <a:off x="6663665" y="2096990"/>
          <a:ext cx="2678805" cy="3797357"/>
        </a:xfrm>
        <a:prstGeom prst="roundRect">
          <a:avLst>
            <a:gd name="adj" fmla="val 10000"/>
          </a:avLst>
        </a:prstGeom>
        <a:solidFill>
          <a:schemeClr val="lt1">
            <a:alpha val="90000"/>
            <a:hueOff val="0"/>
            <a:satOff val="0"/>
            <a:lumOff val="0"/>
            <a:alphaOff val="0"/>
          </a:schemeClr>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t" anchorCtr="0">
          <a:noAutofit/>
        </a:bodyPr>
        <a:lstStyle/>
        <a:p>
          <a:pPr marL="0" lvl="0" indent="0" algn="l" defTabSz="844550">
            <a:lnSpc>
              <a:spcPct val="90000"/>
            </a:lnSpc>
            <a:spcBef>
              <a:spcPct val="0"/>
            </a:spcBef>
            <a:spcAft>
              <a:spcPct val="35000"/>
            </a:spcAft>
            <a:buNone/>
          </a:pPr>
          <a:r>
            <a:rPr lang="en-US" sz="1900" kern="1200" dirty="0">
              <a:latin typeface="Gotham Rounded Book" charset="0"/>
              <a:ea typeface="Gotham Rounded Book" charset="0"/>
              <a:cs typeface="Gotham Rounded Book" charset="0"/>
            </a:rPr>
            <a:t>Advantages:</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Keep full control</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More flexibility</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Customer controlled</a:t>
          </a: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Keep full control</a:t>
          </a:r>
        </a:p>
        <a:p>
          <a:pPr marL="114300" lvl="1" indent="-114300" algn="l" defTabSz="666750">
            <a:lnSpc>
              <a:spcPct val="90000"/>
            </a:lnSpc>
            <a:spcBef>
              <a:spcPct val="0"/>
            </a:spcBef>
            <a:spcAft>
              <a:spcPct val="15000"/>
            </a:spcAft>
            <a:buChar char="•"/>
          </a:pPr>
          <a:r>
            <a:rPr lang="en-US" sz="1500" kern="1200">
              <a:latin typeface="Gotham Rounded Book" charset="0"/>
              <a:ea typeface="Gotham Rounded Book" charset="0"/>
              <a:cs typeface="Gotham Rounded Book" charset="0"/>
            </a:rPr>
            <a:t>More flexibility</a:t>
          </a:r>
          <a:endParaRPr lang="en-US" sz="1500" kern="1200" dirty="0">
            <a:latin typeface="Gotham Rounded Book" charset="0"/>
            <a:ea typeface="Gotham Rounded Book" charset="0"/>
            <a:cs typeface="Gotham Rounded Book" charset="0"/>
          </a:endParaRPr>
        </a:p>
        <a:p>
          <a:pPr marL="114300" lvl="1" indent="-114300" algn="l" defTabSz="666750">
            <a:lnSpc>
              <a:spcPct val="90000"/>
            </a:lnSpc>
            <a:spcBef>
              <a:spcPct val="0"/>
            </a:spcBef>
            <a:spcAft>
              <a:spcPct val="15000"/>
            </a:spcAft>
            <a:buChar char="•"/>
          </a:pPr>
          <a:r>
            <a:rPr lang="en-US" sz="1500" kern="1200">
              <a:latin typeface="Gotham Rounded Book" charset="0"/>
              <a:ea typeface="Gotham Rounded Book" charset="0"/>
              <a:cs typeface="Gotham Rounded Book" charset="0"/>
            </a:rPr>
            <a:t>Customer controlled</a:t>
          </a:r>
          <a:endParaRPr lang="en-US" sz="1500" kern="1200" dirty="0">
            <a:latin typeface="Gotham Rounded Book" charset="0"/>
            <a:ea typeface="Gotham Rounded Book" charset="0"/>
            <a:cs typeface="Gotham Rounded Book" charset="0"/>
          </a:endParaRPr>
        </a:p>
        <a:p>
          <a:pPr marL="114300" lvl="1" indent="-114300" algn="l" defTabSz="666750">
            <a:lnSpc>
              <a:spcPct val="90000"/>
            </a:lnSpc>
            <a:spcBef>
              <a:spcPct val="0"/>
            </a:spcBef>
            <a:spcAft>
              <a:spcPct val="15000"/>
            </a:spcAft>
            <a:buChar char="•"/>
          </a:pPr>
          <a:r>
            <a:rPr lang="en-US" sz="1500" kern="1200">
              <a:latin typeface="Gotham Rounded Book" charset="0"/>
              <a:ea typeface="Gotham Rounded Book" charset="0"/>
              <a:cs typeface="Gotham Rounded Book" charset="0"/>
            </a:rPr>
            <a:t>Scalability</a:t>
          </a:r>
          <a:endParaRPr lang="en-US" sz="1500" kern="1200" dirty="0">
            <a:latin typeface="Gotham Rounded Book" charset="0"/>
            <a:ea typeface="Gotham Rounded Book" charset="0"/>
            <a:cs typeface="Gotham Rounded Book" charset="0"/>
          </a:endParaRPr>
        </a:p>
        <a:p>
          <a:pPr marL="114300" lvl="1" indent="-114300" algn="l" defTabSz="666750">
            <a:lnSpc>
              <a:spcPct val="90000"/>
            </a:lnSpc>
            <a:spcBef>
              <a:spcPct val="0"/>
            </a:spcBef>
            <a:spcAft>
              <a:spcPct val="15000"/>
            </a:spcAft>
            <a:buChar char="•"/>
          </a:pPr>
          <a:r>
            <a:rPr lang="en-US" sz="1500" kern="1200">
              <a:latin typeface="Gotham Rounded Book" charset="0"/>
              <a:ea typeface="Gotham Rounded Book" charset="0"/>
              <a:cs typeface="Gotham Rounded Book" charset="0"/>
            </a:rPr>
            <a:t>Always up to date</a:t>
          </a:r>
          <a:endParaRPr lang="en-US" sz="1500" kern="1200" dirty="0">
            <a:latin typeface="Gotham Rounded Book" charset="0"/>
            <a:ea typeface="Gotham Rounded Book" charset="0"/>
            <a:cs typeface="Gotham Rounded Book" charset="0"/>
          </a:endParaRPr>
        </a:p>
        <a:p>
          <a:pPr marL="114300" lvl="1" indent="-114300" algn="l" defTabSz="666750">
            <a:lnSpc>
              <a:spcPct val="90000"/>
            </a:lnSpc>
            <a:spcBef>
              <a:spcPct val="0"/>
            </a:spcBef>
            <a:spcAft>
              <a:spcPct val="15000"/>
            </a:spcAft>
            <a:buChar char="•"/>
          </a:pPr>
          <a:r>
            <a:rPr lang="en-US" sz="1500" kern="1200">
              <a:latin typeface="Gotham Rounded Book" charset="0"/>
              <a:ea typeface="Gotham Rounded Book" charset="0"/>
              <a:cs typeface="Gotham Rounded Book" charset="0"/>
            </a:rPr>
            <a:t>Reduce risk of losing data</a:t>
          </a:r>
          <a:endParaRPr lang="en-US" sz="1500" kern="1200" dirty="0">
            <a:latin typeface="Gotham Rounded Book" charset="0"/>
            <a:ea typeface="Gotham Rounded Book" charset="0"/>
            <a:cs typeface="Gotham Rounded Book" charset="0"/>
          </a:endParaRP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Possible data loss</a:t>
          </a:r>
        </a:p>
        <a:p>
          <a:pPr marL="114300" lvl="1" indent="-114300" algn="l" defTabSz="666750">
            <a:lnSpc>
              <a:spcPct val="90000"/>
            </a:lnSpc>
            <a:spcBef>
              <a:spcPct val="0"/>
            </a:spcBef>
            <a:spcAft>
              <a:spcPct val="15000"/>
            </a:spcAft>
            <a:buChar char="•"/>
          </a:pPr>
          <a:r>
            <a:rPr lang="en-US" sz="1500" kern="1200">
              <a:latin typeface="Gotham Rounded Book" charset="0"/>
              <a:ea typeface="Gotham Rounded Book" charset="0"/>
              <a:cs typeface="Gotham Rounded Book" charset="0"/>
            </a:rPr>
            <a:t>Availability</a:t>
          </a:r>
          <a:endParaRPr lang="en-US" sz="1500" kern="1200" dirty="0">
            <a:latin typeface="Gotham Rounded Book" charset="0"/>
            <a:ea typeface="Gotham Rounded Book" charset="0"/>
            <a:cs typeface="Gotham Rounded Book" charset="0"/>
          </a:endParaRPr>
        </a:p>
        <a:p>
          <a:pPr marL="114300" lvl="1" indent="-114300" algn="l" defTabSz="666750">
            <a:lnSpc>
              <a:spcPct val="90000"/>
            </a:lnSpc>
            <a:spcBef>
              <a:spcPct val="0"/>
            </a:spcBef>
            <a:spcAft>
              <a:spcPct val="15000"/>
            </a:spcAft>
            <a:buChar char="•"/>
          </a:pPr>
          <a:r>
            <a:rPr lang="en-US" sz="1500" kern="1200">
              <a:latin typeface="Gotham Rounded Book" charset="0"/>
              <a:ea typeface="Gotham Rounded Book" charset="0"/>
              <a:cs typeface="Gotham Rounded Book" charset="0"/>
            </a:rPr>
            <a:t>Security</a:t>
          </a:r>
          <a:endParaRPr lang="en-US" sz="1500" kern="1200" dirty="0">
            <a:latin typeface="Gotham Rounded Book" charset="0"/>
            <a:ea typeface="Gotham Rounded Book" charset="0"/>
            <a:cs typeface="Gotham Rounded Book" charset="0"/>
          </a:endParaRPr>
        </a:p>
        <a:p>
          <a:pPr marL="114300" lvl="1" indent="-114300" algn="l" defTabSz="666750">
            <a:lnSpc>
              <a:spcPct val="90000"/>
            </a:lnSpc>
            <a:spcBef>
              <a:spcPct val="0"/>
            </a:spcBef>
            <a:spcAft>
              <a:spcPct val="15000"/>
            </a:spcAft>
            <a:buChar char="•"/>
          </a:pPr>
          <a:r>
            <a:rPr lang="en-US" sz="1500" kern="1200" dirty="0">
              <a:latin typeface="Gotham Rounded Book" charset="0"/>
              <a:ea typeface="Gotham Rounded Book" charset="0"/>
              <a:cs typeface="Gotham Rounded Book" charset="0"/>
            </a:rPr>
            <a:t>Costs</a:t>
          </a:r>
        </a:p>
      </dsp:txBody>
      <dsp:txXfrm>
        <a:off x="6742125" y="2175450"/>
        <a:ext cx="2521885" cy="3640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EFD5-BA45-1F41-8482-BBDF510D538A}">
      <dsp:nvSpPr>
        <dsp:cNvPr id="0" name=""/>
        <dsp:cNvSpPr/>
      </dsp:nvSpPr>
      <dsp:spPr>
        <a:xfrm>
          <a:off x="1783828" y="260"/>
          <a:ext cx="3370286" cy="1685143"/>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Gotham Rounded Book" charset="0"/>
              <a:cs typeface="Gotham Rounded Book" charset="0"/>
            </a:rPr>
            <a:t>Office 365</a:t>
          </a:r>
        </a:p>
      </dsp:txBody>
      <dsp:txXfrm>
        <a:off x="1833184" y="49616"/>
        <a:ext cx="3271574" cy="1586431"/>
      </dsp:txXfrm>
    </dsp:sp>
    <dsp:sp modelId="{550F77F9-CD43-834F-AB1A-24A55CFE7FC6}">
      <dsp:nvSpPr>
        <dsp:cNvPr id="0" name=""/>
        <dsp:cNvSpPr/>
      </dsp:nvSpPr>
      <dsp:spPr>
        <a:xfrm>
          <a:off x="2120857" y="1685403"/>
          <a:ext cx="337028" cy="1263857"/>
        </a:xfrm>
        <a:custGeom>
          <a:avLst/>
          <a:gdLst/>
          <a:ahLst/>
          <a:cxnLst/>
          <a:rect l="0" t="0" r="0" b="0"/>
          <a:pathLst>
            <a:path>
              <a:moveTo>
                <a:pt x="0" y="0"/>
              </a:moveTo>
              <a:lnTo>
                <a:pt x="0" y="1263857"/>
              </a:lnTo>
              <a:lnTo>
                <a:pt x="337028" y="1263857"/>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2EB35-824E-6647-8B0C-25CBDDA6F757}">
      <dsp:nvSpPr>
        <dsp:cNvPr id="0" name=""/>
        <dsp:cNvSpPr/>
      </dsp:nvSpPr>
      <dsp:spPr>
        <a:xfrm>
          <a:off x="2457885" y="2106688"/>
          <a:ext cx="2696228" cy="1685143"/>
        </a:xfrm>
        <a:prstGeom prst="roundRect">
          <a:avLst>
            <a:gd name="adj" fmla="val 10000"/>
          </a:avLst>
        </a:prstGeom>
        <a:solidFill>
          <a:schemeClr val="lt1">
            <a:alpha val="90000"/>
            <a:hueOff val="0"/>
            <a:satOff val="0"/>
            <a:lumOff val="0"/>
            <a:alphaOff val="0"/>
          </a:schemeClr>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Scalability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Cut out costs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Reduce risk of losing data</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Always up to date</a:t>
          </a:r>
        </a:p>
      </dsp:txBody>
      <dsp:txXfrm>
        <a:off x="2507241" y="2156044"/>
        <a:ext cx="2597516" cy="1586431"/>
      </dsp:txXfrm>
    </dsp:sp>
    <dsp:sp modelId="{A0CE0CA8-9836-0C4C-AFF1-68ACF5ED7401}">
      <dsp:nvSpPr>
        <dsp:cNvPr id="0" name=""/>
        <dsp:cNvSpPr/>
      </dsp:nvSpPr>
      <dsp:spPr>
        <a:xfrm>
          <a:off x="2120857" y="1685403"/>
          <a:ext cx="337028" cy="3370286"/>
        </a:xfrm>
        <a:custGeom>
          <a:avLst/>
          <a:gdLst/>
          <a:ahLst/>
          <a:cxnLst/>
          <a:rect l="0" t="0" r="0" b="0"/>
          <a:pathLst>
            <a:path>
              <a:moveTo>
                <a:pt x="0" y="0"/>
              </a:moveTo>
              <a:lnTo>
                <a:pt x="0" y="3370286"/>
              </a:lnTo>
              <a:lnTo>
                <a:pt x="337028" y="3370286"/>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4790B6-09CE-044C-AEB7-3963EBD5FA79}">
      <dsp:nvSpPr>
        <dsp:cNvPr id="0" name=""/>
        <dsp:cNvSpPr/>
      </dsp:nvSpPr>
      <dsp:spPr>
        <a:xfrm>
          <a:off x="2457885" y="4213117"/>
          <a:ext cx="2696228" cy="1685143"/>
        </a:xfrm>
        <a:prstGeom prst="roundRect">
          <a:avLst>
            <a:gd name="adj" fmla="val 10000"/>
          </a:avLst>
        </a:prstGeom>
        <a:solidFill>
          <a:schemeClr val="lt1">
            <a:alpha val="90000"/>
            <a:hueOff val="0"/>
            <a:satOff val="0"/>
            <a:lumOff val="0"/>
            <a:alphaOff val="0"/>
          </a:schemeClr>
        </a:solidFill>
        <a:ln w="10795"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Disadvantages: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No administrative control</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Migration can be a hassle</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Move back to on-</a:t>
          </a:r>
          <a:r>
            <a:rPr lang="en-US" sz="1600" kern="1200" dirty="0" err="1">
              <a:latin typeface="+mj-lt"/>
              <a:ea typeface="Gotham Rounded Book" charset="0"/>
              <a:cs typeface="Gotham Rounded Book" charset="0"/>
            </a:rPr>
            <a:t>prem</a:t>
          </a:r>
          <a:r>
            <a:rPr lang="en-US" sz="1600" kern="1200" dirty="0">
              <a:latin typeface="+mj-lt"/>
              <a:ea typeface="Gotham Rounded Book" charset="0"/>
              <a:cs typeface="Gotham Rounded Book" charset="0"/>
            </a:rPr>
            <a:t>?</a:t>
          </a:r>
        </a:p>
      </dsp:txBody>
      <dsp:txXfrm>
        <a:off x="2507241" y="4262473"/>
        <a:ext cx="2597516" cy="1586431"/>
      </dsp:txXfrm>
    </dsp:sp>
    <dsp:sp modelId="{3CA6D2A0-FC3F-BA41-8FCB-942F3D47DB93}">
      <dsp:nvSpPr>
        <dsp:cNvPr id="0" name=""/>
        <dsp:cNvSpPr/>
      </dsp:nvSpPr>
      <dsp:spPr>
        <a:xfrm>
          <a:off x="5996686" y="260"/>
          <a:ext cx="3370286" cy="1685143"/>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ea typeface="Gotham Rounded Book" charset="0"/>
              <a:cs typeface="Gotham Rounded Book" charset="0"/>
            </a:rPr>
            <a:t>On Premise</a:t>
          </a:r>
        </a:p>
      </dsp:txBody>
      <dsp:txXfrm>
        <a:off x="6046042" y="49616"/>
        <a:ext cx="3271574" cy="1586431"/>
      </dsp:txXfrm>
    </dsp:sp>
    <dsp:sp modelId="{E1F5C880-2BCB-B443-804B-77114112FC6C}">
      <dsp:nvSpPr>
        <dsp:cNvPr id="0" name=""/>
        <dsp:cNvSpPr/>
      </dsp:nvSpPr>
      <dsp:spPr>
        <a:xfrm>
          <a:off x="6333714" y="1685403"/>
          <a:ext cx="337028" cy="1263857"/>
        </a:xfrm>
        <a:custGeom>
          <a:avLst/>
          <a:gdLst/>
          <a:ahLst/>
          <a:cxnLst/>
          <a:rect l="0" t="0" r="0" b="0"/>
          <a:pathLst>
            <a:path>
              <a:moveTo>
                <a:pt x="0" y="0"/>
              </a:moveTo>
              <a:lnTo>
                <a:pt x="0" y="1263857"/>
              </a:lnTo>
              <a:lnTo>
                <a:pt x="337028" y="1263857"/>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FDDC77-D857-C046-AD01-1BFBBAA56590}">
      <dsp:nvSpPr>
        <dsp:cNvPr id="0" name=""/>
        <dsp:cNvSpPr/>
      </dsp:nvSpPr>
      <dsp:spPr>
        <a:xfrm>
          <a:off x="6670743" y="2106688"/>
          <a:ext cx="2696228" cy="1685143"/>
        </a:xfrm>
        <a:prstGeom prst="roundRect">
          <a:avLst>
            <a:gd name="adj" fmla="val 10000"/>
          </a:avLst>
        </a:prstGeom>
        <a:solidFill>
          <a:schemeClr val="lt1">
            <a:alpha val="90000"/>
            <a:hueOff val="0"/>
            <a:satOff val="0"/>
            <a:lumOff val="0"/>
            <a:alphaOff val="0"/>
          </a:schemeClr>
        </a:solidFill>
        <a:ln w="10795"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Keep full control</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More flexibility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Customer controlled</a:t>
          </a:r>
        </a:p>
      </dsp:txBody>
      <dsp:txXfrm>
        <a:off x="6720099" y="2156044"/>
        <a:ext cx="2597516" cy="1586431"/>
      </dsp:txXfrm>
    </dsp:sp>
    <dsp:sp modelId="{88E519C6-3B59-B54D-8CF7-5323467C9516}">
      <dsp:nvSpPr>
        <dsp:cNvPr id="0" name=""/>
        <dsp:cNvSpPr/>
      </dsp:nvSpPr>
      <dsp:spPr>
        <a:xfrm>
          <a:off x="6333714" y="1685403"/>
          <a:ext cx="337028" cy="3370286"/>
        </a:xfrm>
        <a:custGeom>
          <a:avLst/>
          <a:gdLst/>
          <a:ahLst/>
          <a:cxnLst/>
          <a:rect l="0" t="0" r="0" b="0"/>
          <a:pathLst>
            <a:path>
              <a:moveTo>
                <a:pt x="0" y="0"/>
              </a:moveTo>
              <a:lnTo>
                <a:pt x="0" y="3370286"/>
              </a:lnTo>
              <a:lnTo>
                <a:pt x="337028" y="3370286"/>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C06819-2AF1-0745-81FB-77CB280978FC}">
      <dsp:nvSpPr>
        <dsp:cNvPr id="0" name=""/>
        <dsp:cNvSpPr/>
      </dsp:nvSpPr>
      <dsp:spPr>
        <a:xfrm>
          <a:off x="6670743" y="4213117"/>
          <a:ext cx="2696228" cy="1685143"/>
        </a:xfrm>
        <a:prstGeom prst="roundRect">
          <a:avLst>
            <a:gd name="adj" fmla="val 10000"/>
          </a:avLst>
        </a:prstGeom>
        <a:solidFill>
          <a:schemeClr val="lt1">
            <a:alpha val="90000"/>
            <a:hueOff val="0"/>
            <a:satOff val="0"/>
            <a:lumOff val="0"/>
            <a:alphaOff val="0"/>
          </a:schemeClr>
        </a:solidFill>
        <a:ln w="10795"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j-lt"/>
              <a:ea typeface="Gotham Rounded Book" charset="0"/>
              <a:cs typeface="Gotham Rounded Book" charset="0"/>
            </a:rPr>
            <a:t>Disadvantages: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Possible data loss</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Availability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Security</a:t>
          </a:r>
        </a:p>
        <a:p>
          <a:pPr marL="171450" lvl="1" indent="-171450" algn="l" defTabSz="711200">
            <a:lnSpc>
              <a:spcPct val="90000"/>
            </a:lnSpc>
            <a:spcBef>
              <a:spcPct val="0"/>
            </a:spcBef>
            <a:spcAft>
              <a:spcPct val="15000"/>
            </a:spcAft>
            <a:buChar char="•"/>
          </a:pPr>
          <a:r>
            <a:rPr lang="en-US" sz="1600" kern="1200" dirty="0">
              <a:latin typeface="+mj-lt"/>
              <a:ea typeface="Gotham Rounded Book" charset="0"/>
              <a:cs typeface="Gotham Rounded Book" charset="0"/>
            </a:rPr>
            <a:t>Costs</a:t>
          </a:r>
        </a:p>
      </dsp:txBody>
      <dsp:txXfrm>
        <a:off x="6720099" y="4262473"/>
        <a:ext cx="2597516" cy="158643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9/27/2016 10:25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9/27/2016 10:25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85750" indent="-285750">
              <a:buFontTx/>
              <a:buChar cha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6CF6FB9-6422-4122-B86F-AEFB761537F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150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10:25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1839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2A5950-F53A-F248-B03E-512CD32874D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08244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10:25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18383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BAF847-152F-418A-A72B-1D2711D830C4}"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60237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10:25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03390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2A5950-F53A-F248-B03E-512CD32874D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7478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 typeface="+mj-lt"/>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2A5950-F53A-F248-B03E-512CD32874D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02772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0A801D4-C5DE-472A-AD6C-F03F2A3372DB}"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91377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2A5950-F53A-F248-B03E-512CD32874D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8468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0A801D4-C5DE-472A-AD6C-F03F2A3372DB}"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8712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6CF6FB9-6422-4122-B86F-AEFB761537F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718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10:25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216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2A5950-F53A-F248-B03E-512CD32874D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5494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2A5950-F53A-F248-B03E-512CD32874D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89273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10:25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6984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9/27/2016 10:25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683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05F250C-952B-B148-AC76-06F2325A4BB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9495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2A5950-F53A-F248-B03E-512CD32874D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808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6CF6FB9-6422-4122-B86F-AEFB761537F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4587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35BFBF0-937E-4F44-93E2-24D125109D1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5556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85750" indent="-285750">
              <a:buFontTx/>
              <a:buChar cha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35BFBF0-937E-4F44-93E2-24D125109D1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890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85750" indent="-285750">
              <a:buFontTx/>
              <a:buChar cha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0F90963-A15D-4BE1-A815-F8C88FE4390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1197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0F90963-A15D-4BE1-A815-F8C88FE4390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6026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0054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11569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680147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40379079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97217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026795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505059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91928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0886828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779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888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211457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511878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07996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4"/>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58179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8792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27654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68450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87333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34469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09249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5601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54095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591017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3374057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71595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090539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683066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33561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50173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073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6914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4834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51154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6005142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92213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2"/>
          <a:stretch>
            <a:fillRect/>
          </a:stretch>
        </p:blipFill>
        <p:spPr>
          <a:xfrm>
            <a:off x="-246500" y="1965644"/>
            <a:ext cx="7899548" cy="2148840"/>
          </a:xfrm>
          <a:prstGeom prst="rect">
            <a:avLst/>
          </a:prstGeom>
        </p:spPr>
      </p:pic>
      <p:sp>
        <p:nvSpPr>
          <p:cNvPr id="6" name="Rectangle 5"/>
          <p:cNvSpPr/>
          <p:nvPr/>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4226446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0335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02401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08411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95624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4294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265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5531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8038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34213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396392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70"/>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9" y="4868863"/>
            <a:ext cx="5943600" cy="1827214"/>
          </a:xfrm>
        </p:spPr>
        <p:txBody>
          <a:bodyPr lIns="182880" tIns="146304" rIns="182880" bIns="146304" anchor="ctr">
            <a:noAutofit/>
          </a:bodyPr>
          <a:lstStyle>
            <a:lvl1pPr marL="0" indent="0" algn="ctr">
              <a:buNone/>
              <a:defRPr sz="3199">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274975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8299" cy="1181862"/>
          </a:xfrm>
          <a:noFill/>
        </p:spPr>
        <p:txBody>
          <a:bodyPr wrap="square" tIns="91440" bIns="91440" anchor="t" anchorCtr="0">
            <a:spAutoFit/>
          </a:bodyPr>
          <a:lstStyle>
            <a:lvl1pPr>
              <a:defRPr sz="7198"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8229599" cy="738664"/>
          </a:xfrm>
          <a:noFill/>
        </p:spPr>
        <p:txBody>
          <a:bodyPr wrap="square" lIns="182880" tIns="146304" rIns="182880" bIns="146304">
            <a:spAutoFit/>
          </a:bodyPr>
          <a:lstStyle>
            <a:lvl1pPr marL="0" indent="0">
              <a:spcBef>
                <a:spcPts val="0"/>
              </a:spcBef>
              <a:buNone/>
              <a:defRPr sz="3199"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867279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8229599" cy="1181862"/>
          </a:xfrm>
          <a:noFill/>
        </p:spPr>
        <p:txBody>
          <a:bodyPr wrap="square" tIns="91440" bIns="91440" anchor="t" anchorCtr="0">
            <a:spAutoFit/>
          </a:bodyPr>
          <a:lstStyle>
            <a:lvl1pPr>
              <a:defRPr sz="7198"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01803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994538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768011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500138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4414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894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768007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323642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799618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4056" y="259506"/>
            <a:ext cx="11304503" cy="558382"/>
          </a:xfrm>
          <a:prstGeom prst="rect">
            <a:avLst/>
          </a:prstGeom>
        </p:spPr>
        <p:txBody>
          <a:bodyPr/>
          <a:lstStyle>
            <a:lvl1pPr algn="l">
              <a:defRPr sz="339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724056" y="1426713"/>
            <a:ext cx="11233214" cy="1422376"/>
          </a:xfrm>
          <a:prstGeom prst="rect">
            <a:avLst/>
          </a:prstGeom>
        </p:spPr>
        <p:txBody>
          <a:bodyPr/>
          <a:lstStyle>
            <a:lvl1pPr>
              <a:defRPr sz="3262" b="0" i="0">
                <a:solidFill>
                  <a:schemeClr val="tx1">
                    <a:lumMod val="65000"/>
                    <a:lumOff val="35000"/>
                  </a:schemeClr>
                </a:solidFill>
                <a:latin typeface="Gotham Rounded Book"/>
                <a:cs typeface="Gotham Rounded Book"/>
              </a:defRPr>
            </a:lvl1pPr>
            <a:lvl2pPr marL="485344" indent="-206078">
              <a:defRPr lang="en-US" sz="2447" b="0" i="0" kern="1200" dirty="0" smtClean="0">
                <a:solidFill>
                  <a:schemeClr val="tx1">
                    <a:lumMod val="65000"/>
                    <a:lumOff val="35000"/>
                  </a:schemeClr>
                </a:solidFill>
                <a:latin typeface="Gotham Rounded Book"/>
                <a:ea typeface="+mn-ea"/>
                <a:cs typeface="Gotham Rounded Book"/>
              </a:defRPr>
            </a:lvl2pPr>
            <a:lvl3pPr marL="689496" indent="-204152">
              <a:buFont typeface="Symbol" pitchFamily="18" charset="2"/>
              <a:buChar char="-"/>
              <a:defRPr lang="en-US" sz="2174" b="0" i="0" kern="1200" dirty="0" smtClean="0">
                <a:solidFill>
                  <a:schemeClr val="tx1">
                    <a:lumMod val="65000"/>
                    <a:lumOff val="35000"/>
                  </a:schemeClr>
                </a:solidFill>
                <a:latin typeface="Gotham Rounded Book"/>
                <a:ea typeface="+mn-ea"/>
                <a:cs typeface="Gotham Rounded Book"/>
              </a:defRPr>
            </a:lvl3pPr>
            <a:lvl4pPr>
              <a:defRPr sz="1903">
                <a:solidFill>
                  <a:schemeClr val="tx1">
                    <a:lumMod val="65000"/>
                    <a:lumOff val="35000"/>
                  </a:schemeClr>
                </a:solidFill>
              </a:defRPr>
            </a:lvl4pPr>
            <a:lvl5pPr>
              <a:defRPr sz="1903">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8979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67A10E46-F670-4D06-8EE2-8E096603C3EE}" type="slidenum">
              <a:rPr lang="en-US" smtClean="0"/>
              <a:t>‹#›</a:t>
            </a:fld>
            <a:endParaRPr lang="en-US" dirty="0"/>
          </a:p>
        </p:txBody>
      </p:sp>
      <p:sp>
        <p:nvSpPr>
          <p:cNvPr id="5" name="Text Placeholder 7"/>
          <p:cNvSpPr>
            <a:spLocks noGrp="1"/>
          </p:cNvSpPr>
          <p:nvPr>
            <p:ph type="body" sz="quarter" idx="13" hasCustomPrompt="1"/>
          </p:nvPr>
        </p:nvSpPr>
        <p:spPr>
          <a:xfrm>
            <a:off x="233184" y="6513652"/>
            <a:ext cx="11704120" cy="372394"/>
          </a:xfrm>
        </p:spPr>
        <p:txBody>
          <a:bodyPr anchor="b" anchorCtr="0">
            <a:noAutofit/>
          </a:bodyPr>
          <a:lstStyle>
            <a:lvl1pPr marL="119743" indent="-119743">
              <a:spcBef>
                <a:spcPts val="204"/>
              </a:spcBef>
              <a:buFont typeface="+mj-lt"/>
              <a:buAutoNum type="arabicPeriod"/>
              <a:defRPr sz="918">
                <a:latin typeface="+mj-lt"/>
              </a:defRPr>
            </a:lvl1pPr>
            <a:lvl2pPr marL="466026" indent="0">
              <a:buFontTx/>
              <a:buNone/>
              <a:defRPr/>
            </a:lvl2pPr>
            <a:lvl3pPr marL="932052" indent="0">
              <a:buFontTx/>
              <a:buNone/>
              <a:defRPr/>
            </a:lvl3pPr>
            <a:lvl4pPr marL="1398078" indent="0">
              <a:buFontTx/>
              <a:buNone/>
              <a:defRPr/>
            </a:lvl4pPr>
            <a:lvl5pPr marL="1864104" indent="0">
              <a:buFontTx/>
              <a:buNone/>
              <a:defRPr/>
            </a:lvl5pPr>
          </a:lstStyle>
          <a:p>
            <a:pPr lvl="0"/>
            <a:r>
              <a:rPr lang="en-US" dirty="0"/>
              <a:t>Notes</a:t>
            </a:r>
          </a:p>
        </p:txBody>
      </p:sp>
    </p:spTree>
    <p:extLst>
      <p:ext uri="{BB962C8B-B14F-4D97-AF65-F5344CB8AC3E}">
        <p14:creationId xmlns:p14="http://schemas.microsoft.com/office/powerpoint/2010/main" val="15035993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and sub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585802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4056" y="300275"/>
            <a:ext cx="11304503" cy="558381"/>
          </a:xfrm>
          <a:prstGeom prst="rect">
            <a:avLst/>
          </a:prstGeom>
        </p:spPr>
        <p:txBody>
          <a:bodyPr/>
          <a:lstStyle>
            <a:lvl1pPr algn="l">
              <a:defRPr sz="3364">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87574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_Bullet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057" y="1426713"/>
            <a:ext cx="11233213" cy="1255288"/>
          </a:xfrm>
          <a:prstGeom prst="rect">
            <a:avLst/>
          </a:prstGeom>
        </p:spPr>
        <p:txBody>
          <a:bodyPr/>
          <a:lstStyle>
            <a:lvl1pPr>
              <a:defRPr sz="2719" b="0" i="0">
                <a:solidFill>
                  <a:schemeClr val="tx1">
                    <a:lumMod val="65000"/>
                    <a:lumOff val="35000"/>
                  </a:schemeClr>
                </a:solidFill>
                <a:latin typeface="Gotham Book" charset="0"/>
                <a:ea typeface="Gotham Book" charset="0"/>
                <a:cs typeface="Gotham Book" charset="0"/>
              </a:defRPr>
            </a:lvl1pPr>
            <a:lvl2pPr marL="485559" indent="-206171">
              <a:defRPr lang="en-US" sz="2175" b="0" i="0" kern="1200" dirty="0" smtClean="0">
                <a:solidFill>
                  <a:schemeClr val="tx1">
                    <a:lumMod val="65000"/>
                    <a:lumOff val="35000"/>
                  </a:schemeClr>
                </a:solidFill>
                <a:latin typeface="Gotham Book" charset="0"/>
                <a:ea typeface="Gotham Book" charset="0"/>
                <a:cs typeface="Gotham Book" charset="0"/>
              </a:defRPr>
            </a:lvl2pPr>
            <a:lvl3pPr marL="689800" indent="-204242">
              <a:buFont typeface="Symbol" pitchFamily="18" charset="2"/>
              <a:buChar char="-"/>
              <a:defRPr lang="en-US" sz="1903" b="0" i="0" kern="1200" dirty="0" smtClean="0">
                <a:solidFill>
                  <a:schemeClr val="tx1">
                    <a:lumMod val="65000"/>
                    <a:lumOff val="35000"/>
                  </a:schemeClr>
                </a:solidFill>
                <a:latin typeface="Gotham Book" charset="0"/>
                <a:ea typeface="Gotham Book" charset="0"/>
                <a:cs typeface="Gotham Book" charset="0"/>
              </a:defRPr>
            </a:lvl3pPr>
            <a:lvl4pPr>
              <a:defRPr sz="1903">
                <a:solidFill>
                  <a:schemeClr val="tx1">
                    <a:lumMod val="65000"/>
                    <a:lumOff val="35000"/>
                  </a:schemeClr>
                </a:solidFill>
              </a:defRPr>
            </a:lvl4pPr>
            <a:lvl5pPr>
              <a:defRPr sz="1903">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0"/>
          </p:nvPr>
        </p:nvSpPr>
        <p:spPr>
          <a:xfrm>
            <a:off x="723303" y="227403"/>
            <a:ext cx="11233850" cy="640363"/>
          </a:xfrm>
        </p:spPr>
        <p:txBody>
          <a:bodyPr anchor="ctr"/>
          <a:lstStyle>
            <a:lvl1pPr>
              <a:defRPr sz="3264" b="0" i="0">
                <a:solidFill>
                  <a:schemeClr val="bg1"/>
                </a:solidFill>
                <a:latin typeface="Gotham Medium" charset="0"/>
                <a:ea typeface="Gotham Medium" charset="0"/>
                <a:cs typeface="Gotham Medium" charset="0"/>
              </a:defRPr>
            </a:lvl1pPr>
          </a:lstStyle>
          <a:p>
            <a:pPr lvl="0"/>
            <a:endParaRPr lang="en-US" dirty="0"/>
          </a:p>
        </p:txBody>
      </p:sp>
      <p:sp>
        <p:nvSpPr>
          <p:cNvPr id="10" name="Slide Number Placeholder 5"/>
          <p:cNvSpPr txBox="1">
            <a:spLocks/>
          </p:cNvSpPr>
          <p:nvPr userDrawn="1"/>
        </p:nvSpPr>
        <p:spPr>
          <a:xfrm>
            <a:off x="103704" y="6608801"/>
            <a:ext cx="929880" cy="372394"/>
          </a:xfrm>
          <a:prstGeom prst="rect">
            <a:avLst/>
          </a:prstGeom>
        </p:spPr>
        <p:txBody>
          <a:bodyPr lIns="110988" tIns="55494" rIns="110988" bIns="55494"/>
          <a:lstStyle>
            <a:defPPr>
              <a:defRPr lang="en-US"/>
            </a:defPPr>
            <a:lvl1pPr algn="r" defTabSz="457200" rtl="0" fontAlgn="base">
              <a:spcBef>
                <a:spcPct val="0"/>
              </a:spcBef>
              <a:spcAft>
                <a:spcPct val="0"/>
              </a:spcAft>
              <a:defRPr sz="800" kern="1200">
                <a:solidFill>
                  <a:schemeClr val="bg1">
                    <a:lumMod val="65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l"/>
            <a:fld id="{CA13677D-954C-BA42-9121-5D4E7FD6A506}" type="slidenum">
              <a:rPr lang="en-US" sz="1088" b="0" i="0" smtClean="0">
                <a:latin typeface="Gotham Rounded Medium"/>
                <a:cs typeface="Gotham Rounded Medium"/>
              </a:rPr>
              <a:pPr algn="l"/>
              <a:t>‹#›</a:t>
            </a:fld>
            <a:endParaRPr lang="en-US" sz="1088" b="0" i="0" dirty="0">
              <a:latin typeface="Gotham Rounded Medium"/>
              <a:cs typeface="Gotham Rounded Medium"/>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4700" y="6631272"/>
            <a:ext cx="1813170" cy="169431"/>
          </a:xfrm>
          <a:prstGeom prst="rect">
            <a:avLst/>
          </a:prstGeom>
        </p:spPr>
      </p:pic>
    </p:spTree>
    <p:extLst>
      <p:ext uri="{BB962C8B-B14F-4D97-AF65-F5344CB8AC3E}">
        <p14:creationId xmlns:p14="http://schemas.microsoft.com/office/powerpoint/2010/main" val="412731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ext slide, 1 column with bulle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17755" y="177435"/>
            <a:ext cx="11096898" cy="702523"/>
          </a:xfrm>
          <a:prstGeom prst="rect">
            <a:avLst/>
          </a:prstGeom>
        </p:spPr>
        <p:txBody>
          <a:bodyPr/>
          <a:lstStyle>
            <a:lvl1pPr>
              <a:defRPr>
                <a:solidFill>
                  <a:schemeClr val="accent1"/>
                </a:solidFill>
              </a:defRPr>
            </a:lvl1pPr>
          </a:lstStyle>
          <a:p>
            <a:r>
              <a:rPr lang="en-GB"/>
              <a:t>Click to add text</a:t>
            </a:r>
            <a:endParaRPr lang="en-GB" dirty="0"/>
          </a:p>
        </p:txBody>
      </p:sp>
      <p:sp>
        <p:nvSpPr>
          <p:cNvPr id="5" name="Content Placeholder 4"/>
          <p:cNvSpPr>
            <a:spLocks noGrp="1"/>
          </p:cNvSpPr>
          <p:nvPr>
            <p:ph sz="quarter" idx="13" hasCustomPrompt="1"/>
          </p:nvPr>
        </p:nvSpPr>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marL="916252" indent="-183551">
              <a:buFont typeface="Arial" pitchFamily="34" charset="0"/>
              <a:buChar char="•"/>
              <a:defRPr lang="en-GB" sz="1224"/>
            </a:lvl5pPr>
          </a:lstStyle>
          <a:p>
            <a:pPr marL="183551" lvl="0" indent="-183551"/>
            <a:r>
              <a:rPr lang="en-GB" dirty="0"/>
              <a:t>Click to add text</a:t>
            </a:r>
          </a:p>
          <a:p>
            <a:pPr marL="183551" lvl="1" indent="-183551"/>
            <a:r>
              <a:rPr lang="en-GB" dirty="0"/>
              <a:t>Second level</a:t>
            </a:r>
          </a:p>
          <a:p>
            <a:pPr marL="183551" lvl="2" indent="-183551"/>
            <a:r>
              <a:rPr lang="en-GB" dirty="0"/>
              <a:t>Third level</a:t>
            </a:r>
          </a:p>
          <a:p>
            <a:pPr marL="183551" lvl="3" indent="-183551"/>
            <a:r>
              <a:rPr lang="en-GB" dirty="0"/>
              <a:t>Fourth level</a:t>
            </a:r>
          </a:p>
          <a:p>
            <a:pPr marL="183551" lvl="4" indent="-183551"/>
            <a:r>
              <a:rPr lang="en-GB" dirty="0"/>
              <a:t>Fifth level</a:t>
            </a:r>
          </a:p>
        </p:txBody>
      </p:sp>
    </p:spTree>
    <p:extLst>
      <p:ext uri="{BB962C8B-B14F-4D97-AF65-F5344CB8AC3E}">
        <p14:creationId xmlns:p14="http://schemas.microsoft.com/office/powerpoint/2010/main" val="291582257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Full Width Slide (Blue)">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649668" y="182507"/>
            <a:ext cx="11372275" cy="661944"/>
          </a:xfrm>
          <a:prstGeom prst="rect">
            <a:avLst/>
          </a:prstGeom>
        </p:spPr>
        <p:txBody>
          <a:bodyPr vert="horz" anchor="b"/>
          <a:lstStyle>
            <a:lvl1pPr>
              <a:defRPr lang="en-US" sz="3772" b="1" kern="1200" dirty="0" smtClean="0">
                <a:solidFill>
                  <a:schemeClr val="accent1"/>
                </a:solidFill>
                <a:latin typeface="+mj-lt"/>
                <a:ea typeface="+mj-ea"/>
                <a:cs typeface="Arial"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lgn="l" defTabSz="621311" rtl="0" eaLnBrk="1" fontAlgn="base" latinLnBrk="0" hangingPunct="1">
              <a:lnSpc>
                <a:spcPct val="80000"/>
              </a:lnSpc>
              <a:spcBef>
                <a:spcPct val="0"/>
              </a:spcBef>
              <a:spcAft>
                <a:spcPct val="0"/>
              </a:spcAft>
              <a:buNone/>
            </a:pPr>
            <a:r>
              <a:rPr lang="en-US" dirty="0"/>
              <a:t>Single Header</a:t>
            </a:r>
          </a:p>
        </p:txBody>
      </p:sp>
      <p:sp>
        <p:nvSpPr>
          <p:cNvPr id="7" name="Content Placeholder 2"/>
          <p:cNvSpPr>
            <a:spLocks noGrp="1"/>
          </p:cNvSpPr>
          <p:nvPr>
            <p:ph idx="1"/>
          </p:nvPr>
        </p:nvSpPr>
        <p:spPr>
          <a:xfrm>
            <a:off x="310913" y="1632056"/>
            <a:ext cx="11711013" cy="2053845"/>
          </a:xfrm>
          <a:prstGeom prst="rect">
            <a:avLst/>
          </a:prstGeom>
        </p:spPr>
        <p:txBody>
          <a:bodyPr/>
          <a:lstStyle>
            <a:lvl1pPr>
              <a:defRPr sz="2753" b="0" i="0">
                <a:solidFill>
                  <a:schemeClr val="tx1"/>
                </a:solidFill>
                <a:latin typeface="Gotham Rounded Book"/>
                <a:cs typeface="Gotham Rounded Book"/>
              </a:defRPr>
            </a:lvl1pPr>
            <a:lvl2pPr>
              <a:defRPr sz="2447" b="0" i="0">
                <a:solidFill>
                  <a:schemeClr val="tx1"/>
                </a:solidFill>
                <a:latin typeface="Gotham Rounded Book"/>
                <a:cs typeface="Gotham Rounded Book"/>
              </a:defRPr>
            </a:lvl2pPr>
            <a:lvl3pPr>
              <a:defRPr sz="2447" b="0" i="0">
                <a:solidFill>
                  <a:schemeClr val="tx1"/>
                </a:solidFill>
                <a:latin typeface="Gotham Rounded Book"/>
                <a:cs typeface="Gotham Rounded Book"/>
              </a:defRPr>
            </a:lvl3pPr>
            <a:lvl4pPr marL="1318130" indent="-310656">
              <a:defRPr sz="1937" b="0" i="0">
                <a:solidFill>
                  <a:schemeClr val="tx1"/>
                </a:solidFill>
                <a:latin typeface="Gotham Rounded Book"/>
                <a:cs typeface="Gotham Rounded Book"/>
              </a:defRPr>
            </a:lvl4pPr>
            <a:lvl5pPr marL="1561907" indent="-243779">
              <a:defRPr sz="1937" b="0" i="0">
                <a:solidFill>
                  <a:schemeClr val="tx1"/>
                </a:solidFill>
                <a:latin typeface="Gotham Rounded Book"/>
                <a:cs typeface="Gotham Rounded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4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0" y="1965644"/>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222068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2" y="3509753"/>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695188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72815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0969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4406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516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94379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380333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theme" Target="../theme/theme5.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theme" Target="../theme/theme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109204929"/>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 id="2147484391" r:id="rId25"/>
    <p:sldLayoutId id="2147484392" r:id="rId26"/>
    <p:sldLayoutId id="2147484393" r:id="rId27"/>
    <p:sldLayoutId id="2147484394" r:id="rId28"/>
    <p:sldLayoutId id="2147484395" r:id="rId29"/>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971919950"/>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10" r:id="rId14"/>
    <p:sldLayoutId id="2147484411" r:id="rId15"/>
    <p:sldLayoutId id="2147484412" r:id="rId16"/>
    <p:sldLayoutId id="2147484413" r:id="rId17"/>
    <p:sldLayoutId id="2147484414" r:id="rId18"/>
    <p:sldLayoutId id="2147484415" r:id="rId19"/>
    <p:sldLayoutId id="2147484416" r:id="rId20"/>
    <p:sldLayoutId id="2147484417" r:id="rId21"/>
    <p:sldLayoutId id="2147484418" r:id="rId22"/>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4" y="-8395"/>
            <a:ext cx="955641" cy="5775363"/>
            <a:chOff x="12618967" y="-8396"/>
            <a:chExt cx="955641" cy="5775363"/>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293"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marL="0" algn="l" defTabSz="932563"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784645634"/>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 id="2147484434" r:id="rId15"/>
    <p:sldLayoutId id="2147484435" r:id="rId16"/>
    <p:sldLayoutId id="2147484436" r:id="rId17"/>
    <p:sldLayoutId id="2147484437" r:id="rId18"/>
    <p:sldLayoutId id="2147484438" r:id="rId19"/>
    <p:sldLayoutId id="2147484439" r:id="rId20"/>
    <p:sldLayoutId id="2147484440" r:id="rId21"/>
    <p:sldLayoutId id="2147484441" r:id="rId22"/>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9.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8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8.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90.xml"/><Relationship Id="rId6" Type="http://schemas.openxmlformats.org/officeDocument/2006/relationships/image" Target="../media/image55.png"/><Relationship Id="rId5" Type="http://schemas.openxmlformats.org/officeDocument/2006/relationships/image" Target="../media/image54.tiff"/><Relationship Id="rId4" Type="http://schemas.openxmlformats.org/officeDocument/2006/relationships/image" Target="../media/image53.tif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2" Type="http://schemas.openxmlformats.org/officeDocument/2006/relationships/hyperlink" Target="https://support.microsoft.com/en-us/kb/2806535" TargetMode="Externa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0.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117" Type="http://schemas.openxmlformats.org/officeDocument/2006/relationships/image" Target="../media/image192.png"/><Relationship Id="rId21" Type="http://schemas.openxmlformats.org/officeDocument/2006/relationships/image" Target="../media/image96.jpeg"/><Relationship Id="rId42" Type="http://schemas.openxmlformats.org/officeDocument/2006/relationships/image" Target="../media/image117.png"/><Relationship Id="rId63" Type="http://schemas.openxmlformats.org/officeDocument/2006/relationships/image" Target="../media/image138.png"/><Relationship Id="rId84" Type="http://schemas.openxmlformats.org/officeDocument/2006/relationships/image" Target="../media/image159.png"/><Relationship Id="rId138" Type="http://schemas.openxmlformats.org/officeDocument/2006/relationships/image" Target="../media/image213.png"/><Relationship Id="rId159" Type="http://schemas.openxmlformats.org/officeDocument/2006/relationships/image" Target="../media/image234.png"/><Relationship Id="rId170" Type="http://schemas.openxmlformats.org/officeDocument/2006/relationships/image" Target="../media/image245.png"/><Relationship Id="rId191" Type="http://schemas.openxmlformats.org/officeDocument/2006/relationships/image" Target="../media/image266.png"/><Relationship Id="rId205" Type="http://schemas.openxmlformats.org/officeDocument/2006/relationships/image" Target="../media/image280.png"/><Relationship Id="rId107" Type="http://schemas.openxmlformats.org/officeDocument/2006/relationships/image" Target="../media/image182.png"/><Relationship Id="rId11" Type="http://schemas.openxmlformats.org/officeDocument/2006/relationships/image" Target="../media/image86.png"/><Relationship Id="rId32" Type="http://schemas.openxmlformats.org/officeDocument/2006/relationships/image" Target="../media/image107.jpg"/><Relationship Id="rId53" Type="http://schemas.openxmlformats.org/officeDocument/2006/relationships/image" Target="../media/image128.jpeg"/><Relationship Id="rId74" Type="http://schemas.openxmlformats.org/officeDocument/2006/relationships/image" Target="../media/image149.png"/><Relationship Id="rId128" Type="http://schemas.openxmlformats.org/officeDocument/2006/relationships/image" Target="../media/image203.png"/><Relationship Id="rId149" Type="http://schemas.openxmlformats.org/officeDocument/2006/relationships/image" Target="../media/image224.png"/><Relationship Id="rId5" Type="http://schemas.openxmlformats.org/officeDocument/2006/relationships/image" Target="../media/image80.jpeg"/><Relationship Id="rId95" Type="http://schemas.openxmlformats.org/officeDocument/2006/relationships/image" Target="../media/image170.png"/><Relationship Id="rId160" Type="http://schemas.openxmlformats.org/officeDocument/2006/relationships/image" Target="../media/image235.png"/><Relationship Id="rId181" Type="http://schemas.openxmlformats.org/officeDocument/2006/relationships/image" Target="../media/image256.png"/><Relationship Id="rId22" Type="http://schemas.openxmlformats.org/officeDocument/2006/relationships/image" Target="../media/image97.jpeg"/><Relationship Id="rId43" Type="http://schemas.openxmlformats.org/officeDocument/2006/relationships/image" Target="../media/image118.jpeg"/><Relationship Id="rId64" Type="http://schemas.openxmlformats.org/officeDocument/2006/relationships/image" Target="../media/image139.png"/><Relationship Id="rId118" Type="http://schemas.openxmlformats.org/officeDocument/2006/relationships/image" Target="../media/image193.png"/><Relationship Id="rId139" Type="http://schemas.openxmlformats.org/officeDocument/2006/relationships/image" Target="../media/image214.png"/><Relationship Id="rId85" Type="http://schemas.openxmlformats.org/officeDocument/2006/relationships/image" Target="../media/image160.png"/><Relationship Id="rId150" Type="http://schemas.openxmlformats.org/officeDocument/2006/relationships/image" Target="../media/image225.png"/><Relationship Id="rId171" Type="http://schemas.openxmlformats.org/officeDocument/2006/relationships/image" Target="../media/image246.png"/><Relationship Id="rId192" Type="http://schemas.openxmlformats.org/officeDocument/2006/relationships/image" Target="../media/image267.png"/><Relationship Id="rId206" Type="http://schemas.openxmlformats.org/officeDocument/2006/relationships/image" Target="../media/image281.png"/><Relationship Id="rId12" Type="http://schemas.openxmlformats.org/officeDocument/2006/relationships/image" Target="../media/image87.png"/><Relationship Id="rId33" Type="http://schemas.openxmlformats.org/officeDocument/2006/relationships/image" Target="../media/image108.jpg"/><Relationship Id="rId108" Type="http://schemas.openxmlformats.org/officeDocument/2006/relationships/image" Target="../media/image183.png"/><Relationship Id="rId129" Type="http://schemas.openxmlformats.org/officeDocument/2006/relationships/image" Target="../media/image204.png"/><Relationship Id="rId54" Type="http://schemas.openxmlformats.org/officeDocument/2006/relationships/image" Target="../media/image129.jpeg"/><Relationship Id="rId75" Type="http://schemas.openxmlformats.org/officeDocument/2006/relationships/image" Target="../media/image150.png"/><Relationship Id="rId96" Type="http://schemas.openxmlformats.org/officeDocument/2006/relationships/image" Target="../media/image171.png"/><Relationship Id="rId140" Type="http://schemas.openxmlformats.org/officeDocument/2006/relationships/image" Target="../media/image215.png"/><Relationship Id="rId161" Type="http://schemas.openxmlformats.org/officeDocument/2006/relationships/image" Target="../media/image236.png"/><Relationship Id="rId182" Type="http://schemas.openxmlformats.org/officeDocument/2006/relationships/image" Target="../media/image257.png"/><Relationship Id="rId6" Type="http://schemas.openxmlformats.org/officeDocument/2006/relationships/image" Target="../media/image81.jpeg"/><Relationship Id="rId23" Type="http://schemas.openxmlformats.org/officeDocument/2006/relationships/image" Target="../media/image98.jpeg"/><Relationship Id="rId119" Type="http://schemas.openxmlformats.org/officeDocument/2006/relationships/image" Target="../media/image194.png"/><Relationship Id="rId44" Type="http://schemas.openxmlformats.org/officeDocument/2006/relationships/image" Target="../media/image119.jpeg"/><Relationship Id="rId65" Type="http://schemas.openxmlformats.org/officeDocument/2006/relationships/image" Target="../media/image140.jpeg"/><Relationship Id="rId86" Type="http://schemas.openxmlformats.org/officeDocument/2006/relationships/image" Target="../media/image161.jpeg"/><Relationship Id="rId130" Type="http://schemas.openxmlformats.org/officeDocument/2006/relationships/image" Target="../media/image205.png"/><Relationship Id="rId151" Type="http://schemas.openxmlformats.org/officeDocument/2006/relationships/image" Target="../media/image226.png"/><Relationship Id="rId172" Type="http://schemas.openxmlformats.org/officeDocument/2006/relationships/image" Target="../media/image247.png"/><Relationship Id="rId193" Type="http://schemas.openxmlformats.org/officeDocument/2006/relationships/image" Target="../media/image268.png"/><Relationship Id="rId207" Type="http://schemas.openxmlformats.org/officeDocument/2006/relationships/image" Target="../media/image282.png"/><Relationship Id="rId13" Type="http://schemas.openxmlformats.org/officeDocument/2006/relationships/image" Target="../media/image88.gif"/><Relationship Id="rId109" Type="http://schemas.openxmlformats.org/officeDocument/2006/relationships/image" Target="../media/image184.png"/><Relationship Id="rId34" Type="http://schemas.openxmlformats.org/officeDocument/2006/relationships/image" Target="../media/image109.png"/><Relationship Id="rId55" Type="http://schemas.openxmlformats.org/officeDocument/2006/relationships/image" Target="../media/image130.jpeg"/><Relationship Id="rId76" Type="http://schemas.openxmlformats.org/officeDocument/2006/relationships/image" Target="../media/image151.png"/><Relationship Id="rId97" Type="http://schemas.openxmlformats.org/officeDocument/2006/relationships/image" Target="../media/image172.png"/><Relationship Id="rId120" Type="http://schemas.openxmlformats.org/officeDocument/2006/relationships/image" Target="../media/image195.png"/><Relationship Id="rId141" Type="http://schemas.openxmlformats.org/officeDocument/2006/relationships/image" Target="../media/image216.png"/><Relationship Id="rId7" Type="http://schemas.openxmlformats.org/officeDocument/2006/relationships/image" Target="../media/image82.jpeg"/><Relationship Id="rId162" Type="http://schemas.openxmlformats.org/officeDocument/2006/relationships/image" Target="../media/image237.png"/><Relationship Id="rId183" Type="http://schemas.openxmlformats.org/officeDocument/2006/relationships/image" Target="../media/image258.png"/><Relationship Id="rId24" Type="http://schemas.openxmlformats.org/officeDocument/2006/relationships/image" Target="../media/image99.jpeg"/><Relationship Id="rId40" Type="http://schemas.openxmlformats.org/officeDocument/2006/relationships/image" Target="../media/image115.png"/><Relationship Id="rId45" Type="http://schemas.openxmlformats.org/officeDocument/2006/relationships/image" Target="../media/image120.jpeg"/><Relationship Id="rId66" Type="http://schemas.openxmlformats.org/officeDocument/2006/relationships/image" Target="../media/image141.png"/><Relationship Id="rId87" Type="http://schemas.openxmlformats.org/officeDocument/2006/relationships/image" Target="../media/image162.png"/><Relationship Id="rId110" Type="http://schemas.openxmlformats.org/officeDocument/2006/relationships/image" Target="../media/image185.png"/><Relationship Id="rId115" Type="http://schemas.openxmlformats.org/officeDocument/2006/relationships/image" Target="../media/image190.png"/><Relationship Id="rId131" Type="http://schemas.openxmlformats.org/officeDocument/2006/relationships/image" Target="../media/image206.png"/><Relationship Id="rId136" Type="http://schemas.openxmlformats.org/officeDocument/2006/relationships/image" Target="../media/image211.png"/><Relationship Id="rId157" Type="http://schemas.openxmlformats.org/officeDocument/2006/relationships/image" Target="../media/image232.png"/><Relationship Id="rId178" Type="http://schemas.openxmlformats.org/officeDocument/2006/relationships/image" Target="../media/image253.png"/><Relationship Id="rId61" Type="http://schemas.openxmlformats.org/officeDocument/2006/relationships/image" Target="../media/image136.jpg"/><Relationship Id="rId82" Type="http://schemas.openxmlformats.org/officeDocument/2006/relationships/image" Target="../media/image157.png"/><Relationship Id="rId152" Type="http://schemas.openxmlformats.org/officeDocument/2006/relationships/image" Target="../media/image227.png"/><Relationship Id="rId173" Type="http://schemas.openxmlformats.org/officeDocument/2006/relationships/image" Target="../media/image248.png"/><Relationship Id="rId194" Type="http://schemas.openxmlformats.org/officeDocument/2006/relationships/image" Target="../media/image269.png"/><Relationship Id="rId199" Type="http://schemas.openxmlformats.org/officeDocument/2006/relationships/image" Target="../media/image274.png"/><Relationship Id="rId203" Type="http://schemas.openxmlformats.org/officeDocument/2006/relationships/image" Target="../media/image278.png"/><Relationship Id="rId208" Type="http://schemas.openxmlformats.org/officeDocument/2006/relationships/image" Target="../media/image283.png"/><Relationship Id="rId19" Type="http://schemas.openxmlformats.org/officeDocument/2006/relationships/image" Target="../media/image94.png"/><Relationship Id="rId14" Type="http://schemas.openxmlformats.org/officeDocument/2006/relationships/image" Target="../media/image89.png"/><Relationship Id="rId30" Type="http://schemas.openxmlformats.org/officeDocument/2006/relationships/image" Target="../media/image105.jpg"/><Relationship Id="rId35" Type="http://schemas.openxmlformats.org/officeDocument/2006/relationships/image" Target="../media/image110.jpeg"/><Relationship Id="rId56" Type="http://schemas.openxmlformats.org/officeDocument/2006/relationships/image" Target="../media/image131.jpeg"/><Relationship Id="rId77" Type="http://schemas.openxmlformats.org/officeDocument/2006/relationships/image" Target="../media/image152.png"/><Relationship Id="rId100" Type="http://schemas.openxmlformats.org/officeDocument/2006/relationships/image" Target="../media/image175.png"/><Relationship Id="rId105" Type="http://schemas.openxmlformats.org/officeDocument/2006/relationships/image" Target="../media/image180.png"/><Relationship Id="rId126" Type="http://schemas.openxmlformats.org/officeDocument/2006/relationships/image" Target="../media/image201.png"/><Relationship Id="rId147" Type="http://schemas.openxmlformats.org/officeDocument/2006/relationships/image" Target="../media/image222.png"/><Relationship Id="rId168" Type="http://schemas.openxmlformats.org/officeDocument/2006/relationships/image" Target="../media/image243.png"/><Relationship Id="rId8" Type="http://schemas.openxmlformats.org/officeDocument/2006/relationships/image" Target="../media/image83.jpeg"/><Relationship Id="rId51" Type="http://schemas.openxmlformats.org/officeDocument/2006/relationships/image" Target="../media/image126.jpg"/><Relationship Id="rId72" Type="http://schemas.openxmlformats.org/officeDocument/2006/relationships/image" Target="../media/image147.png"/><Relationship Id="rId93" Type="http://schemas.openxmlformats.org/officeDocument/2006/relationships/image" Target="../media/image168.png"/><Relationship Id="rId98" Type="http://schemas.openxmlformats.org/officeDocument/2006/relationships/image" Target="../media/image173.png"/><Relationship Id="rId121" Type="http://schemas.openxmlformats.org/officeDocument/2006/relationships/image" Target="../media/image196.png"/><Relationship Id="rId142" Type="http://schemas.openxmlformats.org/officeDocument/2006/relationships/image" Target="../media/image217.png"/><Relationship Id="rId163" Type="http://schemas.openxmlformats.org/officeDocument/2006/relationships/image" Target="../media/image238.png"/><Relationship Id="rId184" Type="http://schemas.openxmlformats.org/officeDocument/2006/relationships/image" Target="../media/image259.png"/><Relationship Id="rId189" Type="http://schemas.openxmlformats.org/officeDocument/2006/relationships/image" Target="../media/image264.png"/><Relationship Id="rId3" Type="http://schemas.openxmlformats.org/officeDocument/2006/relationships/image" Target="../media/image78.png"/><Relationship Id="rId25" Type="http://schemas.openxmlformats.org/officeDocument/2006/relationships/image" Target="../media/image100.jpg"/><Relationship Id="rId46" Type="http://schemas.openxmlformats.org/officeDocument/2006/relationships/image" Target="../media/image121.jpeg"/><Relationship Id="rId67" Type="http://schemas.openxmlformats.org/officeDocument/2006/relationships/image" Target="../media/image142.png"/><Relationship Id="rId116" Type="http://schemas.openxmlformats.org/officeDocument/2006/relationships/image" Target="../media/image191.png"/><Relationship Id="rId137" Type="http://schemas.openxmlformats.org/officeDocument/2006/relationships/image" Target="../media/image212.png"/><Relationship Id="rId158" Type="http://schemas.openxmlformats.org/officeDocument/2006/relationships/image" Target="../media/image233.png"/><Relationship Id="rId20" Type="http://schemas.openxmlformats.org/officeDocument/2006/relationships/image" Target="../media/image95.png"/><Relationship Id="rId41" Type="http://schemas.openxmlformats.org/officeDocument/2006/relationships/image" Target="../media/image116.png"/><Relationship Id="rId62" Type="http://schemas.openxmlformats.org/officeDocument/2006/relationships/image" Target="../media/image137.png"/><Relationship Id="rId83" Type="http://schemas.openxmlformats.org/officeDocument/2006/relationships/image" Target="../media/image158.jpeg"/><Relationship Id="rId88" Type="http://schemas.openxmlformats.org/officeDocument/2006/relationships/image" Target="../media/image163.png"/><Relationship Id="rId111" Type="http://schemas.openxmlformats.org/officeDocument/2006/relationships/image" Target="../media/image186.png"/><Relationship Id="rId132" Type="http://schemas.openxmlformats.org/officeDocument/2006/relationships/image" Target="../media/image207.png"/><Relationship Id="rId153" Type="http://schemas.openxmlformats.org/officeDocument/2006/relationships/image" Target="../media/image228.png"/><Relationship Id="rId174" Type="http://schemas.openxmlformats.org/officeDocument/2006/relationships/image" Target="../media/image249.png"/><Relationship Id="rId179" Type="http://schemas.openxmlformats.org/officeDocument/2006/relationships/image" Target="../media/image254.png"/><Relationship Id="rId195" Type="http://schemas.openxmlformats.org/officeDocument/2006/relationships/image" Target="../media/image270.png"/><Relationship Id="rId190" Type="http://schemas.openxmlformats.org/officeDocument/2006/relationships/image" Target="../media/image265.png"/><Relationship Id="rId204" Type="http://schemas.openxmlformats.org/officeDocument/2006/relationships/image" Target="../media/image279.png"/><Relationship Id="rId15" Type="http://schemas.openxmlformats.org/officeDocument/2006/relationships/image" Target="../media/image90.png"/><Relationship Id="rId36" Type="http://schemas.openxmlformats.org/officeDocument/2006/relationships/image" Target="../media/image111.jpg"/><Relationship Id="rId57" Type="http://schemas.openxmlformats.org/officeDocument/2006/relationships/image" Target="../media/image132.jpg"/><Relationship Id="rId106" Type="http://schemas.openxmlformats.org/officeDocument/2006/relationships/image" Target="../media/image181.png"/><Relationship Id="rId127" Type="http://schemas.openxmlformats.org/officeDocument/2006/relationships/image" Target="../media/image202.png"/><Relationship Id="rId10" Type="http://schemas.openxmlformats.org/officeDocument/2006/relationships/image" Target="../media/image85.jpeg"/><Relationship Id="rId31" Type="http://schemas.openxmlformats.org/officeDocument/2006/relationships/image" Target="../media/image106.jpg"/><Relationship Id="rId52" Type="http://schemas.openxmlformats.org/officeDocument/2006/relationships/image" Target="../media/image127.jpg"/><Relationship Id="rId73" Type="http://schemas.openxmlformats.org/officeDocument/2006/relationships/image" Target="../media/image148.png"/><Relationship Id="rId78" Type="http://schemas.openxmlformats.org/officeDocument/2006/relationships/image" Target="../media/image153.png"/><Relationship Id="rId94" Type="http://schemas.openxmlformats.org/officeDocument/2006/relationships/image" Target="../media/image169.png"/><Relationship Id="rId99" Type="http://schemas.openxmlformats.org/officeDocument/2006/relationships/image" Target="../media/image174.jpeg"/><Relationship Id="rId101" Type="http://schemas.openxmlformats.org/officeDocument/2006/relationships/image" Target="../media/image176.png"/><Relationship Id="rId122" Type="http://schemas.openxmlformats.org/officeDocument/2006/relationships/image" Target="../media/image197.png"/><Relationship Id="rId143" Type="http://schemas.openxmlformats.org/officeDocument/2006/relationships/image" Target="../media/image218.png"/><Relationship Id="rId148" Type="http://schemas.openxmlformats.org/officeDocument/2006/relationships/image" Target="../media/image223.png"/><Relationship Id="rId164" Type="http://schemas.openxmlformats.org/officeDocument/2006/relationships/image" Target="../media/image239.png"/><Relationship Id="rId169" Type="http://schemas.openxmlformats.org/officeDocument/2006/relationships/image" Target="../media/image244.png"/><Relationship Id="rId185" Type="http://schemas.openxmlformats.org/officeDocument/2006/relationships/image" Target="../media/image260.png"/><Relationship Id="rId4" Type="http://schemas.openxmlformats.org/officeDocument/2006/relationships/image" Target="../media/image79.jpeg"/><Relationship Id="rId9" Type="http://schemas.openxmlformats.org/officeDocument/2006/relationships/image" Target="../media/image84.jpeg"/><Relationship Id="rId180" Type="http://schemas.openxmlformats.org/officeDocument/2006/relationships/image" Target="../media/image255.png"/><Relationship Id="rId26" Type="http://schemas.openxmlformats.org/officeDocument/2006/relationships/image" Target="../media/image101.png"/><Relationship Id="rId47" Type="http://schemas.openxmlformats.org/officeDocument/2006/relationships/image" Target="../media/image122.jpeg"/><Relationship Id="rId68" Type="http://schemas.openxmlformats.org/officeDocument/2006/relationships/image" Target="../media/image143.jpeg"/><Relationship Id="rId89" Type="http://schemas.openxmlformats.org/officeDocument/2006/relationships/image" Target="../media/image164.png"/><Relationship Id="rId112" Type="http://schemas.openxmlformats.org/officeDocument/2006/relationships/image" Target="../media/image187.png"/><Relationship Id="rId133" Type="http://schemas.openxmlformats.org/officeDocument/2006/relationships/image" Target="../media/image208.png"/><Relationship Id="rId154" Type="http://schemas.openxmlformats.org/officeDocument/2006/relationships/image" Target="../media/image229.png"/><Relationship Id="rId175" Type="http://schemas.openxmlformats.org/officeDocument/2006/relationships/image" Target="../media/image250.png"/><Relationship Id="rId196" Type="http://schemas.openxmlformats.org/officeDocument/2006/relationships/image" Target="../media/image271.png"/><Relationship Id="rId200" Type="http://schemas.openxmlformats.org/officeDocument/2006/relationships/image" Target="../media/image275.png"/><Relationship Id="rId16" Type="http://schemas.openxmlformats.org/officeDocument/2006/relationships/image" Target="../media/image91.jpeg"/><Relationship Id="rId37" Type="http://schemas.openxmlformats.org/officeDocument/2006/relationships/image" Target="../media/image112.jpeg"/><Relationship Id="rId58" Type="http://schemas.openxmlformats.org/officeDocument/2006/relationships/image" Target="../media/image133.png"/><Relationship Id="rId79" Type="http://schemas.openxmlformats.org/officeDocument/2006/relationships/image" Target="../media/image154.png"/><Relationship Id="rId102" Type="http://schemas.openxmlformats.org/officeDocument/2006/relationships/image" Target="../media/image177.png"/><Relationship Id="rId123" Type="http://schemas.openxmlformats.org/officeDocument/2006/relationships/image" Target="../media/image198.png"/><Relationship Id="rId144" Type="http://schemas.openxmlformats.org/officeDocument/2006/relationships/image" Target="../media/image219.png"/><Relationship Id="rId90" Type="http://schemas.openxmlformats.org/officeDocument/2006/relationships/image" Target="../media/image165.png"/><Relationship Id="rId165" Type="http://schemas.openxmlformats.org/officeDocument/2006/relationships/image" Target="../media/image240.png"/><Relationship Id="rId186" Type="http://schemas.openxmlformats.org/officeDocument/2006/relationships/image" Target="../media/image261.png"/><Relationship Id="rId27" Type="http://schemas.openxmlformats.org/officeDocument/2006/relationships/image" Target="../media/image102.png"/><Relationship Id="rId48" Type="http://schemas.openxmlformats.org/officeDocument/2006/relationships/image" Target="../media/image123.jpeg"/><Relationship Id="rId69" Type="http://schemas.openxmlformats.org/officeDocument/2006/relationships/image" Target="../media/image144.jpeg"/><Relationship Id="rId113" Type="http://schemas.openxmlformats.org/officeDocument/2006/relationships/image" Target="../media/image188.png"/><Relationship Id="rId134" Type="http://schemas.openxmlformats.org/officeDocument/2006/relationships/image" Target="../media/image209.png"/><Relationship Id="rId80" Type="http://schemas.openxmlformats.org/officeDocument/2006/relationships/image" Target="../media/image155.png"/><Relationship Id="rId155" Type="http://schemas.openxmlformats.org/officeDocument/2006/relationships/image" Target="../media/image230.png"/><Relationship Id="rId176" Type="http://schemas.openxmlformats.org/officeDocument/2006/relationships/image" Target="../media/image251.png"/><Relationship Id="rId197" Type="http://schemas.openxmlformats.org/officeDocument/2006/relationships/image" Target="../media/image272.png"/><Relationship Id="rId201" Type="http://schemas.openxmlformats.org/officeDocument/2006/relationships/image" Target="../media/image276.png"/><Relationship Id="rId17" Type="http://schemas.openxmlformats.org/officeDocument/2006/relationships/image" Target="../media/image92.jpeg"/><Relationship Id="rId38" Type="http://schemas.openxmlformats.org/officeDocument/2006/relationships/image" Target="../media/image113.jpeg"/><Relationship Id="rId59" Type="http://schemas.openxmlformats.org/officeDocument/2006/relationships/image" Target="../media/image134.jpeg"/><Relationship Id="rId103" Type="http://schemas.openxmlformats.org/officeDocument/2006/relationships/image" Target="../media/image178.png"/><Relationship Id="rId124" Type="http://schemas.openxmlformats.org/officeDocument/2006/relationships/image" Target="../media/image199.png"/><Relationship Id="rId70" Type="http://schemas.openxmlformats.org/officeDocument/2006/relationships/image" Target="../media/image145.png"/><Relationship Id="rId91" Type="http://schemas.openxmlformats.org/officeDocument/2006/relationships/image" Target="../media/image166.png"/><Relationship Id="rId145" Type="http://schemas.openxmlformats.org/officeDocument/2006/relationships/image" Target="../media/image220.png"/><Relationship Id="rId166" Type="http://schemas.openxmlformats.org/officeDocument/2006/relationships/image" Target="../media/image241.png"/><Relationship Id="rId187" Type="http://schemas.openxmlformats.org/officeDocument/2006/relationships/image" Target="../media/image262.png"/><Relationship Id="rId1" Type="http://schemas.openxmlformats.org/officeDocument/2006/relationships/slideLayout" Target="../slideLayouts/slideLayout68.xml"/><Relationship Id="rId28" Type="http://schemas.openxmlformats.org/officeDocument/2006/relationships/image" Target="../media/image103.png"/><Relationship Id="rId49" Type="http://schemas.openxmlformats.org/officeDocument/2006/relationships/image" Target="../media/image124.jpeg"/><Relationship Id="rId114" Type="http://schemas.openxmlformats.org/officeDocument/2006/relationships/image" Target="../media/image189.png"/><Relationship Id="rId60" Type="http://schemas.openxmlformats.org/officeDocument/2006/relationships/image" Target="../media/image135.png"/><Relationship Id="rId81" Type="http://schemas.openxmlformats.org/officeDocument/2006/relationships/image" Target="../media/image156.png"/><Relationship Id="rId135" Type="http://schemas.openxmlformats.org/officeDocument/2006/relationships/image" Target="../media/image210.png"/><Relationship Id="rId156" Type="http://schemas.openxmlformats.org/officeDocument/2006/relationships/image" Target="../media/image231.png"/><Relationship Id="rId177" Type="http://schemas.openxmlformats.org/officeDocument/2006/relationships/image" Target="../media/image252.png"/><Relationship Id="rId198" Type="http://schemas.openxmlformats.org/officeDocument/2006/relationships/image" Target="../media/image273.png"/><Relationship Id="rId202" Type="http://schemas.openxmlformats.org/officeDocument/2006/relationships/image" Target="../media/image277.png"/><Relationship Id="rId18" Type="http://schemas.openxmlformats.org/officeDocument/2006/relationships/image" Target="../media/image93.png"/><Relationship Id="rId39" Type="http://schemas.openxmlformats.org/officeDocument/2006/relationships/image" Target="../media/image114.jpeg"/><Relationship Id="rId50" Type="http://schemas.openxmlformats.org/officeDocument/2006/relationships/image" Target="../media/image125.png"/><Relationship Id="rId104" Type="http://schemas.openxmlformats.org/officeDocument/2006/relationships/image" Target="../media/image179.png"/><Relationship Id="rId125" Type="http://schemas.openxmlformats.org/officeDocument/2006/relationships/image" Target="../media/image200.png"/><Relationship Id="rId146" Type="http://schemas.openxmlformats.org/officeDocument/2006/relationships/image" Target="../media/image221.png"/><Relationship Id="rId167" Type="http://schemas.openxmlformats.org/officeDocument/2006/relationships/image" Target="../media/image242.png"/><Relationship Id="rId188" Type="http://schemas.openxmlformats.org/officeDocument/2006/relationships/image" Target="../media/image263.png"/><Relationship Id="rId71" Type="http://schemas.openxmlformats.org/officeDocument/2006/relationships/image" Target="../media/image146.png"/><Relationship Id="rId92" Type="http://schemas.openxmlformats.org/officeDocument/2006/relationships/image" Target="../media/image167.png"/><Relationship Id="rId2" Type="http://schemas.openxmlformats.org/officeDocument/2006/relationships/notesSlide" Target="../notesSlides/notesSlide21.xml"/><Relationship Id="rId29" Type="http://schemas.openxmlformats.org/officeDocument/2006/relationships/image" Target="../media/image104.jpg"/></Relationships>
</file>

<file path=ppt/slides/_rels/slide4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23.xml"/><Relationship Id="rId1" Type="http://schemas.openxmlformats.org/officeDocument/2006/relationships/slideLayout" Target="../slideLayouts/slideLayout102.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4.xml"/><Relationship Id="rId1" Type="http://schemas.openxmlformats.org/officeDocument/2006/relationships/slideLayout" Target="../slideLayouts/slideLayout131.xml"/><Relationship Id="rId6" Type="http://schemas.openxmlformats.org/officeDocument/2006/relationships/image" Target="../media/image286.png"/><Relationship Id="rId5" Type="http://schemas.openxmlformats.org/officeDocument/2006/relationships/image" Target="../media/image285.jpg"/><Relationship Id="rId4" Type="http://schemas.openxmlformats.org/officeDocument/2006/relationships/hyperlink" Target="https://aka.ms/ignite.mobileapp"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Explore Enterprise Clouds for Microsoft Environments</a:t>
            </a:r>
          </a:p>
        </p:txBody>
      </p:sp>
      <p:sp>
        <p:nvSpPr>
          <p:cNvPr id="3" name="Text Placeholder 2"/>
          <p:cNvSpPr>
            <a:spLocks noGrp="1"/>
          </p:cNvSpPr>
          <p:nvPr>
            <p:ph type="body" sz="quarter" idx="12"/>
          </p:nvPr>
        </p:nvSpPr>
        <p:spPr>
          <a:xfrm>
            <a:off x="275544" y="3509753"/>
            <a:ext cx="8818220" cy="1828007"/>
          </a:xfrm>
        </p:spPr>
        <p:txBody>
          <a:bodyPr/>
          <a:lstStyle/>
          <a:p>
            <a:r>
              <a:rPr lang="en-US" dirty="0"/>
              <a:t>Mike McGhee – Sr. Technical Marketing Engineer</a:t>
            </a:r>
          </a:p>
          <a:p>
            <a:r>
              <a:rPr lang="en-US" dirty="0"/>
              <a:t>Chris Brown – Solutions Marketing Manager</a:t>
            </a:r>
          </a:p>
        </p:txBody>
      </p:sp>
      <p:sp>
        <p:nvSpPr>
          <p:cNvPr id="4" name="TextBox 3"/>
          <p:cNvSpPr txBox="1"/>
          <p:nvPr/>
        </p:nvSpPr>
        <p:spPr>
          <a:xfrm>
            <a:off x="10180637" y="296863"/>
            <a:ext cx="1981201" cy="627864"/>
          </a:xfrm>
          <a:prstGeom prst="rect">
            <a:avLst/>
          </a:prstGeom>
          <a:noFill/>
        </p:spPr>
        <p:txBody>
          <a:bodyPr wrap="square" lIns="182880" tIns="146304" rIns="182880" bIns="146304" rtlCol="0">
            <a:spAutoFit/>
          </a:bodyPr>
          <a:lstStyle/>
          <a:p>
            <a:pPr algn="r">
              <a:lnSpc>
                <a:spcPct val="90000"/>
              </a:lnSpc>
              <a:spcAft>
                <a:spcPts val="600"/>
              </a:spcAft>
            </a:pPr>
            <a:r>
              <a:rPr lang="en-US" sz="2400" dirty="0">
                <a:gradFill>
                  <a:gsLst>
                    <a:gs pos="2917">
                      <a:schemeClr val="tx1"/>
                    </a:gs>
                    <a:gs pos="30000">
                      <a:schemeClr val="tx1"/>
                    </a:gs>
                  </a:gsLst>
                  <a:lin ang="5400000" scaled="0"/>
                </a:gradFill>
              </a:rPr>
              <a:t>BRK2230</a:t>
            </a:r>
          </a:p>
        </p:txBody>
      </p:sp>
    </p:spTree>
    <p:extLst>
      <p:ext uri="{BB962C8B-B14F-4D97-AF65-F5344CB8AC3E}">
        <p14:creationId xmlns:p14="http://schemas.microsoft.com/office/powerpoint/2010/main" val="262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solidFill>
                  <a:schemeClr val="tx2"/>
                </a:solidFill>
              </a:rPr>
              <a:t>Simplified Datacenter Management</a:t>
            </a:r>
          </a:p>
        </p:txBody>
      </p:sp>
      <p:pic>
        <p:nvPicPr>
          <p:cNvPr id="3" name="Picture 2"/>
          <p:cNvPicPr>
            <a:picLocks noChangeAspect="1"/>
          </p:cNvPicPr>
          <p:nvPr/>
        </p:nvPicPr>
        <p:blipFill>
          <a:blip r:embed="rId3"/>
          <a:stretch>
            <a:fillRect/>
          </a:stretch>
        </p:blipFill>
        <p:spPr>
          <a:xfrm>
            <a:off x="208127" y="1212849"/>
            <a:ext cx="12434711" cy="5471760"/>
          </a:xfrm>
          <a:prstGeom prst="rect">
            <a:avLst/>
          </a:prstGeom>
        </p:spPr>
      </p:pic>
    </p:spTree>
    <p:extLst>
      <p:ext uri="{BB962C8B-B14F-4D97-AF65-F5344CB8AC3E}">
        <p14:creationId xmlns:p14="http://schemas.microsoft.com/office/powerpoint/2010/main" val="234768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Nutanix</a:t>
            </a:r>
            <a:r>
              <a:rPr lang="en-US" dirty="0"/>
              <a:t> with Hyper-V</a:t>
            </a:r>
          </a:p>
        </p:txBody>
      </p:sp>
    </p:spTree>
    <p:extLst>
      <p:ext uri="{BB962C8B-B14F-4D97-AF65-F5344CB8AC3E}">
        <p14:creationId xmlns:p14="http://schemas.microsoft.com/office/powerpoint/2010/main" val="12472943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Nutanix and Hyper-V</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7180" y="1343961"/>
            <a:ext cx="8823098" cy="5355696"/>
          </a:xfrm>
          <a:prstGeom prst="rect">
            <a:avLst/>
          </a:prstGeom>
          <a:noFill/>
        </p:spPr>
      </p:pic>
    </p:spTree>
    <p:extLst>
      <p:ext uri="{BB962C8B-B14F-4D97-AF65-F5344CB8AC3E}">
        <p14:creationId xmlns:p14="http://schemas.microsoft.com/office/powerpoint/2010/main" val="30246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Default Network Configuration</a:t>
            </a:r>
          </a:p>
        </p:txBody>
      </p:sp>
      <p:pic>
        <p:nvPicPr>
          <p:cNvPr id="4" name="Picture 3"/>
          <p:cNvPicPr>
            <a:picLocks noChangeAspect="1"/>
          </p:cNvPicPr>
          <p:nvPr/>
        </p:nvPicPr>
        <p:blipFill>
          <a:blip r:embed="rId2"/>
          <a:stretch>
            <a:fillRect/>
          </a:stretch>
        </p:blipFill>
        <p:spPr>
          <a:xfrm>
            <a:off x="3033104" y="1205806"/>
            <a:ext cx="6262687" cy="5646362"/>
          </a:xfrm>
          <a:prstGeom prst="rect">
            <a:avLst/>
          </a:prstGeom>
        </p:spPr>
      </p:pic>
      <p:sp>
        <p:nvSpPr>
          <p:cNvPr id="5" name="Cloud 4"/>
          <p:cNvSpPr/>
          <p:nvPr/>
        </p:nvSpPr>
        <p:spPr>
          <a:xfrm>
            <a:off x="1014446" y="2497178"/>
            <a:ext cx="3239224" cy="1699173"/>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1835" kern="0" dirty="0">
                <a:solidFill>
                  <a:sysClr val="windowText" lastClr="000000"/>
                </a:solidFill>
              </a:rPr>
              <a:t>SMB Communication</a:t>
            </a:r>
          </a:p>
        </p:txBody>
      </p:sp>
    </p:spTree>
    <p:extLst>
      <p:ext uri="{BB962C8B-B14F-4D97-AF65-F5344CB8AC3E}">
        <p14:creationId xmlns:p14="http://schemas.microsoft.com/office/powerpoint/2010/main" val="178554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Anatomy of a Write – RF2 Example</a:t>
            </a:r>
          </a:p>
        </p:txBody>
      </p:sp>
      <p:sp>
        <p:nvSpPr>
          <p:cNvPr id="28" name="Content Placeholder 1"/>
          <p:cNvSpPr txBox="1">
            <a:spLocks/>
          </p:cNvSpPr>
          <p:nvPr/>
        </p:nvSpPr>
        <p:spPr>
          <a:xfrm>
            <a:off x="1824284" y="4853451"/>
            <a:ext cx="7896834" cy="1362759"/>
          </a:xfrm>
          <a:prstGeom prst="rect">
            <a:avLst/>
          </a:prstGeom>
        </p:spPr>
        <p:txBody>
          <a:bodyPr/>
          <a:lstStyle>
            <a:lvl1pPr marL="0" indent="0" algn="l" defTabSz="457200" rtl="0" eaLnBrk="1" latinLnBrk="0" hangingPunct="1">
              <a:spcBef>
                <a:spcPct val="20000"/>
              </a:spcBef>
              <a:buFontTx/>
              <a:buNone/>
              <a:defRPr lang="en-US" sz="2000" b="0" kern="1200" dirty="0" smtClean="0">
                <a:solidFill>
                  <a:schemeClr val="tx1">
                    <a:lumMod val="65000"/>
                    <a:lumOff val="35000"/>
                  </a:schemeClr>
                </a:solidFill>
                <a:latin typeface="+mj-lt"/>
                <a:ea typeface="+mn-ea"/>
                <a:cs typeface="Arial" pitchFamily="34" charset="0"/>
              </a:defRPr>
            </a:lvl1pPr>
            <a:lvl2pPr marL="400050" indent="-169863" algn="l" defTabSz="457200" rtl="0" eaLnBrk="1" latinLnBrk="0" hangingPunct="1">
              <a:spcBef>
                <a:spcPct val="20000"/>
              </a:spcBef>
              <a:buSzPct val="110000"/>
              <a:buFont typeface="Arial" pitchFamily="34" charset="0"/>
              <a:buChar char="•"/>
              <a:defRPr lang="en-US" sz="1600" kern="1200" dirty="0" smtClean="0">
                <a:solidFill>
                  <a:schemeClr val="tx1">
                    <a:lumMod val="65000"/>
                    <a:lumOff val="35000"/>
                  </a:schemeClr>
                </a:solidFill>
                <a:latin typeface="+mj-lt"/>
                <a:ea typeface="+mn-ea"/>
                <a:cs typeface="Arial" pitchFamily="34" charset="0"/>
              </a:defRPr>
            </a:lvl2pPr>
            <a:lvl3pPr marL="568325" indent="-168275" algn="l" defTabSz="457200" rtl="0" eaLnBrk="1" latinLnBrk="0" hangingPunct="1">
              <a:spcBef>
                <a:spcPct val="20000"/>
              </a:spcBef>
              <a:buFont typeface="Arial" pitchFamily="34" charset="0"/>
              <a:buChar char="–"/>
              <a:defRPr lang="en-US" sz="1400" kern="1200" dirty="0" smtClean="0">
                <a:solidFill>
                  <a:schemeClr val="tx1">
                    <a:lumMod val="65000"/>
                    <a:lumOff val="35000"/>
                  </a:schemeClr>
                </a:solidFill>
                <a:latin typeface="+mj-lt"/>
                <a:ea typeface="+mn-ea"/>
                <a:cs typeface="Arial" pitchFamily="34" charset="0"/>
              </a:defRPr>
            </a:lvl3pPr>
            <a:lvl4pPr marL="1600200" indent="-228600" algn="l" defTabSz="457200" rtl="0" eaLnBrk="1" latinLnBrk="0" hangingPunct="1">
              <a:spcBef>
                <a:spcPct val="20000"/>
              </a:spcBef>
              <a:buFont typeface="Arial"/>
              <a:buChar char="–"/>
              <a:defRPr lang="en-US" sz="1600" kern="1200" dirty="0" smtClean="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9805" lvl="1" indent="-169758" defTabSz="456918">
              <a:defRPr/>
            </a:pPr>
            <a:r>
              <a:rPr lang="en-US" sz="1999" dirty="0">
                <a:solidFill>
                  <a:schemeClr val="tx1"/>
                </a:solidFill>
              </a:rPr>
              <a:t>Data is written locally –and-</a:t>
            </a:r>
          </a:p>
          <a:p>
            <a:pPr marL="399805" lvl="1" indent="-169758" defTabSz="456918">
              <a:defRPr/>
            </a:pPr>
            <a:r>
              <a:rPr lang="en-US" sz="1999" dirty="0">
                <a:solidFill>
                  <a:schemeClr val="tx1"/>
                </a:solidFill>
              </a:rPr>
              <a:t>Replicated on other nodes for redundancy</a:t>
            </a:r>
          </a:p>
          <a:p>
            <a:pPr marL="399805" lvl="1" indent="-169758" defTabSz="456918">
              <a:defRPr/>
            </a:pPr>
            <a:r>
              <a:rPr lang="en-US" sz="1999" dirty="0">
                <a:solidFill>
                  <a:schemeClr val="tx1"/>
                </a:solidFill>
              </a:rPr>
              <a:t>Replicas are spread across cluster for high performance</a:t>
            </a:r>
          </a:p>
        </p:txBody>
      </p:sp>
      <p:grpSp>
        <p:nvGrpSpPr>
          <p:cNvPr id="29" name="Group 28"/>
          <p:cNvGrpSpPr/>
          <p:nvPr/>
        </p:nvGrpSpPr>
        <p:grpSpPr>
          <a:xfrm>
            <a:off x="1900262" y="1674527"/>
            <a:ext cx="1705796" cy="3001363"/>
            <a:chOff x="737390" y="2154770"/>
            <a:chExt cx="1706926" cy="3003353"/>
          </a:xfrm>
        </p:grpSpPr>
        <p:sp>
          <p:nvSpPr>
            <p:cNvPr id="30" name="Rectangle 29"/>
            <p:cNvSpPr/>
            <p:nvPr/>
          </p:nvSpPr>
          <p:spPr>
            <a:xfrm>
              <a:off x="737390" y="2154770"/>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panose="020F0502020204030204" pitchFamily="34" charset="0"/>
                </a:rPr>
                <a:t>Node 1</a:t>
              </a:r>
            </a:p>
          </p:txBody>
        </p:sp>
        <p:sp>
          <p:nvSpPr>
            <p:cNvPr id="31" name="Rectangle 30"/>
            <p:cNvSpPr/>
            <p:nvPr/>
          </p:nvSpPr>
          <p:spPr>
            <a:xfrm>
              <a:off x="1085376" y="2457820"/>
              <a:ext cx="1024822" cy="669709"/>
            </a:xfrm>
            <a:prstGeom prst="rect">
              <a:avLst/>
            </a:prstGeom>
            <a:gradFill flip="none" rotWithShape="1">
              <a:gsLst>
                <a:gs pos="0">
                  <a:srgbClr val="0071CD"/>
                </a:gs>
                <a:gs pos="100000">
                  <a:srgbClr val="72A9FF"/>
                </a:gs>
              </a:gsLst>
              <a:lin ang="16200000" scaled="0"/>
              <a:tileRect/>
            </a:gradFill>
            <a:ln w="9525" cap="flat" cmpd="sng" algn="ctr">
              <a:solidFill>
                <a:srgbClr val="024394">
                  <a:shade val="95000"/>
                  <a:satMod val="105000"/>
                </a:srgbClr>
              </a:solidFill>
              <a:prstDash val="solid"/>
            </a:ln>
            <a:effectLst>
              <a:outerShdw blurRad="40000" dist="23000" dir="5400000" rotWithShape="0">
                <a:srgbClr val="000000">
                  <a:alpha val="35000"/>
                </a:srgbClr>
              </a:outerShdw>
            </a:effectLst>
          </p:spPr>
          <p:txBody>
            <a:bodyPr rtlCol="0" anchor="t" anchorCtr="1"/>
            <a:lstStyle/>
            <a:p>
              <a:pPr algn="ctr" defTabSz="456918">
                <a:defRPr/>
              </a:pPr>
              <a:r>
                <a:rPr lang="en-US" sz="1398" kern="0" dirty="0">
                  <a:solidFill>
                    <a:prstClr val="white"/>
                  </a:solidFill>
                  <a:latin typeface="Calibri" panose="020F0502020204030204" pitchFamily="34" charset="0"/>
                </a:rPr>
                <a:t>Guest</a:t>
              </a:r>
            </a:p>
            <a:p>
              <a:pPr algn="ctr" defTabSz="456918">
                <a:defRPr/>
              </a:pPr>
              <a:r>
                <a:rPr lang="en-US" sz="1398" kern="0" dirty="0">
                  <a:solidFill>
                    <a:prstClr val="white"/>
                  </a:solidFill>
                  <a:latin typeface="Calibri" panose="020F0502020204030204" pitchFamily="34" charset="0"/>
                </a:rPr>
                <a:t>VM</a:t>
              </a:r>
            </a:p>
            <a:p>
              <a:pPr algn="ctr" defTabSz="456918">
                <a:defRPr/>
              </a:pPr>
              <a:endParaRPr lang="en-US" sz="1398" kern="0" dirty="0">
                <a:solidFill>
                  <a:prstClr val="white"/>
                </a:solidFill>
                <a:latin typeface="Calibri" panose="020F0502020204030204" pitchFamily="34" charset="0"/>
              </a:endParaRPr>
            </a:p>
          </p:txBody>
        </p:sp>
        <p:sp>
          <p:nvSpPr>
            <p:cNvPr id="32" name="Rectangle 31"/>
            <p:cNvSpPr/>
            <p:nvPr/>
          </p:nvSpPr>
          <p:spPr>
            <a:xfrm>
              <a:off x="1094252" y="3330488"/>
              <a:ext cx="1024823" cy="324728"/>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panose="020F0502020204030204" pitchFamily="34" charset="0"/>
                </a:rPr>
                <a:t>Hyper-V</a:t>
              </a:r>
            </a:p>
          </p:txBody>
        </p:sp>
        <p:sp>
          <p:nvSpPr>
            <p:cNvPr id="33" name="Rectangle 32"/>
            <p:cNvSpPr/>
            <p:nvPr/>
          </p:nvSpPr>
          <p:spPr>
            <a:xfrm>
              <a:off x="1085376" y="3823077"/>
              <a:ext cx="1024822" cy="515902"/>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panose="020F0502020204030204" pitchFamily="34" charset="0"/>
                </a:rPr>
                <a:t>Controller VM</a:t>
              </a:r>
            </a:p>
            <a:p>
              <a:pPr algn="ctr" defTabSz="456918">
                <a:defRPr/>
              </a:pPr>
              <a:endParaRPr lang="en-US" sz="1398" kern="0" dirty="0">
                <a:solidFill>
                  <a:prstClr val="white"/>
                </a:solidFill>
                <a:latin typeface="Calibri" panose="020F0502020204030204" pitchFamily="34" charset="0"/>
              </a:endParaRPr>
            </a:p>
          </p:txBody>
        </p:sp>
        <p:sp>
          <p:nvSpPr>
            <p:cNvPr id="34" name="Rectangle 33"/>
            <p:cNvSpPr/>
            <p:nvPr/>
          </p:nvSpPr>
          <p:spPr>
            <a:xfrm>
              <a:off x="1085376" y="4432883"/>
              <a:ext cx="1024822" cy="647714"/>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ysClr val="windowText" lastClr="000000"/>
                  </a:solidFill>
                  <a:latin typeface="Calibri" panose="020F0502020204030204" pitchFamily="34" charset="0"/>
                </a:rPr>
                <a:t>Storage</a:t>
              </a:r>
            </a:p>
          </p:txBody>
        </p:sp>
      </p:grpSp>
      <p:grpSp>
        <p:nvGrpSpPr>
          <p:cNvPr id="35" name="Group 34"/>
          <p:cNvGrpSpPr/>
          <p:nvPr/>
        </p:nvGrpSpPr>
        <p:grpSpPr>
          <a:xfrm>
            <a:off x="4781833" y="1684339"/>
            <a:ext cx="1705796" cy="3001363"/>
            <a:chOff x="3620871" y="2161369"/>
            <a:chExt cx="1706926" cy="3003353"/>
          </a:xfrm>
        </p:grpSpPr>
        <p:sp>
          <p:nvSpPr>
            <p:cNvPr id="36" name="Rectangle 35"/>
            <p:cNvSpPr/>
            <p:nvPr/>
          </p:nvSpPr>
          <p:spPr>
            <a:xfrm>
              <a:off x="3620871" y="2161369"/>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panose="020F0502020204030204" pitchFamily="34" charset="0"/>
                </a:rPr>
                <a:t>Node</a:t>
              </a:r>
            </a:p>
          </p:txBody>
        </p:sp>
        <p:sp>
          <p:nvSpPr>
            <p:cNvPr id="37" name="Rectangle 36"/>
            <p:cNvSpPr/>
            <p:nvPr/>
          </p:nvSpPr>
          <p:spPr>
            <a:xfrm>
              <a:off x="3995228" y="3340107"/>
              <a:ext cx="1024824" cy="324728"/>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panose="020F0502020204030204" pitchFamily="34" charset="0"/>
                </a:rPr>
                <a:t>Hyper-V</a:t>
              </a:r>
            </a:p>
          </p:txBody>
        </p:sp>
        <p:sp>
          <p:nvSpPr>
            <p:cNvPr id="38" name="Rectangle 37"/>
            <p:cNvSpPr/>
            <p:nvPr/>
          </p:nvSpPr>
          <p:spPr>
            <a:xfrm>
              <a:off x="3995228" y="3796621"/>
              <a:ext cx="1024822" cy="549568"/>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panose="020F0502020204030204" pitchFamily="34" charset="0"/>
                </a:rPr>
                <a:t>Controller</a:t>
              </a:r>
            </a:p>
            <a:p>
              <a:pPr algn="ctr" defTabSz="456918">
                <a:defRPr/>
              </a:pPr>
              <a:r>
                <a:rPr lang="en-US" sz="1398" kern="0" dirty="0">
                  <a:solidFill>
                    <a:prstClr val="white"/>
                  </a:solidFill>
                  <a:latin typeface="Calibri" panose="020F0502020204030204" pitchFamily="34" charset="0"/>
                </a:rPr>
                <a:t>VM</a:t>
              </a:r>
            </a:p>
          </p:txBody>
        </p:sp>
        <p:sp>
          <p:nvSpPr>
            <p:cNvPr id="39" name="Rectangle 38"/>
            <p:cNvSpPr/>
            <p:nvPr/>
          </p:nvSpPr>
          <p:spPr>
            <a:xfrm>
              <a:off x="3968857" y="4437376"/>
              <a:ext cx="1024822" cy="649595"/>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panose="020F0502020204030204" pitchFamily="34" charset="0"/>
                </a:rPr>
                <a:t>Storage</a:t>
              </a:r>
            </a:p>
          </p:txBody>
        </p:sp>
      </p:grpSp>
      <p:grpSp>
        <p:nvGrpSpPr>
          <p:cNvPr id="40" name="Group 39"/>
          <p:cNvGrpSpPr/>
          <p:nvPr/>
        </p:nvGrpSpPr>
        <p:grpSpPr>
          <a:xfrm>
            <a:off x="8015322" y="1669676"/>
            <a:ext cx="1705796" cy="3001363"/>
            <a:chOff x="6856502" y="2149915"/>
            <a:chExt cx="1706926" cy="3003353"/>
          </a:xfrm>
        </p:grpSpPr>
        <p:sp>
          <p:nvSpPr>
            <p:cNvPr id="41" name="Rectangle 40"/>
            <p:cNvSpPr/>
            <p:nvPr/>
          </p:nvSpPr>
          <p:spPr>
            <a:xfrm>
              <a:off x="6856502" y="2149915"/>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panose="020F0502020204030204" pitchFamily="34" charset="0"/>
                </a:rPr>
                <a:t>Node</a:t>
              </a:r>
            </a:p>
          </p:txBody>
        </p:sp>
        <p:sp>
          <p:nvSpPr>
            <p:cNvPr id="42" name="Rectangle 41"/>
            <p:cNvSpPr/>
            <p:nvPr/>
          </p:nvSpPr>
          <p:spPr>
            <a:xfrm>
              <a:off x="7216706" y="3339294"/>
              <a:ext cx="1024822" cy="322326"/>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panose="020F0502020204030204" pitchFamily="34" charset="0"/>
                </a:rPr>
                <a:t>Hyper-V</a:t>
              </a:r>
            </a:p>
          </p:txBody>
        </p:sp>
        <p:sp>
          <p:nvSpPr>
            <p:cNvPr id="43" name="Rectangle 42"/>
            <p:cNvSpPr/>
            <p:nvPr/>
          </p:nvSpPr>
          <p:spPr>
            <a:xfrm>
              <a:off x="7216706" y="3819888"/>
              <a:ext cx="1024822" cy="526141"/>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panose="020F0502020204030204" pitchFamily="34" charset="0"/>
                </a:rPr>
                <a:t>Controller</a:t>
              </a:r>
            </a:p>
            <a:p>
              <a:pPr algn="ctr" defTabSz="456918">
                <a:defRPr/>
              </a:pPr>
              <a:r>
                <a:rPr lang="en-US" sz="1398" kern="0" dirty="0">
                  <a:solidFill>
                    <a:prstClr val="white"/>
                  </a:solidFill>
                  <a:latin typeface="Calibri" panose="020F0502020204030204" pitchFamily="34" charset="0"/>
                </a:rPr>
                <a:t>VM</a:t>
              </a:r>
            </a:p>
          </p:txBody>
        </p:sp>
        <p:sp>
          <p:nvSpPr>
            <p:cNvPr id="44" name="Rectangle 43"/>
            <p:cNvSpPr/>
            <p:nvPr/>
          </p:nvSpPr>
          <p:spPr>
            <a:xfrm>
              <a:off x="7204488" y="4425922"/>
              <a:ext cx="1024822" cy="649595"/>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panose="020F0502020204030204" pitchFamily="34" charset="0"/>
                </a:rPr>
                <a:t>Storage</a:t>
              </a:r>
            </a:p>
          </p:txBody>
        </p:sp>
      </p:grpSp>
      <p:sp>
        <p:nvSpPr>
          <p:cNvPr id="45" name="Diamond 44"/>
          <p:cNvSpPr/>
          <p:nvPr/>
        </p:nvSpPr>
        <p:spPr>
          <a:xfrm>
            <a:off x="2342104" y="2389813"/>
            <a:ext cx="226828" cy="215195"/>
          </a:xfrm>
          <a:prstGeom prst="diamond">
            <a:avLst/>
          </a:prstGeom>
          <a:solidFill>
            <a:srgbClr val="B1CC11"/>
          </a:solidFill>
          <a:ln w="25400" cap="flat" cmpd="sng" algn="ctr">
            <a:solidFill>
              <a:srgbClr val="B1CC11">
                <a:shade val="50000"/>
              </a:srgbClr>
            </a:solidFill>
            <a:prstDash val="solid"/>
          </a:ln>
          <a:effectLst/>
        </p:spPr>
        <p:txBody>
          <a:bodyPr rtlCol="0" anchor="ctr"/>
          <a:lstStyle/>
          <a:p>
            <a:pPr algn="ctr" defTabSz="456918">
              <a:defRPr/>
            </a:pPr>
            <a:endParaRPr lang="en-US" sz="1799" kern="0">
              <a:solidFill>
                <a:prstClr val="white"/>
              </a:solidFill>
              <a:latin typeface="Calibri" panose="020F0502020204030204" pitchFamily="34" charset="0"/>
            </a:endParaRPr>
          </a:p>
        </p:txBody>
      </p:sp>
      <p:sp>
        <p:nvSpPr>
          <p:cNvPr id="46" name="Diamond 45"/>
          <p:cNvSpPr/>
          <p:nvPr/>
        </p:nvSpPr>
        <p:spPr>
          <a:xfrm>
            <a:off x="2648756" y="2389813"/>
            <a:ext cx="226828" cy="215195"/>
          </a:xfrm>
          <a:prstGeom prst="diamond">
            <a:avLst/>
          </a:prstGeom>
          <a:solidFill>
            <a:srgbClr val="153965"/>
          </a:solidFill>
          <a:ln w="25400" cap="flat" cmpd="sng" algn="ctr">
            <a:solidFill>
              <a:srgbClr val="153965">
                <a:shade val="50000"/>
              </a:srgbClr>
            </a:solidFill>
            <a:prstDash val="solid"/>
          </a:ln>
          <a:effectLst/>
        </p:spPr>
        <p:txBody>
          <a:bodyPr rtlCol="0" anchor="ctr"/>
          <a:lstStyle/>
          <a:p>
            <a:pPr algn="ctr" defTabSz="456918">
              <a:defRPr/>
            </a:pPr>
            <a:endParaRPr lang="en-US" sz="1799" kern="0">
              <a:solidFill>
                <a:prstClr val="white"/>
              </a:solidFill>
              <a:latin typeface="Calibri" panose="020F0502020204030204" pitchFamily="34" charset="0"/>
            </a:endParaRPr>
          </a:p>
        </p:txBody>
      </p:sp>
      <p:sp>
        <p:nvSpPr>
          <p:cNvPr id="47" name="Diamond 46"/>
          <p:cNvSpPr/>
          <p:nvPr/>
        </p:nvSpPr>
        <p:spPr>
          <a:xfrm>
            <a:off x="2925142" y="2389813"/>
            <a:ext cx="226828" cy="215195"/>
          </a:xfrm>
          <a:prstGeom prst="diamond">
            <a:avLst/>
          </a:prstGeom>
          <a:solidFill>
            <a:srgbClr val="FF0000"/>
          </a:solidFill>
          <a:ln w="25400" cap="flat" cmpd="sng" algn="ctr">
            <a:solidFill>
              <a:srgbClr val="2A5C3D">
                <a:shade val="50000"/>
              </a:srgbClr>
            </a:solidFill>
            <a:prstDash val="solid"/>
          </a:ln>
          <a:effectLst/>
        </p:spPr>
        <p:txBody>
          <a:bodyPr rtlCol="0" anchor="ctr"/>
          <a:lstStyle/>
          <a:p>
            <a:pPr algn="ctr" defTabSz="456918">
              <a:defRPr/>
            </a:pPr>
            <a:endParaRPr lang="en-US" sz="1799" kern="0">
              <a:solidFill>
                <a:prstClr val="white"/>
              </a:solidFill>
              <a:latin typeface="Calibri" panose="020F0502020204030204" pitchFamily="34" charset="0"/>
            </a:endParaRPr>
          </a:p>
        </p:txBody>
      </p:sp>
      <p:sp>
        <p:nvSpPr>
          <p:cNvPr id="48" name="Diamond 47"/>
          <p:cNvSpPr/>
          <p:nvPr/>
        </p:nvSpPr>
        <p:spPr>
          <a:xfrm>
            <a:off x="2983662" y="2988002"/>
            <a:ext cx="226828" cy="215195"/>
          </a:xfrm>
          <a:prstGeom prst="diamond">
            <a:avLst/>
          </a:prstGeom>
          <a:solidFill>
            <a:srgbClr val="FF0000"/>
          </a:solidFill>
          <a:ln w="25400" cap="flat" cmpd="sng" algn="ctr">
            <a:solidFill>
              <a:srgbClr val="2A5C3D">
                <a:shade val="50000"/>
              </a:srgbClr>
            </a:solidFill>
            <a:prstDash val="solid"/>
          </a:ln>
          <a:effectLst/>
        </p:spPr>
        <p:txBody>
          <a:bodyPr rtlCol="0" anchor="ctr"/>
          <a:lstStyle/>
          <a:p>
            <a:pPr algn="ctr" defTabSz="456918">
              <a:defRPr/>
            </a:pPr>
            <a:endParaRPr lang="en-US" sz="1799" kern="0">
              <a:solidFill>
                <a:prstClr val="white"/>
              </a:solidFill>
              <a:latin typeface="Calibri" panose="020F0502020204030204" pitchFamily="34" charset="0"/>
            </a:endParaRPr>
          </a:p>
        </p:txBody>
      </p:sp>
      <p:sp>
        <p:nvSpPr>
          <p:cNvPr id="49" name="Diamond 48"/>
          <p:cNvSpPr/>
          <p:nvPr/>
        </p:nvSpPr>
        <p:spPr>
          <a:xfrm>
            <a:off x="2359996" y="2988003"/>
            <a:ext cx="226828" cy="215195"/>
          </a:xfrm>
          <a:prstGeom prst="diamond">
            <a:avLst/>
          </a:prstGeom>
          <a:solidFill>
            <a:srgbClr val="B1CC11"/>
          </a:solidFill>
          <a:ln w="25400" cap="flat" cmpd="sng" algn="ctr">
            <a:solidFill>
              <a:srgbClr val="B1CC11">
                <a:shade val="50000"/>
              </a:srgbClr>
            </a:solidFill>
            <a:prstDash val="solid"/>
          </a:ln>
          <a:effectLst/>
        </p:spPr>
        <p:txBody>
          <a:bodyPr rtlCol="0" anchor="ctr"/>
          <a:lstStyle/>
          <a:p>
            <a:pPr algn="ctr" defTabSz="456918">
              <a:defRPr/>
            </a:pPr>
            <a:endParaRPr lang="en-US" sz="1799" kern="0">
              <a:solidFill>
                <a:prstClr val="white"/>
              </a:solidFill>
              <a:latin typeface="Calibri" panose="020F0502020204030204" pitchFamily="34" charset="0"/>
            </a:endParaRPr>
          </a:p>
        </p:txBody>
      </p:sp>
      <p:sp>
        <p:nvSpPr>
          <p:cNvPr id="50" name="Diamond 49"/>
          <p:cNvSpPr/>
          <p:nvPr/>
        </p:nvSpPr>
        <p:spPr>
          <a:xfrm>
            <a:off x="2666648" y="2988002"/>
            <a:ext cx="226828" cy="215195"/>
          </a:xfrm>
          <a:prstGeom prst="diamond">
            <a:avLst/>
          </a:prstGeom>
          <a:solidFill>
            <a:srgbClr val="153965"/>
          </a:solidFill>
          <a:ln w="25400" cap="flat" cmpd="sng" algn="ctr">
            <a:solidFill>
              <a:srgbClr val="153965">
                <a:shade val="50000"/>
              </a:srgbClr>
            </a:solidFill>
            <a:prstDash val="solid"/>
          </a:ln>
          <a:effectLst/>
        </p:spPr>
        <p:txBody>
          <a:bodyPr rtlCol="0" anchor="ctr"/>
          <a:lstStyle/>
          <a:p>
            <a:pPr algn="ctr" defTabSz="456918">
              <a:defRPr/>
            </a:pPr>
            <a:endParaRPr lang="en-US" sz="1799" kern="0">
              <a:solidFill>
                <a:prstClr val="white"/>
              </a:solidFill>
              <a:latin typeface="Calibri" panose="020F0502020204030204" pitchFamily="34" charset="0"/>
            </a:endParaRPr>
          </a:p>
        </p:txBody>
      </p:sp>
      <p:cxnSp>
        <p:nvCxnSpPr>
          <p:cNvPr id="51" name="Straight Arrow Connector 50"/>
          <p:cNvCxnSpPr/>
          <p:nvPr/>
        </p:nvCxnSpPr>
        <p:spPr>
          <a:xfrm>
            <a:off x="3284372" y="3615115"/>
            <a:ext cx="1857427" cy="0"/>
          </a:xfrm>
          <a:prstGeom prst="straightConnector1">
            <a:avLst/>
          </a:prstGeom>
          <a:noFill/>
          <a:ln w="25400" cap="flat" cmpd="sng" algn="ctr">
            <a:solidFill>
              <a:srgbClr val="024394"/>
            </a:solidFill>
            <a:prstDash val="sysDash"/>
            <a:headEnd type="arrow"/>
            <a:tailEnd type="arrow"/>
          </a:ln>
          <a:effectLst>
            <a:outerShdw blurRad="40000" dist="20000" dir="5400000" rotWithShape="0">
              <a:srgbClr val="000000">
                <a:alpha val="38000"/>
              </a:srgbClr>
            </a:outerShdw>
          </a:effectLst>
        </p:spPr>
      </p:cxnSp>
      <p:cxnSp>
        <p:nvCxnSpPr>
          <p:cNvPr id="52" name="Straight Arrow Connector 51"/>
          <p:cNvCxnSpPr/>
          <p:nvPr/>
        </p:nvCxnSpPr>
        <p:spPr>
          <a:xfrm>
            <a:off x="6165943" y="3598607"/>
            <a:ext cx="2209345" cy="0"/>
          </a:xfrm>
          <a:prstGeom prst="straightConnector1">
            <a:avLst/>
          </a:prstGeom>
          <a:noFill/>
          <a:ln w="25400" cap="flat" cmpd="sng" algn="ctr">
            <a:solidFill>
              <a:srgbClr val="024394"/>
            </a:solidFill>
            <a:prstDash val="sysDash"/>
            <a:headEnd type="arrow"/>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8858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4189E-6 -3.16387E-6 L 2.74189E-6 0.24331 " pathEditMode="relative" rAng="0" ptsTypes="AA">
                                      <p:cBhvr>
                                        <p:cTn id="6" dur="2000" fill="hold"/>
                                        <p:tgtEl>
                                          <p:spTgt spid="45"/>
                                        </p:tgtEl>
                                        <p:attrNameLst>
                                          <p:attrName>ppt_x</p:attrName>
                                          <p:attrName>ppt_y</p:attrName>
                                        </p:attrNameLst>
                                      </p:cBhvr>
                                      <p:rCtr x="0" y="12165"/>
                                    </p:animMotion>
                                  </p:childTnLst>
                                </p:cTn>
                              </p:par>
                              <p:par>
                                <p:cTn id="7" presetID="42" presetClass="path" presetSubtype="0" accel="50000" decel="50000" fill="hold" grpId="0" nodeType="withEffect">
                                  <p:stCondLst>
                                    <p:cond delay="0"/>
                                  </p:stCondLst>
                                  <p:childTnLst>
                                    <p:animMotion origin="layout" path="M -3.45928E-6 -3.16387E-6 L -0.00012 0.24285 " pathEditMode="relative" rAng="0" ptsTypes="AA">
                                      <p:cBhvr>
                                        <p:cTn id="8" dur="2000" fill="hold"/>
                                        <p:tgtEl>
                                          <p:spTgt spid="46"/>
                                        </p:tgtEl>
                                        <p:attrNameLst>
                                          <p:attrName>ppt_x</p:attrName>
                                          <p:attrName>ppt_y</p:attrName>
                                        </p:attrNameLst>
                                      </p:cBhvr>
                                      <p:rCtr x="-13" y="12143"/>
                                    </p:animMotion>
                                  </p:childTnLst>
                                </p:cTn>
                              </p:par>
                              <p:par>
                                <p:cTn id="9" presetID="42" presetClass="path" presetSubtype="0" accel="50000" decel="50000" fill="hold" grpId="0" nodeType="withEffect">
                                  <p:stCondLst>
                                    <p:cond delay="0"/>
                                  </p:stCondLst>
                                  <p:childTnLst>
                                    <p:animMotion origin="layout" path="M -0.00012 -3.16387E-6 L -0.00012 0.24467 " pathEditMode="relative" rAng="0" ptsTypes="AA">
                                      <p:cBhvr>
                                        <p:cTn id="10" dur="2000" fill="hold"/>
                                        <p:tgtEl>
                                          <p:spTgt spid="47"/>
                                        </p:tgtEl>
                                        <p:attrNameLst>
                                          <p:attrName>ppt_x</p:attrName>
                                          <p:attrName>ppt_y</p:attrName>
                                        </p:attrNameLst>
                                      </p:cBhvr>
                                      <p:rCtr x="0" y="12233"/>
                                    </p:animMotion>
                                  </p:childTnLst>
                                </p:cTn>
                              </p:par>
                              <p:par>
                                <p:cTn id="11" presetID="1" presetClass="entr" presetSubtype="0" fill="hold" grpId="0" nodeType="withEffect">
                                  <p:stCondLst>
                                    <p:cond delay="40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48"/>
                                        </p:tgtEl>
                                        <p:attrNameLst>
                                          <p:attrName>style.visibility</p:attrName>
                                        </p:attrNameLst>
                                      </p:cBhvr>
                                      <p:to>
                                        <p:strVal val="visible"/>
                                      </p:to>
                                    </p:set>
                                  </p:childTnLst>
                                </p:cTn>
                              </p:par>
                              <p:par>
                                <p:cTn id="17" presetID="50" presetClass="path" presetSubtype="0" accel="50000" decel="50000" fill="hold" grpId="1" nodeType="withEffect">
                                  <p:stCondLst>
                                    <p:cond delay="0"/>
                                  </p:stCondLst>
                                  <p:childTnLst>
                                    <p:animMotion origin="layout" path="M -4.76314E-6 0.07384 L 0.11895 0.07384 C 0.17205 0.07384 0.2379 0.06597 0.2379 0.08449 L 0.23829 0.15695 " pathEditMode="relative" rAng="0" ptsTypes="AAAA">
                                      <p:cBhvr>
                                        <p:cTn id="18" dur="2000" fill="hold"/>
                                        <p:tgtEl>
                                          <p:spTgt spid="49"/>
                                        </p:tgtEl>
                                        <p:attrNameLst>
                                          <p:attrName>ppt_x</p:attrName>
                                          <p:attrName>ppt_y</p:attrName>
                                        </p:attrNameLst>
                                      </p:cBhvr>
                                      <p:rCtr x="11908" y="4051"/>
                                    </p:animMotion>
                                  </p:childTnLst>
                                </p:cTn>
                              </p:par>
                              <p:par>
                                <p:cTn id="19" presetID="50" presetClass="path" presetSubtype="0" accel="50000" decel="50000" fill="hold" grpId="1" nodeType="withEffect">
                                  <p:stCondLst>
                                    <p:cond delay="0"/>
                                  </p:stCondLst>
                                  <p:childTnLst>
                                    <p:animMotion origin="layout" path="M -1.32743E-6 0.07384 L 0.12416 0.07384 C 0.1796 0.07384 0.24948 0.06597 0.24948 0.08426 L 0.24883 0.15579 " pathEditMode="relative" rAng="0" ptsTypes="AAAA">
                                      <p:cBhvr>
                                        <p:cTn id="20" dur="2000" fill="hold"/>
                                        <p:tgtEl>
                                          <p:spTgt spid="50"/>
                                        </p:tgtEl>
                                        <p:attrNameLst>
                                          <p:attrName>ppt_x</p:attrName>
                                          <p:attrName>ppt_y</p:attrName>
                                        </p:attrNameLst>
                                      </p:cBhvr>
                                      <p:rCtr x="12467" y="4005"/>
                                    </p:animMotion>
                                  </p:childTnLst>
                                </p:cTn>
                              </p:par>
                              <p:par>
                                <p:cTn id="21" presetID="50" presetClass="path" presetSubtype="0" accel="50000" decel="50000" fill="hold" grpId="1" nodeType="withEffect">
                                  <p:stCondLst>
                                    <p:cond delay="0"/>
                                  </p:stCondLst>
                                  <p:childTnLst>
                                    <p:animMotion origin="layout" path="M 1.12441E-6 0.07361 L 0.23998 0.07361 C 0.34721 0.07361 0.48035 0.0662 0.48035 0.08542 L 0.47996 0.15833 " pathEditMode="relative" rAng="0" ptsTypes="AAAA">
                                      <p:cBhvr>
                                        <p:cTn id="22" dur="2000" fill="hold"/>
                                        <p:tgtEl>
                                          <p:spTgt spid="48"/>
                                        </p:tgtEl>
                                        <p:attrNameLst>
                                          <p:attrName>ppt_x</p:attrName>
                                          <p:attrName>ppt_y</p:attrName>
                                        </p:attrNameLst>
                                      </p:cBhvr>
                                      <p:rCtr x="24011" y="4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8" grpId="1" animBg="1"/>
      <p:bldP spid="49" grpId="0" animBg="1"/>
      <p:bldP spid="49" grpId="1" animBg="1"/>
      <p:bldP spid="50" grpId="0" animBg="1"/>
      <p:bldP spid="5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Anatomy of a Read</a:t>
            </a:r>
          </a:p>
        </p:txBody>
      </p:sp>
      <p:sp>
        <p:nvSpPr>
          <p:cNvPr id="28" name="Content Placeholder 1"/>
          <p:cNvSpPr txBox="1">
            <a:spLocks/>
          </p:cNvSpPr>
          <p:nvPr/>
        </p:nvSpPr>
        <p:spPr>
          <a:xfrm>
            <a:off x="1927487" y="4757875"/>
            <a:ext cx="6855045" cy="1362759"/>
          </a:xfrm>
          <a:prstGeom prst="rect">
            <a:avLst/>
          </a:prstGeom>
        </p:spPr>
        <p:txBody>
          <a:bodyPr/>
          <a:lstStyle>
            <a:lvl1pPr marL="0" indent="0" algn="l" defTabSz="457200" rtl="0" eaLnBrk="1" latinLnBrk="0" hangingPunct="1">
              <a:spcBef>
                <a:spcPct val="20000"/>
              </a:spcBef>
              <a:buFontTx/>
              <a:buNone/>
              <a:defRPr lang="en-US" sz="2000" b="0" kern="1200" dirty="0" smtClean="0">
                <a:solidFill>
                  <a:schemeClr val="tx1">
                    <a:lumMod val="65000"/>
                    <a:lumOff val="35000"/>
                  </a:schemeClr>
                </a:solidFill>
                <a:latin typeface="+mj-lt"/>
                <a:ea typeface="+mn-ea"/>
                <a:cs typeface="Arial" pitchFamily="34" charset="0"/>
              </a:defRPr>
            </a:lvl1pPr>
            <a:lvl2pPr marL="400050" indent="-169863" algn="l" defTabSz="457200" rtl="0" eaLnBrk="1" latinLnBrk="0" hangingPunct="1">
              <a:spcBef>
                <a:spcPct val="20000"/>
              </a:spcBef>
              <a:buSzPct val="110000"/>
              <a:buFont typeface="Arial" pitchFamily="34" charset="0"/>
              <a:buChar char="•"/>
              <a:defRPr lang="en-US" sz="1600" kern="1200" dirty="0" smtClean="0">
                <a:solidFill>
                  <a:schemeClr val="tx1">
                    <a:lumMod val="65000"/>
                    <a:lumOff val="35000"/>
                  </a:schemeClr>
                </a:solidFill>
                <a:latin typeface="+mj-lt"/>
                <a:ea typeface="+mn-ea"/>
                <a:cs typeface="Arial" pitchFamily="34" charset="0"/>
              </a:defRPr>
            </a:lvl2pPr>
            <a:lvl3pPr marL="568325" indent="-168275" algn="l" defTabSz="457200" rtl="0" eaLnBrk="1" latinLnBrk="0" hangingPunct="1">
              <a:spcBef>
                <a:spcPct val="20000"/>
              </a:spcBef>
              <a:buFont typeface="Arial" pitchFamily="34" charset="0"/>
              <a:buChar char="–"/>
              <a:defRPr lang="en-US" sz="1400" kern="1200" dirty="0" smtClean="0">
                <a:solidFill>
                  <a:schemeClr val="tx1">
                    <a:lumMod val="65000"/>
                    <a:lumOff val="35000"/>
                  </a:schemeClr>
                </a:solidFill>
                <a:latin typeface="+mj-lt"/>
                <a:ea typeface="+mn-ea"/>
                <a:cs typeface="Arial" pitchFamily="34" charset="0"/>
              </a:defRPr>
            </a:lvl3pPr>
            <a:lvl4pPr marL="1600200" indent="-228600" algn="l" defTabSz="457200" rtl="0" eaLnBrk="1" latinLnBrk="0" hangingPunct="1">
              <a:spcBef>
                <a:spcPct val="20000"/>
              </a:spcBef>
              <a:buFont typeface="Arial"/>
              <a:buChar char="–"/>
              <a:defRPr lang="en-US" sz="1600" kern="1200" dirty="0" smtClean="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9805" lvl="1" indent="-169758" defTabSz="456918">
              <a:defRPr/>
            </a:pPr>
            <a:r>
              <a:rPr lang="en-US" sz="1999" dirty="0">
                <a:solidFill>
                  <a:schemeClr val="tx1"/>
                </a:solidFill>
              </a:rPr>
              <a:t>Data is read locally</a:t>
            </a:r>
          </a:p>
          <a:p>
            <a:pPr marL="399805" lvl="1" indent="-169758" defTabSz="456918">
              <a:defRPr/>
            </a:pPr>
            <a:r>
              <a:rPr lang="en-US" sz="1999" dirty="0">
                <a:solidFill>
                  <a:schemeClr val="tx1"/>
                </a:solidFill>
              </a:rPr>
              <a:t>Remote access only if data is not locally present</a:t>
            </a:r>
          </a:p>
        </p:txBody>
      </p:sp>
      <p:grpSp>
        <p:nvGrpSpPr>
          <p:cNvPr id="29" name="Group 28"/>
          <p:cNvGrpSpPr/>
          <p:nvPr/>
        </p:nvGrpSpPr>
        <p:grpSpPr>
          <a:xfrm>
            <a:off x="1927487" y="1674527"/>
            <a:ext cx="1705796" cy="3001363"/>
            <a:chOff x="737390" y="2154770"/>
            <a:chExt cx="1706926" cy="3003353"/>
          </a:xfrm>
        </p:grpSpPr>
        <p:sp>
          <p:nvSpPr>
            <p:cNvPr id="30" name="Rectangle 29"/>
            <p:cNvSpPr/>
            <p:nvPr/>
          </p:nvSpPr>
          <p:spPr>
            <a:xfrm>
              <a:off x="737390" y="2154770"/>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a:rPr>
                <a:t>Node</a:t>
              </a:r>
            </a:p>
          </p:txBody>
        </p:sp>
        <p:sp>
          <p:nvSpPr>
            <p:cNvPr id="31" name="Rectangle 30"/>
            <p:cNvSpPr/>
            <p:nvPr/>
          </p:nvSpPr>
          <p:spPr>
            <a:xfrm>
              <a:off x="1085376" y="2457820"/>
              <a:ext cx="1024822" cy="669709"/>
            </a:xfrm>
            <a:prstGeom prst="rect">
              <a:avLst/>
            </a:prstGeom>
            <a:gradFill flip="none" rotWithShape="1">
              <a:gsLst>
                <a:gs pos="0">
                  <a:srgbClr val="0071CD"/>
                </a:gs>
                <a:gs pos="100000">
                  <a:srgbClr val="72A9FF"/>
                </a:gs>
              </a:gsLst>
              <a:lin ang="16200000" scaled="0"/>
              <a:tileRect/>
            </a:gradFill>
            <a:ln w="9525" cap="flat" cmpd="sng" algn="ctr">
              <a:solidFill>
                <a:srgbClr val="024394">
                  <a:shade val="95000"/>
                  <a:satMod val="105000"/>
                </a:srgbClr>
              </a:solidFill>
              <a:prstDash val="solid"/>
            </a:ln>
            <a:effectLst>
              <a:outerShdw blurRad="40000" dist="23000" dir="5400000" rotWithShape="0">
                <a:srgbClr val="000000">
                  <a:alpha val="35000"/>
                </a:srgbClr>
              </a:outerShdw>
            </a:effectLst>
          </p:spPr>
          <p:txBody>
            <a:bodyPr rtlCol="0" anchor="t" anchorCtr="1"/>
            <a:lstStyle/>
            <a:p>
              <a:pPr algn="ctr" defTabSz="456918">
                <a:defRPr/>
              </a:pPr>
              <a:r>
                <a:rPr lang="en-US" sz="1398" kern="0" dirty="0">
                  <a:solidFill>
                    <a:prstClr val="white"/>
                  </a:solidFill>
                  <a:latin typeface="Calibri"/>
                </a:rPr>
                <a:t>Guest</a:t>
              </a:r>
            </a:p>
            <a:p>
              <a:pPr algn="ctr" defTabSz="456918">
                <a:defRPr/>
              </a:pPr>
              <a:r>
                <a:rPr lang="en-US" sz="1398" kern="0" dirty="0">
                  <a:solidFill>
                    <a:prstClr val="white"/>
                  </a:solidFill>
                  <a:latin typeface="Calibri"/>
                </a:rPr>
                <a:t>VM</a:t>
              </a:r>
            </a:p>
            <a:p>
              <a:pPr algn="ctr" defTabSz="456918">
                <a:defRPr/>
              </a:pPr>
              <a:endParaRPr lang="en-US" sz="1398" kern="0" dirty="0">
                <a:solidFill>
                  <a:prstClr val="white"/>
                </a:solidFill>
                <a:latin typeface="Calibri"/>
              </a:endParaRPr>
            </a:p>
          </p:txBody>
        </p:sp>
        <p:sp>
          <p:nvSpPr>
            <p:cNvPr id="32" name="Rectangle 31"/>
            <p:cNvSpPr/>
            <p:nvPr/>
          </p:nvSpPr>
          <p:spPr>
            <a:xfrm>
              <a:off x="1085376" y="3318543"/>
              <a:ext cx="1024823" cy="324728"/>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Hyper-V</a:t>
              </a:r>
            </a:p>
          </p:txBody>
        </p:sp>
        <p:sp>
          <p:nvSpPr>
            <p:cNvPr id="33" name="Rectangle 32"/>
            <p:cNvSpPr/>
            <p:nvPr/>
          </p:nvSpPr>
          <p:spPr>
            <a:xfrm>
              <a:off x="1085376" y="3814966"/>
              <a:ext cx="1024822" cy="515901"/>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Controller</a:t>
              </a:r>
            </a:p>
            <a:p>
              <a:pPr algn="ctr" defTabSz="456918">
                <a:defRPr/>
              </a:pPr>
              <a:r>
                <a:rPr lang="en-US" sz="1398" kern="0" dirty="0">
                  <a:solidFill>
                    <a:prstClr val="white"/>
                  </a:solidFill>
                  <a:latin typeface="Calibri"/>
                </a:rPr>
                <a:t>VM</a:t>
              </a:r>
            </a:p>
          </p:txBody>
        </p:sp>
        <p:sp>
          <p:nvSpPr>
            <p:cNvPr id="34" name="Rectangle 33"/>
            <p:cNvSpPr/>
            <p:nvPr/>
          </p:nvSpPr>
          <p:spPr>
            <a:xfrm>
              <a:off x="1085376" y="4432883"/>
              <a:ext cx="1024822" cy="647714"/>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a:rPr>
                <a:t>Storage</a:t>
              </a:r>
            </a:p>
          </p:txBody>
        </p:sp>
      </p:grpSp>
      <p:grpSp>
        <p:nvGrpSpPr>
          <p:cNvPr id="35" name="Group 34"/>
          <p:cNvGrpSpPr/>
          <p:nvPr/>
        </p:nvGrpSpPr>
        <p:grpSpPr>
          <a:xfrm>
            <a:off x="4809058" y="1681122"/>
            <a:ext cx="1705796" cy="3001363"/>
            <a:chOff x="3620871" y="2161369"/>
            <a:chExt cx="1706926" cy="3003353"/>
          </a:xfrm>
        </p:grpSpPr>
        <p:sp>
          <p:nvSpPr>
            <p:cNvPr id="36" name="Rectangle 35"/>
            <p:cNvSpPr/>
            <p:nvPr/>
          </p:nvSpPr>
          <p:spPr>
            <a:xfrm>
              <a:off x="3620871" y="2161369"/>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a:rPr>
                <a:t>Node</a:t>
              </a:r>
            </a:p>
          </p:txBody>
        </p:sp>
        <p:sp>
          <p:nvSpPr>
            <p:cNvPr id="37" name="Rectangle 36"/>
            <p:cNvSpPr/>
            <p:nvPr/>
          </p:nvSpPr>
          <p:spPr>
            <a:xfrm>
              <a:off x="3961922" y="3313479"/>
              <a:ext cx="1024823" cy="322293"/>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Hyper-V</a:t>
              </a:r>
            </a:p>
          </p:txBody>
        </p:sp>
        <p:sp>
          <p:nvSpPr>
            <p:cNvPr id="38" name="Rectangle 37"/>
            <p:cNvSpPr/>
            <p:nvPr/>
          </p:nvSpPr>
          <p:spPr>
            <a:xfrm>
              <a:off x="3968859" y="3844939"/>
              <a:ext cx="1024823" cy="514686"/>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Controller VM</a:t>
              </a:r>
            </a:p>
            <a:p>
              <a:pPr algn="ctr" defTabSz="456918">
                <a:defRPr/>
              </a:pPr>
              <a:endParaRPr lang="en-US" sz="1398" kern="0" dirty="0">
                <a:solidFill>
                  <a:prstClr val="white"/>
                </a:solidFill>
                <a:latin typeface="Calibri"/>
              </a:endParaRPr>
            </a:p>
          </p:txBody>
        </p:sp>
        <p:sp>
          <p:nvSpPr>
            <p:cNvPr id="39" name="Rectangle 38"/>
            <p:cNvSpPr/>
            <p:nvPr/>
          </p:nvSpPr>
          <p:spPr>
            <a:xfrm>
              <a:off x="3968857" y="4437376"/>
              <a:ext cx="1024822" cy="649595"/>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a:rPr>
                <a:t>Storage</a:t>
              </a:r>
            </a:p>
          </p:txBody>
        </p:sp>
      </p:grpSp>
      <p:grpSp>
        <p:nvGrpSpPr>
          <p:cNvPr id="40" name="Group 39"/>
          <p:cNvGrpSpPr/>
          <p:nvPr/>
        </p:nvGrpSpPr>
        <p:grpSpPr>
          <a:xfrm>
            <a:off x="8042545" y="1669676"/>
            <a:ext cx="1705796" cy="3001363"/>
            <a:chOff x="6856502" y="2149915"/>
            <a:chExt cx="1706926" cy="3003353"/>
          </a:xfrm>
        </p:grpSpPr>
        <p:sp>
          <p:nvSpPr>
            <p:cNvPr id="41" name="Rectangle 40"/>
            <p:cNvSpPr/>
            <p:nvPr/>
          </p:nvSpPr>
          <p:spPr>
            <a:xfrm>
              <a:off x="6856502" y="2149915"/>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a:rPr>
                <a:t>Node</a:t>
              </a:r>
            </a:p>
          </p:txBody>
        </p:sp>
        <p:sp>
          <p:nvSpPr>
            <p:cNvPr id="42" name="Rectangle 41"/>
            <p:cNvSpPr/>
            <p:nvPr/>
          </p:nvSpPr>
          <p:spPr>
            <a:xfrm>
              <a:off x="7189748" y="3320944"/>
              <a:ext cx="1024823" cy="322327"/>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Hyper-V</a:t>
              </a:r>
            </a:p>
          </p:txBody>
        </p:sp>
        <p:sp>
          <p:nvSpPr>
            <p:cNvPr id="43" name="Rectangle 42"/>
            <p:cNvSpPr/>
            <p:nvPr/>
          </p:nvSpPr>
          <p:spPr>
            <a:xfrm>
              <a:off x="7204489" y="3812737"/>
              <a:ext cx="1024822" cy="526141"/>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Controller VM</a:t>
              </a:r>
            </a:p>
            <a:p>
              <a:pPr algn="ctr" defTabSz="456918">
                <a:defRPr/>
              </a:pPr>
              <a:endParaRPr lang="en-US" sz="1398" kern="0" dirty="0">
                <a:solidFill>
                  <a:prstClr val="white"/>
                </a:solidFill>
                <a:latin typeface="Calibri"/>
              </a:endParaRPr>
            </a:p>
          </p:txBody>
        </p:sp>
        <p:sp>
          <p:nvSpPr>
            <p:cNvPr id="44" name="Rectangle 43"/>
            <p:cNvSpPr/>
            <p:nvPr/>
          </p:nvSpPr>
          <p:spPr>
            <a:xfrm>
              <a:off x="7204488" y="4425922"/>
              <a:ext cx="1024822" cy="649595"/>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a:rPr>
                <a:t>Storage</a:t>
              </a:r>
            </a:p>
          </p:txBody>
        </p:sp>
      </p:grpSp>
      <p:sp>
        <p:nvSpPr>
          <p:cNvPr id="45" name="Diamond 44"/>
          <p:cNvSpPr/>
          <p:nvPr/>
        </p:nvSpPr>
        <p:spPr>
          <a:xfrm>
            <a:off x="3010886" y="3982797"/>
            <a:ext cx="226828" cy="215195"/>
          </a:xfrm>
          <a:prstGeom prst="diamond">
            <a:avLst/>
          </a:prstGeom>
          <a:solidFill>
            <a:srgbClr val="FF0000"/>
          </a:solidFill>
          <a:ln w="25400" cap="flat" cmpd="sng" algn="ctr">
            <a:solidFill>
              <a:srgbClr val="2A5C3D">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46" name="Diamond 45"/>
          <p:cNvSpPr/>
          <p:nvPr/>
        </p:nvSpPr>
        <p:spPr>
          <a:xfrm>
            <a:off x="2387222" y="3982797"/>
            <a:ext cx="226828" cy="215195"/>
          </a:xfrm>
          <a:prstGeom prst="diamond">
            <a:avLst/>
          </a:prstGeom>
          <a:solidFill>
            <a:srgbClr val="B1CC11"/>
          </a:solidFill>
          <a:ln w="25400" cap="flat" cmpd="sng" algn="ctr">
            <a:solidFill>
              <a:srgbClr val="B1CC11">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47" name="Diamond 46"/>
          <p:cNvSpPr/>
          <p:nvPr/>
        </p:nvSpPr>
        <p:spPr>
          <a:xfrm>
            <a:off x="2693872" y="3982797"/>
            <a:ext cx="226828" cy="215195"/>
          </a:xfrm>
          <a:prstGeom prst="diamond">
            <a:avLst/>
          </a:prstGeom>
          <a:solidFill>
            <a:srgbClr val="153965"/>
          </a:solidFill>
          <a:ln w="25400" cap="flat" cmpd="sng" algn="ctr">
            <a:solidFill>
              <a:srgbClr val="153965">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cxnSp>
        <p:nvCxnSpPr>
          <p:cNvPr id="48" name="Straight Arrow Connector 47"/>
          <p:cNvCxnSpPr/>
          <p:nvPr/>
        </p:nvCxnSpPr>
        <p:spPr>
          <a:xfrm flipV="1">
            <a:off x="3292456" y="3619530"/>
            <a:ext cx="1857427" cy="1218"/>
          </a:xfrm>
          <a:prstGeom prst="straightConnector1">
            <a:avLst/>
          </a:prstGeom>
          <a:noFill/>
          <a:ln w="25400" cap="flat" cmpd="sng" algn="ctr">
            <a:solidFill>
              <a:srgbClr val="024394"/>
            </a:solidFill>
            <a:prstDash val="sysDash"/>
            <a:headEnd type="arrow"/>
            <a:tailEnd type="arrow"/>
          </a:ln>
          <a:effectLst>
            <a:outerShdw blurRad="40000" dist="20000" dir="5400000" rotWithShape="0">
              <a:srgbClr val="000000">
                <a:alpha val="38000"/>
              </a:srgbClr>
            </a:outerShdw>
          </a:effectLst>
        </p:spPr>
      </p:cxnSp>
      <p:cxnSp>
        <p:nvCxnSpPr>
          <p:cNvPr id="49" name="Straight Arrow Connector 48"/>
          <p:cNvCxnSpPr/>
          <p:nvPr/>
        </p:nvCxnSpPr>
        <p:spPr>
          <a:xfrm>
            <a:off x="6180957" y="3620748"/>
            <a:ext cx="2209345" cy="0"/>
          </a:xfrm>
          <a:prstGeom prst="straightConnector1">
            <a:avLst/>
          </a:prstGeom>
          <a:noFill/>
          <a:ln w="25400" cap="flat" cmpd="sng" algn="ctr">
            <a:solidFill>
              <a:srgbClr val="024394"/>
            </a:solidFill>
            <a:prstDash val="sysDash"/>
            <a:headEnd type="arrow"/>
            <a:tailEnd type="arrow"/>
          </a:ln>
          <a:effectLst>
            <a:outerShdw blurRad="40000" dist="20000" dir="5400000" rotWithShape="0">
              <a:srgbClr val="000000">
                <a:alpha val="38000"/>
              </a:srgbClr>
            </a:outerShdw>
          </a:effectLst>
        </p:spPr>
      </p:cxnSp>
      <p:sp>
        <p:nvSpPr>
          <p:cNvPr id="50" name="Diamond 49"/>
          <p:cNvSpPr/>
          <p:nvPr/>
        </p:nvSpPr>
        <p:spPr>
          <a:xfrm>
            <a:off x="3016364" y="3999167"/>
            <a:ext cx="226828" cy="215195"/>
          </a:xfrm>
          <a:prstGeom prst="diamond">
            <a:avLst/>
          </a:prstGeom>
          <a:solidFill>
            <a:srgbClr val="FF0000"/>
          </a:solidFill>
          <a:ln w="25400" cap="flat" cmpd="sng" algn="ctr">
            <a:solidFill>
              <a:srgbClr val="2A5C3D">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51" name="Diamond 50"/>
          <p:cNvSpPr/>
          <p:nvPr/>
        </p:nvSpPr>
        <p:spPr>
          <a:xfrm>
            <a:off x="2403062" y="3998636"/>
            <a:ext cx="226828" cy="215195"/>
          </a:xfrm>
          <a:prstGeom prst="diamond">
            <a:avLst/>
          </a:prstGeom>
          <a:solidFill>
            <a:srgbClr val="B1CC11"/>
          </a:solidFill>
          <a:ln w="25400" cap="flat" cmpd="sng" algn="ctr">
            <a:solidFill>
              <a:srgbClr val="B1CC11">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52" name="Diamond 51"/>
          <p:cNvSpPr/>
          <p:nvPr/>
        </p:nvSpPr>
        <p:spPr>
          <a:xfrm>
            <a:off x="2709711" y="3998636"/>
            <a:ext cx="226828" cy="215195"/>
          </a:xfrm>
          <a:prstGeom prst="diamond">
            <a:avLst/>
          </a:prstGeom>
          <a:solidFill>
            <a:srgbClr val="153965"/>
          </a:solidFill>
          <a:ln w="25400" cap="flat" cmpd="sng" algn="ctr">
            <a:solidFill>
              <a:srgbClr val="153965">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53" name="Diamond 52"/>
          <p:cNvSpPr/>
          <p:nvPr/>
        </p:nvSpPr>
        <p:spPr>
          <a:xfrm>
            <a:off x="5306065" y="4030311"/>
            <a:ext cx="226828" cy="215195"/>
          </a:xfrm>
          <a:prstGeom prst="diamond">
            <a:avLst/>
          </a:prstGeom>
          <a:solidFill>
            <a:srgbClr val="B1CC11"/>
          </a:solidFill>
          <a:ln w="25400" cap="flat" cmpd="sng" algn="ctr">
            <a:solidFill>
              <a:srgbClr val="B1CC11">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54" name="Diamond 53"/>
          <p:cNvSpPr/>
          <p:nvPr/>
        </p:nvSpPr>
        <p:spPr>
          <a:xfrm>
            <a:off x="5610664" y="4030311"/>
            <a:ext cx="226828" cy="215195"/>
          </a:xfrm>
          <a:prstGeom prst="diamond">
            <a:avLst/>
          </a:prstGeom>
          <a:solidFill>
            <a:srgbClr val="153965"/>
          </a:solidFill>
          <a:ln w="25400" cap="flat" cmpd="sng" algn="ctr">
            <a:solidFill>
              <a:srgbClr val="153965">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55" name="Diamond 54"/>
          <p:cNvSpPr/>
          <p:nvPr/>
        </p:nvSpPr>
        <p:spPr>
          <a:xfrm>
            <a:off x="9113541" y="4043565"/>
            <a:ext cx="226828" cy="215195"/>
          </a:xfrm>
          <a:prstGeom prst="diamond">
            <a:avLst/>
          </a:prstGeom>
          <a:solidFill>
            <a:srgbClr val="FF0000"/>
          </a:solidFill>
          <a:ln w="25400" cap="flat" cmpd="sng" algn="ctr">
            <a:solidFill>
              <a:srgbClr val="2A5C3D">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Tree>
    <p:extLst>
      <p:ext uri="{BB962C8B-B14F-4D97-AF65-F5344CB8AC3E}">
        <p14:creationId xmlns:p14="http://schemas.microsoft.com/office/powerpoint/2010/main" val="159950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grpId="1" nodeType="afterEffect">
                                  <p:stCondLst>
                                    <p:cond delay="0"/>
                                  </p:stCondLst>
                                  <p:childTnLst>
                                    <p:animMotion origin="layout" path="M -1.42201E-6 -4.24875E-6 L 0.00013 -0.23422 " pathEditMode="relative" rAng="0" ptsTypes="AA">
                                      <p:cBhvr>
                                        <p:cTn id="13" dur="2000" fill="hold"/>
                                        <p:tgtEl>
                                          <p:spTgt spid="46"/>
                                        </p:tgtEl>
                                        <p:attrNameLst>
                                          <p:attrName>ppt_x</p:attrName>
                                          <p:attrName>ppt_y</p:attrName>
                                        </p:attrNameLst>
                                      </p:cBhvr>
                                      <p:rCtr x="0" y="-11711"/>
                                    </p:animMotion>
                                  </p:childTnLst>
                                </p:cTn>
                              </p:par>
                              <p:par>
                                <p:cTn id="14" presetID="0" presetClass="path" presetSubtype="0" accel="50000" decel="50000" fill="hold" grpId="1" nodeType="withEffect">
                                  <p:stCondLst>
                                    <p:cond delay="0"/>
                                  </p:stCondLst>
                                  <p:childTnLst>
                                    <p:animMotion origin="layout" path="M 2.37682E-6 -4.24875E-6 L 0.00153 -0.23422 " pathEditMode="relative" rAng="0" ptsTypes="AA">
                                      <p:cBhvr>
                                        <p:cTn id="15" dur="2000" fill="hold"/>
                                        <p:tgtEl>
                                          <p:spTgt spid="47"/>
                                        </p:tgtEl>
                                        <p:attrNameLst>
                                          <p:attrName>ppt_x</p:attrName>
                                          <p:attrName>ppt_y</p:attrName>
                                        </p:attrNameLst>
                                      </p:cBhvr>
                                      <p:rCtr x="77" y="-11711"/>
                                    </p:animMotion>
                                  </p:childTnLst>
                                </p:cTn>
                              </p:par>
                              <p:par>
                                <p:cTn id="16" presetID="0" presetClass="path" presetSubtype="0" accel="50000" decel="50000" fill="hold" grpId="1" nodeType="withEffect">
                                  <p:stCondLst>
                                    <p:cond delay="0"/>
                                  </p:stCondLst>
                                  <p:childTnLst>
                                    <p:animMotion origin="layout" path="M 2.63467E-6 -4.24875E-6 L -0.00141 -0.23422 " pathEditMode="relative" rAng="0" ptsTypes="AA">
                                      <p:cBhvr>
                                        <p:cTn id="17" dur="2000" fill="hold"/>
                                        <p:tgtEl>
                                          <p:spTgt spid="45"/>
                                        </p:tgtEl>
                                        <p:attrNameLst>
                                          <p:attrName>ppt_x</p:attrName>
                                          <p:attrName>ppt_y</p:attrName>
                                        </p:attrNameLst>
                                      </p:cBhvr>
                                      <p:rCtr x="-77" y="-117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Data Locality - Live Migration</a:t>
            </a:r>
          </a:p>
        </p:txBody>
      </p:sp>
      <p:sp>
        <p:nvSpPr>
          <p:cNvPr id="3" name="Content Placeholder 1"/>
          <p:cNvSpPr txBox="1">
            <a:spLocks/>
          </p:cNvSpPr>
          <p:nvPr/>
        </p:nvSpPr>
        <p:spPr>
          <a:xfrm>
            <a:off x="1900263" y="4826835"/>
            <a:ext cx="6855045" cy="1362759"/>
          </a:xfrm>
          <a:prstGeom prst="rect">
            <a:avLst/>
          </a:prstGeom>
        </p:spPr>
        <p:txBody>
          <a:bodyPr/>
          <a:lstStyle>
            <a:lvl1pPr marL="0" indent="0" algn="l" defTabSz="457200" rtl="0" eaLnBrk="1" latinLnBrk="0" hangingPunct="1">
              <a:spcBef>
                <a:spcPct val="20000"/>
              </a:spcBef>
              <a:buFontTx/>
              <a:buNone/>
              <a:defRPr lang="en-US" sz="2000" b="0" kern="1200" dirty="0" smtClean="0">
                <a:solidFill>
                  <a:schemeClr val="tx1">
                    <a:lumMod val="65000"/>
                    <a:lumOff val="35000"/>
                  </a:schemeClr>
                </a:solidFill>
                <a:latin typeface="+mj-lt"/>
                <a:ea typeface="+mn-ea"/>
                <a:cs typeface="Arial" pitchFamily="34" charset="0"/>
              </a:defRPr>
            </a:lvl1pPr>
            <a:lvl2pPr marL="400050" indent="-169863" algn="l" defTabSz="457200" rtl="0" eaLnBrk="1" latinLnBrk="0" hangingPunct="1">
              <a:spcBef>
                <a:spcPct val="20000"/>
              </a:spcBef>
              <a:buSzPct val="110000"/>
              <a:buFont typeface="Arial" pitchFamily="34" charset="0"/>
              <a:buChar char="•"/>
              <a:defRPr lang="en-US" sz="1600" kern="1200" dirty="0" smtClean="0">
                <a:solidFill>
                  <a:schemeClr val="tx1">
                    <a:lumMod val="65000"/>
                    <a:lumOff val="35000"/>
                  </a:schemeClr>
                </a:solidFill>
                <a:latin typeface="+mj-lt"/>
                <a:ea typeface="+mn-ea"/>
                <a:cs typeface="Arial" pitchFamily="34" charset="0"/>
              </a:defRPr>
            </a:lvl2pPr>
            <a:lvl3pPr marL="568325" indent="-168275" algn="l" defTabSz="457200" rtl="0" eaLnBrk="1" latinLnBrk="0" hangingPunct="1">
              <a:spcBef>
                <a:spcPct val="20000"/>
              </a:spcBef>
              <a:buFont typeface="Arial" pitchFamily="34" charset="0"/>
              <a:buChar char="–"/>
              <a:defRPr lang="en-US" sz="1400" kern="1200" dirty="0" smtClean="0">
                <a:solidFill>
                  <a:schemeClr val="tx1">
                    <a:lumMod val="65000"/>
                    <a:lumOff val="35000"/>
                  </a:schemeClr>
                </a:solidFill>
                <a:latin typeface="+mj-lt"/>
                <a:ea typeface="+mn-ea"/>
                <a:cs typeface="Arial" pitchFamily="34" charset="0"/>
              </a:defRPr>
            </a:lvl3pPr>
            <a:lvl4pPr marL="1600200" indent="-228600" algn="l" defTabSz="457200" rtl="0" eaLnBrk="1" latinLnBrk="0" hangingPunct="1">
              <a:spcBef>
                <a:spcPct val="20000"/>
              </a:spcBef>
              <a:buFont typeface="Arial"/>
              <a:buChar char="–"/>
              <a:defRPr lang="en-US" sz="1600" kern="1200" dirty="0" smtClean="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9805" lvl="1" indent="-169758" defTabSz="456918">
              <a:defRPr/>
            </a:pPr>
            <a:r>
              <a:rPr lang="en-US" sz="1999" dirty="0">
                <a:solidFill>
                  <a:schemeClr val="tx1"/>
                </a:solidFill>
              </a:rPr>
              <a:t>Metadata service can access data from anywhere</a:t>
            </a:r>
          </a:p>
          <a:p>
            <a:pPr marL="399805" lvl="1" indent="-169758" defTabSz="456918">
              <a:defRPr/>
            </a:pPr>
            <a:r>
              <a:rPr lang="en-US" sz="1999" dirty="0">
                <a:solidFill>
                  <a:schemeClr val="tx1"/>
                </a:solidFill>
              </a:rPr>
              <a:t>Locality improves over time as data is accessed</a:t>
            </a:r>
          </a:p>
        </p:txBody>
      </p:sp>
      <p:grpSp>
        <p:nvGrpSpPr>
          <p:cNvPr id="4" name="Group 3"/>
          <p:cNvGrpSpPr/>
          <p:nvPr/>
        </p:nvGrpSpPr>
        <p:grpSpPr>
          <a:xfrm>
            <a:off x="4781833" y="1681122"/>
            <a:ext cx="1705796" cy="3001363"/>
            <a:chOff x="3620871" y="2161369"/>
            <a:chExt cx="1706926" cy="3003353"/>
          </a:xfrm>
        </p:grpSpPr>
        <p:sp>
          <p:nvSpPr>
            <p:cNvPr id="5" name="Rectangle 4"/>
            <p:cNvSpPr/>
            <p:nvPr/>
          </p:nvSpPr>
          <p:spPr>
            <a:xfrm>
              <a:off x="3620871" y="2161369"/>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a:rPr>
                <a:t>Node</a:t>
              </a:r>
            </a:p>
          </p:txBody>
        </p:sp>
        <p:sp>
          <p:nvSpPr>
            <p:cNvPr id="6" name="Rectangle 5"/>
            <p:cNvSpPr/>
            <p:nvPr/>
          </p:nvSpPr>
          <p:spPr>
            <a:xfrm>
              <a:off x="3968856" y="3314377"/>
              <a:ext cx="1024823" cy="322293"/>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Hyper-V</a:t>
              </a:r>
            </a:p>
          </p:txBody>
        </p:sp>
        <p:sp>
          <p:nvSpPr>
            <p:cNvPr id="7" name="Rectangle 6"/>
            <p:cNvSpPr/>
            <p:nvPr/>
          </p:nvSpPr>
          <p:spPr>
            <a:xfrm>
              <a:off x="3968857" y="3774511"/>
              <a:ext cx="1024822" cy="502916"/>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Controller VM</a:t>
              </a:r>
            </a:p>
            <a:p>
              <a:pPr algn="ctr" defTabSz="456918">
                <a:defRPr/>
              </a:pPr>
              <a:endParaRPr lang="en-US" sz="1398" kern="0" dirty="0">
                <a:solidFill>
                  <a:prstClr val="white"/>
                </a:solidFill>
                <a:latin typeface="Calibri"/>
              </a:endParaRPr>
            </a:p>
          </p:txBody>
        </p:sp>
        <p:sp>
          <p:nvSpPr>
            <p:cNvPr id="8" name="Rectangle 7"/>
            <p:cNvSpPr/>
            <p:nvPr/>
          </p:nvSpPr>
          <p:spPr>
            <a:xfrm>
              <a:off x="3968857" y="4437376"/>
              <a:ext cx="1024822" cy="649595"/>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a:rPr>
                <a:t>Storage</a:t>
              </a:r>
            </a:p>
          </p:txBody>
        </p:sp>
      </p:grpSp>
      <p:grpSp>
        <p:nvGrpSpPr>
          <p:cNvPr id="9" name="Group 8"/>
          <p:cNvGrpSpPr/>
          <p:nvPr/>
        </p:nvGrpSpPr>
        <p:grpSpPr>
          <a:xfrm>
            <a:off x="8015322" y="1669676"/>
            <a:ext cx="1705796" cy="3001363"/>
            <a:chOff x="6856502" y="2149915"/>
            <a:chExt cx="1706926" cy="3003353"/>
          </a:xfrm>
        </p:grpSpPr>
        <p:sp>
          <p:nvSpPr>
            <p:cNvPr id="10" name="Rectangle 9"/>
            <p:cNvSpPr/>
            <p:nvPr/>
          </p:nvSpPr>
          <p:spPr>
            <a:xfrm>
              <a:off x="6856502" y="2149915"/>
              <a:ext cx="1706926" cy="300335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a:rPr>
                <a:t>Node</a:t>
              </a:r>
            </a:p>
          </p:txBody>
        </p:sp>
        <p:sp>
          <p:nvSpPr>
            <p:cNvPr id="11" name="Rectangle 10"/>
            <p:cNvSpPr/>
            <p:nvPr/>
          </p:nvSpPr>
          <p:spPr>
            <a:xfrm>
              <a:off x="7223383" y="3320749"/>
              <a:ext cx="1024823" cy="322327"/>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Hyper-V</a:t>
              </a:r>
            </a:p>
          </p:txBody>
        </p:sp>
        <p:sp>
          <p:nvSpPr>
            <p:cNvPr id="12" name="Rectangle 11"/>
            <p:cNvSpPr/>
            <p:nvPr/>
          </p:nvSpPr>
          <p:spPr>
            <a:xfrm>
              <a:off x="7204488" y="3768022"/>
              <a:ext cx="1024822" cy="514369"/>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Controller VM</a:t>
              </a:r>
            </a:p>
            <a:p>
              <a:pPr algn="ctr" defTabSz="456918">
                <a:defRPr/>
              </a:pPr>
              <a:endParaRPr lang="en-US" sz="1398" kern="0" dirty="0">
                <a:solidFill>
                  <a:prstClr val="white"/>
                </a:solidFill>
                <a:latin typeface="Calibri"/>
              </a:endParaRPr>
            </a:p>
            <a:p>
              <a:pPr algn="ctr" defTabSz="456918">
                <a:defRPr/>
              </a:pPr>
              <a:endParaRPr lang="en-US" sz="1398" kern="0" dirty="0">
                <a:solidFill>
                  <a:prstClr val="white"/>
                </a:solidFill>
                <a:latin typeface="Calibri"/>
              </a:endParaRPr>
            </a:p>
          </p:txBody>
        </p:sp>
        <p:sp>
          <p:nvSpPr>
            <p:cNvPr id="13" name="Rectangle 12"/>
            <p:cNvSpPr/>
            <p:nvPr/>
          </p:nvSpPr>
          <p:spPr>
            <a:xfrm>
              <a:off x="7204488" y="4425922"/>
              <a:ext cx="1024822" cy="649595"/>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a:rPr>
                <a:t>Storage</a:t>
              </a:r>
            </a:p>
          </p:txBody>
        </p:sp>
      </p:grpSp>
      <p:sp>
        <p:nvSpPr>
          <p:cNvPr id="14" name="Rectangle 13"/>
          <p:cNvSpPr/>
          <p:nvPr/>
        </p:nvSpPr>
        <p:spPr>
          <a:xfrm>
            <a:off x="1900262" y="1674527"/>
            <a:ext cx="1705796" cy="3001363"/>
          </a:xfrm>
          <a:prstGeom prst="rect">
            <a:avLst/>
          </a:prstGeom>
          <a:solidFill>
            <a:sysClr val="window" lastClr="FFFFFF"/>
          </a:solidFill>
          <a:ln w="25400" cap="flat" cmpd="sng" algn="ctr">
            <a:solidFill>
              <a:srgbClr val="B1CC11"/>
            </a:solidFill>
            <a:prstDash val="solid"/>
          </a:ln>
          <a:effectLst/>
        </p:spPr>
        <p:txBody>
          <a:bodyPr rtlCol="0" anchor="t" anchorCtr="1"/>
          <a:lstStyle/>
          <a:p>
            <a:pPr algn="ctr" defTabSz="456918">
              <a:defRPr/>
            </a:pPr>
            <a:r>
              <a:rPr lang="en-US" sz="1398" kern="0" dirty="0">
                <a:solidFill>
                  <a:prstClr val="black"/>
                </a:solidFill>
                <a:latin typeface="Calibri"/>
              </a:rPr>
              <a:t>Node</a:t>
            </a:r>
          </a:p>
        </p:txBody>
      </p:sp>
      <p:sp>
        <p:nvSpPr>
          <p:cNvPr id="15" name="Rectangle 14"/>
          <p:cNvSpPr/>
          <p:nvPr/>
        </p:nvSpPr>
        <p:spPr>
          <a:xfrm>
            <a:off x="2248017" y="1977375"/>
            <a:ext cx="1024143" cy="669265"/>
          </a:xfrm>
          <a:prstGeom prst="rect">
            <a:avLst/>
          </a:prstGeom>
          <a:gradFill flip="none" rotWithShape="1">
            <a:gsLst>
              <a:gs pos="0">
                <a:srgbClr val="0071CD"/>
              </a:gs>
              <a:gs pos="100000">
                <a:srgbClr val="72A9FF"/>
              </a:gs>
            </a:gsLst>
            <a:lin ang="16200000" scaled="0"/>
            <a:tileRect/>
          </a:gradFill>
          <a:ln w="9525" cap="flat" cmpd="sng" algn="ctr">
            <a:solidFill>
              <a:srgbClr val="024394">
                <a:shade val="95000"/>
                <a:satMod val="105000"/>
              </a:srgbClr>
            </a:solidFill>
            <a:prstDash val="solid"/>
          </a:ln>
          <a:effectLst>
            <a:outerShdw blurRad="40000" dist="23000" dir="5400000" rotWithShape="0">
              <a:srgbClr val="000000">
                <a:alpha val="35000"/>
              </a:srgbClr>
            </a:outerShdw>
          </a:effectLst>
        </p:spPr>
        <p:txBody>
          <a:bodyPr rtlCol="0" anchor="t" anchorCtr="1"/>
          <a:lstStyle/>
          <a:p>
            <a:pPr algn="ctr" defTabSz="456918">
              <a:defRPr/>
            </a:pPr>
            <a:r>
              <a:rPr lang="en-US" sz="1398" kern="0" dirty="0">
                <a:solidFill>
                  <a:prstClr val="white"/>
                </a:solidFill>
                <a:latin typeface="Calibri"/>
              </a:rPr>
              <a:t>Guest</a:t>
            </a:r>
          </a:p>
          <a:p>
            <a:pPr algn="ctr" defTabSz="456918">
              <a:defRPr/>
            </a:pPr>
            <a:r>
              <a:rPr lang="en-US" sz="1398" kern="0" dirty="0">
                <a:solidFill>
                  <a:prstClr val="white"/>
                </a:solidFill>
                <a:latin typeface="Calibri"/>
              </a:rPr>
              <a:t>VM</a:t>
            </a:r>
          </a:p>
          <a:p>
            <a:pPr algn="ctr" defTabSz="456918">
              <a:defRPr/>
            </a:pPr>
            <a:endParaRPr lang="en-US" sz="1398" kern="0" dirty="0">
              <a:solidFill>
                <a:prstClr val="white"/>
              </a:solidFill>
              <a:latin typeface="Calibri"/>
            </a:endParaRPr>
          </a:p>
        </p:txBody>
      </p:sp>
      <p:sp>
        <p:nvSpPr>
          <p:cNvPr id="16" name="Rectangle 15"/>
          <p:cNvSpPr/>
          <p:nvPr/>
        </p:nvSpPr>
        <p:spPr>
          <a:xfrm>
            <a:off x="2251209" y="2830932"/>
            <a:ext cx="1024143" cy="324512"/>
          </a:xfrm>
          <a:prstGeom prst="rect">
            <a:avLst/>
          </a:prstGeom>
          <a:solidFill>
            <a:srgbClr val="91D224"/>
          </a:solidFill>
          <a:ln w="25400" cap="flat" cmpd="sng" algn="ctr">
            <a:solidFill>
              <a:srgbClr val="C7C9CC">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Hyper-V</a:t>
            </a:r>
          </a:p>
        </p:txBody>
      </p:sp>
      <p:sp>
        <p:nvSpPr>
          <p:cNvPr id="17" name="Rectangle 16"/>
          <p:cNvSpPr/>
          <p:nvPr/>
        </p:nvSpPr>
        <p:spPr>
          <a:xfrm>
            <a:off x="2251209" y="3291981"/>
            <a:ext cx="1024143" cy="503798"/>
          </a:xfrm>
          <a:prstGeom prst="rect">
            <a:avLst/>
          </a:prstGeom>
          <a:solidFill>
            <a:srgbClr val="153965"/>
          </a:solidFill>
          <a:ln w="25400" cap="flat" cmpd="sng" algn="ctr">
            <a:solidFill>
              <a:srgbClr val="153965">
                <a:shade val="50000"/>
              </a:srgbClr>
            </a:solidFill>
            <a:prstDash val="solid"/>
          </a:ln>
          <a:effectLst/>
        </p:spPr>
        <p:txBody>
          <a:bodyPr rtlCol="0" anchor="t" anchorCtr="1"/>
          <a:lstStyle/>
          <a:p>
            <a:pPr algn="ctr" defTabSz="456918">
              <a:defRPr/>
            </a:pPr>
            <a:r>
              <a:rPr lang="en-US" sz="1398" kern="0" dirty="0">
                <a:solidFill>
                  <a:prstClr val="white"/>
                </a:solidFill>
                <a:latin typeface="Calibri"/>
              </a:rPr>
              <a:t>Controller VM</a:t>
            </a:r>
          </a:p>
          <a:p>
            <a:pPr algn="ctr" defTabSz="456918">
              <a:defRPr/>
            </a:pPr>
            <a:endParaRPr lang="en-US" sz="1398" kern="0" dirty="0">
              <a:solidFill>
                <a:prstClr val="white"/>
              </a:solidFill>
              <a:latin typeface="Calibri"/>
            </a:endParaRPr>
          </a:p>
        </p:txBody>
      </p:sp>
      <p:sp>
        <p:nvSpPr>
          <p:cNvPr id="18" name="Rectangle 17"/>
          <p:cNvSpPr/>
          <p:nvPr/>
        </p:nvSpPr>
        <p:spPr>
          <a:xfrm>
            <a:off x="2248017" y="3951130"/>
            <a:ext cx="1024143" cy="647284"/>
          </a:xfrm>
          <a:prstGeom prst="rect">
            <a:avLst/>
          </a:prstGeom>
          <a:solidFill>
            <a:srgbClr val="C7C9CC"/>
          </a:solidFill>
          <a:ln w="25400" cap="flat" cmpd="sng" algn="ctr">
            <a:solidFill>
              <a:srgbClr val="C7C9CC">
                <a:shade val="50000"/>
              </a:srgbClr>
            </a:solidFill>
            <a:prstDash val="solid"/>
          </a:ln>
          <a:effectLst/>
        </p:spPr>
        <p:txBody>
          <a:bodyPr rtlCol="0" anchor="b" anchorCtr="1"/>
          <a:lstStyle/>
          <a:p>
            <a:pPr algn="ctr" defTabSz="456918">
              <a:defRPr/>
            </a:pPr>
            <a:r>
              <a:rPr lang="en-US" sz="1398" kern="0" dirty="0">
                <a:solidFill>
                  <a:srgbClr val="505050"/>
                </a:solidFill>
                <a:latin typeface="Calibri"/>
              </a:rPr>
              <a:t>Storage</a:t>
            </a:r>
          </a:p>
        </p:txBody>
      </p:sp>
      <p:sp>
        <p:nvSpPr>
          <p:cNvPr id="19" name="Diamond 18"/>
          <p:cNvSpPr/>
          <p:nvPr/>
        </p:nvSpPr>
        <p:spPr>
          <a:xfrm>
            <a:off x="5344305" y="3994512"/>
            <a:ext cx="226828" cy="215195"/>
          </a:xfrm>
          <a:prstGeom prst="diamond">
            <a:avLst/>
          </a:prstGeom>
          <a:solidFill>
            <a:srgbClr val="B1CC11"/>
          </a:solidFill>
          <a:ln w="25400" cap="flat" cmpd="sng" algn="ctr">
            <a:solidFill>
              <a:srgbClr val="B1CC11">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20" name="Diamond 19"/>
          <p:cNvSpPr/>
          <p:nvPr/>
        </p:nvSpPr>
        <p:spPr>
          <a:xfrm>
            <a:off x="5650955" y="3981259"/>
            <a:ext cx="226828" cy="215195"/>
          </a:xfrm>
          <a:prstGeom prst="diamond">
            <a:avLst/>
          </a:prstGeom>
          <a:solidFill>
            <a:srgbClr val="153965"/>
          </a:solidFill>
          <a:ln w="25400" cap="flat" cmpd="sng" algn="ctr">
            <a:solidFill>
              <a:srgbClr val="153965">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21" name="Diamond 20"/>
          <p:cNvSpPr/>
          <p:nvPr/>
        </p:nvSpPr>
        <p:spPr>
          <a:xfrm>
            <a:off x="9097494" y="3982797"/>
            <a:ext cx="226828" cy="215195"/>
          </a:xfrm>
          <a:prstGeom prst="diamond">
            <a:avLst/>
          </a:prstGeom>
          <a:solidFill>
            <a:srgbClr val="FF0000"/>
          </a:solidFill>
          <a:ln w="25400" cap="flat" cmpd="sng" algn="ctr">
            <a:solidFill>
              <a:srgbClr val="2A5C3D">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22" name="Diamond 21"/>
          <p:cNvSpPr/>
          <p:nvPr/>
        </p:nvSpPr>
        <p:spPr>
          <a:xfrm>
            <a:off x="2983662" y="3982797"/>
            <a:ext cx="226828" cy="215195"/>
          </a:xfrm>
          <a:prstGeom prst="diamond">
            <a:avLst/>
          </a:prstGeom>
          <a:solidFill>
            <a:srgbClr val="FF0000"/>
          </a:solidFill>
          <a:ln w="25400" cap="flat" cmpd="sng" algn="ctr">
            <a:solidFill>
              <a:srgbClr val="2A5C3D">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23" name="Diamond 22"/>
          <p:cNvSpPr/>
          <p:nvPr/>
        </p:nvSpPr>
        <p:spPr>
          <a:xfrm>
            <a:off x="2359996" y="3982797"/>
            <a:ext cx="226828" cy="215195"/>
          </a:xfrm>
          <a:prstGeom prst="diamond">
            <a:avLst/>
          </a:prstGeom>
          <a:solidFill>
            <a:srgbClr val="B1CC11"/>
          </a:solidFill>
          <a:ln w="25400" cap="flat" cmpd="sng" algn="ctr">
            <a:solidFill>
              <a:srgbClr val="B1CC11">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sp>
        <p:nvSpPr>
          <p:cNvPr id="24" name="Diamond 23"/>
          <p:cNvSpPr/>
          <p:nvPr/>
        </p:nvSpPr>
        <p:spPr>
          <a:xfrm>
            <a:off x="2666648" y="3982797"/>
            <a:ext cx="226828" cy="215195"/>
          </a:xfrm>
          <a:prstGeom prst="diamond">
            <a:avLst/>
          </a:prstGeom>
          <a:solidFill>
            <a:srgbClr val="153965"/>
          </a:solidFill>
          <a:ln w="25400" cap="flat" cmpd="sng" algn="ctr">
            <a:solidFill>
              <a:srgbClr val="153965">
                <a:shade val="50000"/>
              </a:srgbClr>
            </a:solidFill>
            <a:prstDash val="solid"/>
          </a:ln>
          <a:effectLst/>
        </p:spPr>
        <p:txBody>
          <a:bodyPr rtlCol="0" anchor="ctr"/>
          <a:lstStyle/>
          <a:p>
            <a:pPr algn="ctr" defTabSz="456918">
              <a:defRPr/>
            </a:pPr>
            <a:endParaRPr lang="en-US" sz="1799" kern="0">
              <a:solidFill>
                <a:prstClr val="white"/>
              </a:solidFill>
              <a:latin typeface="Calibri"/>
            </a:endParaRPr>
          </a:p>
        </p:txBody>
      </p:sp>
      <p:cxnSp>
        <p:nvCxnSpPr>
          <p:cNvPr id="25" name="Straight Arrow Connector 24"/>
          <p:cNvCxnSpPr/>
          <p:nvPr/>
        </p:nvCxnSpPr>
        <p:spPr>
          <a:xfrm flipV="1">
            <a:off x="3256490" y="3534175"/>
            <a:ext cx="1857427" cy="1218"/>
          </a:xfrm>
          <a:prstGeom prst="straightConnector1">
            <a:avLst/>
          </a:prstGeom>
          <a:noFill/>
          <a:ln w="25400" cap="flat" cmpd="sng" algn="ctr">
            <a:solidFill>
              <a:srgbClr val="024394"/>
            </a:solidFill>
            <a:prstDash val="sysDash"/>
            <a:headEnd type="arrow"/>
            <a:tailEnd type="arrow"/>
          </a:ln>
          <a:effectLst>
            <a:outerShdw blurRad="40000" dist="20000" dir="5400000" rotWithShape="0">
              <a:srgbClr val="000000">
                <a:alpha val="38000"/>
              </a:srgbClr>
            </a:outerShdw>
          </a:effectLst>
        </p:spPr>
      </p:cxnSp>
      <p:cxnSp>
        <p:nvCxnSpPr>
          <p:cNvPr id="27" name="Straight Arrow Connector 26"/>
          <p:cNvCxnSpPr>
            <a:stCxn id="23" idx="0"/>
            <a:endCxn id="15" idx="2"/>
          </p:cNvCxnSpPr>
          <p:nvPr/>
        </p:nvCxnSpPr>
        <p:spPr>
          <a:xfrm flipV="1">
            <a:off x="2473411" y="2646640"/>
            <a:ext cx="286679"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cxnSp>
        <p:nvCxnSpPr>
          <p:cNvPr id="26" name="Straight Arrow Connector 25"/>
          <p:cNvCxnSpPr>
            <a:stCxn id="7" idx="3"/>
          </p:cNvCxnSpPr>
          <p:nvPr/>
        </p:nvCxnSpPr>
        <p:spPr>
          <a:xfrm flipV="1">
            <a:off x="6153732" y="3538809"/>
            <a:ext cx="2186673" cy="5676"/>
          </a:xfrm>
          <a:prstGeom prst="straightConnector1">
            <a:avLst/>
          </a:prstGeom>
          <a:noFill/>
          <a:ln w="25400" cap="flat" cmpd="sng" algn="ctr">
            <a:solidFill>
              <a:srgbClr val="024394"/>
            </a:solidFill>
            <a:prstDash val="sysDash"/>
            <a:headEnd type="arrow"/>
            <a:tailEnd type="arrow"/>
          </a:ln>
          <a:effectLst>
            <a:outerShdw blurRad="40000" dist="20000" dir="5400000" rotWithShape="0">
              <a:srgbClr val="000000">
                <a:alpha val="38000"/>
              </a:srgbClr>
            </a:outerShdw>
          </a:effectLst>
        </p:spPr>
      </p:cxnSp>
      <p:cxnSp>
        <p:nvCxnSpPr>
          <p:cNvPr id="28" name="Straight Arrow Connector 27"/>
          <p:cNvCxnSpPr>
            <a:stCxn id="24" idx="0"/>
            <a:endCxn id="15" idx="2"/>
          </p:cNvCxnSpPr>
          <p:nvPr/>
        </p:nvCxnSpPr>
        <p:spPr>
          <a:xfrm flipH="1" flipV="1">
            <a:off x="2760089" y="2646640"/>
            <a:ext cx="19973"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cxnSp>
        <p:nvCxnSpPr>
          <p:cNvPr id="29" name="Straight Arrow Connector 28"/>
          <p:cNvCxnSpPr>
            <a:stCxn id="22" idx="0"/>
            <a:endCxn id="15" idx="2"/>
          </p:cNvCxnSpPr>
          <p:nvPr/>
        </p:nvCxnSpPr>
        <p:spPr>
          <a:xfrm flipH="1" flipV="1">
            <a:off x="2760088" y="2646640"/>
            <a:ext cx="336987"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cxnSp>
        <p:nvCxnSpPr>
          <p:cNvPr id="30" name="Straight Arrow Connector 29"/>
          <p:cNvCxnSpPr>
            <a:endCxn id="23" idx="0"/>
          </p:cNvCxnSpPr>
          <p:nvPr/>
        </p:nvCxnSpPr>
        <p:spPr>
          <a:xfrm flipH="1">
            <a:off x="2473411" y="2646640"/>
            <a:ext cx="6365247"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cxnSp>
        <p:nvCxnSpPr>
          <p:cNvPr id="31" name="Straight Arrow Connector 30"/>
          <p:cNvCxnSpPr>
            <a:endCxn id="24" idx="0"/>
          </p:cNvCxnSpPr>
          <p:nvPr/>
        </p:nvCxnSpPr>
        <p:spPr>
          <a:xfrm flipH="1">
            <a:off x="2780062" y="2646640"/>
            <a:ext cx="6058596"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cxnSp>
        <p:nvCxnSpPr>
          <p:cNvPr id="32" name="Straight Arrow Connector 31"/>
          <p:cNvCxnSpPr/>
          <p:nvPr/>
        </p:nvCxnSpPr>
        <p:spPr>
          <a:xfrm flipV="1">
            <a:off x="8551980" y="2658701"/>
            <a:ext cx="286679"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cxnSp>
        <p:nvCxnSpPr>
          <p:cNvPr id="33" name="Straight Arrow Connector 32"/>
          <p:cNvCxnSpPr/>
          <p:nvPr/>
        </p:nvCxnSpPr>
        <p:spPr>
          <a:xfrm flipH="1" flipV="1">
            <a:off x="8838659" y="2658701"/>
            <a:ext cx="19973"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cxnSp>
        <p:nvCxnSpPr>
          <p:cNvPr id="34" name="Straight Arrow Connector 33"/>
          <p:cNvCxnSpPr/>
          <p:nvPr/>
        </p:nvCxnSpPr>
        <p:spPr>
          <a:xfrm flipH="1" flipV="1">
            <a:off x="8838658" y="2658701"/>
            <a:ext cx="336987" cy="1336154"/>
          </a:xfrm>
          <a:prstGeom prst="straightConnector1">
            <a:avLst/>
          </a:prstGeom>
          <a:noFill/>
          <a:ln w="25400" cap="flat" cmpd="sng" algn="ctr">
            <a:solidFill>
              <a:srgbClr val="024394"/>
            </a:solidFill>
            <a:prstDash val="solid"/>
            <a:headEnd type="arrow"/>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101943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8943E-6 1.53427E-6 L 0.49068 -0.00772 " pathEditMode="relative" rAng="0" ptsTypes="AA">
                                      <p:cBhvr>
                                        <p:cTn id="6" dur="2000" fill="hold"/>
                                        <p:tgtEl>
                                          <p:spTgt spid="15"/>
                                        </p:tgtEl>
                                        <p:attrNameLst>
                                          <p:attrName>ppt_x</p:attrName>
                                          <p:attrName>ppt_y</p:attrName>
                                        </p:attrNameLst>
                                      </p:cBhvr>
                                      <p:rCtr x="24534" y="-386"/>
                                    </p:animMotion>
                                  </p:childTnLst>
                                </p:cTn>
                              </p:par>
                              <p:par>
                                <p:cTn id="7" presetID="9" presetClass="exit" presetSubtype="0" fill="hold" nodeType="withEffect">
                                  <p:stCondLst>
                                    <p:cond delay="0"/>
                                  </p:stCondLst>
                                  <p:childTnLst>
                                    <p:animEffect transition="out" filter="dissolv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par>
                                <p:cTn id="10" presetID="9" presetClass="exit" presetSubtype="0" fill="hold" nodeType="withEffect">
                                  <p:stCondLst>
                                    <p:cond delay="0"/>
                                  </p:stCondLst>
                                  <p:childTnLst>
                                    <p:animEffect transition="out" filter="dissolv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1.39392E-6 -4.24875E-6 L 0.48915 0.00091 " pathEditMode="relative" rAng="0" ptsTypes="AA">
                                      <p:cBhvr>
                                        <p:cTn id="27" dur="2000" fill="hold"/>
                                        <p:tgtEl>
                                          <p:spTgt spid="23"/>
                                        </p:tgtEl>
                                        <p:attrNameLst>
                                          <p:attrName>ppt_x</p:attrName>
                                          <p:attrName>ppt_y</p:attrName>
                                        </p:attrNameLst>
                                      </p:cBhvr>
                                      <p:rCtr x="24457" y="45"/>
                                    </p:animMotion>
                                  </p:childTnLst>
                                </p:cTn>
                              </p:par>
                              <p:par>
                                <p:cTn id="28" presetID="42" presetClass="path" presetSubtype="0" accel="50000" decel="50000" fill="hold" grpId="0" nodeType="withEffect">
                                  <p:stCondLst>
                                    <p:cond delay="0"/>
                                  </p:stCondLst>
                                  <p:childTnLst>
                                    <p:animMotion origin="layout" path="M 2.4049E-6 -4.24875E-6 L 0.48966 0.00046 " pathEditMode="relative" rAng="0" ptsTypes="AA">
                                      <p:cBhvr>
                                        <p:cTn id="29" dur="2000" fill="hold"/>
                                        <p:tgtEl>
                                          <p:spTgt spid="24"/>
                                        </p:tgtEl>
                                        <p:attrNameLst>
                                          <p:attrName>ppt_x</p:attrName>
                                          <p:attrName>ppt_y</p:attrName>
                                        </p:attrNameLst>
                                      </p:cBhvr>
                                      <p:rCtr x="24483" y="23"/>
                                    </p:animMotion>
                                  </p:childTnLst>
                                </p:cTn>
                              </p:par>
                              <p:par>
                                <p:cTn id="30" presetID="9" presetClass="exit" presetSubtype="0" fill="hold" nodeType="withEffect">
                                  <p:stCondLst>
                                    <p:cond delay="0"/>
                                  </p:stCondLst>
                                  <p:childTnLst>
                                    <p:animEffect transition="out" filter="dissolv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80" dirty="0"/>
              <a:t>Nutanix Solutions for Enterprises</a:t>
            </a:r>
          </a:p>
        </p:txBody>
      </p:sp>
      <p:pic>
        <p:nvPicPr>
          <p:cNvPr id="19" name="Picture 18"/>
          <p:cNvPicPr>
            <a:picLocks noChangeAspect="1"/>
          </p:cNvPicPr>
          <p:nvPr/>
        </p:nvPicPr>
        <p:blipFill>
          <a:blip r:embed="rId2"/>
          <a:stretch>
            <a:fillRect/>
          </a:stretch>
        </p:blipFill>
        <p:spPr>
          <a:xfrm>
            <a:off x="2185794" y="1145583"/>
            <a:ext cx="7554742" cy="5596105"/>
          </a:xfrm>
          <a:prstGeom prst="rect">
            <a:avLst/>
          </a:prstGeom>
        </p:spPr>
      </p:pic>
    </p:spTree>
    <p:extLst>
      <p:ext uri="{BB962C8B-B14F-4D97-AF65-F5344CB8AC3E}">
        <p14:creationId xmlns:p14="http://schemas.microsoft.com/office/powerpoint/2010/main" val="2607312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and Hybrid Clouds</a:t>
            </a:r>
          </a:p>
        </p:txBody>
      </p:sp>
    </p:spTree>
    <p:extLst>
      <p:ext uri="{BB962C8B-B14F-4D97-AF65-F5344CB8AC3E}">
        <p14:creationId xmlns:p14="http://schemas.microsoft.com/office/powerpoint/2010/main" val="2450469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Nutanix + Windows Azure Pack</a:t>
            </a:r>
          </a:p>
        </p:txBody>
      </p:sp>
      <p:sp>
        <p:nvSpPr>
          <p:cNvPr id="4" name="Text Placeholder 2"/>
          <p:cNvSpPr txBox="1">
            <a:spLocks/>
          </p:cNvSpPr>
          <p:nvPr/>
        </p:nvSpPr>
        <p:spPr>
          <a:xfrm>
            <a:off x="8568251" y="1295077"/>
            <a:ext cx="3694363" cy="5028486"/>
          </a:xfrm>
          <a:prstGeom prst="rect">
            <a:avLst/>
          </a:prstGeom>
        </p:spPr>
        <p:txBody>
          <a:bodyPr lIns="91410" tIns="45704" rIns="91410" bIns="45704"/>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6221" indent="-466221" defTabSz="1268193">
              <a:lnSpc>
                <a:spcPct val="150000"/>
              </a:lnSpc>
            </a:pPr>
            <a:r>
              <a:rPr lang="en-US" sz="2754" dirty="0"/>
              <a:t>Modular</a:t>
            </a:r>
          </a:p>
          <a:p>
            <a:pPr marL="466221" indent="-466221" defTabSz="1268193">
              <a:lnSpc>
                <a:spcPct val="150000"/>
              </a:lnSpc>
            </a:pPr>
            <a:r>
              <a:rPr lang="en-US" sz="2754" dirty="0"/>
              <a:t>Scalable</a:t>
            </a:r>
          </a:p>
          <a:p>
            <a:pPr marL="466221" indent="-466221" defTabSz="1268193">
              <a:lnSpc>
                <a:spcPct val="150000"/>
              </a:lnSpc>
            </a:pPr>
            <a:r>
              <a:rPr lang="en-US" sz="2754" dirty="0"/>
              <a:t>Fast Track Certified</a:t>
            </a:r>
          </a:p>
          <a:p>
            <a:pPr marL="466221" indent="-466221" defTabSz="1268193">
              <a:lnSpc>
                <a:spcPct val="150000"/>
              </a:lnSpc>
            </a:pPr>
            <a:r>
              <a:rPr lang="en-US" sz="2754" dirty="0"/>
              <a:t>Full RA Available</a:t>
            </a:r>
          </a:p>
          <a:p>
            <a:pPr marL="466221" indent="-466221" defTabSz="1268193">
              <a:lnSpc>
                <a:spcPct val="150000"/>
              </a:lnSpc>
            </a:pPr>
            <a:r>
              <a:rPr lang="en-US" sz="2754" dirty="0">
                <a:solidFill>
                  <a:srgbClr val="FF0000"/>
                </a:solidFill>
              </a:rPr>
              <a:t>Simple.</a:t>
            </a:r>
          </a:p>
        </p:txBody>
      </p:sp>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63" y="1287776"/>
            <a:ext cx="8052419" cy="5254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43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solidFill>
                  <a:schemeClr val="tx2"/>
                </a:solidFill>
              </a:rPr>
              <a:t>The Cloud Era Is Well Underway</a:t>
            </a:r>
          </a:p>
        </p:txBody>
      </p:sp>
      <p:pic>
        <p:nvPicPr>
          <p:cNvPr id="3" name="Picture 2"/>
          <p:cNvPicPr>
            <a:picLocks noChangeAspect="1"/>
          </p:cNvPicPr>
          <p:nvPr/>
        </p:nvPicPr>
        <p:blipFill>
          <a:blip r:embed="rId3"/>
          <a:stretch>
            <a:fillRect/>
          </a:stretch>
        </p:blipFill>
        <p:spPr>
          <a:xfrm>
            <a:off x="457660" y="1087637"/>
            <a:ext cx="11919704" cy="5552580"/>
          </a:xfrm>
          <a:prstGeom prst="rect">
            <a:avLst/>
          </a:prstGeom>
        </p:spPr>
      </p:pic>
    </p:spTree>
    <p:extLst>
      <p:ext uri="{BB962C8B-B14F-4D97-AF65-F5344CB8AC3E}">
        <p14:creationId xmlns:p14="http://schemas.microsoft.com/office/powerpoint/2010/main" val="6727685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891860" y="2167424"/>
            <a:ext cx="6963704" cy="2937490"/>
          </a:xfrm>
          <a:prstGeom prst="rect">
            <a:avLst/>
          </a:prstGeom>
          <a:solidFill>
            <a:schemeClr val="tx1">
              <a:lumMod val="75000"/>
              <a:alpha val="50000"/>
            </a:schemeClr>
          </a:solidFill>
          <a:ln w="28575">
            <a:solidFill>
              <a:schemeClr val="accent4">
                <a:lumMod val="5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4" tIns="146227" rIns="182784" bIns="146227" numCol="1" spcCol="0" rtlCol="0" fromWordArt="0" anchor="t" anchorCtr="0" forceAA="0" compatLnSpc="1">
            <a:prstTxWarp prst="textNoShape">
              <a:avLst/>
            </a:prstTxWarp>
            <a:noAutofit/>
          </a:bodyPr>
          <a:lstStyle/>
          <a:p>
            <a:pPr algn="ctr" defTabSz="931939">
              <a:lnSpc>
                <a:spcPct val="90000"/>
              </a:lnSpc>
            </a:pPr>
            <a:endParaRPr lang="en-US" sz="2399"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6670052" y="2591314"/>
            <a:ext cx="3554400" cy="3637573"/>
          </a:xfrm>
          <a:prstGeom prst="rect">
            <a:avLst/>
          </a:prstGeom>
          <a:solidFill>
            <a:schemeClr val="bg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0" rIns="0" bIns="47540" numCol="1" rtlCol="0" anchor="ctr" anchorCtr="0" compatLnSpc="1">
            <a:prstTxWarp prst="textNoShape">
              <a:avLst/>
            </a:prstTxWarp>
          </a:bodyPr>
          <a:lstStyle/>
          <a:p>
            <a:pPr algn="ctr" defTabSz="950408">
              <a:defRPr/>
            </a:pPr>
            <a:endParaRPr lang="en-US" sz="2039" kern="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277733" y="296942"/>
            <a:ext cx="11883376" cy="1139709"/>
          </a:xfrm>
        </p:spPr>
        <p:txBody>
          <a:bodyPr>
            <a:noAutofit/>
          </a:bodyPr>
          <a:lstStyle/>
          <a:p>
            <a:r>
              <a:rPr lang="en-US" sz="4080" dirty="0">
                <a:solidFill>
                  <a:schemeClr val="tx2"/>
                </a:solidFill>
              </a:rPr>
              <a:t>Cloud platform system standard on Nutanix</a:t>
            </a:r>
            <a:br>
              <a:rPr lang="en-US" sz="4080" dirty="0">
                <a:solidFill>
                  <a:schemeClr val="tx2"/>
                </a:solidFill>
              </a:rPr>
            </a:br>
            <a:endParaRPr lang="en-US" sz="4080" dirty="0">
              <a:solidFill>
                <a:schemeClr val="tx2"/>
              </a:solidFill>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5682" y="5124783"/>
            <a:ext cx="7198293" cy="1715593"/>
          </a:xfrm>
          <a:prstGeom prst="rect">
            <a:avLst/>
          </a:prstGeom>
          <a:noFill/>
          <a:ln>
            <a:noFill/>
          </a:ln>
        </p:spPr>
      </p:pic>
      <p:sp>
        <p:nvSpPr>
          <p:cNvPr id="31" name="Rectangle 30"/>
          <p:cNvSpPr/>
          <p:nvPr/>
        </p:nvSpPr>
        <p:spPr>
          <a:xfrm>
            <a:off x="5064165" y="3285598"/>
            <a:ext cx="6638966" cy="73731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algn="ctr" defTabSz="913876"/>
            <a:r>
              <a:rPr lang="en-US" sz="2399" kern="0" dirty="0">
                <a:solidFill>
                  <a:srgbClr val="FFFFFF"/>
                </a:solidFill>
                <a:latin typeface="Segoe UI Light"/>
              </a:rPr>
              <a:t>System Center 2012 R2</a:t>
            </a:r>
          </a:p>
        </p:txBody>
      </p:sp>
      <p:sp>
        <p:nvSpPr>
          <p:cNvPr id="35" name="Rectangle 34"/>
          <p:cNvSpPr/>
          <p:nvPr/>
        </p:nvSpPr>
        <p:spPr>
          <a:xfrm>
            <a:off x="5064165" y="4189011"/>
            <a:ext cx="6638967" cy="737312"/>
          </a:xfrm>
          <a:prstGeom prst="rect">
            <a:avLst/>
          </a:prstGeom>
          <a:solidFill>
            <a:schemeClr val="accent1"/>
          </a:solidFill>
          <a:effectLst/>
          <a:scene3d>
            <a:camera prst="orthographicFront">
              <a:rot lat="0" lon="0" rev="0"/>
            </a:camera>
            <a:lightRig rig="twoPt" dir="tl"/>
          </a:scene3d>
          <a:sp3d prstMaterial="flat"/>
        </p:spPr>
        <p:style>
          <a:lnRef idx="0">
            <a:schemeClr val="accent5"/>
          </a:lnRef>
          <a:fillRef idx="3">
            <a:schemeClr val="accent5"/>
          </a:fillRef>
          <a:effectRef idx="3">
            <a:schemeClr val="accent5"/>
          </a:effectRef>
          <a:fontRef idx="minor">
            <a:schemeClr val="lt1"/>
          </a:fontRef>
        </p:style>
        <p:txBody>
          <a:bodyPr rtlCol="0" anchor="ctr"/>
          <a:lstStyle/>
          <a:p>
            <a:pPr algn="ctr" defTabSz="913876"/>
            <a:r>
              <a:rPr lang="en-US" sz="2399" kern="0" dirty="0">
                <a:solidFill>
                  <a:srgbClr val="FFFFFF"/>
                </a:solidFill>
                <a:latin typeface="Segoe UI Light"/>
              </a:rPr>
              <a:t>Windows Server 2012 R2</a:t>
            </a:r>
          </a:p>
        </p:txBody>
      </p:sp>
      <p:grpSp>
        <p:nvGrpSpPr>
          <p:cNvPr id="5" name="Group 4"/>
          <p:cNvGrpSpPr/>
          <p:nvPr/>
        </p:nvGrpSpPr>
        <p:grpSpPr>
          <a:xfrm>
            <a:off x="5064165" y="1682521"/>
            <a:ext cx="7248913" cy="1466767"/>
            <a:chOff x="2875835" y="1437763"/>
            <a:chExt cx="7252689" cy="1467530"/>
          </a:xfrm>
        </p:grpSpPr>
        <p:sp>
          <p:nvSpPr>
            <p:cNvPr id="32" name="Rectangle 31"/>
            <p:cNvSpPr/>
            <p:nvPr/>
          </p:nvSpPr>
          <p:spPr>
            <a:xfrm>
              <a:off x="2875835" y="2133921"/>
              <a:ext cx="6642425" cy="737696"/>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3876">
                <a:defRPr/>
              </a:pPr>
              <a:r>
                <a:rPr lang="en-US" sz="2399" kern="0" dirty="0">
                  <a:solidFill>
                    <a:srgbClr val="FFFFFF"/>
                  </a:solidFill>
                  <a:latin typeface="Segoe UI Light"/>
                </a:rPr>
                <a:t>Windows Azure Pack</a:t>
              </a:r>
            </a:p>
          </p:txBody>
        </p:sp>
        <p:sp>
          <p:nvSpPr>
            <p:cNvPr id="39" name="Freeform 5"/>
            <p:cNvSpPr>
              <a:spLocks/>
            </p:cNvSpPr>
            <p:nvPr/>
          </p:nvSpPr>
          <p:spPr bwMode="auto">
            <a:xfrm>
              <a:off x="7649677" y="1437763"/>
              <a:ext cx="2478847" cy="1467530"/>
            </a:xfrm>
            <a:custGeom>
              <a:avLst/>
              <a:gdLst>
                <a:gd name="T0" fmla="*/ 542 w 645"/>
                <a:gd name="T1" fmla="*/ 186 h 425"/>
                <a:gd name="T2" fmla="*/ 542 w 645"/>
                <a:gd name="T3" fmla="*/ 178 h 425"/>
                <a:gd name="T4" fmla="*/ 364 w 645"/>
                <a:gd name="T5" fmla="*/ 0 h 425"/>
                <a:gd name="T6" fmla="*/ 216 w 645"/>
                <a:gd name="T7" fmla="*/ 79 h 425"/>
                <a:gd name="T8" fmla="*/ 167 w 645"/>
                <a:gd name="T9" fmla="*/ 66 h 425"/>
                <a:gd name="T10" fmla="*/ 64 w 645"/>
                <a:gd name="T11" fmla="*/ 167 h 425"/>
                <a:gd name="T12" fmla="*/ 0 w 645"/>
                <a:gd name="T13" fmla="*/ 285 h 425"/>
                <a:gd name="T14" fmla="*/ 124 w 645"/>
                <a:gd name="T15" fmla="*/ 424 h 425"/>
                <a:gd name="T16" fmla="*/ 124 w 645"/>
                <a:gd name="T17" fmla="*/ 424 h 425"/>
                <a:gd name="T18" fmla="*/ 125 w 645"/>
                <a:gd name="T19" fmla="*/ 424 h 425"/>
                <a:gd name="T20" fmla="*/ 140 w 645"/>
                <a:gd name="T21" fmla="*/ 425 h 425"/>
                <a:gd name="T22" fmla="*/ 155 w 645"/>
                <a:gd name="T23" fmla="*/ 424 h 425"/>
                <a:gd name="T24" fmla="*/ 445 w 645"/>
                <a:gd name="T25" fmla="*/ 424 h 425"/>
                <a:gd name="T26" fmla="*/ 458 w 645"/>
                <a:gd name="T27" fmla="*/ 424 h 425"/>
                <a:gd name="T28" fmla="*/ 479 w 645"/>
                <a:gd name="T29" fmla="*/ 424 h 425"/>
                <a:gd name="T30" fmla="*/ 526 w 645"/>
                <a:gd name="T31" fmla="*/ 424 h 425"/>
                <a:gd name="T32" fmla="*/ 526 w 645"/>
                <a:gd name="T33" fmla="*/ 424 h 425"/>
                <a:gd name="T34" fmla="*/ 645 w 645"/>
                <a:gd name="T35" fmla="*/ 304 h 425"/>
                <a:gd name="T36" fmla="*/ 542 w 645"/>
                <a:gd name="T37" fmla="*/ 18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5" h="425">
                  <a:moveTo>
                    <a:pt x="542" y="186"/>
                  </a:moveTo>
                  <a:cubicBezTo>
                    <a:pt x="542" y="183"/>
                    <a:pt x="542" y="180"/>
                    <a:pt x="542" y="178"/>
                  </a:cubicBezTo>
                  <a:cubicBezTo>
                    <a:pt x="542" y="80"/>
                    <a:pt x="462" y="0"/>
                    <a:pt x="364" y="0"/>
                  </a:cubicBezTo>
                  <a:cubicBezTo>
                    <a:pt x="303" y="0"/>
                    <a:pt x="248" y="31"/>
                    <a:pt x="216" y="79"/>
                  </a:cubicBezTo>
                  <a:cubicBezTo>
                    <a:pt x="202" y="71"/>
                    <a:pt x="185" y="66"/>
                    <a:pt x="167" y="66"/>
                  </a:cubicBezTo>
                  <a:cubicBezTo>
                    <a:pt x="111" y="66"/>
                    <a:pt x="65" y="111"/>
                    <a:pt x="64" y="167"/>
                  </a:cubicBezTo>
                  <a:cubicBezTo>
                    <a:pt x="25" y="192"/>
                    <a:pt x="0" y="235"/>
                    <a:pt x="0" y="285"/>
                  </a:cubicBezTo>
                  <a:cubicBezTo>
                    <a:pt x="0" y="357"/>
                    <a:pt x="54" y="416"/>
                    <a:pt x="124" y="424"/>
                  </a:cubicBezTo>
                  <a:cubicBezTo>
                    <a:pt x="124" y="424"/>
                    <a:pt x="124" y="424"/>
                    <a:pt x="124" y="424"/>
                  </a:cubicBezTo>
                  <a:cubicBezTo>
                    <a:pt x="125" y="424"/>
                    <a:pt x="125" y="424"/>
                    <a:pt x="125" y="424"/>
                  </a:cubicBezTo>
                  <a:cubicBezTo>
                    <a:pt x="130" y="424"/>
                    <a:pt x="135" y="425"/>
                    <a:pt x="140" y="425"/>
                  </a:cubicBezTo>
                  <a:cubicBezTo>
                    <a:pt x="145" y="425"/>
                    <a:pt x="150" y="424"/>
                    <a:pt x="155" y="424"/>
                  </a:cubicBezTo>
                  <a:cubicBezTo>
                    <a:pt x="220" y="424"/>
                    <a:pt x="373" y="424"/>
                    <a:pt x="445" y="424"/>
                  </a:cubicBezTo>
                  <a:cubicBezTo>
                    <a:pt x="458" y="424"/>
                    <a:pt x="458" y="424"/>
                    <a:pt x="458" y="424"/>
                  </a:cubicBezTo>
                  <a:cubicBezTo>
                    <a:pt x="462" y="424"/>
                    <a:pt x="472" y="424"/>
                    <a:pt x="479" y="424"/>
                  </a:cubicBezTo>
                  <a:cubicBezTo>
                    <a:pt x="526" y="424"/>
                    <a:pt x="526" y="424"/>
                    <a:pt x="526" y="424"/>
                  </a:cubicBezTo>
                  <a:cubicBezTo>
                    <a:pt x="526" y="424"/>
                    <a:pt x="526" y="424"/>
                    <a:pt x="526" y="424"/>
                  </a:cubicBezTo>
                  <a:cubicBezTo>
                    <a:pt x="592" y="424"/>
                    <a:pt x="645" y="370"/>
                    <a:pt x="645" y="304"/>
                  </a:cubicBezTo>
                  <a:cubicBezTo>
                    <a:pt x="645" y="244"/>
                    <a:pt x="600" y="194"/>
                    <a:pt x="542" y="186"/>
                  </a:cubicBezTo>
                  <a:close/>
                </a:path>
              </a:pathLst>
            </a:custGeom>
            <a:solidFill>
              <a:srgbClr val="00B0F0"/>
            </a:solidFill>
            <a:ln w="38100">
              <a:solidFill>
                <a:schemeClr val="tx1"/>
              </a:solidFill>
            </a:ln>
          </p:spPr>
          <p:txBody>
            <a:bodyPr vert="horz" wrap="square" lIns="93211" tIns="186424" rIns="93211" bIns="46607" numCol="1" anchor="ctr" anchorCtr="0" compatLnSpc="1">
              <a:prstTxWarp prst="textNoShape">
                <a:avLst/>
              </a:prstTxWarp>
            </a:bodyPr>
            <a:lstStyle/>
            <a:p>
              <a:pPr algn="ctr" defTabSz="913876">
                <a:defRPr/>
              </a:pPr>
              <a:r>
                <a:rPr lang="en-US" sz="1631" b="1" kern="0" dirty="0">
                  <a:gradFill>
                    <a:gsLst>
                      <a:gs pos="16814">
                        <a:srgbClr val="FFFFFF"/>
                      </a:gs>
                      <a:gs pos="41000">
                        <a:srgbClr val="FFFFFF"/>
                      </a:gs>
                    </a:gsLst>
                    <a:lin ang="5400000" scaled="1"/>
                  </a:gradFill>
                  <a:latin typeface="Segoe UI"/>
                  <a:ea typeface=""/>
                  <a:cs typeface=""/>
                </a:rPr>
                <a:t>Azure Services</a:t>
              </a:r>
            </a:p>
          </p:txBody>
        </p:sp>
      </p:grpSp>
      <p:sp>
        <p:nvSpPr>
          <p:cNvPr id="12" name="TextBox 11"/>
          <p:cNvSpPr txBox="1"/>
          <p:nvPr/>
        </p:nvSpPr>
        <p:spPr>
          <a:xfrm>
            <a:off x="437821" y="3306122"/>
            <a:ext cx="4154176" cy="1053775"/>
          </a:xfrm>
          <a:prstGeom prst="rect">
            <a:avLst/>
          </a:prstGeom>
          <a:noFill/>
        </p:spPr>
        <p:txBody>
          <a:bodyPr wrap="square" rtlCol="0" anchor="ctr">
            <a:spAutoFit/>
          </a:bodyPr>
          <a:lstStyle/>
          <a:p>
            <a:pPr defTabSz="913876">
              <a:defRPr/>
            </a:pPr>
            <a:r>
              <a:rPr lang="en-US" sz="2039" kern="0" dirty="0">
                <a:solidFill>
                  <a:sysClr val="windowText" lastClr="000000"/>
                </a:solidFill>
                <a:latin typeface="+mj-lt"/>
                <a:ea typeface=""/>
                <a:cs typeface="Arial" panose="020B0604020202020204" pitchFamily="34" charset="0"/>
              </a:rPr>
              <a:t>Fabric management</a:t>
            </a:r>
          </a:p>
          <a:p>
            <a:pPr defTabSz="913876">
              <a:defRPr/>
            </a:pPr>
            <a:r>
              <a:rPr lang="en-US" sz="2039" kern="0" dirty="0">
                <a:solidFill>
                  <a:sysClr val="windowText" lastClr="000000"/>
                </a:solidFill>
                <a:latin typeface="+mj-lt"/>
                <a:ea typeface=""/>
                <a:cs typeface="Arial" panose="020B0604020202020204" pitchFamily="34" charset="0"/>
              </a:rPr>
              <a:t>Monitoring</a:t>
            </a:r>
          </a:p>
          <a:p>
            <a:pPr defTabSz="913876">
              <a:defRPr/>
            </a:pPr>
            <a:r>
              <a:rPr lang="en-US" sz="2039" kern="0" dirty="0">
                <a:solidFill>
                  <a:sysClr val="windowText" lastClr="000000"/>
                </a:solidFill>
                <a:latin typeface="+mj-lt"/>
                <a:ea typeface=""/>
                <a:cs typeface="Arial" panose="020B0604020202020204" pitchFamily="34" charset="0"/>
              </a:rPr>
              <a:t>Infrastructure backup and restore</a:t>
            </a:r>
          </a:p>
        </p:txBody>
      </p:sp>
      <p:sp>
        <p:nvSpPr>
          <p:cNvPr id="13" name="TextBox 12"/>
          <p:cNvSpPr txBox="1"/>
          <p:nvPr/>
        </p:nvSpPr>
        <p:spPr>
          <a:xfrm>
            <a:off x="437822" y="4625077"/>
            <a:ext cx="4137070" cy="733891"/>
          </a:xfrm>
          <a:prstGeom prst="rect">
            <a:avLst/>
          </a:prstGeom>
          <a:noFill/>
        </p:spPr>
        <p:txBody>
          <a:bodyPr wrap="square" rtlCol="0">
            <a:spAutoFit/>
          </a:bodyPr>
          <a:lstStyle/>
          <a:p>
            <a:pPr defTabSz="913876">
              <a:defRPr/>
            </a:pPr>
            <a:r>
              <a:rPr lang="en-US" sz="2039" kern="0" dirty="0">
                <a:solidFill>
                  <a:sysClr val="windowText" lastClr="000000"/>
                </a:solidFill>
                <a:latin typeface="+mj-lt"/>
                <a:ea typeface=""/>
                <a:cs typeface="Arial" panose="020B0604020202020204" pitchFamily="34" charset="0"/>
              </a:rPr>
              <a:t>Automated deployment tool</a:t>
            </a:r>
          </a:p>
          <a:p>
            <a:pPr defTabSz="913876">
              <a:defRPr/>
            </a:pPr>
            <a:r>
              <a:rPr lang="en-US" sz="2039" kern="0" dirty="0">
                <a:solidFill>
                  <a:sysClr val="windowText" lastClr="000000"/>
                </a:solidFill>
                <a:latin typeface="+mj-lt"/>
                <a:ea typeface=""/>
                <a:cs typeface="Arial" panose="020B0604020202020204" pitchFamily="34" charset="0"/>
              </a:rPr>
              <a:t>Integrated patch and update tool</a:t>
            </a:r>
          </a:p>
        </p:txBody>
      </p:sp>
      <p:sp>
        <p:nvSpPr>
          <p:cNvPr id="15" name="TextBox 14"/>
          <p:cNvSpPr txBox="1"/>
          <p:nvPr/>
        </p:nvSpPr>
        <p:spPr>
          <a:xfrm>
            <a:off x="437822" y="5701206"/>
            <a:ext cx="4074012" cy="733891"/>
          </a:xfrm>
          <a:prstGeom prst="rect">
            <a:avLst/>
          </a:prstGeom>
          <a:noFill/>
        </p:spPr>
        <p:txBody>
          <a:bodyPr wrap="square" rtlCol="0">
            <a:spAutoFit/>
          </a:bodyPr>
          <a:lstStyle/>
          <a:p>
            <a:pPr defTabSz="913876">
              <a:defRPr/>
            </a:pPr>
            <a:r>
              <a:rPr lang="en-US" sz="2039" kern="0" dirty="0">
                <a:solidFill>
                  <a:sysClr val="windowText" lastClr="000000"/>
                </a:solidFill>
                <a:latin typeface="+mj-lt"/>
                <a:ea typeface=""/>
                <a:cs typeface="Arial" panose="020B0604020202020204" pitchFamily="34" charset="0"/>
              </a:rPr>
              <a:t>Certified reference architecture</a:t>
            </a:r>
          </a:p>
          <a:p>
            <a:pPr defTabSz="913876">
              <a:defRPr/>
            </a:pPr>
            <a:r>
              <a:rPr lang="en-US" sz="2039" kern="0" dirty="0">
                <a:solidFill>
                  <a:sysClr val="windowText" lastClr="000000"/>
                </a:solidFill>
                <a:latin typeface="+mj-lt"/>
                <a:ea typeface=""/>
                <a:cs typeface="Arial" panose="020B0604020202020204" pitchFamily="34" charset="0"/>
              </a:rPr>
              <a:t>Validated hardware components</a:t>
            </a:r>
          </a:p>
        </p:txBody>
      </p:sp>
      <p:sp>
        <p:nvSpPr>
          <p:cNvPr id="16" name="TextBox 15"/>
          <p:cNvSpPr txBox="1"/>
          <p:nvPr/>
        </p:nvSpPr>
        <p:spPr>
          <a:xfrm>
            <a:off x="437821" y="1766546"/>
            <a:ext cx="4385314" cy="1373659"/>
          </a:xfrm>
          <a:prstGeom prst="rect">
            <a:avLst/>
          </a:prstGeom>
          <a:noFill/>
        </p:spPr>
        <p:txBody>
          <a:bodyPr wrap="square" rtlCol="0">
            <a:spAutoFit/>
          </a:bodyPr>
          <a:lstStyle/>
          <a:p>
            <a:pPr defTabSz="913876">
              <a:defRPr/>
            </a:pPr>
            <a:r>
              <a:rPr lang="en-US" sz="2039" kern="0" dirty="0">
                <a:solidFill>
                  <a:sysClr val="windowText" lastClr="000000"/>
                </a:solidFill>
                <a:latin typeface="+mj-lt"/>
                <a:ea typeface=""/>
                <a:cs typeface="Arial" panose="020B0604020202020204" pitchFamily="34" charset="0"/>
              </a:rPr>
              <a:t>Azure Consistent UI and API</a:t>
            </a:r>
          </a:p>
          <a:p>
            <a:pPr defTabSz="913876">
              <a:defRPr/>
            </a:pPr>
            <a:r>
              <a:rPr lang="en-US" sz="2039" kern="0" dirty="0">
                <a:solidFill>
                  <a:sysClr val="windowText" lastClr="000000"/>
                </a:solidFill>
                <a:latin typeface="+mj-lt"/>
                <a:ea typeface=""/>
                <a:cs typeface="Arial" panose="020B0604020202020204" pitchFamily="34" charset="0"/>
              </a:rPr>
              <a:t>Disaster recovery</a:t>
            </a:r>
          </a:p>
          <a:p>
            <a:pPr defTabSz="913876">
              <a:defRPr/>
            </a:pPr>
            <a:r>
              <a:rPr lang="en-US" sz="2039" kern="0" dirty="0">
                <a:solidFill>
                  <a:sysClr val="windowText" lastClr="000000"/>
                </a:solidFill>
                <a:latin typeface="+mj-lt"/>
                <a:ea typeface=""/>
                <a:cs typeface="Arial" panose="020B0604020202020204" pitchFamily="34" charset="0"/>
              </a:rPr>
              <a:t>Cloud-based tenant backup</a:t>
            </a:r>
          </a:p>
          <a:p>
            <a:pPr defTabSz="913876">
              <a:defRPr/>
            </a:pPr>
            <a:r>
              <a:rPr lang="en-US" sz="2039" kern="0" dirty="0">
                <a:solidFill>
                  <a:sysClr val="windowText" lastClr="000000"/>
                </a:solidFill>
                <a:latin typeface="+mj-lt"/>
                <a:ea typeface=""/>
                <a:cs typeface="Arial" panose="020B0604020202020204" pitchFamily="34" charset="0"/>
              </a:rPr>
              <a:t>Telemetry and diagnostics</a:t>
            </a:r>
          </a:p>
        </p:txBody>
      </p:sp>
    </p:spTree>
    <p:extLst>
      <p:ext uri="{BB962C8B-B14F-4D97-AF65-F5344CB8AC3E}">
        <p14:creationId xmlns:p14="http://schemas.microsoft.com/office/powerpoint/2010/main" val="300473159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Applications</a:t>
            </a:r>
          </a:p>
        </p:txBody>
      </p:sp>
    </p:spTree>
    <p:extLst>
      <p:ext uri="{BB962C8B-B14F-4D97-AF65-F5344CB8AC3E}">
        <p14:creationId xmlns:p14="http://schemas.microsoft.com/office/powerpoint/2010/main" val="5563694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36266" y="1319951"/>
            <a:ext cx="8650764" cy="5949062"/>
          </a:xfrm>
        </p:spPr>
        <p:txBody>
          <a:bodyPr/>
          <a:lstStyle/>
          <a:p>
            <a:pPr marL="466221" indent="-466221"/>
            <a:r>
              <a:rPr lang="en-US" b="1" dirty="0">
                <a:latin typeface="+mj-lt"/>
                <a:ea typeface="Gotham Rounded Book" charset="0"/>
                <a:cs typeface="Gotham Rounded Book" charset="0"/>
              </a:rPr>
              <a:t>Performance/Availability/Scalability</a:t>
            </a:r>
          </a:p>
          <a:p>
            <a:pPr marL="951778" lvl="1" indent="-466221"/>
            <a:r>
              <a:rPr lang="en-US" dirty="0">
                <a:latin typeface="+mj-lt"/>
                <a:ea typeface="Gotham Rounded Book" charset="0"/>
                <a:cs typeface="Gotham Rounded Book" charset="0"/>
              </a:rPr>
              <a:t>Highly available, Self healing infrastructure</a:t>
            </a:r>
          </a:p>
          <a:p>
            <a:pPr marL="951778" lvl="1" indent="-466221"/>
            <a:endParaRPr lang="en-US" dirty="0">
              <a:latin typeface="+mj-lt"/>
              <a:ea typeface="Gotham Rounded Book" charset="0"/>
              <a:cs typeface="Gotham Rounded Book" charset="0"/>
            </a:endParaRPr>
          </a:p>
          <a:p>
            <a:pPr marL="466221" indent="-466221"/>
            <a:r>
              <a:rPr lang="en-US" b="1" dirty="0">
                <a:latin typeface="+mj-lt"/>
                <a:ea typeface="Gotham Rounded Book" charset="0"/>
                <a:cs typeface="Gotham Rounded Book" charset="0"/>
              </a:rPr>
              <a:t>BC/DR , Security &amp; Compliance </a:t>
            </a:r>
          </a:p>
          <a:p>
            <a:pPr marL="951778" lvl="1" indent="-466221"/>
            <a:r>
              <a:rPr lang="en-US" dirty="0">
                <a:latin typeface="+mj-lt"/>
                <a:ea typeface="Gotham Rounded Book" charset="0"/>
                <a:cs typeface="Gotham Rounded Book" charset="0"/>
              </a:rPr>
              <a:t>Self auditing/remediating infrastructure</a:t>
            </a:r>
          </a:p>
          <a:p>
            <a:pPr marL="951778" lvl="1" indent="-466221"/>
            <a:r>
              <a:rPr lang="en-US" dirty="0">
                <a:latin typeface="+mj-lt"/>
                <a:ea typeface="Gotham Rounded Book" charset="0"/>
                <a:cs typeface="Gotham Rounded Book" charset="0"/>
              </a:rPr>
              <a:t>Common DR procedure</a:t>
            </a:r>
            <a:br>
              <a:rPr lang="en-US" dirty="0">
                <a:latin typeface="+mj-lt"/>
                <a:ea typeface="Gotham Rounded Book" charset="0"/>
                <a:cs typeface="Gotham Rounded Book" charset="0"/>
              </a:rPr>
            </a:br>
            <a:endParaRPr lang="en-US" b="1" dirty="0">
              <a:latin typeface="+mj-lt"/>
              <a:ea typeface="Gotham Rounded Book" charset="0"/>
              <a:cs typeface="Gotham Rounded Book" charset="0"/>
            </a:endParaRPr>
          </a:p>
          <a:p>
            <a:r>
              <a:rPr lang="en-US" b="1" dirty="0">
                <a:latin typeface="+mj-lt"/>
                <a:ea typeface="Gotham Rounded Book" charset="0"/>
                <a:cs typeface="Gotham Rounded Book" charset="0"/>
              </a:rPr>
              <a:t>Cost</a:t>
            </a:r>
          </a:p>
          <a:p>
            <a:pPr marL="951778" lvl="1" indent="-466221"/>
            <a:r>
              <a:rPr lang="en-US" dirty="0">
                <a:latin typeface="+mj-lt"/>
                <a:ea typeface="Gotham Rounded Book" charset="0"/>
                <a:cs typeface="Gotham Rounded Book" charset="0"/>
              </a:rPr>
              <a:t>Less complexity = Reduced OPEX</a:t>
            </a:r>
          </a:p>
          <a:p>
            <a:pPr marL="951778" lvl="1" indent="-466221"/>
            <a:r>
              <a:rPr lang="en-US" dirty="0">
                <a:latin typeface="+mj-lt"/>
                <a:ea typeface="Gotham Rounded Book" charset="0"/>
                <a:cs typeface="Gotham Rounded Book" charset="0"/>
              </a:rPr>
              <a:t>Fewer Silos = Reduced CAPEX/OPEX</a:t>
            </a:r>
          </a:p>
          <a:p>
            <a:pPr marL="951778" lvl="1" indent="-466221"/>
            <a:r>
              <a:rPr lang="en-US" dirty="0">
                <a:latin typeface="+mj-lt"/>
                <a:ea typeface="Gotham Rounded Book" charset="0"/>
                <a:cs typeface="Gotham Rounded Book" charset="0"/>
              </a:rPr>
              <a:t>Better utilization of resources = Less waste</a:t>
            </a:r>
          </a:p>
          <a:p>
            <a:pPr marL="951778" lvl="1" indent="-466221"/>
            <a:r>
              <a:rPr lang="en-US" dirty="0">
                <a:latin typeface="+mj-lt"/>
                <a:ea typeface="Gotham Rounded Book" charset="0"/>
                <a:cs typeface="Gotham Rounded Book" charset="0"/>
              </a:rPr>
              <a:t>Start small &amp; scale if/when required (No guesswork!)</a:t>
            </a:r>
          </a:p>
          <a:p>
            <a:pPr marL="951778" lvl="1" indent="-466221"/>
            <a:r>
              <a:rPr lang="en-US" dirty="0">
                <a:latin typeface="+mj-lt"/>
                <a:ea typeface="Gotham Rounded Book" charset="0"/>
                <a:cs typeface="Gotham Rounded Book" charset="0"/>
              </a:rPr>
              <a:t>On-Premises vs. the Cloud</a:t>
            </a:r>
            <a:endParaRPr lang="en-US" b="1" dirty="0">
              <a:latin typeface="+mj-lt"/>
              <a:ea typeface="Gotham Rounded Book" charset="0"/>
              <a:cs typeface="Gotham Rounded Book" charset="0"/>
            </a:endParaRPr>
          </a:p>
          <a:p>
            <a:pPr marL="951778" lvl="1" indent="-466221"/>
            <a:endParaRPr lang="en-US" dirty="0">
              <a:latin typeface="+mj-lt"/>
              <a:ea typeface="Gotham Rounded Book" charset="0"/>
              <a:cs typeface="Gotham Rounded Book" charset="0"/>
            </a:endParaRPr>
          </a:p>
          <a:p>
            <a:pPr marL="951778" lvl="1" indent="-466221"/>
            <a:endParaRPr lang="en-US" dirty="0">
              <a:latin typeface="+mj-lt"/>
              <a:ea typeface="Gotham Rounded Book" charset="0"/>
              <a:cs typeface="Gotham Rounded Book" charset="0"/>
            </a:endParaRPr>
          </a:p>
        </p:txBody>
      </p:sp>
      <p:sp>
        <p:nvSpPr>
          <p:cNvPr id="3" name="Text Placeholder 2"/>
          <p:cNvSpPr>
            <a:spLocks noGrp="1"/>
          </p:cNvSpPr>
          <p:nvPr>
            <p:ph type="body" sz="quarter" idx="10"/>
          </p:nvPr>
        </p:nvSpPr>
        <p:spPr>
          <a:xfrm>
            <a:off x="724081" y="165243"/>
            <a:ext cx="11232257" cy="764683"/>
          </a:xfrm>
        </p:spPr>
        <p:txBody>
          <a:bodyPr/>
          <a:lstStyle/>
          <a:p>
            <a:pPr marL="0" indent="0">
              <a:buNone/>
            </a:pPr>
            <a:r>
              <a:rPr lang="en-US" sz="4080" dirty="0">
                <a:solidFill>
                  <a:schemeClr val="accent1"/>
                </a:solidFill>
                <a:latin typeface="+mj-lt"/>
              </a:rPr>
              <a:t>Why Microsoft Apps or any </a:t>
            </a:r>
            <a:r>
              <a:rPr lang="en-US" sz="4080" dirty="0" err="1">
                <a:solidFill>
                  <a:schemeClr val="accent1"/>
                </a:solidFill>
                <a:latin typeface="+mj-lt"/>
              </a:rPr>
              <a:t>vBCA</a:t>
            </a:r>
            <a:r>
              <a:rPr lang="en-US" sz="4080" dirty="0">
                <a:solidFill>
                  <a:schemeClr val="accent1"/>
                </a:solidFill>
                <a:latin typeface="+mj-lt"/>
              </a:rPr>
              <a:t> on Nutanix</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75438" y="5132919"/>
            <a:ext cx="1724039" cy="12598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86092" y="1353802"/>
            <a:ext cx="1843942" cy="950009"/>
          </a:xfrm>
          <a:prstGeom prst="rect">
            <a:avLst/>
          </a:prstGeom>
        </p:spPr>
      </p:pic>
      <p:pic>
        <p:nvPicPr>
          <p:cNvPr id="7"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96767" y="2997907"/>
            <a:ext cx="1938479" cy="1799323"/>
          </a:xfrm>
          <a:prstGeom prst="rect">
            <a:avLst/>
          </a:prstGeom>
        </p:spPr>
      </p:pic>
    </p:spTree>
    <p:extLst>
      <p:ext uri="{BB962C8B-B14F-4D97-AF65-F5344CB8AC3E}">
        <p14:creationId xmlns:p14="http://schemas.microsoft.com/office/powerpoint/2010/main" val="228510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24835" y="1426712"/>
            <a:ext cx="11231620" cy="564896"/>
          </a:xfrm>
        </p:spPr>
        <p:txBody>
          <a:bodyPr/>
          <a:lstStyle/>
          <a:p>
            <a:endParaRPr lang="en-US">
              <a:latin typeface="+mj-lt"/>
            </a:endParaRPr>
          </a:p>
        </p:txBody>
      </p:sp>
      <p:sp>
        <p:nvSpPr>
          <p:cNvPr id="3" name="Text Placeholder 2"/>
          <p:cNvSpPr>
            <a:spLocks noGrp="1"/>
          </p:cNvSpPr>
          <p:nvPr>
            <p:ph type="body" sz="quarter" idx="10"/>
          </p:nvPr>
        </p:nvSpPr>
        <p:spPr>
          <a:xfrm>
            <a:off x="724081" y="165243"/>
            <a:ext cx="11232257" cy="764683"/>
          </a:xfrm>
        </p:spPr>
        <p:txBody>
          <a:bodyPr/>
          <a:lstStyle/>
          <a:p>
            <a:pPr marL="0" indent="0">
              <a:buNone/>
            </a:pPr>
            <a:r>
              <a:rPr lang="en-US" sz="4080" dirty="0">
                <a:solidFill>
                  <a:schemeClr val="accent1"/>
                </a:solidFill>
                <a:latin typeface="+mj-lt"/>
              </a:rPr>
              <a:t>When Cloud First</a:t>
            </a:r>
          </a:p>
        </p:txBody>
      </p:sp>
      <p:graphicFrame>
        <p:nvGraphicFramePr>
          <p:cNvPr id="7" name="Diagram 6"/>
          <p:cNvGraphicFramePr/>
          <p:nvPr>
            <p:extLst/>
          </p:nvPr>
        </p:nvGraphicFramePr>
        <p:xfrm>
          <a:off x="759395" y="1095508"/>
          <a:ext cx="11150801" cy="5898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05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733494" y="1108460"/>
          <a:ext cx="11150801" cy="5898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p:cNvSpPr>
            <a:spLocks noGrp="1"/>
          </p:cNvSpPr>
          <p:nvPr>
            <p:ph idx="1"/>
          </p:nvPr>
        </p:nvSpPr>
        <p:spPr>
          <a:xfrm>
            <a:off x="724835" y="1426712"/>
            <a:ext cx="11231620" cy="564896"/>
          </a:xfrm>
        </p:spPr>
        <p:txBody>
          <a:bodyPr/>
          <a:lstStyle/>
          <a:p>
            <a:endParaRPr lang="en-US"/>
          </a:p>
        </p:txBody>
      </p:sp>
      <p:sp>
        <p:nvSpPr>
          <p:cNvPr id="3" name="Text Placeholder 2"/>
          <p:cNvSpPr>
            <a:spLocks noGrp="1"/>
          </p:cNvSpPr>
          <p:nvPr>
            <p:ph type="body" sz="quarter" idx="10"/>
          </p:nvPr>
        </p:nvSpPr>
        <p:spPr>
          <a:xfrm>
            <a:off x="724081" y="165243"/>
            <a:ext cx="11232257" cy="764683"/>
          </a:xfrm>
        </p:spPr>
        <p:txBody>
          <a:bodyPr/>
          <a:lstStyle/>
          <a:p>
            <a:pPr marL="0" indent="0">
              <a:buNone/>
            </a:pPr>
            <a:r>
              <a:rPr lang="en-US" sz="4080" dirty="0">
                <a:solidFill>
                  <a:schemeClr val="accent1"/>
                </a:solidFill>
                <a:latin typeface="+mj-lt"/>
              </a:rPr>
              <a:t>When Nutanix Enterprise Cloud First</a:t>
            </a:r>
          </a:p>
        </p:txBody>
      </p:sp>
      <p:graphicFrame>
        <p:nvGraphicFramePr>
          <p:cNvPr id="4" name="Diagram 3"/>
          <p:cNvGraphicFramePr/>
          <p:nvPr>
            <p:extLst/>
          </p:nvPr>
        </p:nvGraphicFramePr>
        <p:xfrm>
          <a:off x="759395" y="1095508"/>
          <a:ext cx="11150801" cy="58985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3960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sz="4080" dirty="0"/>
              <a:t>Deploying Microsoft Exchange with Nutanix</a:t>
            </a:r>
          </a:p>
        </p:txBody>
      </p:sp>
      <p:sp>
        <p:nvSpPr>
          <p:cNvPr id="13" name="Rectangle 12"/>
          <p:cNvSpPr/>
          <p:nvPr/>
        </p:nvSpPr>
        <p:spPr>
          <a:xfrm>
            <a:off x="930739" y="2033297"/>
            <a:ext cx="3213561" cy="240442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39866" indent="-139866" defTabSz="932597">
              <a:lnSpc>
                <a:spcPct val="120000"/>
              </a:lnSpc>
              <a:spcAft>
                <a:spcPts val="1020"/>
              </a:spcAft>
              <a:buFont typeface="Wingdings" charset="2"/>
              <a:buChar char="§"/>
            </a:pPr>
            <a:r>
              <a:rPr lang="en-US" sz="1428" kern="0" dirty="0" err="1">
                <a:solidFill>
                  <a:schemeClr val="tx1">
                    <a:lumMod val="85000"/>
                    <a:lumOff val="15000"/>
                  </a:schemeClr>
                </a:solidFill>
                <a:latin typeface="+mj-lt"/>
                <a:cs typeface="Gotham Rounded Book"/>
              </a:rPr>
              <a:t>Unifed</a:t>
            </a:r>
            <a:r>
              <a:rPr lang="en-US" sz="1428" kern="0" dirty="0">
                <a:solidFill>
                  <a:schemeClr val="tx1">
                    <a:lumMod val="85000"/>
                    <a:lumOff val="15000"/>
                  </a:schemeClr>
                </a:solidFill>
                <a:latin typeface="+mj-lt"/>
                <a:cs typeface="Gotham Rounded Book"/>
              </a:rPr>
              <a:t> Platform for all Roles</a:t>
            </a:r>
          </a:p>
          <a:p>
            <a:pPr marL="139866" indent="-139866" defTabSz="932597">
              <a:lnSpc>
                <a:spcPct val="120000"/>
              </a:lnSpc>
              <a:spcAft>
                <a:spcPts val="1020"/>
              </a:spcAft>
              <a:buFont typeface="Wingdings" charset="2"/>
              <a:buChar char="§"/>
            </a:pPr>
            <a:r>
              <a:rPr lang="en-US" sz="1428" kern="0" dirty="0">
                <a:solidFill>
                  <a:schemeClr val="tx1">
                    <a:lumMod val="85000"/>
                    <a:lumOff val="15000"/>
                  </a:schemeClr>
                </a:solidFill>
                <a:latin typeface="+mj-lt"/>
                <a:cs typeface="Gotham Rounded Book"/>
              </a:rPr>
              <a:t>Capacity Optimization</a:t>
            </a:r>
          </a:p>
          <a:p>
            <a:pPr marL="139866" indent="-139866" defTabSz="932597">
              <a:lnSpc>
                <a:spcPct val="120000"/>
              </a:lnSpc>
              <a:spcAft>
                <a:spcPts val="1020"/>
              </a:spcAft>
              <a:buFont typeface="Wingdings" charset="2"/>
              <a:buChar char="§"/>
            </a:pPr>
            <a:r>
              <a:rPr lang="en-US" sz="1428" kern="0" dirty="0">
                <a:solidFill>
                  <a:schemeClr val="tx1">
                    <a:lumMod val="85000"/>
                    <a:lumOff val="15000"/>
                  </a:schemeClr>
                </a:solidFill>
                <a:latin typeface="+mj-lt"/>
                <a:cs typeface="Gotham Rounded Book"/>
              </a:rPr>
              <a:t>Available tools work in tandem</a:t>
            </a:r>
          </a:p>
          <a:p>
            <a:pPr marL="139866" indent="-139866" defTabSz="932597">
              <a:lnSpc>
                <a:spcPct val="120000"/>
              </a:lnSpc>
              <a:spcAft>
                <a:spcPts val="1020"/>
              </a:spcAft>
              <a:buFont typeface="Wingdings" charset="2"/>
              <a:buChar char="§"/>
            </a:pPr>
            <a:r>
              <a:rPr lang="en-US" sz="1428" kern="0" dirty="0">
                <a:solidFill>
                  <a:schemeClr val="tx1">
                    <a:lumMod val="85000"/>
                    <a:lumOff val="15000"/>
                  </a:schemeClr>
                </a:solidFill>
                <a:latin typeface="+mj-lt"/>
                <a:cs typeface="Gotham Rounded Book"/>
              </a:rPr>
              <a:t>Data Locality</a:t>
            </a:r>
          </a:p>
          <a:p>
            <a:pPr marL="139866" indent="-139866" defTabSz="932597">
              <a:lnSpc>
                <a:spcPct val="120000"/>
              </a:lnSpc>
              <a:spcAft>
                <a:spcPts val="1020"/>
              </a:spcAft>
              <a:buFont typeface="Wingdings" charset="2"/>
              <a:buChar char="§"/>
            </a:pPr>
            <a:r>
              <a:rPr lang="en-US" sz="1428" kern="0" dirty="0">
                <a:solidFill>
                  <a:schemeClr val="tx1">
                    <a:lumMod val="85000"/>
                    <a:lumOff val="15000"/>
                  </a:schemeClr>
                </a:solidFill>
                <a:latin typeface="+mj-lt"/>
                <a:cs typeface="Gotham Rounded Book"/>
              </a:rPr>
              <a:t>Match </a:t>
            </a:r>
            <a:r>
              <a:rPr lang="en-US" sz="1428" kern="0" dirty="0" err="1">
                <a:solidFill>
                  <a:schemeClr val="tx1">
                    <a:lumMod val="85000"/>
                    <a:lumOff val="15000"/>
                  </a:schemeClr>
                </a:solidFill>
                <a:latin typeface="+mj-lt"/>
                <a:cs typeface="Gotham Rounded Book"/>
              </a:rPr>
              <a:t>Scaleout</a:t>
            </a:r>
            <a:r>
              <a:rPr lang="en-US" sz="1428" kern="0" dirty="0">
                <a:solidFill>
                  <a:schemeClr val="tx1">
                    <a:lumMod val="85000"/>
                    <a:lumOff val="15000"/>
                  </a:schemeClr>
                </a:solidFill>
                <a:latin typeface="+mj-lt"/>
                <a:cs typeface="Gotham Rounded Book"/>
              </a:rPr>
              <a:t> with </a:t>
            </a:r>
            <a:r>
              <a:rPr lang="en-US" sz="1428" kern="0" dirty="0" err="1">
                <a:solidFill>
                  <a:schemeClr val="tx1">
                    <a:lumMod val="85000"/>
                    <a:lumOff val="15000"/>
                  </a:schemeClr>
                </a:solidFill>
                <a:latin typeface="+mj-lt"/>
                <a:cs typeface="Gotham Rounded Book"/>
              </a:rPr>
              <a:t>Scaleout</a:t>
            </a:r>
            <a:endParaRPr lang="en-US" sz="1428" kern="0" dirty="0">
              <a:solidFill>
                <a:schemeClr val="tx1">
                  <a:lumMod val="85000"/>
                  <a:lumOff val="15000"/>
                </a:schemeClr>
              </a:solidFill>
              <a:latin typeface="+mj-lt"/>
              <a:cs typeface="Gotham Rounded Book"/>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3218" y="4783996"/>
            <a:ext cx="900216" cy="298197"/>
          </a:xfrm>
          <a:prstGeom prst="rect">
            <a:avLst/>
          </a:prstGeom>
        </p:spPr>
      </p:pic>
      <p:pic>
        <p:nvPicPr>
          <p:cNvPr id="14" name="Picture 13"/>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79239" y="5071723"/>
            <a:ext cx="865226" cy="218358"/>
          </a:xfrm>
          <a:prstGeom prst="rect">
            <a:avLst/>
          </a:prstGeom>
        </p:spPr>
      </p:pic>
      <p:grpSp>
        <p:nvGrpSpPr>
          <p:cNvPr id="3" name="Group 2"/>
          <p:cNvGrpSpPr/>
          <p:nvPr/>
        </p:nvGrpSpPr>
        <p:grpSpPr>
          <a:xfrm>
            <a:off x="5110428" y="1400202"/>
            <a:ext cx="5122745" cy="4128190"/>
            <a:chOff x="2887624" y="549307"/>
            <a:chExt cx="5944956" cy="4350548"/>
          </a:xfrm>
        </p:grpSpPr>
        <p:pic>
          <p:nvPicPr>
            <p:cNvPr id="1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7624" y="549307"/>
              <a:ext cx="5944956" cy="4350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bwMode="gray">
            <a:xfrm>
              <a:off x="6039126" y="2087367"/>
              <a:ext cx="1672261" cy="792215"/>
            </a:xfrm>
            <a:prstGeom prst="rect">
              <a:avLst/>
            </a:prstGeom>
            <a:solidFill>
              <a:srgbClr val="FFFFFF"/>
            </a:solidFill>
            <a:ln>
              <a:noFill/>
            </a:ln>
            <a:effectLst/>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632" kern="0">
                <a:solidFill>
                  <a:srgbClr val="C7C9CC"/>
                </a:solidFill>
                <a:latin typeface="+mj-lt"/>
                <a:cs typeface="Arial" pitchFamily="34" charset="0"/>
              </a:endParaRPr>
            </a:p>
          </p:txBody>
        </p:sp>
        <p:pic>
          <p:nvPicPr>
            <p:cNvPr id="15" name="Picture 1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64005" y="2169124"/>
              <a:ext cx="655529" cy="628700"/>
            </a:xfrm>
            <a:prstGeom prst="rect">
              <a:avLst/>
            </a:prstGeom>
            <a:solidFill>
              <a:schemeClr val="bg1"/>
            </a:solidFill>
            <a:ln w="28575" cmpd="sng">
              <a:noFill/>
            </a:ln>
          </p:spPr>
        </p:pic>
      </p:grpSp>
      <p:grpSp>
        <p:nvGrpSpPr>
          <p:cNvPr id="4" name="Group 3"/>
          <p:cNvGrpSpPr/>
          <p:nvPr/>
        </p:nvGrpSpPr>
        <p:grpSpPr>
          <a:xfrm>
            <a:off x="8652414" y="5194982"/>
            <a:ext cx="1008484" cy="382146"/>
            <a:chOff x="8040015" y="1703521"/>
            <a:chExt cx="1548488" cy="511600"/>
          </a:xfrm>
        </p:grpSpPr>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40015" y="1745021"/>
              <a:ext cx="473557" cy="470100"/>
            </a:xfrm>
            <a:prstGeom prst="rect">
              <a:avLst/>
            </a:prstGeom>
          </p:spPr>
        </p:pic>
        <p:sp>
          <p:nvSpPr>
            <p:cNvPr id="17" name="Rectangle 16"/>
            <p:cNvSpPr/>
            <p:nvPr/>
          </p:nvSpPr>
          <p:spPr>
            <a:xfrm>
              <a:off x="8513572" y="1703521"/>
              <a:ext cx="1074931" cy="468917"/>
            </a:xfrm>
            <a:prstGeom prst="rect">
              <a:avLst/>
            </a:prstGeom>
          </p:spPr>
          <p:txBody>
            <a:bodyPr wrap="none">
              <a:spAutoFit/>
            </a:bodyPr>
            <a:lstStyle/>
            <a:p>
              <a:pPr defTabSz="932597"/>
              <a:r>
                <a:rPr lang="en-US" sz="816" kern="0" dirty="0">
                  <a:solidFill>
                    <a:schemeClr val="tx1">
                      <a:lumMod val="65000"/>
                      <a:lumOff val="35000"/>
                    </a:schemeClr>
                  </a:solidFill>
                  <a:latin typeface="Gotham Rounded Medium"/>
                  <a:cs typeface="Gotham Rounded Medium"/>
                </a:rPr>
                <a:t>Acropolis </a:t>
              </a:r>
            </a:p>
            <a:p>
              <a:pPr defTabSz="932597"/>
              <a:r>
                <a:rPr lang="en-US" sz="816" kern="0" dirty="0">
                  <a:solidFill>
                    <a:schemeClr val="tx1">
                      <a:lumMod val="65000"/>
                      <a:lumOff val="35000"/>
                    </a:schemeClr>
                  </a:solidFill>
                  <a:latin typeface="Gotham Rounded Medium"/>
                  <a:cs typeface="Gotham Rounded Medium"/>
                </a:rPr>
                <a:t>Hypervisor</a:t>
              </a:r>
              <a:endParaRPr lang="en-US" sz="816" kern="0" dirty="0">
                <a:solidFill>
                  <a:sysClr val="windowText" lastClr="000000"/>
                </a:solidFill>
              </a:endParaRPr>
            </a:p>
          </p:txBody>
        </p:sp>
      </p:grpSp>
    </p:spTree>
    <p:extLst>
      <p:ext uri="{BB962C8B-B14F-4D97-AF65-F5344CB8AC3E}">
        <p14:creationId xmlns:p14="http://schemas.microsoft.com/office/powerpoint/2010/main" val="386137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txBox="1">
            <a:spLocks/>
          </p:cNvSpPr>
          <p:nvPr/>
        </p:nvSpPr>
        <p:spPr>
          <a:xfrm>
            <a:off x="269973" y="1331501"/>
            <a:ext cx="9870295" cy="791939"/>
          </a:xfrm>
          <a:prstGeom prst="rect">
            <a:avLst/>
          </a:prstGeom>
        </p:spPr>
        <p:txBody>
          <a:bodyPr/>
          <a:lstStyle>
            <a:lvl1pPr marL="0" indent="0" algn="l" defTabSz="408141" rtl="0" eaLnBrk="1" latinLnBrk="0" hangingPunct="1">
              <a:spcBef>
                <a:spcPct val="20000"/>
              </a:spcBef>
              <a:buFontTx/>
              <a:buNone/>
              <a:defRPr lang="en-US" sz="2400" b="0" i="0" kern="1200" dirty="0" smtClean="0">
                <a:solidFill>
                  <a:schemeClr val="tx1">
                    <a:lumMod val="65000"/>
                    <a:lumOff val="35000"/>
                  </a:schemeClr>
                </a:solidFill>
                <a:latin typeface="Gotham Rounded Book"/>
                <a:ea typeface="+mn-ea"/>
                <a:cs typeface="Gotham Rounded Book"/>
              </a:defRPr>
            </a:lvl1pPr>
            <a:lvl2pPr marL="357123" indent="-151636" algn="l" defTabSz="408141" rtl="0" eaLnBrk="1" latinLnBrk="0" hangingPunct="1">
              <a:spcBef>
                <a:spcPct val="20000"/>
              </a:spcBef>
              <a:buSzPct val="110000"/>
              <a:buFont typeface="Arial" pitchFamily="34" charset="0"/>
              <a:buChar char="•"/>
              <a:defRPr lang="en-US" sz="1800" b="0" i="0" kern="1200" dirty="0" smtClean="0">
                <a:solidFill>
                  <a:schemeClr val="tx1">
                    <a:lumMod val="65000"/>
                    <a:lumOff val="35000"/>
                  </a:schemeClr>
                </a:solidFill>
                <a:latin typeface="Gotham Rounded Book"/>
                <a:ea typeface="+mn-ea"/>
                <a:cs typeface="Gotham Rounded Book"/>
              </a:defRPr>
            </a:lvl2pPr>
            <a:lvl3pPr marL="507341" indent="-150218" algn="l" defTabSz="408141" rtl="0" eaLnBrk="1" latinLnBrk="0" hangingPunct="1">
              <a:spcBef>
                <a:spcPct val="20000"/>
              </a:spcBef>
              <a:buFont typeface="Arial" pitchFamily="34" charset="0"/>
              <a:buChar char="–"/>
              <a:defRPr lang="en-US" sz="1600" b="0" i="0" kern="1200" dirty="0" smtClean="0">
                <a:solidFill>
                  <a:schemeClr val="tx1">
                    <a:lumMod val="65000"/>
                    <a:lumOff val="35000"/>
                  </a:schemeClr>
                </a:solidFill>
                <a:latin typeface="Gotham Rounded Book"/>
                <a:ea typeface="+mn-ea"/>
                <a:cs typeface="Gotham Rounded Book"/>
              </a:defRPr>
            </a:lvl3pPr>
            <a:lvl4pPr marL="1428492"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4pPr>
            <a:lvl5pPr marL="1836633"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5pPr>
            <a:lvl6pPr marL="2244773" indent="-204070" algn="l" defTabSz="408141" rtl="0" eaLnBrk="1" latinLnBrk="0" hangingPunct="1">
              <a:spcBef>
                <a:spcPct val="20000"/>
              </a:spcBef>
              <a:buFont typeface="Arial"/>
              <a:buChar char="•"/>
              <a:defRPr sz="1800" kern="1200">
                <a:solidFill>
                  <a:schemeClr val="tx1"/>
                </a:solidFill>
                <a:latin typeface="+mn-lt"/>
                <a:ea typeface="+mn-ea"/>
                <a:cs typeface="+mn-cs"/>
              </a:defRPr>
            </a:lvl6pPr>
            <a:lvl7pPr marL="2652914" indent="-204070" algn="l" defTabSz="408141" rtl="0" eaLnBrk="1" latinLnBrk="0" hangingPunct="1">
              <a:spcBef>
                <a:spcPct val="20000"/>
              </a:spcBef>
              <a:buFont typeface="Arial"/>
              <a:buChar char="•"/>
              <a:defRPr sz="1800" kern="1200">
                <a:solidFill>
                  <a:schemeClr val="tx1"/>
                </a:solidFill>
                <a:latin typeface="+mn-lt"/>
                <a:ea typeface="+mn-ea"/>
                <a:cs typeface="+mn-cs"/>
              </a:defRPr>
            </a:lvl7pPr>
            <a:lvl8pPr marL="3061055" indent="-204070" algn="l" defTabSz="408141" rtl="0" eaLnBrk="1" latinLnBrk="0" hangingPunct="1">
              <a:spcBef>
                <a:spcPct val="20000"/>
              </a:spcBef>
              <a:buFont typeface="Arial"/>
              <a:buChar char="•"/>
              <a:defRPr sz="1800" kern="1200">
                <a:solidFill>
                  <a:schemeClr val="tx1"/>
                </a:solidFill>
                <a:latin typeface="+mn-lt"/>
                <a:ea typeface="+mn-ea"/>
                <a:cs typeface="+mn-cs"/>
              </a:defRPr>
            </a:lvl8pPr>
            <a:lvl9pPr marL="3469195" indent="-204070" algn="l" defTabSz="408141" rtl="0" eaLnBrk="1" latinLnBrk="0" hangingPunct="1">
              <a:spcBef>
                <a:spcPct val="20000"/>
              </a:spcBef>
              <a:buFont typeface="Arial"/>
              <a:buChar char="•"/>
              <a:defRPr sz="1800" kern="1200">
                <a:solidFill>
                  <a:schemeClr val="tx1"/>
                </a:solidFill>
                <a:latin typeface="+mn-lt"/>
                <a:ea typeface="+mn-ea"/>
                <a:cs typeface="+mn-cs"/>
              </a:defRPr>
            </a:lvl9pPr>
          </a:lstStyle>
          <a:p>
            <a:pPr defTabSz="416263"/>
            <a:endParaRPr lang="en-US" sz="3264" dirty="0"/>
          </a:p>
        </p:txBody>
      </p:sp>
      <p:sp>
        <p:nvSpPr>
          <p:cNvPr id="12" name="Text Placeholder 17"/>
          <p:cNvSpPr txBox="1">
            <a:spLocks/>
          </p:cNvSpPr>
          <p:nvPr/>
        </p:nvSpPr>
        <p:spPr>
          <a:xfrm>
            <a:off x="8942265" y="3575349"/>
            <a:ext cx="3203585" cy="1269197"/>
          </a:xfrm>
          <a:prstGeom prst="rect">
            <a:avLst/>
          </a:prstGeom>
        </p:spPr>
        <p:txBody>
          <a:bodyPr vert="horz" lIns="124322" tIns="62160" rIns="124322" bIns="62160" anchor="b"/>
          <a:lstStyle/>
          <a:p>
            <a:pPr algn="ctr" defTabSz="932597">
              <a:spcBef>
                <a:spcPct val="20000"/>
              </a:spcBef>
              <a:defRPr/>
            </a:pPr>
            <a:r>
              <a:rPr lang="en-US" sz="4896" b="1" kern="0" dirty="0">
                <a:solidFill>
                  <a:schemeClr val="tx1">
                    <a:lumMod val="65000"/>
                    <a:lumOff val="35000"/>
                  </a:schemeClr>
                </a:solidFill>
                <a:latin typeface="Gotham Rounded Book"/>
                <a:cs typeface="Gotham Rounded Book"/>
              </a:rPr>
              <a:t>AHV</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1468" y="2543236"/>
            <a:ext cx="1565182" cy="1572726"/>
          </a:xfrm>
          <a:prstGeom prst="rect">
            <a:avLst/>
          </a:prstGeom>
        </p:spPr>
      </p:pic>
      <p:grpSp>
        <p:nvGrpSpPr>
          <p:cNvPr id="15" name="Group 14"/>
          <p:cNvGrpSpPr/>
          <p:nvPr/>
        </p:nvGrpSpPr>
        <p:grpSpPr>
          <a:xfrm>
            <a:off x="3994246" y="2742919"/>
            <a:ext cx="2225034" cy="791939"/>
            <a:chOff x="4036777" y="3687709"/>
            <a:chExt cx="1636435" cy="582443"/>
          </a:xfrm>
        </p:grpSpPr>
        <p:sp>
          <p:nvSpPr>
            <p:cNvPr id="4" name="Up Ribbon 3"/>
            <p:cNvSpPr/>
            <p:nvPr/>
          </p:nvSpPr>
          <p:spPr bwMode="gray">
            <a:xfrm rot="19600426">
              <a:off x="4036777" y="3741480"/>
              <a:ext cx="1636435" cy="467073"/>
            </a:xfrm>
            <a:prstGeom prst="ribbon2">
              <a:avLst>
                <a:gd name="adj1" fmla="val 16667"/>
                <a:gd name="adj2" fmla="val 66814"/>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14" name="Content Placeholder 3"/>
            <p:cNvSpPr txBox="1">
              <a:spLocks/>
            </p:cNvSpPr>
            <p:nvPr/>
          </p:nvSpPr>
          <p:spPr>
            <a:xfrm rot="19600426">
              <a:off x="4337690" y="3687709"/>
              <a:ext cx="1135013" cy="582443"/>
            </a:xfrm>
            <a:prstGeom prst="rect">
              <a:avLst/>
            </a:prstGeom>
          </p:spPr>
          <p:txBody>
            <a:bodyPr/>
            <a:lstStyle>
              <a:lvl1pPr marL="0" indent="0" algn="l" defTabSz="408141" rtl="0" eaLnBrk="1" latinLnBrk="0" hangingPunct="1">
                <a:spcBef>
                  <a:spcPct val="20000"/>
                </a:spcBef>
                <a:buFontTx/>
                <a:buNone/>
                <a:defRPr lang="en-US" sz="2400" b="0" i="0" kern="1200" dirty="0" smtClean="0">
                  <a:solidFill>
                    <a:schemeClr val="tx1">
                      <a:lumMod val="65000"/>
                      <a:lumOff val="35000"/>
                    </a:schemeClr>
                  </a:solidFill>
                  <a:latin typeface="Gotham Rounded Book"/>
                  <a:ea typeface="+mn-ea"/>
                  <a:cs typeface="Gotham Rounded Book"/>
                </a:defRPr>
              </a:lvl1pPr>
              <a:lvl2pPr marL="357123" indent="-151636" algn="l" defTabSz="408141" rtl="0" eaLnBrk="1" latinLnBrk="0" hangingPunct="1">
                <a:spcBef>
                  <a:spcPct val="20000"/>
                </a:spcBef>
                <a:buSzPct val="110000"/>
                <a:buFont typeface="Arial" pitchFamily="34" charset="0"/>
                <a:buChar char="•"/>
                <a:defRPr lang="en-US" sz="1800" b="0" i="0" kern="1200" dirty="0" smtClean="0">
                  <a:solidFill>
                    <a:schemeClr val="tx1">
                      <a:lumMod val="65000"/>
                      <a:lumOff val="35000"/>
                    </a:schemeClr>
                  </a:solidFill>
                  <a:latin typeface="Gotham Rounded Book"/>
                  <a:ea typeface="+mn-ea"/>
                  <a:cs typeface="Gotham Rounded Book"/>
                </a:defRPr>
              </a:lvl2pPr>
              <a:lvl3pPr marL="507341" indent="-150218" algn="l" defTabSz="408141" rtl="0" eaLnBrk="1" latinLnBrk="0" hangingPunct="1">
                <a:spcBef>
                  <a:spcPct val="20000"/>
                </a:spcBef>
                <a:buFont typeface="Arial" pitchFamily="34" charset="0"/>
                <a:buChar char="–"/>
                <a:defRPr lang="en-US" sz="1600" b="0" i="0" kern="1200" dirty="0" smtClean="0">
                  <a:solidFill>
                    <a:schemeClr val="tx1">
                      <a:lumMod val="65000"/>
                      <a:lumOff val="35000"/>
                    </a:schemeClr>
                  </a:solidFill>
                  <a:latin typeface="Gotham Rounded Book"/>
                  <a:ea typeface="+mn-ea"/>
                  <a:cs typeface="Gotham Rounded Book"/>
                </a:defRPr>
              </a:lvl3pPr>
              <a:lvl4pPr marL="1428492"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4pPr>
              <a:lvl5pPr marL="1836633"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5pPr>
              <a:lvl6pPr marL="2244773" indent="-204070" algn="l" defTabSz="408141" rtl="0" eaLnBrk="1" latinLnBrk="0" hangingPunct="1">
                <a:spcBef>
                  <a:spcPct val="20000"/>
                </a:spcBef>
                <a:buFont typeface="Arial"/>
                <a:buChar char="•"/>
                <a:defRPr sz="1800" kern="1200">
                  <a:solidFill>
                    <a:schemeClr val="tx1"/>
                  </a:solidFill>
                  <a:latin typeface="+mn-lt"/>
                  <a:ea typeface="+mn-ea"/>
                  <a:cs typeface="+mn-cs"/>
                </a:defRPr>
              </a:lvl6pPr>
              <a:lvl7pPr marL="2652914" indent="-204070" algn="l" defTabSz="408141" rtl="0" eaLnBrk="1" latinLnBrk="0" hangingPunct="1">
                <a:spcBef>
                  <a:spcPct val="20000"/>
                </a:spcBef>
                <a:buFont typeface="Arial"/>
                <a:buChar char="•"/>
                <a:defRPr sz="1800" kern="1200">
                  <a:solidFill>
                    <a:schemeClr val="tx1"/>
                  </a:solidFill>
                  <a:latin typeface="+mn-lt"/>
                  <a:ea typeface="+mn-ea"/>
                  <a:cs typeface="+mn-cs"/>
                </a:defRPr>
              </a:lvl7pPr>
              <a:lvl8pPr marL="3061055" indent="-204070" algn="l" defTabSz="408141" rtl="0" eaLnBrk="1" latinLnBrk="0" hangingPunct="1">
                <a:spcBef>
                  <a:spcPct val="20000"/>
                </a:spcBef>
                <a:buFont typeface="Arial"/>
                <a:buChar char="•"/>
                <a:defRPr sz="1800" kern="1200">
                  <a:solidFill>
                    <a:schemeClr val="tx1"/>
                  </a:solidFill>
                  <a:latin typeface="+mn-lt"/>
                  <a:ea typeface="+mn-ea"/>
                  <a:cs typeface="+mn-cs"/>
                </a:defRPr>
              </a:lvl8pPr>
              <a:lvl9pPr marL="3469195" indent="-204070" algn="l" defTabSz="408141" rtl="0" eaLnBrk="1" latinLnBrk="0" hangingPunct="1">
                <a:spcBef>
                  <a:spcPct val="20000"/>
                </a:spcBef>
                <a:buFont typeface="Arial"/>
                <a:buChar char="•"/>
                <a:defRPr sz="1800" kern="1200">
                  <a:solidFill>
                    <a:schemeClr val="tx1"/>
                  </a:solidFill>
                  <a:latin typeface="+mn-lt"/>
                  <a:ea typeface="+mn-ea"/>
                  <a:cs typeface="+mn-cs"/>
                </a:defRPr>
              </a:lvl9pPr>
            </a:lstStyle>
            <a:p>
              <a:pPr defTabSz="416263"/>
              <a:r>
                <a:rPr lang="en-US" sz="3264" b="1" dirty="0">
                  <a:ln>
                    <a:solidFill>
                      <a:schemeClr val="bg1"/>
                    </a:solidFill>
                  </a:ln>
                  <a:solidFill>
                    <a:schemeClr val="bg1"/>
                  </a:solidFill>
                </a:rPr>
                <a:t>ESRP</a:t>
              </a:r>
              <a:endParaRPr lang="en-US" sz="3264" dirty="0">
                <a:ln>
                  <a:solidFill>
                    <a:schemeClr val="bg1"/>
                  </a:solidFill>
                </a:ln>
                <a:solidFill>
                  <a:schemeClr val="bg1"/>
                </a:solidFill>
              </a:endParaRPr>
            </a:p>
          </p:txBody>
        </p:sp>
      </p:grpSp>
      <p:grpSp>
        <p:nvGrpSpPr>
          <p:cNvPr id="16" name="Group 15"/>
          <p:cNvGrpSpPr/>
          <p:nvPr/>
        </p:nvGrpSpPr>
        <p:grpSpPr>
          <a:xfrm>
            <a:off x="8821222" y="2241643"/>
            <a:ext cx="2225034" cy="791939"/>
            <a:chOff x="4036777" y="3687709"/>
            <a:chExt cx="1636435" cy="582443"/>
          </a:xfrm>
        </p:grpSpPr>
        <p:sp>
          <p:nvSpPr>
            <p:cNvPr id="17" name="Up Ribbon 16"/>
            <p:cNvSpPr/>
            <p:nvPr/>
          </p:nvSpPr>
          <p:spPr bwMode="gray">
            <a:xfrm rot="19600426">
              <a:off x="4036777" y="3741480"/>
              <a:ext cx="1636435" cy="467073"/>
            </a:xfrm>
            <a:prstGeom prst="ribbon2">
              <a:avLst>
                <a:gd name="adj1" fmla="val 16667"/>
                <a:gd name="adj2" fmla="val 66814"/>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18" name="Content Placeholder 3"/>
            <p:cNvSpPr txBox="1">
              <a:spLocks/>
            </p:cNvSpPr>
            <p:nvPr/>
          </p:nvSpPr>
          <p:spPr>
            <a:xfrm rot="19600426">
              <a:off x="4337690" y="3687709"/>
              <a:ext cx="1135013" cy="582443"/>
            </a:xfrm>
            <a:prstGeom prst="rect">
              <a:avLst/>
            </a:prstGeom>
          </p:spPr>
          <p:txBody>
            <a:bodyPr/>
            <a:lstStyle>
              <a:lvl1pPr marL="0" indent="0" algn="l" defTabSz="408141" rtl="0" eaLnBrk="1" latinLnBrk="0" hangingPunct="1">
                <a:spcBef>
                  <a:spcPct val="20000"/>
                </a:spcBef>
                <a:buFontTx/>
                <a:buNone/>
                <a:defRPr lang="en-US" sz="2400" b="0" i="0" kern="1200" dirty="0" smtClean="0">
                  <a:solidFill>
                    <a:schemeClr val="tx1">
                      <a:lumMod val="65000"/>
                      <a:lumOff val="35000"/>
                    </a:schemeClr>
                  </a:solidFill>
                  <a:latin typeface="Gotham Rounded Book"/>
                  <a:ea typeface="+mn-ea"/>
                  <a:cs typeface="Gotham Rounded Book"/>
                </a:defRPr>
              </a:lvl1pPr>
              <a:lvl2pPr marL="357123" indent="-151636" algn="l" defTabSz="408141" rtl="0" eaLnBrk="1" latinLnBrk="0" hangingPunct="1">
                <a:spcBef>
                  <a:spcPct val="20000"/>
                </a:spcBef>
                <a:buSzPct val="110000"/>
                <a:buFont typeface="Arial" pitchFamily="34" charset="0"/>
                <a:buChar char="•"/>
                <a:defRPr lang="en-US" sz="1800" b="0" i="0" kern="1200" dirty="0" smtClean="0">
                  <a:solidFill>
                    <a:schemeClr val="tx1">
                      <a:lumMod val="65000"/>
                      <a:lumOff val="35000"/>
                    </a:schemeClr>
                  </a:solidFill>
                  <a:latin typeface="Gotham Rounded Book"/>
                  <a:ea typeface="+mn-ea"/>
                  <a:cs typeface="Gotham Rounded Book"/>
                </a:defRPr>
              </a:lvl2pPr>
              <a:lvl3pPr marL="507341" indent="-150218" algn="l" defTabSz="408141" rtl="0" eaLnBrk="1" latinLnBrk="0" hangingPunct="1">
                <a:spcBef>
                  <a:spcPct val="20000"/>
                </a:spcBef>
                <a:buFont typeface="Arial" pitchFamily="34" charset="0"/>
                <a:buChar char="–"/>
                <a:defRPr lang="en-US" sz="1600" b="0" i="0" kern="1200" dirty="0" smtClean="0">
                  <a:solidFill>
                    <a:schemeClr val="tx1">
                      <a:lumMod val="65000"/>
                      <a:lumOff val="35000"/>
                    </a:schemeClr>
                  </a:solidFill>
                  <a:latin typeface="Gotham Rounded Book"/>
                  <a:ea typeface="+mn-ea"/>
                  <a:cs typeface="Gotham Rounded Book"/>
                </a:defRPr>
              </a:lvl3pPr>
              <a:lvl4pPr marL="1428492"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4pPr>
              <a:lvl5pPr marL="1836633"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5pPr>
              <a:lvl6pPr marL="2244773" indent="-204070" algn="l" defTabSz="408141" rtl="0" eaLnBrk="1" latinLnBrk="0" hangingPunct="1">
                <a:spcBef>
                  <a:spcPct val="20000"/>
                </a:spcBef>
                <a:buFont typeface="Arial"/>
                <a:buChar char="•"/>
                <a:defRPr sz="1800" kern="1200">
                  <a:solidFill>
                    <a:schemeClr val="tx1"/>
                  </a:solidFill>
                  <a:latin typeface="+mn-lt"/>
                  <a:ea typeface="+mn-ea"/>
                  <a:cs typeface="+mn-cs"/>
                </a:defRPr>
              </a:lvl6pPr>
              <a:lvl7pPr marL="2652914" indent="-204070" algn="l" defTabSz="408141" rtl="0" eaLnBrk="1" latinLnBrk="0" hangingPunct="1">
                <a:spcBef>
                  <a:spcPct val="20000"/>
                </a:spcBef>
                <a:buFont typeface="Arial"/>
                <a:buChar char="•"/>
                <a:defRPr sz="1800" kern="1200">
                  <a:solidFill>
                    <a:schemeClr val="tx1"/>
                  </a:solidFill>
                  <a:latin typeface="+mn-lt"/>
                  <a:ea typeface="+mn-ea"/>
                  <a:cs typeface="+mn-cs"/>
                </a:defRPr>
              </a:lvl7pPr>
              <a:lvl8pPr marL="3061055" indent="-204070" algn="l" defTabSz="408141" rtl="0" eaLnBrk="1" latinLnBrk="0" hangingPunct="1">
                <a:spcBef>
                  <a:spcPct val="20000"/>
                </a:spcBef>
                <a:buFont typeface="Arial"/>
                <a:buChar char="•"/>
                <a:defRPr sz="1800" kern="1200">
                  <a:solidFill>
                    <a:schemeClr val="tx1"/>
                  </a:solidFill>
                  <a:latin typeface="+mn-lt"/>
                  <a:ea typeface="+mn-ea"/>
                  <a:cs typeface="+mn-cs"/>
                </a:defRPr>
              </a:lvl8pPr>
              <a:lvl9pPr marL="3469195" indent="-204070" algn="l" defTabSz="408141" rtl="0" eaLnBrk="1" latinLnBrk="0" hangingPunct="1">
                <a:spcBef>
                  <a:spcPct val="20000"/>
                </a:spcBef>
                <a:buFont typeface="Arial"/>
                <a:buChar char="•"/>
                <a:defRPr sz="1800" kern="1200">
                  <a:solidFill>
                    <a:schemeClr val="tx1"/>
                  </a:solidFill>
                  <a:latin typeface="+mn-lt"/>
                  <a:ea typeface="+mn-ea"/>
                  <a:cs typeface="+mn-cs"/>
                </a:defRPr>
              </a:lvl9pPr>
            </a:lstStyle>
            <a:p>
              <a:pPr defTabSz="416263"/>
              <a:r>
                <a:rPr lang="en-US" sz="3264" b="1" dirty="0">
                  <a:ln>
                    <a:solidFill>
                      <a:schemeClr val="bg1"/>
                    </a:solidFill>
                  </a:ln>
                  <a:solidFill>
                    <a:schemeClr val="bg1"/>
                  </a:solidFill>
                </a:rPr>
                <a:t>ESRP</a:t>
              </a:r>
              <a:endParaRPr lang="en-US" sz="3264" dirty="0">
                <a:ln>
                  <a:solidFill>
                    <a:schemeClr val="bg1"/>
                  </a:solidFill>
                </a:ln>
                <a:solidFill>
                  <a:schemeClr val="bg1"/>
                </a:solidFill>
              </a:endParaRPr>
            </a:p>
          </p:txBody>
        </p:sp>
      </p:grpSp>
      <p:sp>
        <p:nvSpPr>
          <p:cNvPr id="7" name="Title 6"/>
          <p:cNvSpPr>
            <a:spLocks noGrp="1"/>
          </p:cNvSpPr>
          <p:nvPr>
            <p:ph type="title"/>
          </p:nvPr>
        </p:nvSpPr>
        <p:spPr/>
        <p:txBody>
          <a:bodyPr>
            <a:noAutofit/>
          </a:bodyPr>
          <a:lstStyle/>
          <a:p>
            <a:r>
              <a:rPr lang="en-US" sz="4080" dirty="0"/>
              <a:t>Hypervisor Agnostic &amp; Fully Supported on….</a:t>
            </a:r>
            <a:endParaRPr lang="en-US" sz="6119" dirty="0"/>
          </a:p>
        </p:txBody>
      </p:sp>
      <p:sp>
        <p:nvSpPr>
          <p:cNvPr id="20" name="Content Placeholder 3"/>
          <p:cNvSpPr>
            <a:spLocks noGrp="1"/>
          </p:cNvSpPr>
          <p:nvPr>
            <p:ph sz="quarter" idx="13"/>
          </p:nvPr>
        </p:nvSpPr>
        <p:spPr>
          <a:xfrm>
            <a:off x="234034" y="5516936"/>
            <a:ext cx="11968409" cy="1010859"/>
          </a:xfrm>
        </p:spPr>
        <p:txBody>
          <a:bodyPr>
            <a:normAutofit lnSpcReduction="10000"/>
          </a:bodyPr>
          <a:lstStyle/>
          <a:p>
            <a:r>
              <a:rPr lang="en-GB"/>
              <a:t>Virtualization </a:t>
            </a:r>
            <a:r>
              <a:rPr lang="en-GB" dirty="0"/>
              <a:t>of Exchange is a well understood, fairly common solution to this problem (scalability).</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6972" y="3284699"/>
            <a:ext cx="2838166" cy="7356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3130" y="2616189"/>
            <a:ext cx="3205274" cy="1122900"/>
          </a:xfrm>
          <a:prstGeom prst="rect">
            <a:avLst/>
          </a:prstGeom>
        </p:spPr>
      </p:pic>
      <p:pic>
        <p:nvPicPr>
          <p:cNvPr id="21" name="Picture 14" descr="http://libcloud.readthedocs.org/en/latest/_images/vmware_vsphere.png"/>
          <p:cNvPicPr>
            <a:picLocks noChangeAspect="1" noChangeArrowheads="1"/>
          </p:cNvPicPr>
          <p:nvPr/>
        </p:nvPicPr>
        <p:blipFill rotWithShape="1">
          <a:blip r:embed="rId6" cstate="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bwMode="auto">
          <a:xfrm>
            <a:off x="945453" y="3788323"/>
            <a:ext cx="1760626" cy="517869"/>
          </a:xfrm>
          <a:prstGeom prst="rect">
            <a:avLst/>
          </a:prstGeom>
          <a:noFill/>
        </p:spPr>
      </p:pic>
    </p:spTree>
    <p:extLst>
      <p:ext uri="{BB962C8B-B14F-4D97-AF65-F5344CB8AC3E}">
        <p14:creationId xmlns:p14="http://schemas.microsoft.com/office/powerpoint/2010/main" val="204238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3" dur="10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4" dur="1000" accel="50000" fill="hold">
                                          <p:stCondLst>
                                            <p:cond delay="1000"/>
                                          </p:stCondLst>
                                        </p:cTn>
                                        <p:tgtEl>
                                          <p:spTgt spid="15"/>
                                        </p:tgtEl>
                                        <p:attrNameLst>
                                          <p:attrName>ppt_w</p:attrName>
                                        </p:attrNameLst>
                                      </p:cBhvr>
                                      <p:tavLst>
                                        <p:tav tm="0">
                                          <p:val>
                                            <p:strVal val="#ppt_w*.05"/>
                                          </p:val>
                                        </p:tav>
                                        <p:tav tm="100000">
                                          <p:val>
                                            <p:strVal val="#ppt_w"/>
                                          </p:val>
                                        </p:tav>
                                      </p:tavLst>
                                    </p:anim>
                                    <p:anim calcmode="lin" valueType="num">
                                      <p:cBhvr>
                                        <p:cTn id="15" dur="2000" fill="hold"/>
                                        <p:tgtEl>
                                          <p:spTgt spid="15"/>
                                        </p:tgtEl>
                                        <p:attrNameLst>
                                          <p:attrName>ppt_h</p:attrName>
                                        </p:attrNameLst>
                                      </p:cBhvr>
                                      <p:tavLst>
                                        <p:tav tm="0">
                                          <p:val>
                                            <p:strVal val="#ppt_h"/>
                                          </p:val>
                                        </p:tav>
                                        <p:tav tm="100000">
                                          <p:val>
                                            <p:strVal val="#ppt_h"/>
                                          </p:val>
                                        </p:tav>
                                      </p:tavLst>
                                    </p:anim>
                                    <p:anim calcmode="lin" valueType="num">
                                      <p:cBhvr>
                                        <p:cTn id="16" dur="10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7" dur="10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8" dur="1000" accel="50000" fill="hold">
                                          <p:stCondLst>
                                            <p:cond delay="1000"/>
                                          </p:stCondLst>
                                        </p:cTn>
                                        <p:tgtEl>
                                          <p:spTgt spid="15"/>
                                        </p:tgtEl>
                                        <p:attrNameLst>
                                          <p:attrName>ppt_y</p:attrName>
                                        </p:attrNameLst>
                                      </p:cBhvr>
                                      <p:tavLst>
                                        <p:tav tm="0">
                                          <p:val>
                                            <p:strVal val="#ppt_y+.1"/>
                                          </p:val>
                                        </p:tav>
                                        <p:tav tm="100000">
                                          <p:val>
                                            <p:strVal val="#ppt_y"/>
                                          </p:val>
                                        </p:tav>
                                      </p:tavLst>
                                    </p:anim>
                                    <p:animEffect transition="in" filter="fade">
                                      <p:cBhvr>
                                        <p:cTn id="19" dur="2000" decel="50000">
                                          <p:stCondLst>
                                            <p:cond delay="0"/>
                                          </p:stCondLst>
                                        </p:cTn>
                                        <p:tgtEl>
                                          <p:spTgt spid="15"/>
                                        </p:tgtEl>
                                      </p:cBhvr>
                                    </p:animEffect>
                                  </p:childTnLst>
                                </p:cTn>
                              </p:par>
                              <p:par>
                                <p:cTn id="20" presetID="2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3" dur="10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4" dur="1000" accel="50000" fill="hold">
                                          <p:stCondLst>
                                            <p:cond delay="1000"/>
                                          </p:stCondLst>
                                        </p:cTn>
                                        <p:tgtEl>
                                          <p:spTgt spid="16"/>
                                        </p:tgtEl>
                                        <p:attrNameLst>
                                          <p:attrName>ppt_w</p:attrName>
                                        </p:attrNameLst>
                                      </p:cBhvr>
                                      <p:tavLst>
                                        <p:tav tm="0">
                                          <p:val>
                                            <p:strVal val="#ppt_w*.05"/>
                                          </p:val>
                                        </p:tav>
                                        <p:tav tm="100000">
                                          <p:val>
                                            <p:strVal val="#ppt_w"/>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anim calcmode="lin" valueType="num">
                                      <p:cBhvr>
                                        <p:cTn id="26" dur="10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7" dur="10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8" dur="1000" accel="50000" fill="hold">
                                          <p:stCondLst>
                                            <p:cond delay="1000"/>
                                          </p:stCondLst>
                                        </p:cTn>
                                        <p:tgtEl>
                                          <p:spTgt spid="16"/>
                                        </p:tgtEl>
                                        <p:attrNameLst>
                                          <p:attrName>ppt_y</p:attrName>
                                        </p:attrNameLst>
                                      </p:cBhvr>
                                      <p:tavLst>
                                        <p:tav tm="0">
                                          <p:val>
                                            <p:strVal val="#ppt_y+.1"/>
                                          </p:val>
                                        </p:tav>
                                        <p:tav tm="100000">
                                          <p:val>
                                            <p:strVal val="#ppt_y"/>
                                          </p:val>
                                        </p:tav>
                                      </p:tavLst>
                                    </p:anim>
                                    <p:animEffect transition="in" filter="fade">
                                      <p:cBhvr>
                                        <p:cTn id="29" dur="2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120000"/>
              </a:lnSpc>
            </a:pPr>
            <a:r>
              <a:rPr lang="en-US" sz="4080" dirty="0">
                <a:solidFill>
                  <a:schemeClr val="tx2"/>
                </a:solidFill>
              </a:rPr>
              <a:t>Microsoft Exchange On Nutanix</a:t>
            </a:r>
          </a:p>
        </p:txBody>
      </p:sp>
      <p:sp>
        <p:nvSpPr>
          <p:cNvPr id="13" name="Content Placeholder 12"/>
          <p:cNvSpPr>
            <a:spLocks noGrp="1"/>
          </p:cNvSpPr>
          <p:nvPr>
            <p:ph idx="4294967295"/>
          </p:nvPr>
        </p:nvSpPr>
        <p:spPr>
          <a:xfrm>
            <a:off x="3989705" y="5720305"/>
            <a:ext cx="8445889" cy="895223"/>
          </a:xfrm>
        </p:spPr>
        <p:txBody>
          <a:bodyPr>
            <a:normAutofit/>
          </a:bodyPr>
          <a:lstStyle/>
          <a:p>
            <a:pPr marL="349665" indent="-349665">
              <a:buFont typeface="Arial"/>
              <a:buChar char="•"/>
            </a:pPr>
            <a:r>
              <a:rPr lang="en-US" sz="1632" dirty="0"/>
              <a:t>Database Availability Groups – Microsoft Exchange 2010 and 2013</a:t>
            </a:r>
          </a:p>
          <a:p>
            <a:pPr marL="757608" lvl="1" indent="-349665">
              <a:buFont typeface="Arial"/>
              <a:buChar char="•"/>
            </a:pPr>
            <a:r>
              <a:rPr lang="en-US" sz="1428" dirty="0">
                <a:latin typeface="+mj-lt"/>
              </a:rPr>
              <a:t>Provides mailbox resiliency and can be used as the primary protection mechanism.</a:t>
            </a:r>
          </a:p>
          <a:p>
            <a:pPr marL="757608" lvl="1" indent="-349665">
              <a:buFont typeface="Arial"/>
              <a:buChar char="•"/>
            </a:pPr>
            <a:r>
              <a:rPr lang="en-US" sz="1428" dirty="0">
                <a:latin typeface="+mj-lt"/>
              </a:rPr>
              <a:t>Nutanix VMCaliber functionality can complement Microsoft Exchange</a:t>
            </a:r>
          </a:p>
        </p:txBody>
      </p:sp>
      <p:grpSp>
        <p:nvGrpSpPr>
          <p:cNvPr id="9" name="Group 8"/>
          <p:cNvGrpSpPr/>
          <p:nvPr/>
        </p:nvGrpSpPr>
        <p:grpSpPr>
          <a:xfrm>
            <a:off x="6838634" y="3024416"/>
            <a:ext cx="3639544" cy="2481971"/>
            <a:chOff x="5077255" y="3104744"/>
            <a:chExt cx="3569009" cy="2433871"/>
          </a:xfrm>
        </p:grpSpPr>
        <p:grpSp>
          <p:nvGrpSpPr>
            <p:cNvPr id="54" name="Group 53"/>
            <p:cNvGrpSpPr/>
            <p:nvPr/>
          </p:nvGrpSpPr>
          <p:grpSpPr>
            <a:xfrm>
              <a:off x="5316849" y="4185306"/>
              <a:ext cx="589735" cy="526178"/>
              <a:chOff x="7062015" y="3347323"/>
              <a:chExt cx="456386" cy="424577"/>
            </a:xfrm>
          </p:grpSpPr>
          <p:sp>
            <p:nvSpPr>
              <p:cNvPr id="55" name="Rounded Rectangle 54"/>
              <p:cNvSpPr/>
              <p:nvPr/>
            </p:nvSpPr>
            <p:spPr>
              <a:xfrm>
                <a:off x="7062015" y="3347323"/>
                <a:ext cx="456386" cy="424577"/>
              </a:xfrm>
              <a:prstGeom prst="roundRect">
                <a:avLst/>
              </a:prstGeom>
              <a:solidFill>
                <a:srgbClr val="FFFFFF"/>
              </a:solidFill>
              <a:ln w="28575" cmpd="sng">
                <a:solidFill>
                  <a:srgbClr val="A3C6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428" kern="0" dirty="0">
                  <a:solidFill>
                    <a:prstClr val="black">
                      <a:lumMod val="75000"/>
                      <a:lumOff val="25000"/>
                    </a:prstClr>
                  </a:solidFill>
                  <a:latin typeface="+mj-lt"/>
                  <a:cs typeface="Gotham Rounded Book"/>
                </a:endParaRPr>
              </a:p>
            </p:txBody>
          </p:sp>
          <p:pic>
            <p:nvPicPr>
              <p:cNvPr id="56" name="Picture 5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38997" y="3399434"/>
                <a:ext cx="330214" cy="330213"/>
              </a:xfrm>
              <a:prstGeom prst="rect">
                <a:avLst/>
              </a:prstGeom>
              <a:ln w="28575" cmpd="sng">
                <a:solidFill>
                  <a:srgbClr val="FFFFFF"/>
                </a:solidFill>
              </a:ln>
            </p:spPr>
          </p:pic>
        </p:grpSp>
        <p:sp>
          <p:nvSpPr>
            <p:cNvPr id="57" name="Rectangle 56"/>
            <p:cNvSpPr/>
            <p:nvPr/>
          </p:nvSpPr>
          <p:spPr>
            <a:xfrm>
              <a:off x="5079342" y="4786957"/>
              <a:ext cx="1109756" cy="751658"/>
            </a:xfrm>
            <a:prstGeom prst="rect">
              <a:avLst/>
            </a:prstGeom>
          </p:spPr>
          <p:txBody>
            <a:bodyPr wrap="none">
              <a:spAutoFit/>
            </a:bodyPr>
            <a:lstStyle/>
            <a:p>
              <a:pPr algn="ctr" defTabSz="932597"/>
              <a:r>
                <a:rPr lang="en-US" sz="1428" kern="0" dirty="0">
                  <a:solidFill>
                    <a:sysClr val="windowText" lastClr="000000"/>
                  </a:solidFill>
                  <a:latin typeface="+mj-lt"/>
                  <a:cs typeface="Gotham Rounded Book"/>
                </a:rPr>
                <a:t>Secondary</a:t>
              </a:r>
            </a:p>
            <a:p>
              <a:pPr algn="ctr" defTabSz="932597"/>
              <a:r>
                <a:rPr lang="en-US" sz="1428" kern="0" dirty="0">
                  <a:solidFill>
                    <a:sysClr val="windowText" lastClr="000000"/>
                  </a:solidFill>
                  <a:latin typeface="+mj-lt"/>
                  <a:cs typeface="Gotham Rounded Book"/>
                </a:rPr>
                <a:t>(also for </a:t>
              </a:r>
            </a:p>
            <a:p>
              <a:pPr algn="ctr" defTabSz="932597"/>
              <a:r>
                <a:rPr lang="en-US" sz="1428" kern="0" dirty="0">
                  <a:solidFill>
                    <a:sysClr val="windowText" lastClr="000000"/>
                  </a:solidFill>
                  <a:latin typeface="+mj-lt"/>
                  <a:cs typeface="Gotham Rounded Book"/>
                </a:rPr>
                <a:t>compliance)</a:t>
              </a:r>
            </a:p>
          </p:txBody>
        </p:sp>
        <p:pic>
          <p:nvPicPr>
            <p:cNvPr id="60" name="Picture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7255" y="3503364"/>
              <a:ext cx="1753775" cy="417983"/>
            </a:xfrm>
            <a:prstGeom prst="rect">
              <a:avLst/>
            </a:prstGeom>
            <a:effectLst/>
          </p:spPr>
        </p:pic>
        <p:sp>
          <p:nvSpPr>
            <p:cNvPr id="61" name="Rectangle 60"/>
            <p:cNvSpPr/>
            <p:nvPr/>
          </p:nvSpPr>
          <p:spPr>
            <a:xfrm>
              <a:off x="5639939" y="3104744"/>
              <a:ext cx="2531820" cy="312117"/>
            </a:xfrm>
            <a:prstGeom prst="rect">
              <a:avLst/>
            </a:prstGeom>
          </p:spPr>
          <p:txBody>
            <a:bodyPr wrap="none">
              <a:spAutoFit/>
            </a:bodyPr>
            <a:lstStyle/>
            <a:p>
              <a:pPr defTabSz="932597"/>
              <a:r>
                <a:rPr lang="en-US" sz="1428" kern="0" dirty="0">
                  <a:solidFill>
                    <a:sysClr val="windowText" lastClr="000000"/>
                  </a:solidFill>
                  <a:latin typeface="+mj-lt"/>
                  <a:cs typeface="Gotham Rounded Book"/>
                </a:rPr>
                <a:t>DR site (with VMware SRM </a:t>
              </a:r>
              <a:r>
                <a:rPr lang="en-US" sz="1428" kern="0" dirty="0" err="1">
                  <a:solidFill>
                    <a:sysClr val="windowText" lastClr="000000"/>
                  </a:solidFill>
                  <a:latin typeface="+mj-lt"/>
                  <a:cs typeface="Gotham Rounded Book"/>
                </a:rPr>
                <a:t>etc</a:t>
              </a:r>
              <a:r>
                <a:rPr lang="en-US" sz="1428" kern="0" dirty="0">
                  <a:solidFill>
                    <a:sysClr val="windowText" lastClr="000000"/>
                  </a:solidFill>
                  <a:latin typeface="+mj-lt"/>
                  <a:cs typeface="Gotham Rounded Book"/>
                </a:rPr>
                <a:t>)</a:t>
              </a:r>
            </a:p>
          </p:txBody>
        </p:sp>
        <p:grpSp>
          <p:nvGrpSpPr>
            <p:cNvPr id="62" name="Group 61"/>
            <p:cNvGrpSpPr/>
            <p:nvPr/>
          </p:nvGrpSpPr>
          <p:grpSpPr>
            <a:xfrm>
              <a:off x="6897942" y="4164542"/>
              <a:ext cx="589735" cy="526178"/>
              <a:chOff x="7062015" y="3347323"/>
              <a:chExt cx="456386" cy="424577"/>
            </a:xfrm>
          </p:grpSpPr>
          <p:sp>
            <p:nvSpPr>
              <p:cNvPr id="63" name="Rounded Rectangle 62"/>
              <p:cNvSpPr/>
              <p:nvPr/>
            </p:nvSpPr>
            <p:spPr>
              <a:xfrm>
                <a:off x="7062015" y="3347323"/>
                <a:ext cx="456386" cy="424577"/>
              </a:xfrm>
              <a:prstGeom prst="roundRect">
                <a:avLst/>
              </a:prstGeom>
              <a:solidFill>
                <a:srgbClr val="FFFFFF"/>
              </a:solidFill>
              <a:ln w="28575" cmpd="sng">
                <a:solidFill>
                  <a:srgbClr val="A3C6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428" kern="0" dirty="0">
                  <a:solidFill>
                    <a:prstClr val="black">
                      <a:lumMod val="75000"/>
                      <a:lumOff val="25000"/>
                    </a:prstClr>
                  </a:solidFill>
                  <a:latin typeface="+mj-lt"/>
                  <a:cs typeface="Gotham Rounded Book"/>
                </a:endParaRPr>
              </a:p>
            </p:txBody>
          </p:sp>
          <p:pic>
            <p:nvPicPr>
              <p:cNvPr id="64" name="Picture 63"/>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38997" y="3399434"/>
                <a:ext cx="330214" cy="330213"/>
              </a:xfrm>
              <a:prstGeom prst="rect">
                <a:avLst/>
              </a:prstGeom>
              <a:ln w="28575" cmpd="sng">
                <a:solidFill>
                  <a:srgbClr val="FFFFFF"/>
                </a:solidFill>
              </a:ln>
            </p:spPr>
          </p:pic>
        </p:grpSp>
        <p:sp>
          <p:nvSpPr>
            <p:cNvPr id="65" name="Rectangle 64"/>
            <p:cNvSpPr/>
            <p:nvPr/>
          </p:nvSpPr>
          <p:spPr>
            <a:xfrm>
              <a:off x="6615550" y="4766193"/>
              <a:ext cx="1199537" cy="531887"/>
            </a:xfrm>
            <a:prstGeom prst="rect">
              <a:avLst/>
            </a:prstGeom>
          </p:spPr>
          <p:txBody>
            <a:bodyPr wrap="none">
              <a:spAutoFit/>
            </a:bodyPr>
            <a:lstStyle/>
            <a:p>
              <a:pPr algn="ctr" defTabSz="932597"/>
              <a:r>
                <a:rPr lang="en-US" sz="1428" kern="0" dirty="0">
                  <a:solidFill>
                    <a:sysClr val="windowText" lastClr="000000"/>
                  </a:solidFill>
                  <a:latin typeface="+mj-lt"/>
                  <a:cs typeface="Gotham Rounded Book"/>
                </a:rPr>
                <a:t>For litigation/</a:t>
              </a:r>
            </a:p>
            <a:p>
              <a:pPr algn="ctr" defTabSz="932597"/>
              <a:r>
                <a:rPr lang="en-US" sz="1428" kern="0" dirty="0">
                  <a:solidFill>
                    <a:sysClr val="windowText" lastClr="000000"/>
                  </a:solidFill>
                  <a:latin typeface="+mj-lt"/>
                  <a:cs typeface="Gotham Rounded Book"/>
                </a:rPr>
                <a:t>in-place hold</a:t>
              </a:r>
            </a:p>
          </p:txBody>
        </p:sp>
        <p:sp>
          <p:nvSpPr>
            <p:cNvPr id="22" name="Rectangle 21"/>
            <p:cNvSpPr/>
            <p:nvPr/>
          </p:nvSpPr>
          <p:spPr>
            <a:xfrm>
              <a:off x="6009300" y="4153216"/>
              <a:ext cx="716964" cy="619745"/>
            </a:xfrm>
            <a:prstGeom prst="rect">
              <a:avLst/>
            </a:prstGeom>
          </p:spPr>
          <p:txBody>
            <a:bodyPr wrap="none">
              <a:spAutoFit/>
            </a:bodyPr>
            <a:lstStyle/>
            <a:p>
              <a:pPr algn="ctr" defTabSz="932597">
                <a:lnSpc>
                  <a:spcPct val="120000"/>
                </a:lnSpc>
              </a:pPr>
              <a:r>
                <a:rPr lang="en-US" sz="1428" kern="0" dirty="0">
                  <a:solidFill>
                    <a:sysClr val="windowText" lastClr="000000"/>
                  </a:solidFill>
                  <a:latin typeface="+mj-lt"/>
                  <a:cs typeface="Gotham Rounded Book"/>
                </a:rPr>
                <a:t>VM </a:t>
              </a:r>
            </a:p>
            <a:p>
              <a:pPr algn="ctr" defTabSz="932597">
                <a:lnSpc>
                  <a:spcPct val="120000"/>
                </a:lnSpc>
              </a:pPr>
              <a:r>
                <a:rPr lang="en-US" sz="1428" kern="0" dirty="0">
                  <a:solidFill>
                    <a:sysClr val="windowText" lastClr="000000"/>
                  </a:solidFill>
                  <a:latin typeface="+mj-lt"/>
                  <a:cs typeface="Gotham Rounded Book"/>
                </a:rPr>
                <a:t>clones </a:t>
              </a:r>
            </a:p>
          </p:txBody>
        </p:sp>
        <p:cxnSp>
          <p:nvCxnSpPr>
            <p:cNvPr id="66" name="Straight Arrow Connector 65"/>
            <p:cNvCxnSpPr/>
            <p:nvPr/>
          </p:nvCxnSpPr>
          <p:spPr>
            <a:xfrm>
              <a:off x="6050678" y="4499347"/>
              <a:ext cx="72696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bwMode="gray">
            <a:xfrm>
              <a:off x="6855890" y="4112410"/>
              <a:ext cx="734948" cy="649366"/>
            </a:xfrm>
            <a:prstGeom prst="rect">
              <a:avLst/>
            </a:prstGeom>
            <a:solidFill>
              <a:srgbClr val="FFFFFF">
                <a:alpha val="75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428" kern="0">
                <a:solidFill>
                  <a:srgbClr val="C7C9CC"/>
                </a:solidFill>
                <a:latin typeface="+mj-lt"/>
                <a:cs typeface="Gotham Rounded Book"/>
              </a:endParaRPr>
            </a:p>
          </p:txBody>
        </p:sp>
        <p:sp>
          <p:nvSpPr>
            <p:cNvPr id="25" name="Rectangle 24"/>
            <p:cNvSpPr/>
            <p:nvPr/>
          </p:nvSpPr>
          <p:spPr>
            <a:xfrm>
              <a:off x="7643924" y="4182076"/>
              <a:ext cx="1002340" cy="531887"/>
            </a:xfrm>
            <a:prstGeom prst="rect">
              <a:avLst/>
            </a:prstGeom>
          </p:spPr>
          <p:txBody>
            <a:bodyPr wrap="none">
              <a:spAutoFit/>
            </a:bodyPr>
            <a:lstStyle/>
            <a:p>
              <a:pPr algn="ctr" defTabSz="932597"/>
              <a:r>
                <a:rPr lang="en-US" sz="1428" kern="0" dirty="0">
                  <a:solidFill>
                    <a:schemeClr val="tx1">
                      <a:lumMod val="75000"/>
                      <a:lumOff val="25000"/>
                    </a:schemeClr>
                  </a:solidFill>
                  <a:latin typeface="+mj-lt"/>
                  <a:cs typeface="Gotham Rounded Book"/>
                </a:rPr>
                <a:t>Immutable</a:t>
              </a:r>
            </a:p>
            <a:p>
              <a:pPr algn="ctr" defTabSz="932597"/>
              <a:r>
                <a:rPr lang="en-US" sz="1428" kern="0" dirty="0">
                  <a:solidFill>
                    <a:schemeClr val="tx1">
                      <a:lumMod val="75000"/>
                      <a:lumOff val="25000"/>
                    </a:schemeClr>
                  </a:solidFill>
                  <a:latin typeface="+mj-lt"/>
                  <a:cs typeface="Gotham Rounded Book"/>
                </a:rPr>
                <a:t>copy</a:t>
              </a:r>
            </a:p>
          </p:txBody>
        </p:sp>
      </p:grpSp>
      <p:grpSp>
        <p:nvGrpSpPr>
          <p:cNvPr id="7" name="Group 6"/>
          <p:cNvGrpSpPr/>
          <p:nvPr/>
        </p:nvGrpSpPr>
        <p:grpSpPr>
          <a:xfrm>
            <a:off x="2046442" y="1335429"/>
            <a:ext cx="3174158" cy="3355614"/>
            <a:chOff x="591774" y="2186345"/>
            <a:chExt cx="3112643" cy="3290584"/>
          </a:xfrm>
        </p:grpSpPr>
        <p:sp>
          <p:nvSpPr>
            <p:cNvPr id="51" name="Isosceles Triangle 50"/>
            <p:cNvSpPr/>
            <p:nvPr/>
          </p:nvSpPr>
          <p:spPr bwMode="gray">
            <a:xfrm>
              <a:off x="1003539" y="3087856"/>
              <a:ext cx="583313" cy="1508390"/>
            </a:xfrm>
            <a:prstGeom prst="triangle">
              <a:avLst/>
            </a:prstGeom>
            <a:gradFill flip="none" rotWithShape="1">
              <a:gsLst>
                <a:gs pos="0">
                  <a:schemeClr val="accent6">
                    <a:lumMod val="40000"/>
                    <a:lumOff val="60000"/>
                  </a:schemeClr>
                </a:gs>
                <a:gs pos="69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836" kern="0">
                <a:solidFill>
                  <a:srgbClr val="C7C9CC"/>
                </a:solidFill>
                <a:latin typeface="+mj-lt"/>
                <a:cs typeface="Gotham Rounded Book"/>
              </a:endParaRPr>
            </a:p>
          </p:txBody>
        </p:sp>
        <p:sp>
          <p:nvSpPr>
            <p:cNvPr id="77" name="Isosceles Triangle 76"/>
            <p:cNvSpPr/>
            <p:nvPr/>
          </p:nvSpPr>
          <p:spPr bwMode="gray">
            <a:xfrm>
              <a:off x="619718" y="4372250"/>
              <a:ext cx="1370215" cy="745327"/>
            </a:xfrm>
            <a:prstGeom prst="triangle">
              <a:avLst/>
            </a:prstGeom>
            <a:gradFill flip="none" rotWithShape="1">
              <a:gsLst>
                <a:gs pos="0">
                  <a:schemeClr val="accent6">
                    <a:lumMod val="40000"/>
                    <a:lumOff val="60000"/>
                  </a:schemeClr>
                </a:gs>
                <a:gs pos="69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836" kern="0">
                <a:solidFill>
                  <a:srgbClr val="C7C9CC"/>
                </a:solidFill>
                <a:latin typeface="+mj-lt"/>
                <a:cs typeface="Gotham Rounded Book"/>
              </a:endParaRPr>
            </a:p>
          </p:txBody>
        </p:sp>
        <p:pic>
          <p:nvPicPr>
            <p:cNvPr id="48" name="Picture 4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424" y="3077461"/>
              <a:ext cx="2287018" cy="545072"/>
            </a:xfrm>
            <a:prstGeom prst="rect">
              <a:avLst/>
            </a:prstGeom>
            <a:effectLst/>
          </p:spPr>
        </p:pic>
        <p:grpSp>
          <p:nvGrpSpPr>
            <p:cNvPr id="40" name="Group 39"/>
            <p:cNvGrpSpPr/>
            <p:nvPr/>
          </p:nvGrpSpPr>
          <p:grpSpPr>
            <a:xfrm>
              <a:off x="1003540" y="4168871"/>
              <a:ext cx="589735" cy="526178"/>
              <a:chOff x="7062015" y="3347323"/>
              <a:chExt cx="456386" cy="424577"/>
            </a:xfrm>
          </p:grpSpPr>
          <p:sp>
            <p:nvSpPr>
              <p:cNvPr id="41" name="Rounded Rectangle 40"/>
              <p:cNvSpPr/>
              <p:nvPr/>
            </p:nvSpPr>
            <p:spPr>
              <a:xfrm>
                <a:off x="7062015" y="3347323"/>
                <a:ext cx="456386" cy="424577"/>
              </a:xfrm>
              <a:prstGeom prst="roundRect">
                <a:avLst/>
              </a:prstGeom>
              <a:solidFill>
                <a:srgbClr val="FFFFFF"/>
              </a:solidFill>
              <a:ln w="28575" cmpd="sng">
                <a:solidFill>
                  <a:srgbClr val="A3C6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224" kern="0" dirty="0">
                  <a:solidFill>
                    <a:prstClr val="black">
                      <a:lumMod val="75000"/>
                      <a:lumOff val="25000"/>
                    </a:prstClr>
                  </a:solidFill>
                  <a:latin typeface="+mj-lt"/>
                  <a:cs typeface="Gotham Rounded Book"/>
                </a:endParaRPr>
              </a:p>
            </p:txBody>
          </p:sp>
          <p:pic>
            <p:nvPicPr>
              <p:cNvPr id="42" name="Picture 41"/>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38997" y="3399434"/>
                <a:ext cx="330214" cy="330213"/>
              </a:xfrm>
              <a:prstGeom prst="rect">
                <a:avLst/>
              </a:prstGeom>
              <a:ln w="28575" cmpd="sng">
                <a:solidFill>
                  <a:srgbClr val="FFFFFF"/>
                </a:solidFill>
              </a:ln>
            </p:spPr>
          </p:pic>
        </p:grpSp>
        <p:grpSp>
          <p:nvGrpSpPr>
            <p:cNvPr id="44" name="Group 43"/>
            <p:cNvGrpSpPr/>
            <p:nvPr/>
          </p:nvGrpSpPr>
          <p:grpSpPr>
            <a:xfrm>
              <a:off x="2882377" y="4169127"/>
              <a:ext cx="589735" cy="526178"/>
              <a:chOff x="7062015" y="3347323"/>
              <a:chExt cx="456386" cy="424577"/>
            </a:xfrm>
          </p:grpSpPr>
          <p:sp>
            <p:nvSpPr>
              <p:cNvPr id="45" name="Rounded Rectangle 44"/>
              <p:cNvSpPr/>
              <p:nvPr/>
            </p:nvSpPr>
            <p:spPr>
              <a:xfrm>
                <a:off x="7062015" y="3347323"/>
                <a:ext cx="456386" cy="424577"/>
              </a:xfrm>
              <a:prstGeom prst="roundRect">
                <a:avLst/>
              </a:prstGeom>
              <a:solidFill>
                <a:srgbClr val="FFFFFF"/>
              </a:solidFill>
              <a:ln w="28575" cmpd="sng">
                <a:solidFill>
                  <a:srgbClr val="A3C6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224" kern="0" dirty="0">
                  <a:solidFill>
                    <a:prstClr val="black">
                      <a:lumMod val="75000"/>
                      <a:lumOff val="25000"/>
                    </a:prstClr>
                  </a:solidFill>
                  <a:latin typeface="+mj-lt"/>
                  <a:cs typeface="Gotham Rounded Book"/>
                </a:endParaRPr>
              </a:p>
            </p:txBody>
          </p:sp>
          <p:pic>
            <p:nvPicPr>
              <p:cNvPr id="46" name="Picture 4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38997" y="3399434"/>
                <a:ext cx="330214" cy="330213"/>
              </a:xfrm>
              <a:prstGeom prst="rect">
                <a:avLst/>
              </a:prstGeom>
              <a:ln w="28575" cmpd="sng">
                <a:solidFill>
                  <a:srgbClr val="FFFFFF"/>
                </a:solidFill>
              </a:ln>
            </p:spPr>
          </p:pic>
        </p:grpSp>
        <p:sp>
          <p:nvSpPr>
            <p:cNvPr id="47" name="Rectangle 46"/>
            <p:cNvSpPr/>
            <p:nvPr/>
          </p:nvSpPr>
          <p:spPr>
            <a:xfrm>
              <a:off x="928450" y="3627511"/>
              <a:ext cx="766666" cy="531888"/>
            </a:xfrm>
            <a:prstGeom prst="rect">
              <a:avLst/>
            </a:prstGeom>
          </p:spPr>
          <p:txBody>
            <a:bodyPr wrap="none">
              <a:spAutoFit/>
            </a:bodyPr>
            <a:lstStyle/>
            <a:p>
              <a:pPr algn="ctr" defTabSz="932597"/>
              <a:r>
                <a:rPr lang="en-US" sz="1428" kern="0" dirty="0">
                  <a:solidFill>
                    <a:sysClr val="windowText" lastClr="000000"/>
                  </a:solidFill>
                  <a:latin typeface="+mj-lt"/>
                  <a:cs typeface="Gotham Rounded Book"/>
                </a:rPr>
                <a:t>Primary</a:t>
              </a:r>
            </a:p>
            <a:p>
              <a:pPr algn="ctr" defTabSz="932597"/>
              <a:r>
                <a:rPr lang="en-US" sz="1428" kern="0" dirty="0">
                  <a:solidFill>
                    <a:sysClr val="windowText" lastClr="000000"/>
                  </a:solidFill>
                  <a:latin typeface="+mj-lt"/>
                  <a:cs typeface="Gotham Rounded Book"/>
                </a:rPr>
                <a:t>copy</a:t>
              </a:r>
            </a:p>
          </p:txBody>
        </p:sp>
        <p:sp>
          <p:nvSpPr>
            <p:cNvPr id="50" name="Rectangle 49"/>
            <p:cNvSpPr/>
            <p:nvPr/>
          </p:nvSpPr>
          <p:spPr>
            <a:xfrm>
              <a:off x="2716507" y="3627769"/>
              <a:ext cx="987910" cy="531888"/>
            </a:xfrm>
            <a:prstGeom prst="rect">
              <a:avLst/>
            </a:prstGeom>
          </p:spPr>
          <p:txBody>
            <a:bodyPr wrap="none">
              <a:spAutoFit/>
            </a:bodyPr>
            <a:lstStyle/>
            <a:p>
              <a:pPr algn="ctr" defTabSz="932597"/>
              <a:r>
                <a:rPr lang="en-US" sz="1428" kern="0" dirty="0">
                  <a:solidFill>
                    <a:sysClr val="windowText" lastClr="000000"/>
                  </a:solidFill>
                  <a:latin typeface="+mj-lt"/>
                  <a:cs typeface="Gotham Rounded Book"/>
                </a:rPr>
                <a:t>Secondary</a:t>
              </a:r>
            </a:p>
            <a:p>
              <a:pPr algn="ctr" defTabSz="932597"/>
              <a:r>
                <a:rPr lang="en-US" sz="1428" kern="0" dirty="0">
                  <a:solidFill>
                    <a:sysClr val="windowText" lastClr="000000"/>
                  </a:solidFill>
                  <a:latin typeface="+mj-lt"/>
                  <a:cs typeface="Gotham Rounded Book"/>
                </a:rPr>
                <a:t>copy</a:t>
              </a:r>
            </a:p>
          </p:txBody>
        </p:sp>
        <p:cxnSp>
          <p:nvCxnSpPr>
            <p:cNvPr id="52" name="Straight Arrow Connector 51"/>
            <p:cNvCxnSpPr/>
            <p:nvPr/>
          </p:nvCxnSpPr>
          <p:spPr>
            <a:xfrm>
              <a:off x="1895029" y="4481687"/>
              <a:ext cx="72696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759475" y="4150379"/>
              <a:ext cx="1027991" cy="619745"/>
            </a:xfrm>
            <a:prstGeom prst="rect">
              <a:avLst/>
            </a:prstGeom>
          </p:spPr>
          <p:txBody>
            <a:bodyPr wrap="none">
              <a:spAutoFit/>
            </a:bodyPr>
            <a:lstStyle/>
            <a:p>
              <a:pPr algn="ctr" defTabSz="932597">
                <a:lnSpc>
                  <a:spcPct val="120000"/>
                </a:lnSpc>
              </a:pPr>
              <a:r>
                <a:rPr lang="en-US" sz="1428" kern="0" dirty="0">
                  <a:solidFill>
                    <a:sysClr val="windowText" lastClr="000000"/>
                  </a:solidFill>
                  <a:latin typeface="+mj-lt"/>
                  <a:cs typeface="Gotham Rounded Book"/>
                </a:rPr>
                <a:t>DAG</a:t>
              </a:r>
            </a:p>
            <a:p>
              <a:pPr algn="ctr" defTabSz="932597">
                <a:lnSpc>
                  <a:spcPct val="120000"/>
                </a:lnSpc>
              </a:pPr>
              <a:r>
                <a:rPr lang="en-US" sz="1428" kern="0" dirty="0">
                  <a:solidFill>
                    <a:sysClr val="windowText" lastClr="000000"/>
                  </a:solidFill>
                  <a:latin typeface="+mj-lt"/>
                  <a:cs typeface="Gotham Rounded Book"/>
                </a:rPr>
                <a:t>replication </a:t>
              </a:r>
            </a:p>
          </p:txBody>
        </p:sp>
        <p:sp>
          <p:nvSpPr>
            <p:cNvPr id="11" name="Rectangle 10"/>
            <p:cNvSpPr/>
            <p:nvPr/>
          </p:nvSpPr>
          <p:spPr>
            <a:xfrm>
              <a:off x="1149399" y="2186345"/>
              <a:ext cx="1326192" cy="374899"/>
            </a:xfrm>
            <a:prstGeom prst="rect">
              <a:avLst/>
            </a:prstGeom>
          </p:spPr>
          <p:txBody>
            <a:bodyPr wrap="none">
              <a:spAutoFit/>
            </a:bodyPr>
            <a:lstStyle/>
            <a:p>
              <a:pPr defTabSz="932597"/>
              <a:r>
                <a:rPr lang="en-US" sz="1836" kern="0" dirty="0">
                  <a:solidFill>
                    <a:sysClr val="windowText" lastClr="000000"/>
                  </a:solidFill>
                  <a:latin typeface="+mj-lt"/>
                  <a:cs typeface="Gotham Rounded Book"/>
                </a:rPr>
                <a:t>Primary site</a:t>
              </a:r>
            </a:p>
          </p:txBody>
        </p:sp>
        <p:grpSp>
          <p:nvGrpSpPr>
            <p:cNvPr id="26" name="Group 25"/>
            <p:cNvGrpSpPr/>
            <p:nvPr/>
          </p:nvGrpSpPr>
          <p:grpSpPr>
            <a:xfrm>
              <a:off x="602202" y="4805176"/>
              <a:ext cx="1320615" cy="386868"/>
              <a:chOff x="4684345" y="1661849"/>
              <a:chExt cx="1320615" cy="386868"/>
            </a:xfrm>
          </p:grpSpPr>
          <p:pic>
            <p:nvPicPr>
              <p:cNvPr id="68" name="Picture 6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4345" y="1661849"/>
                <a:ext cx="335965" cy="386868"/>
              </a:xfrm>
              <a:prstGeom prst="rect">
                <a:avLst/>
              </a:prstGeom>
              <a:ln>
                <a:noFill/>
              </a:ln>
              <a:effectLst/>
            </p:spPr>
          </p:pic>
          <p:pic>
            <p:nvPicPr>
              <p:cNvPr id="69" name="Picture 6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6670" y="1661849"/>
                <a:ext cx="335965" cy="386868"/>
              </a:xfrm>
              <a:prstGeom prst="rect">
                <a:avLst/>
              </a:prstGeom>
              <a:ln>
                <a:noFill/>
              </a:ln>
              <a:effectLst/>
            </p:spPr>
          </p:pic>
          <p:pic>
            <p:nvPicPr>
              <p:cNvPr id="70" name="Picture 6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68995" y="1661849"/>
                <a:ext cx="335965" cy="386868"/>
              </a:xfrm>
              <a:prstGeom prst="rect">
                <a:avLst/>
              </a:prstGeom>
              <a:ln>
                <a:noFill/>
              </a:ln>
              <a:effectLst/>
            </p:spPr>
          </p:pic>
        </p:grpSp>
        <p:sp>
          <p:nvSpPr>
            <p:cNvPr id="74" name="TextBox 73"/>
            <p:cNvSpPr txBox="1"/>
            <p:nvPr/>
          </p:nvSpPr>
          <p:spPr>
            <a:xfrm>
              <a:off x="591774" y="5164812"/>
              <a:ext cx="605614" cy="312117"/>
            </a:xfrm>
            <a:prstGeom prst="rect">
              <a:avLst/>
            </a:prstGeom>
            <a:noFill/>
          </p:spPr>
          <p:txBody>
            <a:bodyPr wrap="square" rtlCol="0">
              <a:spAutoFit/>
            </a:bodyPr>
            <a:lstStyle/>
            <a:p>
              <a:pPr defTabSz="932597"/>
              <a:r>
                <a:rPr lang="en-US" sz="1428" kern="0" dirty="0">
                  <a:solidFill>
                    <a:sysClr val="windowText" lastClr="000000"/>
                  </a:solidFill>
                  <a:latin typeface="+mj-lt"/>
                  <a:cs typeface="Gotham Rounded Book"/>
                </a:rPr>
                <a:t>C:</a:t>
              </a:r>
            </a:p>
          </p:txBody>
        </p:sp>
        <p:sp>
          <p:nvSpPr>
            <p:cNvPr id="75" name="TextBox 74"/>
            <p:cNvSpPr txBox="1"/>
            <p:nvPr/>
          </p:nvSpPr>
          <p:spPr>
            <a:xfrm>
              <a:off x="1047587" y="5164812"/>
              <a:ext cx="605614" cy="312117"/>
            </a:xfrm>
            <a:prstGeom prst="rect">
              <a:avLst/>
            </a:prstGeom>
            <a:noFill/>
          </p:spPr>
          <p:txBody>
            <a:bodyPr wrap="square" rtlCol="0">
              <a:spAutoFit/>
            </a:bodyPr>
            <a:lstStyle/>
            <a:p>
              <a:pPr defTabSz="932597"/>
              <a:r>
                <a:rPr lang="en-US" sz="1428" kern="0" dirty="0">
                  <a:solidFill>
                    <a:sysClr val="windowText" lastClr="000000"/>
                  </a:solidFill>
                  <a:latin typeface="+mj-lt"/>
                  <a:cs typeface="Gotham Rounded Book"/>
                </a:rPr>
                <a:t>DB</a:t>
              </a:r>
            </a:p>
          </p:txBody>
        </p:sp>
        <p:sp>
          <p:nvSpPr>
            <p:cNvPr id="76" name="TextBox 75"/>
            <p:cNvSpPr txBox="1"/>
            <p:nvPr/>
          </p:nvSpPr>
          <p:spPr>
            <a:xfrm>
              <a:off x="1484442" y="5164812"/>
              <a:ext cx="775294" cy="312117"/>
            </a:xfrm>
            <a:prstGeom prst="rect">
              <a:avLst/>
            </a:prstGeom>
            <a:noFill/>
          </p:spPr>
          <p:txBody>
            <a:bodyPr wrap="square" rtlCol="0">
              <a:spAutoFit/>
            </a:bodyPr>
            <a:lstStyle/>
            <a:p>
              <a:pPr defTabSz="932597"/>
              <a:r>
                <a:rPr lang="en-US" sz="1428" kern="0" dirty="0">
                  <a:solidFill>
                    <a:sysClr val="windowText" lastClr="000000"/>
                  </a:solidFill>
                  <a:latin typeface="+mj-lt"/>
                  <a:cs typeface="Gotham Rounded Book"/>
                </a:rPr>
                <a:t>Logs</a:t>
              </a:r>
            </a:p>
          </p:txBody>
        </p:sp>
      </p:grpSp>
      <p:sp>
        <p:nvSpPr>
          <p:cNvPr id="6" name="Rectangle 5"/>
          <p:cNvSpPr/>
          <p:nvPr/>
        </p:nvSpPr>
        <p:spPr>
          <a:xfrm>
            <a:off x="5263147" y="1721013"/>
            <a:ext cx="3120066" cy="734534"/>
          </a:xfrm>
          <a:prstGeom prst="rect">
            <a:avLst/>
          </a:prstGeom>
        </p:spPr>
        <p:txBody>
          <a:bodyPr wrap="square">
            <a:spAutoFit/>
          </a:bodyPr>
          <a:lstStyle/>
          <a:p>
            <a:pPr algn="ctr" defTabSz="932597"/>
            <a:r>
              <a:rPr lang="en-US" sz="2040" kern="0">
                <a:solidFill>
                  <a:srgbClr val="092683"/>
                </a:solidFill>
                <a:latin typeface="+mj-lt"/>
                <a:cs typeface="Gotham Rounded Medium"/>
              </a:rPr>
              <a:t>Thousands of mailboxes/node</a:t>
            </a:r>
            <a:endParaRPr lang="en-US" sz="2040" kern="0" dirty="0">
              <a:solidFill>
                <a:srgbClr val="092683"/>
              </a:solidFill>
              <a:latin typeface="+mj-lt"/>
              <a:cs typeface="Gotham Rounded Medium"/>
            </a:endParaRPr>
          </a:p>
        </p:txBody>
      </p:sp>
      <p:sp>
        <p:nvSpPr>
          <p:cNvPr id="17" name="Right Arrow 16"/>
          <p:cNvSpPr/>
          <p:nvPr/>
        </p:nvSpPr>
        <p:spPr bwMode="gray">
          <a:xfrm>
            <a:off x="5443434" y="3480384"/>
            <a:ext cx="1073581" cy="312574"/>
          </a:xfrm>
          <a:prstGeom prst="rightArrow">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632" kern="0">
              <a:solidFill>
                <a:srgbClr val="C7C9CC"/>
              </a:solidFill>
              <a:latin typeface="+mj-lt"/>
              <a:cs typeface="Arial" pitchFamily="34" charset="0"/>
            </a:endParaRPr>
          </a:p>
        </p:txBody>
      </p:sp>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6124" y="1773366"/>
            <a:ext cx="2332216" cy="555844"/>
          </a:xfrm>
          <a:prstGeom prst="rect">
            <a:avLst/>
          </a:prstGeom>
          <a:effectLst/>
        </p:spPr>
      </p:pic>
      <p:cxnSp>
        <p:nvCxnSpPr>
          <p:cNvPr id="4" name="Straight Arrow Connector 3"/>
          <p:cNvCxnSpPr>
            <a:stCxn id="6" idx="1"/>
            <a:endCxn id="43" idx="3"/>
          </p:cNvCxnSpPr>
          <p:nvPr/>
        </p:nvCxnSpPr>
        <p:spPr>
          <a:xfrm flipH="1" flipV="1">
            <a:off x="4638341" y="2051288"/>
            <a:ext cx="624806" cy="369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bwMode="gray">
          <a:xfrm>
            <a:off x="3596033" y="4042839"/>
            <a:ext cx="536571" cy="482472"/>
          </a:xfrm>
          <a:prstGeom prst="ellipse">
            <a:avLst/>
          </a:prstGeom>
          <a:solidFill>
            <a:srgbClr val="B1CC11"/>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r>
              <a:rPr lang="en-US" sz="1632" kern="0" dirty="0">
                <a:solidFill>
                  <a:schemeClr val="tx1"/>
                </a:solidFill>
                <a:latin typeface="+mj-lt"/>
                <a:cs typeface="Arial" pitchFamily="34" charset="0"/>
              </a:rPr>
              <a:t>2</a:t>
            </a:r>
          </a:p>
        </p:txBody>
      </p:sp>
      <p:sp>
        <p:nvSpPr>
          <p:cNvPr id="58" name="Oval 57"/>
          <p:cNvSpPr/>
          <p:nvPr/>
        </p:nvSpPr>
        <p:spPr bwMode="gray">
          <a:xfrm>
            <a:off x="6704916" y="2783181"/>
            <a:ext cx="536571" cy="482472"/>
          </a:xfrm>
          <a:prstGeom prst="ellipse">
            <a:avLst/>
          </a:prstGeom>
          <a:solidFill>
            <a:srgbClr val="B1CC11"/>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r>
              <a:rPr lang="en-US" sz="1632" kern="0" dirty="0">
                <a:solidFill>
                  <a:schemeClr val="tx1"/>
                </a:solidFill>
                <a:latin typeface="+mj-lt"/>
                <a:cs typeface="Arial" pitchFamily="34" charset="0"/>
              </a:rPr>
              <a:t>3</a:t>
            </a:r>
          </a:p>
        </p:txBody>
      </p:sp>
      <p:sp>
        <p:nvSpPr>
          <p:cNvPr id="49" name="Rounded Rectangle 48"/>
          <p:cNvSpPr/>
          <p:nvPr/>
        </p:nvSpPr>
        <p:spPr>
          <a:xfrm>
            <a:off x="2849178" y="4756639"/>
            <a:ext cx="2675408" cy="762716"/>
          </a:xfrm>
          <a:prstGeom prst="roundRect">
            <a:avLst>
              <a:gd name="adj" fmla="val 50000"/>
            </a:avLst>
          </a:prstGeom>
          <a:solidFill>
            <a:srgbClr val="FFC000"/>
          </a:solidFill>
        </p:spPr>
        <p:txBody>
          <a:bodyPr wrap="square">
            <a:spAutoFit/>
          </a:bodyPr>
          <a:lstStyle/>
          <a:p>
            <a:pPr defTabSz="932597"/>
            <a:r>
              <a:rPr lang="en-US" sz="1428" kern="0" dirty="0">
                <a:solidFill>
                  <a:sysClr val="windowText" lastClr="000000"/>
                </a:solidFill>
                <a:latin typeface="+mj-lt"/>
                <a:cs typeface="Gotham Rounded Book"/>
              </a:rPr>
              <a:t>Now available: iSCSI volumes for DB/logs</a:t>
            </a:r>
          </a:p>
        </p:txBody>
      </p:sp>
      <p:sp>
        <p:nvSpPr>
          <p:cNvPr id="59" name="Rectangle 58"/>
          <p:cNvSpPr/>
          <p:nvPr/>
        </p:nvSpPr>
        <p:spPr>
          <a:xfrm>
            <a:off x="8021653" y="1628265"/>
            <a:ext cx="2730219" cy="766513"/>
          </a:xfrm>
          <a:prstGeom prst="rect">
            <a:avLst/>
          </a:prstGeom>
          <a:solidFill>
            <a:srgbClr val="FFC000"/>
          </a:solidFill>
        </p:spPr>
        <p:txBody>
          <a:bodyPr wrap="square">
            <a:spAutoFit/>
          </a:bodyPr>
          <a:lstStyle/>
          <a:p>
            <a:pPr algn="ctr" defTabSz="932597"/>
            <a:r>
              <a:rPr lang="en-US" sz="1428" kern="0" dirty="0">
                <a:solidFill>
                  <a:sysClr val="windowText" lastClr="000000"/>
                </a:solidFill>
                <a:latin typeface="+mj-lt"/>
                <a:ea typeface="Gotham Rounded Book" charset="0"/>
                <a:cs typeface="Gotham Rounded Book" charset="0"/>
              </a:rPr>
              <a:t>Industry’s first</a:t>
            </a:r>
          </a:p>
          <a:p>
            <a:pPr algn="ctr" defTabSz="932597"/>
            <a:r>
              <a:rPr lang="en-US" sz="1428" kern="0" dirty="0">
                <a:solidFill>
                  <a:sysClr val="windowText" lastClr="000000"/>
                </a:solidFill>
                <a:latin typeface="+mj-lt"/>
                <a:ea typeface="Gotham Rounded Book" charset="0"/>
                <a:cs typeface="Gotham Rounded Book" charset="0"/>
              </a:rPr>
              <a:t>HCI ESRP submission: </a:t>
            </a:r>
          </a:p>
          <a:p>
            <a:pPr algn="ctr" defTabSz="932597"/>
            <a:r>
              <a:rPr lang="en-US" sz="1428" kern="0" dirty="0">
                <a:solidFill>
                  <a:sysClr val="windowText" lastClr="000000"/>
                </a:solidFill>
                <a:latin typeface="+mj-lt"/>
                <a:ea typeface="Gotham Rounded Book" charset="0"/>
                <a:cs typeface="Gotham Rounded Book" charset="0"/>
              </a:rPr>
              <a:t>30K mailboxes on 3 hosts</a:t>
            </a:r>
          </a:p>
        </p:txBody>
      </p:sp>
      <p:sp>
        <p:nvSpPr>
          <p:cNvPr id="71" name="Oval 70"/>
          <p:cNvSpPr/>
          <p:nvPr/>
        </p:nvSpPr>
        <p:spPr bwMode="gray">
          <a:xfrm>
            <a:off x="7664261" y="1310065"/>
            <a:ext cx="536571" cy="482472"/>
          </a:xfrm>
          <a:prstGeom prst="ellipse">
            <a:avLst/>
          </a:prstGeom>
          <a:solidFill>
            <a:srgbClr val="B1CC11"/>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r>
              <a:rPr lang="en-US" sz="1632" kern="0" dirty="0">
                <a:solidFill>
                  <a:schemeClr val="tx1"/>
                </a:solidFill>
                <a:latin typeface="+mj-lt"/>
                <a:cs typeface="Arial" pitchFamily="34" charset="0"/>
              </a:rPr>
              <a:t>1</a:t>
            </a:r>
          </a:p>
        </p:txBody>
      </p:sp>
    </p:spTree>
    <p:extLst>
      <p:ext uri="{BB962C8B-B14F-4D97-AF65-F5344CB8AC3E}">
        <p14:creationId xmlns:p14="http://schemas.microsoft.com/office/powerpoint/2010/main" val="88435976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le 70"/>
          <p:cNvSpPr/>
          <p:nvPr/>
        </p:nvSpPr>
        <p:spPr bwMode="gray">
          <a:xfrm>
            <a:off x="172674" y="2033835"/>
            <a:ext cx="8560410" cy="4956975"/>
          </a:xfrm>
          <a:prstGeom prst="roundRect">
            <a:avLst/>
          </a:prstGeom>
          <a:solidFill>
            <a:srgbClr val="C7C9CC"/>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64" name="Rounded Rectangle 63"/>
          <p:cNvSpPr/>
          <p:nvPr/>
        </p:nvSpPr>
        <p:spPr bwMode="gray">
          <a:xfrm>
            <a:off x="7190747" y="1093089"/>
            <a:ext cx="993872" cy="5858560"/>
          </a:xfrm>
          <a:prstGeom prst="roundRect">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pic>
        <p:nvPicPr>
          <p:cNvPr id="65" name="Picture 64"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8326" y="4231526"/>
            <a:ext cx="852489" cy="629532"/>
          </a:xfrm>
          <a:prstGeom prst="rect">
            <a:avLst/>
          </a:prstGeom>
        </p:spPr>
      </p:pic>
      <p:pic>
        <p:nvPicPr>
          <p:cNvPr id="66" name="Picture 65"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2312" y="2908225"/>
            <a:ext cx="852489" cy="629532"/>
          </a:xfrm>
          <a:prstGeom prst="rect">
            <a:avLst/>
          </a:prstGeom>
        </p:spPr>
      </p:pic>
      <p:pic>
        <p:nvPicPr>
          <p:cNvPr id="67" name="Picture 66"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22935" y="1586128"/>
            <a:ext cx="852489" cy="629532"/>
          </a:xfrm>
          <a:prstGeom prst="rect">
            <a:avLst/>
          </a:prstGeom>
        </p:spPr>
      </p:pic>
      <p:pic>
        <p:nvPicPr>
          <p:cNvPr id="68" name="Picture 67"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2312" y="5544491"/>
            <a:ext cx="852489" cy="629532"/>
          </a:xfrm>
          <a:prstGeom prst="rect">
            <a:avLst/>
          </a:prstGeom>
        </p:spPr>
      </p:pic>
      <p:sp>
        <p:nvSpPr>
          <p:cNvPr id="69" name="Rectangle 68"/>
          <p:cNvSpPr/>
          <p:nvPr/>
        </p:nvSpPr>
        <p:spPr>
          <a:xfrm>
            <a:off x="7370415" y="1209670"/>
            <a:ext cx="588896" cy="478442"/>
          </a:xfrm>
          <a:prstGeom prst="rect">
            <a:avLst/>
          </a:prstGeom>
        </p:spPr>
        <p:txBody>
          <a:bodyPr wrap="none">
            <a:spAutoFit/>
          </a:bodyPr>
          <a:lstStyle/>
          <a:p>
            <a:pPr algn="ctr" defTabSz="932597"/>
            <a:r>
              <a:rPr lang="en-US" sz="1224" kern="0" dirty="0">
                <a:solidFill>
                  <a:schemeClr val="bg1"/>
                </a:solidFill>
                <a:latin typeface="Gotham Rounded Medium" charset="0"/>
                <a:ea typeface="Gotham Rounded Medium" charset="0"/>
                <a:cs typeface="Gotham Rounded Medium" charset="0"/>
              </a:rPr>
              <a:t>Mgmt</a:t>
            </a:r>
          </a:p>
          <a:p>
            <a:pPr algn="ctr" defTabSz="932597"/>
            <a:r>
              <a:rPr lang="en-US" sz="1224" kern="0" dirty="0">
                <a:solidFill>
                  <a:schemeClr val="bg1"/>
                </a:solidFill>
                <a:latin typeface="Gotham Rounded Medium" charset="0"/>
                <a:ea typeface="Gotham Rounded Medium" charset="0"/>
                <a:cs typeface="Gotham Rounded Medium" charset="0"/>
              </a:rPr>
              <a:t>VMs</a:t>
            </a:r>
          </a:p>
        </p:txBody>
      </p:sp>
      <p:sp>
        <p:nvSpPr>
          <p:cNvPr id="63" name="Rounded Rectangle 62"/>
          <p:cNvSpPr/>
          <p:nvPr/>
        </p:nvSpPr>
        <p:spPr bwMode="gray">
          <a:xfrm>
            <a:off x="3052870" y="1093089"/>
            <a:ext cx="993872" cy="5858560"/>
          </a:xfrm>
          <a:prstGeom prst="roundRect">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57" name="Rounded Rectangle 56"/>
          <p:cNvSpPr/>
          <p:nvPr/>
        </p:nvSpPr>
        <p:spPr bwMode="gray">
          <a:xfrm>
            <a:off x="6067529" y="1093089"/>
            <a:ext cx="1081342" cy="5858560"/>
          </a:xfrm>
          <a:prstGeom prst="roundRect">
            <a:avLst/>
          </a:prstGeom>
          <a:solidFill>
            <a:schemeClr val="accent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58" name="Rounded Rectangle 57"/>
          <p:cNvSpPr/>
          <p:nvPr/>
        </p:nvSpPr>
        <p:spPr bwMode="gray">
          <a:xfrm>
            <a:off x="1929649" y="1093089"/>
            <a:ext cx="1081342" cy="5858560"/>
          </a:xfrm>
          <a:prstGeom prst="roundRect">
            <a:avLst/>
          </a:prstGeom>
          <a:solidFill>
            <a:schemeClr val="accent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56" name="Rounded Rectangle 55"/>
          <p:cNvSpPr/>
          <p:nvPr/>
        </p:nvSpPr>
        <p:spPr bwMode="gray">
          <a:xfrm>
            <a:off x="4825398" y="1093089"/>
            <a:ext cx="1194032" cy="5858560"/>
          </a:xfrm>
          <a:prstGeom prst="roundRect">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5" name="Rounded Rectangle 4"/>
          <p:cNvSpPr/>
          <p:nvPr/>
        </p:nvSpPr>
        <p:spPr bwMode="gray">
          <a:xfrm>
            <a:off x="687520" y="1093089"/>
            <a:ext cx="1194032" cy="5858560"/>
          </a:xfrm>
          <a:prstGeom prst="roundRect">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pic>
        <p:nvPicPr>
          <p:cNvPr id="19"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23622" y="4303256"/>
            <a:ext cx="526577" cy="486072"/>
          </a:xfrm>
          <a:prstGeom prst="rect">
            <a:avLst/>
          </a:prstGeom>
          <a:noFill/>
        </p:spPr>
      </p:pic>
      <p:pic>
        <p:nvPicPr>
          <p:cNvPr id="21" name="Picture 20"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0448" y="4231526"/>
            <a:ext cx="852489" cy="629532"/>
          </a:xfrm>
          <a:prstGeom prst="rect">
            <a:avLst/>
          </a:prstGeom>
        </p:spPr>
      </p:pic>
      <p:sp>
        <p:nvSpPr>
          <p:cNvPr id="22" name="Rectangle 21"/>
          <p:cNvSpPr/>
          <p:nvPr/>
        </p:nvSpPr>
        <p:spPr>
          <a:xfrm>
            <a:off x="869211" y="1200217"/>
            <a:ext cx="866833" cy="392838"/>
          </a:xfrm>
          <a:prstGeom prst="rect">
            <a:avLst/>
          </a:prstGeom>
        </p:spPr>
        <p:txBody>
          <a:bodyPr wrap="none">
            <a:spAutoFit/>
          </a:bodyPr>
          <a:lstStyle/>
          <a:p>
            <a:pPr defTabSz="932597"/>
            <a:r>
              <a:rPr lang="en-US" sz="1903" kern="0">
                <a:solidFill>
                  <a:schemeClr val="bg1"/>
                </a:solidFill>
                <a:latin typeface="Gotham Rounded Medium" charset="0"/>
                <a:ea typeface="Gotham Rounded Medium" charset="0"/>
                <a:cs typeface="Gotham Rounded Medium" charset="0"/>
              </a:rPr>
              <a:t>DAG1</a:t>
            </a:r>
            <a:endParaRPr lang="en-US" sz="1903" kern="0" dirty="0">
              <a:solidFill>
                <a:schemeClr val="bg1"/>
              </a:solidFill>
              <a:latin typeface="Gotham Rounded Medium" charset="0"/>
              <a:ea typeface="Gotham Rounded Medium" charset="0"/>
              <a:cs typeface="Gotham Rounded Medium" charset="0"/>
            </a:endParaRPr>
          </a:p>
        </p:txBody>
      </p:sp>
      <p:pic>
        <p:nvPicPr>
          <p:cNvPr id="25"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64113" y="4303256"/>
            <a:ext cx="526577" cy="486072"/>
          </a:xfrm>
          <a:prstGeom prst="rect">
            <a:avLst/>
          </a:prstGeom>
          <a:noFill/>
        </p:spPr>
      </p:pic>
      <p:pic>
        <p:nvPicPr>
          <p:cNvPr id="28"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17608" y="2979955"/>
            <a:ext cx="526577" cy="486072"/>
          </a:xfrm>
          <a:prstGeom prst="rect">
            <a:avLst/>
          </a:prstGeom>
          <a:noFill/>
        </p:spPr>
      </p:pic>
      <p:pic>
        <p:nvPicPr>
          <p:cNvPr id="29" name="Picture 28"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4435" y="2908225"/>
            <a:ext cx="852489" cy="629532"/>
          </a:xfrm>
          <a:prstGeom prst="rect">
            <a:avLst/>
          </a:prstGeom>
        </p:spPr>
      </p:pic>
      <p:pic>
        <p:nvPicPr>
          <p:cNvPr id="30"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8099" y="2979955"/>
            <a:ext cx="526577" cy="486072"/>
          </a:xfrm>
          <a:prstGeom prst="rect">
            <a:avLst/>
          </a:prstGeom>
          <a:noFill/>
        </p:spPr>
      </p:pic>
      <p:pic>
        <p:nvPicPr>
          <p:cNvPr id="32"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88232" y="1657857"/>
            <a:ext cx="526577" cy="486072"/>
          </a:xfrm>
          <a:prstGeom prst="rect">
            <a:avLst/>
          </a:prstGeom>
          <a:noFill/>
        </p:spPr>
      </p:pic>
      <p:pic>
        <p:nvPicPr>
          <p:cNvPr id="33" name="Picture 32"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5057" y="1586128"/>
            <a:ext cx="852489" cy="629532"/>
          </a:xfrm>
          <a:prstGeom prst="rect">
            <a:avLst/>
          </a:prstGeom>
        </p:spPr>
      </p:pic>
      <p:pic>
        <p:nvPicPr>
          <p:cNvPr id="34"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8721" y="1657857"/>
            <a:ext cx="526577" cy="486072"/>
          </a:xfrm>
          <a:prstGeom prst="rect">
            <a:avLst/>
          </a:prstGeom>
          <a:noFill/>
        </p:spPr>
      </p:pic>
      <p:pic>
        <p:nvPicPr>
          <p:cNvPr id="36"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17608" y="5616221"/>
            <a:ext cx="526577" cy="486072"/>
          </a:xfrm>
          <a:prstGeom prst="rect">
            <a:avLst/>
          </a:prstGeom>
          <a:noFill/>
        </p:spPr>
      </p:pic>
      <p:pic>
        <p:nvPicPr>
          <p:cNvPr id="37" name="Picture 36" descr="V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4435" y="5544491"/>
            <a:ext cx="852489" cy="629532"/>
          </a:xfrm>
          <a:prstGeom prst="rect">
            <a:avLst/>
          </a:prstGeom>
        </p:spPr>
      </p:pic>
      <p:pic>
        <p:nvPicPr>
          <p:cNvPr id="39"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8099" y="5616221"/>
            <a:ext cx="526577" cy="486072"/>
          </a:xfrm>
          <a:prstGeom prst="rect">
            <a:avLst/>
          </a:prstGeom>
          <a:noFill/>
        </p:spPr>
      </p:pic>
      <p:pic>
        <p:nvPicPr>
          <p:cNvPr id="41"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49837" y="4290100"/>
            <a:ext cx="526577" cy="486072"/>
          </a:xfrm>
          <a:prstGeom prst="rect">
            <a:avLst/>
          </a:prstGeom>
          <a:noFill/>
        </p:spPr>
      </p:pic>
      <p:pic>
        <p:nvPicPr>
          <p:cNvPr id="43"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71488" y="4290100"/>
            <a:ext cx="526577" cy="486072"/>
          </a:xfrm>
          <a:prstGeom prst="rect">
            <a:avLst/>
          </a:prstGeom>
          <a:noFill/>
        </p:spPr>
      </p:pic>
      <p:pic>
        <p:nvPicPr>
          <p:cNvPr id="45"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43823" y="2966799"/>
            <a:ext cx="526577" cy="486072"/>
          </a:xfrm>
          <a:prstGeom prst="rect">
            <a:avLst/>
          </a:prstGeom>
          <a:noFill/>
        </p:spPr>
      </p:pic>
      <p:pic>
        <p:nvPicPr>
          <p:cNvPr id="47"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65475" y="2966799"/>
            <a:ext cx="526577" cy="486072"/>
          </a:xfrm>
          <a:prstGeom prst="rect">
            <a:avLst/>
          </a:prstGeom>
          <a:noFill/>
        </p:spPr>
      </p:pic>
      <p:pic>
        <p:nvPicPr>
          <p:cNvPr id="49"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14445" y="1644700"/>
            <a:ext cx="526577" cy="486072"/>
          </a:xfrm>
          <a:prstGeom prst="rect">
            <a:avLst/>
          </a:prstGeom>
          <a:noFill/>
        </p:spPr>
      </p:pic>
      <p:pic>
        <p:nvPicPr>
          <p:cNvPr id="51"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36097" y="1644700"/>
            <a:ext cx="526577" cy="486072"/>
          </a:xfrm>
          <a:prstGeom prst="rect">
            <a:avLst/>
          </a:prstGeom>
          <a:noFill/>
        </p:spPr>
      </p:pic>
      <p:pic>
        <p:nvPicPr>
          <p:cNvPr id="53"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43823" y="5603065"/>
            <a:ext cx="526577" cy="486072"/>
          </a:xfrm>
          <a:prstGeom prst="rect">
            <a:avLst/>
          </a:prstGeom>
          <a:noFill/>
        </p:spPr>
      </p:pic>
      <p:pic>
        <p:nvPicPr>
          <p:cNvPr id="55" name="Picture 5" descr="http://www.trickyways.com/wp-content/uploads/2011/04/microsoft-exchan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65475" y="5603065"/>
            <a:ext cx="526577" cy="486072"/>
          </a:xfrm>
          <a:prstGeom prst="rect">
            <a:avLst/>
          </a:prstGeom>
          <a:noFill/>
        </p:spPr>
      </p:pic>
      <p:sp>
        <p:nvSpPr>
          <p:cNvPr id="59" name="Rectangle 58"/>
          <p:cNvSpPr/>
          <p:nvPr/>
        </p:nvSpPr>
        <p:spPr>
          <a:xfrm>
            <a:off x="2018385" y="1200217"/>
            <a:ext cx="866833" cy="392838"/>
          </a:xfrm>
          <a:prstGeom prst="rect">
            <a:avLst/>
          </a:prstGeom>
        </p:spPr>
        <p:txBody>
          <a:bodyPr wrap="none">
            <a:spAutoFit/>
          </a:bodyPr>
          <a:lstStyle/>
          <a:p>
            <a:pPr defTabSz="932597"/>
            <a:r>
              <a:rPr lang="en-US" sz="1903" kern="0" dirty="0">
                <a:solidFill>
                  <a:sysClr val="windowText" lastClr="000000"/>
                </a:solidFill>
                <a:latin typeface="Gotham Rounded Medium" charset="0"/>
                <a:ea typeface="Gotham Rounded Medium" charset="0"/>
                <a:cs typeface="Gotham Rounded Medium" charset="0"/>
              </a:rPr>
              <a:t>DAG2</a:t>
            </a:r>
          </a:p>
        </p:txBody>
      </p:sp>
      <p:sp>
        <p:nvSpPr>
          <p:cNvPr id="60" name="Rectangle 59"/>
          <p:cNvSpPr/>
          <p:nvPr/>
        </p:nvSpPr>
        <p:spPr>
          <a:xfrm>
            <a:off x="4960231" y="1159656"/>
            <a:ext cx="866833" cy="392838"/>
          </a:xfrm>
          <a:prstGeom prst="rect">
            <a:avLst/>
          </a:prstGeom>
        </p:spPr>
        <p:txBody>
          <a:bodyPr wrap="none">
            <a:spAutoFit/>
          </a:bodyPr>
          <a:lstStyle/>
          <a:p>
            <a:pPr defTabSz="932597"/>
            <a:r>
              <a:rPr lang="en-US" sz="1903" kern="0">
                <a:solidFill>
                  <a:schemeClr val="bg1"/>
                </a:solidFill>
                <a:latin typeface="Gotham Rounded Medium" charset="0"/>
                <a:ea typeface="Gotham Rounded Medium" charset="0"/>
                <a:cs typeface="Gotham Rounded Medium" charset="0"/>
              </a:rPr>
              <a:t>DAG1</a:t>
            </a:r>
            <a:endParaRPr lang="en-US" sz="1903" kern="0" dirty="0">
              <a:solidFill>
                <a:schemeClr val="bg1"/>
              </a:solidFill>
              <a:latin typeface="Gotham Rounded Medium" charset="0"/>
              <a:ea typeface="Gotham Rounded Medium" charset="0"/>
              <a:cs typeface="Gotham Rounded Medium" charset="0"/>
            </a:endParaRPr>
          </a:p>
        </p:txBody>
      </p:sp>
      <p:sp>
        <p:nvSpPr>
          <p:cNvPr id="61" name="Rectangle 60"/>
          <p:cNvSpPr/>
          <p:nvPr/>
        </p:nvSpPr>
        <p:spPr>
          <a:xfrm>
            <a:off x="6127691" y="1173638"/>
            <a:ext cx="866833" cy="392838"/>
          </a:xfrm>
          <a:prstGeom prst="rect">
            <a:avLst/>
          </a:prstGeom>
        </p:spPr>
        <p:txBody>
          <a:bodyPr wrap="none">
            <a:spAutoFit/>
          </a:bodyPr>
          <a:lstStyle/>
          <a:p>
            <a:pPr defTabSz="932597"/>
            <a:r>
              <a:rPr lang="en-US" sz="1903" kern="0" dirty="0">
                <a:solidFill>
                  <a:sysClr val="windowText" lastClr="000000"/>
                </a:solidFill>
                <a:latin typeface="Gotham Rounded Medium" charset="0"/>
                <a:ea typeface="Gotham Rounded Medium" charset="0"/>
                <a:cs typeface="Gotham Rounded Medium" charset="0"/>
              </a:rPr>
              <a:t>DAG2</a:t>
            </a:r>
          </a:p>
        </p:txBody>
      </p:sp>
      <p:sp>
        <p:nvSpPr>
          <p:cNvPr id="62" name="Rectangle 61"/>
          <p:cNvSpPr/>
          <p:nvPr/>
        </p:nvSpPr>
        <p:spPr>
          <a:xfrm>
            <a:off x="3232538" y="1209670"/>
            <a:ext cx="588896" cy="478442"/>
          </a:xfrm>
          <a:prstGeom prst="rect">
            <a:avLst/>
          </a:prstGeom>
        </p:spPr>
        <p:txBody>
          <a:bodyPr wrap="none">
            <a:spAutoFit/>
          </a:bodyPr>
          <a:lstStyle/>
          <a:p>
            <a:pPr algn="ctr" defTabSz="932597"/>
            <a:r>
              <a:rPr lang="en-US" sz="1224" kern="0" dirty="0">
                <a:solidFill>
                  <a:schemeClr val="bg1"/>
                </a:solidFill>
                <a:latin typeface="Gotham Rounded Medium" charset="0"/>
                <a:ea typeface="Gotham Rounded Medium" charset="0"/>
                <a:cs typeface="Gotham Rounded Medium" charset="0"/>
              </a:rPr>
              <a:t>Mgmt</a:t>
            </a:r>
          </a:p>
          <a:p>
            <a:pPr algn="ctr" defTabSz="932597"/>
            <a:r>
              <a:rPr lang="en-US" sz="1224" kern="0" dirty="0">
                <a:solidFill>
                  <a:schemeClr val="bg1"/>
                </a:solidFill>
                <a:latin typeface="Gotham Rounded Medium" charset="0"/>
                <a:ea typeface="Gotham Rounded Medium" charset="0"/>
                <a:cs typeface="Gotham Rounded Medium" charset="0"/>
              </a:rPr>
              <a:t>VMs</a:t>
            </a:r>
          </a:p>
        </p:txBody>
      </p:sp>
      <p:sp>
        <p:nvSpPr>
          <p:cNvPr id="4" name="Title 3"/>
          <p:cNvSpPr>
            <a:spLocks noGrp="1"/>
          </p:cNvSpPr>
          <p:nvPr>
            <p:ph type="title"/>
          </p:nvPr>
        </p:nvSpPr>
        <p:spPr/>
        <p:txBody>
          <a:bodyPr/>
          <a:lstStyle/>
          <a:p>
            <a:r>
              <a:rPr lang="en-US" sz="4080" dirty="0"/>
              <a:t>Design Methodology (cont.)</a:t>
            </a:r>
            <a:br>
              <a:rPr lang="en-US" sz="4080" dirty="0"/>
            </a:br>
            <a:endParaRPr lang="en-US" sz="4080" dirty="0"/>
          </a:p>
        </p:txBody>
      </p:sp>
      <p:sp>
        <p:nvSpPr>
          <p:cNvPr id="70" name="Content Placeholder 3"/>
          <p:cNvSpPr>
            <a:spLocks noGrp="1"/>
          </p:cNvSpPr>
          <p:nvPr>
            <p:ph sz="quarter" idx="13"/>
          </p:nvPr>
        </p:nvSpPr>
        <p:spPr>
          <a:xfrm>
            <a:off x="8647289" y="1143141"/>
            <a:ext cx="3608439" cy="1153482"/>
          </a:xfrm>
        </p:spPr>
        <p:txBody>
          <a:bodyPr>
            <a:normAutofit fontScale="55000" lnSpcReduction="20000"/>
          </a:bodyPr>
          <a:lstStyle/>
          <a:p>
            <a:r>
              <a:rPr lang="en-GB" dirty="0"/>
              <a:t>Scale out rather than scale up &amp; do not exceed the sizing guidelines </a:t>
            </a:r>
          </a:p>
          <a:p>
            <a:r>
              <a:rPr lang="en-GB" dirty="0"/>
              <a:t>(24 cores &amp; 96GB RAM)</a:t>
            </a:r>
          </a:p>
        </p:txBody>
      </p:sp>
      <p:pic>
        <p:nvPicPr>
          <p:cNvPr id="72" name="Picture 356" descr="ICON_CPU_Q30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181930" y="3251168"/>
            <a:ext cx="434605" cy="793344"/>
          </a:xfrm>
          <a:prstGeom prst="rect">
            <a:avLst/>
          </a:prstGeom>
          <a:noFill/>
          <a:ln w="9525">
            <a:noFill/>
            <a:miter lim="800000"/>
            <a:headEnd/>
            <a:tailEnd/>
          </a:ln>
        </p:spPr>
      </p:pic>
      <p:pic>
        <p:nvPicPr>
          <p:cNvPr id="73" name="Picture 382" descr="ICON_DiscDrive_Q30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960794" y="5157323"/>
            <a:ext cx="957137" cy="653136"/>
          </a:xfrm>
          <a:prstGeom prst="rect">
            <a:avLst/>
          </a:prstGeom>
          <a:noFill/>
          <a:ln w="9525">
            <a:noFill/>
            <a:miter lim="800000"/>
            <a:headEnd/>
            <a:tailEnd/>
          </a:ln>
        </p:spPr>
      </p:pic>
      <p:pic>
        <p:nvPicPr>
          <p:cNvPr id="74" name="Picture 359" descr="ICON_Memory_Q30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071802" y="4236969"/>
            <a:ext cx="664125" cy="705830"/>
          </a:xfrm>
          <a:prstGeom prst="rect">
            <a:avLst/>
          </a:prstGeom>
          <a:noFill/>
          <a:ln w="9525">
            <a:noFill/>
            <a:miter lim="800000"/>
            <a:headEnd/>
            <a:tailEnd/>
          </a:ln>
        </p:spPr>
      </p:pic>
      <p:sp>
        <p:nvSpPr>
          <p:cNvPr id="75" name="Down Ribbon 74"/>
          <p:cNvSpPr/>
          <p:nvPr/>
        </p:nvSpPr>
        <p:spPr bwMode="gray">
          <a:xfrm>
            <a:off x="9267949" y="2568028"/>
            <a:ext cx="2453591" cy="556130"/>
          </a:xfrm>
          <a:prstGeom prst="ribbon">
            <a:avLst>
              <a:gd name="adj1" fmla="val 16667"/>
              <a:gd name="adj2" fmla="val 68347"/>
            </a:avLst>
          </a:prstGeom>
          <a:gradFill>
            <a:gsLst>
              <a:gs pos="0">
                <a:schemeClr val="accent1"/>
              </a:gs>
              <a:gs pos="100000">
                <a:schemeClr val="accent1">
                  <a:lumMod val="86000"/>
                </a:schemeClr>
              </a:gs>
            </a:gsLst>
            <a:lin ang="5400000" scaled="0"/>
          </a:gra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
        <p:nvSpPr>
          <p:cNvPr id="76" name="Rectangle 75"/>
          <p:cNvSpPr/>
          <p:nvPr/>
        </p:nvSpPr>
        <p:spPr>
          <a:xfrm>
            <a:off x="9645394" y="2663083"/>
            <a:ext cx="1589465" cy="392838"/>
          </a:xfrm>
          <a:prstGeom prst="rect">
            <a:avLst/>
          </a:prstGeom>
        </p:spPr>
        <p:txBody>
          <a:bodyPr wrap="none">
            <a:spAutoFit/>
          </a:bodyPr>
          <a:lstStyle/>
          <a:p>
            <a:pPr defTabSz="932597"/>
            <a:r>
              <a:rPr lang="en-US" sz="1903" kern="0" dirty="0">
                <a:solidFill>
                  <a:schemeClr val="bg1"/>
                </a:solidFill>
                <a:latin typeface="Gotham Rounded Medium" charset="0"/>
                <a:ea typeface="Gotham Rounded Medium" charset="0"/>
                <a:cs typeface="Gotham Rounded Medium" charset="0"/>
              </a:rPr>
              <a:t>NX-8150-G5</a:t>
            </a:r>
          </a:p>
        </p:txBody>
      </p:sp>
      <p:sp>
        <p:nvSpPr>
          <p:cNvPr id="77" name="Rectangle 76"/>
          <p:cNvSpPr/>
          <p:nvPr/>
        </p:nvSpPr>
        <p:spPr>
          <a:xfrm>
            <a:off x="9757312" y="3441258"/>
            <a:ext cx="1900099" cy="691503"/>
          </a:xfrm>
          <a:prstGeom prst="rect">
            <a:avLst/>
          </a:prstGeom>
        </p:spPr>
        <p:txBody>
          <a:bodyPr wrap="none">
            <a:spAutoFit/>
          </a:bodyPr>
          <a:lstStyle/>
          <a:p>
            <a:pPr defTabSz="932597"/>
            <a:r>
              <a:rPr lang="en-US" sz="1903" kern="0" dirty="0">
                <a:solidFill>
                  <a:sysClr val="windowText" lastClr="000000"/>
                </a:solidFill>
                <a:latin typeface="+mj-lt"/>
                <a:ea typeface="Gotham Rounded Medium" charset="0"/>
                <a:cs typeface="Gotham Rounded Medium" charset="0"/>
              </a:rPr>
              <a:t>Up to 36 </a:t>
            </a:r>
            <a:r>
              <a:rPr lang="en-US" sz="1903" kern="0" dirty="0" err="1">
                <a:solidFill>
                  <a:sysClr val="windowText" lastClr="000000"/>
                </a:solidFill>
                <a:latin typeface="+mj-lt"/>
                <a:ea typeface="Gotham Rounded Medium" charset="0"/>
                <a:cs typeface="Gotham Rounded Medium" charset="0"/>
              </a:rPr>
              <a:t>pCores</a:t>
            </a:r>
            <a:endParaRPr lang="en-US" sz="1903" kern="0" dirty="0">
              <a:solidFill>
                <a:sysClr val="windowText" lastClr="000000"/>
              </a:solidFill>
              <a:latin typeface="+mj-lt"/>
              <a:ea typeface="Gotham Rounded Medium" charset="0"/>
              <a:cs typeface="Gotham Rounded Medium" charset="0"/>
            </a:endParaRPr>
          </a:p>
          <a:p>
            <a:pPr defTabSz="932597"/>
            <a:r>
              <a:rPr lang="en-US" sz="1903" kern="0" dirty="0">
                <a:solidFill>
                  <a:sysClr val="windowText" lastClr="000000"/>
                </a:solidFill>
                <a:latin typeface="+mj-lt"/>
                <a:ea typeface="Gotham Rounded Medium" charset="0"/>
                <a:cs typeface="Gotham Rounded Medium" charset="0"/>
              </a:rPr>
              <a:t>(Intel </a:t>
            </a:r>
            <a:r>
              <a:rPr lang="en-US" sz="1903" kern="0" dirty="0" err="1">
                <a:solidFill>
                  <a:sysClr val="windowText" lastClr="000000"/>
                </a:solidFill>
                <a:latin typeface="+mj-lt"/>
                <a:ea typeface="Gotham Rounded Medium" charset="0"/>
                <a:cs typeface="Gotham Rounded Medium" charset="0"/>
              </a:rPr>
              <a:t>Broadwell</a:t>
            </a:r>
            <a:r>
              <a:rPr lang="en-US" sz="1903" kern="0" dirty="0">
                <a:solidFill>
                  <a:sysClr val="windowText" lastClr="000000"/>
                </a:solidFill>
                <a:latin typeface="+mj-lt"/>
                <a:ea typeface="Gotham Rounded Medium" charset="0"/>
                <a:cs typeface="Gotham Rounded Medium" charset="0"/>
              </a:rPr>
              <a:t>)</a:t>
            </a:r>
          </a:p>
        </p:txBody>
      </p:sp>
      <p:sp>
        <p:nvSpPr>
          <p:cNvPr id="78" name="Rectangle 77"/>
          <p:cNvSpPr/>
          <p:nvPr/>
        </p:nvSpPr>
        <p:spPr>
          <a:xfrm>
            <a:off x="9842140" y="4405554"/>
            <a:ext cx="2093018" cy="392838"/>
          </a:xfrm>
          <a:prstGeom prst="rect">
            <a:avLst/>
          </a:prstGeom>
        </p:spPr>
        <p:txBody>
          <a:bodyPr wrap="none">
            <a:spAutoFit/>
          </a:bodyPr>
          <a:lstStyle/>
          <a:p>
            <a:pPr defTabSz="932597"/>
            <a:r>
              <a:rPr lang="en-US" sz="1903" kern="0" dirty="0">
                <a:solidFill>
                  <a:sysClr val="windowText" lastClr="000000"/>
                </a:solidFill>
                <a:latin typeface="+mj-lt"/>
                <a:ea typeface="Gotham Rounded Medium" charset="0"/>
                <a:cs typeface="Gotham Rounded Medium" charset="0"/>
              </a:rPr>
              <a:t>Up to 768GB RAM</a:t>
            </a:r>
          </a:p>
        </p:txBody>
      </p:sp>
      <p:sp>
        <p:nvSpPr>
          <p:cNvPr id="79" name="Rectangle 78"/>
          <p:cNvSpPr/>
          <p:nvPr/>
        </p:nvSpPr>
        <p:spPr>
          <a:xfrm>
            <a:off x="9866212" y="5087612"/>
            <a:ext cx="2124081" cy="691503"/>
          </a:xfrm>
          <a:prstGeom prst="rect">
            <a:avLst/>
          </a:prstGeom>
        </p:spPr>
        <p:txBody>
          <a:bodyPr wrap="none">
            <a:spAutoFit/>
          </a:bodyPr>
          <a:lstStyle/>
          <a:p>
            <a:pPr defTabSz="932597"/>
            <a:r>
              <a:rPr lang="en-US" sz="1903" kern="0">
                <a:solidFill>
                  <a:sysClr val="windowText" lastClr="000000"/>
                </a:solidFill>
                <a:latin typeface="+mj-lt"/>
                <a:ea typeface="Gotham Rounded Medium" charset="0"/>
                <a:cs typeface="Gotham Rounded Medium" charset="0"/>
              </a:rPr>
              <a:t>4 x 2TB SSD</a:t>
            </a:r>
          </a:p>
          <a:p>
            <a:pPr defTabSz="932597"/>
            <a:r>
              <a:rPr lang="en-US" sz="1903" kern="0" dirty="0">
                <a:solidFill>
                  <a:sysClr val="windowText" lastClr="000000"/>
                </a:solidFill>
                <a:latin typeface="+mj-lt"/>
                <a:ea typeface="Gotham Rounded Medium" charset="0"/>
                <a:cs typeface="Gotham Rounded Medium" charset="0"/>
              </a:rPr>
              <a:t>20 x 2TB SAS HDD</a:t>
            </a:r>
          </a:p>
        </p:txBody>
      </p:sp>
      <p:sp>
        <p:nvSpPr>
          <p:cNvPr id="93" name="Rectangle 92"/>
          <p:cNvSpPr/>
          <p:nvPr/>
        </p:nvSpPr>
        <p:spPr>
          <a:xfrm>
            <a:off x="9919800" y="6062600"/>
            <a:ext cx="1396545" cy="392838"/>
          </a:xfrm>
          <a:prstGeom prst="rect">
            <a:avLst/>
          </a:prstGeom>
        </p:spPr>
        <p:txBody>
          <a:bodyPr wrap="none">
            <a:spAutoFit/>
          </a:bodyPr>
          <a:lstStyle/>
          <a:p>
            <a:pPr defTabSz="932597"/>
            <a:r>
              <a:rPr lang="en-US" sz="1903" kern="0" dirty="0">
                <a:solidFill>
                  <a:sysClr val="windowText" lastClr="000000"/>
                </a:solidFill>
                <a:latin typeface="+mj-lt"/>
                <a:ea typeface="Gotham Rounded Medium" charset="0"/>
                <a:cs typeface="Gotham Rounded Medium" charset="0"/>
              </a:rPr>
              <a:t>In Just 2RU!</a:t>
            </a:r>
          </a:p>
        </p:txBody>
      </p:sp>
      <p:pic>
        <p:nvPicPr>
          <p:cNvPr id="94" name="Picture 7" descr="ICON_Datacenter_wStorage_1up_Q40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94171" y="5947449"/>
            <a:ext cx="497999" cy="784715"/>
          </a:xfrm>
          <a:prstGeom prst="rect">
            <a:avLst/>
          </a:prstGeom>
          <a:noFill/>
          <a:ln w="9525">
            <a:noFill/>
            <a:miter lim="800000"/>
            <a:headEnd/>
            <a:tailEnd/>
          </a:ln>
        </p:spPr>
      </p:pic>
      <p:sp>
        <p:nvSpPr>
          <p:cNvPr id="80" name="Text Placeholder 2"/>
          <p:cNvSpPr txBox="1">
            <a:spLocks/>
          </p:cNvSpPr>
          <p:nvPr/>
        </p:nvSpPr>
        <p:spPr>
          <a:xfrm>
            <a:off x="724860" y="496"/>
            <a:ext cx="11230664" cy="1095011"/>
          </a:xfrm>
          <a:prstGeom prst="rect">
            <a:avLst/>
          </a:prstGeom>
        </p:spPr>
        <p:txBody>
          <a:bodyPr lIns="110988" tIns="55494" rIns="110988" bIns="55494" anchor="ctr"/>
          <a:lstStyle>
            <a:lvl1pPr marL="0" indent="0" algn="l" defTabSz="408141" rtl="0" eaLnBrk="1" latinLnBrk="0" hangingPunct="1">
              <a:spcBef>
                <a:spcPct val="20000"/>
              </a:spcBef>
              <a:buFontTx/>
              <a:buNone/>
              <a:defRPr lang="en-US" sz="2400" b="0" i="0" kern="1200">
                <a:solidFill>
                  <a:schemeClr val="bg1"/>
                </a:solidFill>
                <a:latin typeface="Gotham Medium" charset="0"/>
                <a:ea typeface="Gotham Medium" charset="0"/>
                <a:cs typeface="Gotham Medium" charset="0"/>
              </a:defRPr>
            </a:lvl1pPr>
            <a:lvl2pPr marL="357123" indent="-151636" algn="l" defTabSz="408141" rtl="0" eaLnBrk="1" latinLnBrk="0" hangingPunct="1">
              <a:spcBef>
                <a:spcPct val="20000"/>
              </a:spcBef>
              <a:buSzPct val="110000"/>
              <a:buFont typeface="Arial" pitchFamily="34" charset="0"/>
              <a:buChar char="•"/>
              <a:defRPr lang="en-US" sz="1800" b="0" i="0" kern="1200" dirty="0" smtClean="0">
                <a:solidFill>
                  <a:schemeClr val="tx1">
                    <a:lumMod val="65000"/>
                    <a:lumOff val="35000"/>
                  </a:schemeClr>
                </a:solidFill>
                <a:latin typeface="Gotham Book" charset="0"/>
                <a:ea typeface="Gotham Book" charset="0"/>
                <a:cs typeface="Gotham Book" charset="0"/>
              </a:defRPr>
            </a:lvl2pPr>
            <a:lvl3pPr marL="507341" indent="-150218" algn="l" defTabSz="408141" rtl="0" eaLnBrk="1" latinLnBrk="0" hangingPunct="1">
              <a:spcBef>
                <a:spcPct val="20000"/>
              </a:spcBef>
              <a:buFont typeface="Arial" pitchFamily="34" charset="0"/>
              <a:buChar char="–"/>
              <a:defRPr lang="en-US" sz="1600" b="0" i="0" kern="1200" dirty="0" smtClean="0">
                <a:solidFill>
                  <a:schemeClr val="tx1">
                    <a:lumMod val="65000"/>
                    <a:lumOff val="35000"/>
                  </a:schemeClr>
                </a:solidFill>
                <a:latin typeface="Gotham Book" charset="0"/>
                <a:ea typeface="Gotham Book" charset="0"/>
                <a:cs typeface="Gotham Book" charset="0"/>
              </a:defRPr>
            </a:lvl3pPr>
            <a:lvl4pPr marL="1428492"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4pPr>
            <a:lvl5pPr marL="1836633" indent="-204070" algn="l" defTabSz="408141" rtl="0" eaLnBrk="1" latinLnBrk="0" hangingPunct="1">
              <a:spcBef>
                <a:spcPct val="20000"/>
              </a:spcBef>
              <a:buFont typeface="Arial"/>
              <a:buChar char="»"/>
              <a:defRPr lang="en-US" sz="1400" kern="1200" dirty="0" smtClean="0">
                <a:solidFill>
                  <a:schemeClr val="tx1">
                    <a:lumMod val="65000"/>
                    <a:lumOff val="35000"/>
                  </a:schemeClr>
                </a:solidFill>
                <a:latin typeface="+mn-lt"/>
                <a:ea typeface="+mn-ea"/>
                <a:cs typeface="+mn-cs"/>
              </a:defRPr>
            </a:lvl5pPr>
            <a:lvl6pPr marL="2244773" indent="-204070" algn="l" defTabSz="408141" rtl="0" eaLnBrk="1" latinLnBrk="0" hangingPunct="1">
              <a:spcBef>
                <a:spcPct val="20000"/>
              </a:spcBef>
              <a:buFont typeface="Arial"/>
              <a:buChar char="•"/>
              <a:defRPr sz="1800" kern="1200">
                <a:solidFill>
                  <a:schemeClr val="tx1"/>
                </a:solidFill>
                <a:latin typeface="+mn-lt"/>
                <a:ea typeface="+mn-ea"/>
                <a:cs typeface="+mn-cs"/>
              </a:defRPr>
            </a:lvl6pPr>
            <a:lvl7pPr marL="2652914" indent="-204070" algn="l" defTabSz="408141" rtl="0" eaLnBrk="1" latinLnBrk="0" hangingPunct="1">
              <a:spcBef>
                <a:spcPct val="20000"/>
              </a:spcBef>
              <a:buFont typeface="Arial"/>
              <a:buChar char="•"/>
              <a:defRPr sz="1800" kern="1200">
                <a:solidFill>
                  <a:schemeClr val="tx1"/>
                </a:solidFill>
                <a:latin typeface="+mn-lt"/>
                <a:ea typeface="+mn-ea"/>
                <a:cs typeface="+mn-cs"/>
              </a:defRPr>
            </a:lvl7pPr>
            <a:lvl8pPr marL="3061055" indent="-204070" algn="l" defTabSz="408141" rtl="0" eaLnBrk="1" latinLnBrk="0" hangingPunct="1">
              <a:spcBef>
                <a:spcPct val="20000"/>
              </a:spcBef>
              <a:buFont typeface="Arial"/>
              <a:buChar char="•"/>
              <a:defRPr sz="1800" kern="1200">
                <a:solidFill>
                  <a:schemeClr val="tx1"/>
                </a:solidFill>
                <a:latin typeface="+mn-lt"/>
                <a:ea typeface="+mn-ea"/>
                <a:cs typeface="+mn-cs"/>
              </a:defRPr>
            </a:lvl8pPr>
            <a:lvl9pPr marL="3469195" indent="-204070" algn="l" defTabSz="408141" rtl="0" eaLnBrk="1" latinLnBrk="0" hangingPunct="1">
              <a:spcBef>
                <a:spcPct val="20000"/>
              </a:spcBef>
              <a:buFont typeface="Arial"/>
              <a:buChar char="•"/>
              <a:defRPr sz="1800" kern="1200">
                <a:solidFill>
                  <a:schemeClr val="tx1"/>
                </a:solidFill>
                <a:latin typeface="+mn-lt"/>
                <a:ea typeface="+mn-ea"/>
                <a:cs typeface="+mn-cs"/>
              </a:defRPr>
            </a:lvl9pPr>
          </a:lstStyle>
          <a:p>
            <a:pPr defTabSz="416263"/>
            <a:endParaRPr lang="en-US" sz="3264" dirty="0"/>
          </a:p>
        </p:txBody>
      </p:sp>
      <p:pic>
        <p:nvPicPr>
          <p:cNvPr id="83" name="Picture 8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81605" y="2203082"/>
            <a:ext cx="3816748" cy="683348"/>
          </a:xfrm>
          <a:prstGeom prst="rect">
            <a:avLst/>
          </a:prstGeom>
        </p:spPr>
      </p:pic>
      <p:pic>
        <p:nvPicPr>
          <p:cNvPr id="84" name="Picture 8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81605" y="3504895"/>
            <a:ext cx="3816748" cy="683348"/>
          </a:xfrm>
          <a:prstGeom prst="rect">
            <a:avLst/>
          </a:prstGeom>
        </p:spPr>
      </p:pic>
      <p:pic>
        <p:nvPicPr>
          <p:cNvPr id="86" name="Picture 8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81605" y="4851135"/>
            <a:ext cx="3816748" cy="683348"/>
          </a:xfrm>
          <a:prstGeom prst="rect">
            <a:avLst/>
          </a:prstGeom>
        </p:spPr>
      </p:pic>
      <p:pic>
        <p:nvPicPr>
          <p:cNvPr id="87" name="Picture 8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81605" y="6289711"/>
            <a:ext cx="3816748" cy="683348"/>
          </a:xfrm>
          <a:prstGeom prst="rect">
            <a:avLst/>
          </a:prstGeom>
        </p:spPr>
      </p:pic>
      <p:pic>
        <p:nvPicPr>
          <p:cNvPr id="88" name="Picture 8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4909" y="2196633"/>
            <a:ext cx="3816748" cy="683348"/>
          </a:xfrm>
          <a:prstGeom prst="rect">
            <a:avLst/>
          </a:prstGeom>
        </p:spPr>
      </p:pic>
      <p:pic>
        <p:nvPicPr>
          <p:cNvPr id="89" name="Picture 8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4909" y="3498446"/>
            <a:ext cx="3816748" cy="683348"/>
          </a:xfrm>
          <a:prstGeom prst="rect">
            <a:avLst/>
          </a:prstGeom>
        </p:spPr>
      </p:pic>
      <p:pic>
        <p:nvPicPr>
          <p:cNvPr id="90" name="Picture 8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4909" y="4844686"/>
            <a:ext cx="3816748" cy="683348"/>
          </a:xfrm>
          <a:prstGeom prst="rect">
            <a:avLst/>
          </a:prstGeom>
        </p:spPr>
      </p:pic>
      <p:pic>
        <p:nvPicPr>
          <p:cNvPr id="91" name="Picture 9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4909" y="6283263"/>
            <a:ext cx="3816748" cy="683348"/>
          </a:xfrm>
          <a:prstGeom prst="rect">
            <a:avLst/>
          </a:prstGeom>
        </p:spPr>
      </p:pic>
      <p:sp>
        <p:nvSpPr>
          <p:cNvPr id="2" name="Left Brace 1"/>
          <p:cNvSpPr/>
          <p:nvPr/>
        </p:nvSpPr>
        <p:spPr>
          <a:xfrm>
            <a:off x="8412251" y="3251167"/>
            <a:ext cx="659552" cy="3480997"/>
          </a:xfrm>
          <a:prstGeom prst="leftBrace">
            <a:avLst>
              <a:gd name="adj1" fmla="val 46034"/>
              <a:gd name="adj2" fmla="val 55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32597"/>
            <a:endParaRPr lang="en-US" sz="2448" kern="0">
              <a:solidFill>
                <a:sysClr val="windowText" lastClr="000000"/>
              </a:solidFill>
            </a:endParaRPr>
          </a:p>
        </p:txBody>
      </p:sp>
    </p:spTree>
    <p:extLst>
      <p:ext uri="{BB962C8B-B14F-4D97-AF65-F5344CB8AC3E}">
        <p14:creationId xmlns:p14="http://schemas.microsoft.com/office/powerpoint/2010/main" val="118171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par>
                                <p:cTn id="17" presetID="9"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dissolve">
                                      <p:cBhvr>
                                        <p:cTn id="19" dur="500"/>
                                        <p:tgtEl>
                                          <p:spTgt spid="51"/>
                                        </p:tgtEl>
                                      </p:cBhvr>
                                    </p:animEffect>
                                  </p:childTnLst>
                                </p:cTn>
                              </p:par>
                              <p:par>
                                <p:cTn id="20" presetID="9"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par>
                                <p:cTn id="23" presetID="9"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dissolve">
                                      <p:cBhvr>
                                        <p:cTn id="25" dur="500"/>
                                        <p:tgtEl>
                                          <p:spTgt spid="43"/>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dissolve">
                                      <p:cBhvr>
                                        <p:cTn id="33" dur="500"/>
                                        <p:tgtEl>
                                          <p:spTgt spid="72"/>
                                        </p:tgtEl>
                                      </p:cBhvr>
                                    </p:animEffect>
                                  </p:childTnLst>
                                </p:cTn>
                              </p:par>
                              <p:par>
                                <p:cTn id="34" presetID="9" presetClass="entr" presetSubtype="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dissolve">
                                      <p:cBhvr>
                                        <p:cTn id="36" dur="500"/>
                                        <p:tgtEl>
                                          <p:spTgt spid="73"/>
                                        </p:tgtEl>
                                      </p:cBhvr>
                                    </p:animEffect>
                                  </p:childTnLst>
                                </p:cTn>
                              </p:par>
                              <p:par>
                                <p:cTn id="37" presetID="9"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dissolve">
                                      <p:cBhvr>
                                        <p:cTn id="39" dur="500"/>
                                        <p:tgtEl>
                                          <p:spTgt spid="7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dissolve">
                                      <p:cBhvr>
                                        <p:cTn id="42" dur="500"/>
                                        <p:tgtEl>
                                          <p:spTgt spid="75"/>
                                        </p:tgtEl>
                                      </p:cBhvr>
                                    </p:animEffect>
                                  </p:childTnLst>
                                </p:cTn>
                              </p:par>
                              <p:par>
                                <p:cTn id="43" presetID="9" presetClass="entr" presetSubtype="0" fill="hold" grpId="1"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dissolve">
                                      <p:cBhvr>
                                        <p:cTn id="45" dur="500"/>
                                        <p:tgtEl>
                                          <p:spTgt spid="76"/>
                                        </p:tgtEl>
                                      </p:cBhvr>
                                    </p:animEffect>
                                  </p:childTnLst>
                                </p:cTn>
                              </p:par>
                              <p:par>
                                <p:cTn id="46" presetID="9" presetClass="entr" presetSubtype="0" fill="hold" grpId="1"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dissolve">
                                      <p:cBhvr>
                                        <p:cTn id="48" dur="500"/>
                                        <p:tgtEl>
                                          <p:spTgt spid="77"/>
                                        </p:tgtEl>
                                      </p:cBhvr>
                                    </p:animEffect>
                                  </p:childTnLst>
                                </p:cTn>
                              </p:par>
                              <p:par>
                                <p:cTn id="49" presetID="9" presetClass="entr" presetSubtype="0" fill="hold" grpId="1"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dissolve">
                                      <p:cBhvr>
                                        <p:cTn id="51" dur="500"/>
                                        <p:tgtEl>
                                          <p:spTgt spid="78"/>
                                        </p:tgtEl>
                                      </p:cBhvr>
                                    </p:animEffect>
                                  </p:childTnLst>
                                </p:cTn>
                              </p:par>
                              <p:par>
                                <p:cTn id="52" presetID="9" presetClass="entr" presetSubtype="0" fill="hold" grpId="1"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dissolve">
                                      <p:cBhvr>
                                        <p:cTn id="54" dur="500"/>
                                        <p:tgtEl>
                                          <p:spTgt spid="79"/>
                                        </p:tgtEl>
                                      </p:cBhvr>
                                    </p:animEffect>
                                  </p:childTnLst>
                                </p:cTn>
                              </p:par>
                              <p:par>
                                <p:cTn id="55" presetID="9" presetClass="entr" presetSubtype="0" fill="hold" grpId="1"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dissolve">
                                      <p:cBhvr>
                                        <p:cTn id="57" dur="500"/>
                                        <p:tgtEl>
                                          <p:spTgt spid="93"/>
                                        </p:tgtEl>
                                      </p:cBhvr>
                                    </p:animEffect>
                                  </p:childTnLst>
                                </p:cTn>
                              </p:par>
                              <p:par>
                                <p:cTn id="58" presetID="9" presetClass="entr" presetSubtype="0" fill="hold" nodeType="with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dissolve">
                                      <p:cBhvr>
                                        <p:cTn id="60" dur="500"/>
                                        <p:tgtEl>
                                          <p:spTgt spid="94"/>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dissolve">
                                      <p:cBhvr>
                                        <p:cTn id="67" dur="500"/>
                                        <p:tgtEl>
                                          <p:spTgt spid="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dissolve">
                                      <p:cBhvr>
                                        <p:cTn id="70" dur="500"/>
                                        <p:tgtEl>
                                          <p:spTgt spid="22"/>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dissolve">
                                      <p:cBhvr>
                                        <p:cTn id="76" dur="500"/>
                                        <p:tgtEl>
                                          <p:spTgt spid="56"/>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dissolve">
                                      <p:cBhvr>
                                        <p:cTn id="81" dur="500"/>
                                        <p:tgtEl>
                                          <p:spTgt spid="32"/>
                                        </p:tgtEl>
                                      </p:cBhvr>
                                    </p:animEffect>
                                  </p:childTnLst>
                                </p:cTn>
                              </p:par>
                              <p:par>
                                <p:cTn id="82" presetID="9"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dissolve">
                                      <p:cBhvr>
                                        <p:cTn id="84" dur="500"/>
                                        <p:tgtEl>
                                          <p:spTgt spid="28"/>
                                        </p:tgtEl>
                                      </p:cBhvr>
                                    </p:animEffect>
                                  </p:childTnLst>
                                </p:cTn>
                              </p:par>
                              <p:par>
                                <p:cTn id="85" presetID="9" presetClass="entr" presetSubtype="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dissolve">
                                      <p:cBhvr>
                                        <p:cTn id="87" dur="500"/>
                                        <p:tgtEl>
                                          <p:spTgt spid="19"/>
                                        </p:tgtEl>
                                      </p:cBhvr>
                                    </p:animEffect>
                                  </p:childTnLst>
                                </p:cTn>
                              </p:par>
                              <p:par>
                                <p:cTn id="88" presetID="9"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dissolve">
                                      <p:cBhvr>
                                        <p:cTn id="90" dur="500"/>
                                        <p:tgtEl>
                                          <p:spTgt spid="36"/>
                                        </p:tgtEl>
                                      </p:cBhvr>
                                    </p:animEffect>
                                  </p:childTnLst>
                                </p:cTn>
                              </p:par>
                              <p:par>
                                <p:cTn id="91" presetID="9" presetClass="entr" presetSubtype="0"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dissolve">
                                      <p:cBhvr>
                                        <p:cTn id="93" dur="500"/>
                                        <p:tgtEl>
                                          <p:spTgt spid="49"/>
                                        </p:tgtEl>
                                      </p:cBhvr>
                                    </p:animEffect>
                                  </p:childTnLst>
                                </p:cTn>
                              </p:par>
                              <p:par>
                                <p:cTn id="94" presetID="9" presetClass="entr" presetSubtype="0" fill="hold" nodeType="with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dissolve">
                                      <p:cBhvr>
                                        <p:cTn id="96" dur="500"/>
                                        <p:tgtEl>
                                          <p:spTgt spid="45"/>
                                        </p:tgtEl>
                                      </p:cBhvr>
                                    </p:animEffect>
                                  </p:childTnLst>
                                </p:cTn>
                              </p:par>
                              <p:par>
                                <p:cTn id="97" presetID="9"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dissolve">
                                      <p:cBhvr>
                                        <p:cTn id="99" dur="500"/>
                                        <p:tgtEl>
                                          <p:spTgt spid="41"/>
                                        </p:tgtEl>
                                      </p:cBhvr>
                                    </p:animEffect>
                                  </p:childTnLst>
                                </p:cTn>
                              </p:par>
                              <p:par>
                                <p:cTn id="100" presetID="9"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dissolve">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59"/>
                                        </p:tgtEl>
                                        <p:attrNameLst>
                                          <p:attrName>style.visibility</p:attrName>
                                        </p:attrNameLst>
                                      </p:cBhvr>
                                      <p:to>
                                        <p:strVal val="visible"/>
                                      </p:to>
                                    </p:set>
                                    <p:animEffect transition="in" filter="dissolve">
                                      <p:cBhvr>
                                        <p:cTn id="107" dur="500"/>
                                        <p:tgtEl>
                                          <p:spTgt spid="59"/>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dissolve">
                                      <p:cBhvr>
                                        <p:cTn id="110" dur="500"/>
                                        <p:tgtEl>
                                          <p:spTgt spid="58"/>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61"/>
                                        </p:tgtEl>
                                        <p:attrNameLst>
                                          <p:attrName>style.visibility</p:attrName>
                                        </p:attrNameLst>
                                      </p:cBhvr>
                                      <p:to>
                                        <p:strVal val="visible"/>
                                      </p:to>
                                    </p:set>
                                    <p:animEffect transition="in" filter="dissolve">
                                      <p:cBhvr>
                                        <p:cTn id="113" dur="500"/>
                                        <p:tgtEl>
                                          <p:spTgt spid="61"/>
                                        </p:tgtEl>
                                      </p:cBhvr>
                                    </p:animEffect>
                                  </p:childTnLst>
                                </p:cTn>
                              </p:par>
                              <p:par>
                                <p:cTn id="114" presetID="9" presetClass="entr" presetSubtype="0" fill="hold" grpId="0" nodeType="with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dissolve">
                                      <p:cBhvr>
                                        <p:cTn id="116" dur="500"/>
                                        <p:tgtEl>
                                          <p:spTgt spid="57"/>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dissolve">
                                      <p:cBhvr>
                                        <p:cTn id="124" dur="500"/>
                                        <p:tgtEl>
                                          <p:spTgt spid="62"/>
                                        </p:tgtEl>
                                      </p:cBhvr>
                                    </p:animEffect>
                                  </p:childTnLst>
                                </p:cTn>
                              </p:par>
                              <p:par>
                                <p:cTn id="125" presetID="9" presetClass="entr" presetSubtype="0" fill="hold" nodeType="with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dissolve">
                                      <p:cBhvr>
                                        <p:cTn id="127" dur="500"/>
                                        <p:tgtEl>
                                          <p:spTgt spid="33"/>
                                        </p:tgtEl>
                                      </p:cBhvr>
                                    </p:animEffect>
                                  </p:childTnLst>
                                </p:cTn>
                              </p:par>
                              <p:par>
                                <p:cTn id="128" presetID="9" presetClass="entr" presetSubtype="0" fill="hold"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dissolve">
                                      <p:cBhvr>
                                        <p:cTn id="130" dur="500"/>
                                        <p:tgtEl>
                                          <p:spTgt spid="29"/>
                                        </p:tgtEl>
                                      </p:cBhvr>
                                    </p:animEffect>
                                  </p:childTnLst>
                                </p:cTn>
                              </p:par>
                              <p:par>
                                <p:cTn id="131" presetID="9"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dissolve">
                                      <p:cBhvr>
                                        <p:cTn id="133" dur="500"/>
                                        <p:tgtEl>
                                          <p:spTgt spid="21"/>
                                        </p:tgtEl>
                                      </p:cBhvr>
                                    </p:animEffect>
                                  </p:childTnLst>
                                </p:cTn>
                              </p:par>
                              <p:par>
                                <p:cTn id="134" presetID="9" presetClass="entr" presetSubtype="0" fill="hold" nodeType="with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dissolve">
                                      <p:cBhvr>
                                        <p:cTn id="136" dur="500"/>
                                        <p:tgtEl>
                                          <p:spTgt spid="37"/>
                                        </p:tgtEl>
                                      </p:cBhvr>
                                    </p:animEffect>
                                  </p:childTnLst>
                                </p:cTn>
                              </p:par>
                              <p:par>
                                <p:cTn id="137" presetID="9" presetClass="entr" presetSubtype="0" fill="hold" nodeType="withEffect">
                                  <p:stCondLst>
                                    <p:cond delay="0"/>
                                  </p:stCondLst>
                                  <p:childTnLst>
                                    <p:set>
                                      <p:cBhvr>
                                        <p:cTn id="138" dur="1" fill="hold">
                                          <p:stCondLst>
                                            <p:cond delay="0"/>
                                          </p:stCondLst>
                                        </p:cTn>
                                        <p:tgtEl>
                                          <p:spTgt spid="67"/>
                                        </p:tgtEl>
                                        <p:attrNameLst>
                                          <p:attrName>style.visibility</p:attrName>
                                        </p:attrNameLst>
                                      </p:cBhvr>
                                      <p:to>
                                        <p:strVal val="visible"/>
                                      </p:to>
                                    </p:set>
                                    <p:animEffect transition="in" filter="dissolve">
                                      <p:cBhvr>
                                        <p:cTn id="139" dur="500"/>
                                        <p:tgtEl>
                                          <p:spTgt spid="67"/>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dissolve">
                                      <p:cBhvr>
                                        <p:cTn id="142" dur="500"/>
                                        <p:tgtEl>
                                          <p:spTgt spid="64"/>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69"/>
                                        </p:tgtEl>
                                        <p:attrNameLst>
                                          <p:attrName>style.visibility</p:attrName>
                                        </p:attrNameLst>
                                      </p:cBhvr>
                                      <p:to>
                                        <p:strVal val="visible"/>
                                      </p:to>
                                    </p:set>
                                    <p:animEffect transition="in" filter="dissolve">
                                      <p:cBhvr>
                                        <p:cTn id="145" dur="500"/>
                                        <p:tgtEl>
                                          <p:spTgt spid="69"/>
                                        </p:tgtEl>
                                      </p:cBhvr>
                                    </p:animEffect>
                                  </p:childTnLst>
                                </p:cTn>
                              </p:par>
                              <p:par>
                                <p:cTn id="146" presetID="9" presetClass="entr" presetSubtype="0" fill="hold"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dissolve">
                                      <p:cBhvr>
                                        <p:cTn id="148" dur="500"/>
                                        <p:tgtEl>
                                          <p:spTgt spid="66"/>
                                        </p:tgtEl>
                                      </p:cBhvr>
                                    </p:animEffect>
                                  </p:childTnLst>
                                </p:cTn>
                              </p:par>
                              <p:par>
                                <p:cTn id="149" presetID="9" presetClass="entr" presetSubtype="0" fill="hold" nodeType="withEffect">
                                  <p:stCondLst>
                                    <p:cond delay="0"/>
                                  </p:stCondLst>
                                  <p:childTnLst>
                                    <p:set>
                                      <p:cBhvr>
                                        <p:cTn id="150" dur="1" fill="hold">
                                          <p:stCondLst>
                                            <p:cond delay="0"/>
                                          </p:stCondLst>
                                        </p:cTn>
                                        <p:tgtEl>
                                          <p:spTgt spid="65"/>
                                        </p:tgtEl>
                                        <p:attrNameLst>
                                          <p:attrName>style.visibility</p:attrName>
                                        </p:attrNameLst>
                                      </p:cBhvr>
                                      <p:to>
                                        <p:strVal val="visible"/>
                                      </p:to>
                                    </p:set>
                                    <p:animEffect transition="in" filter="dissolve">
                                      <p:cBhvr>
                                        <p:cTn id="151" dur="500"/>
                                        <p:tgtEl>
                                          <p:spTgt spid="65"/>
                                        </p:tgtEl>
                                      </p:cBhvr>
                                    </p:animEffect>
                                  </p:childTnLst>
                                </p:cTn>
                              </p:par>
                              <p:par>
                                <p:cTn id="152" presetID="9" presetClass="entr" presetSubtype="0" fill="hold"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dissolve">
                                      <p:cBhvr>
                                        <p:cTn id="154" dur="500"/>
                                        <p:tgtEl>
                                          <p:spTgt spid="68"/>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76"/>
                                        </p:tgtEl>
                                        <p:attrNameLst>
                                          <p:attrName>style.visibility</p:attrName>
                                        </p:attrNameLst>
                                      </p:cBhvr>
                                      <p:to>
                                        <p:strVal val="visible"/>
                                      </p:to>
                                    </p:set>
                                    <p:animEffect transition="in" filter="dissolve">
                                      <p:cBhvr>
                                        <p:cTn id="157" dur="500"/>
                                        <p:tgtEl>
                                          <p:spTgt spid="76"/>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77"/>
                                        </p:tgtEl>
                                        <p:attrNameLst>
                                          <p:attrName>style.visibility</p:attrName>
                                        </p:attrNameLst>
                                      </p:cBhvr>
                                      <p:to>
                                        <p:strVal val="visible"/>
                                      </p:to>
                                    </p:set>
                                    <p:animEffect transition="in" filter="dissolve">
                                      <p:cBhvr>
                                        <p:cTn id="160" dur="500"/>
                                        <p:tgtEl>
                                          <p:spTgt spid="77"/>
                                        </p:tgtEl>
                                      </p:cBhvr>
                                    </p:animEffect>
                                  </p:childTnLst>
                                </p:cTn>
                              </p:par>
                              <p:par>
                                <p:cTn id="161" presetID="9" presetClass="entr" presetSubtype="0" fill="hold" grpId="0" nodeType="withEffect">
                                  <p:stCondLst>
                                    <p:cond delay="0"/>
                                  </p:stCondLst>
                                  <p:childTnLst>
                                    <p:set>
                                      <p:cBhvr>
                                        <p:cTn id="162" dur="1" fill="hold">
                                          <p:stCondLst>
                                            <p:cond delay="0"/>
                                          </p:stCondLst>
                                        </p:cTn>
                                        <p:tgtEl>
                                          <p:spTgt spid="78"/>
                                        </p:tgtEl>
                                        <p:attrNameLst>
                                          <p:attrName>style.visibility</p:attrName>
                                        </p:attrNameLst>
                                      </p:cBhvr>
                                      <p:to>
                                        <p:strVal val="visible"/>
                                      </p:to>
                                    </p:set>
                                    <p:animEffect transition="in" filter="dissolve">
                                      <p:cBhvr>
                                        <p:cTn id="163" dur="500"/>
                                        <p:tgtEl>
                                          <p:spTgt spid="78"/>
                                        </p:tgtEl>
                                      </p:cBhvr>
                                    </p:animEffect>
                                  </p:childTnLst>
                                </p:cTn>
                              </p:par>
                              <p:par>
                                <p:cTn id="164" presetID="9" presetClass="entr" presetSubtype="0" fill="hold" grpId="0" nodeType="withEffect">
                                  <p:stCondLst>
                                    <p:cond delay="0"/>
                                  </p:stCondLst>
                                  <p:childTnLst>
                                    <p:set>
                                      <p:cBhvr>
                                        <p:cTn id="165" dur="1" fill="hold">
                                          <p:stCondLst>
                                            <p:cond delay="0"/>
                                          </p:stCondLst>
                                        </p:cTn>
                                        <p:tgtEl>
                                          <p:spTgt spid="79"/>
                                        </p:tgtEl>
                                        <p:attrNameLst>
                                          <p:attrName>style.visibility</p:attrName>
                                        </p:attrNameLst>
                                      </p:cBhvr>
                                      <p:to>
                                        <p:strVal val="visible"/>
                                      </p:to>
                                    </p:set>
                                    <p:animEffect transition="in" filter="dissolve">
                                      <p:cBhvr>
                                        <p:cTn id="166" dur="500"/>
                                        <p:tgtEl>
                                          <p:spTgt spid="79"/>
                                        </p:tgtEl>
                                      </p:cBhvr>
                                    </p:animEffect>
                                  </p:childTnLst>
                                </p:cTn>
                              </p:par>
                              <p:par>
                                <p:cTn id="167" presetID="9" presetClass="entr" presetSubtype="0" fill="hold" grpId="0" nodeType="withEffect">
                                  <p:stCondLst>
                                    <p:cond delay="0"/>
                                  </p:stCondLst>
                                  <p:childTnLst>
                                    <p:set>
                                      <p:cBhvr>
                                        <p:cTn id="168" dur="1" fill="hold">
                                          <p:stCondLst>
                                            <p:cond delay="0"/>
                                          </p:stCondLst>
                                        </p:cTn>
                                        <p:tgtEl>
                                          <p:spTgt spid="93"/>
                                        </p:tgtEl>
                                        <p:attrNameLst>
                                          <p:attrName>style.visibility</p:attrName>
                                        </p:attrNameLst>
                                      </p:cBhvr>
                                      <p:to>
                                        <p:strVal val="visible"/>
                                      </p:to>
                                    </p:set>
                                    <p:animEffect transition="in" filter="dissolve">
                                      <p:cBhvr>
                                        <p:cTn id="16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9" grpId="0"/>
      <p:bldP spid="63" grpId="0" animBg="1"/>
      <p:bldP spid="57" grpId="0" animBg="1"/>
      <p:bldP spid="58" grpId="0" animBg="1"/>
      <p:bldP spid="56" grpId="0" animBg="1"/>
      <p:bldP spid="5" grpId="0" animBg="1"/>
      <p:bldP spid="22" grpId="0"/>
      <p:bldP spid="59" grpId="0"/>
      <p:bldP spid="60" grpId="0"/>
      <p:bldP spid="61" grpId="0"/>
      <p:bldP spid="62" grpId="0"/>
      <p:bldP spid="75" grpId="0" animBg="1"/>
      <p:bldP spid="76" grpId="0"/>
      <p:bldP spid="76" grpId="1"/>
      <p:bldP spid="77" grpId="0"/>
      <p:bldP spid="77" grpId="1"/>
      <p:bldP spid="78" grpId="0"/>
      <p:bldP spid="78" grpId="1"/>
      <p:bldP spid="79" grpId="0"/>
      <p:bldP spid="79" grpId="1"/>
      <p:bldP spid="93" grpId="0"/>
      <p:bldP spid="93" grpId="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Principles of Database Servers</a:t>
            </a:r>
            <a:br>
              <a:rPr lang="en-US" sz="4080" dirty="0"/>
            </a:br>
            <a:endParaRPr lang="en-US" sz="4080" dirty="0"/>
          </a:p>
        </p:txBody>
      </p:sp>
      <p:sp>
        <p:nvSpPr>
          <p:cNvPr id="4" name="Rounded Rectangle 12"/>
          <p:cNvSpPr/>
          <p:nvPr/>
        </p:nvSpPr>
        <p:spPr bwMode="auto">
          <a:xfrm>
            <a:off x="725497" y="1427007"/>
            <a:ext cx="11230027" cy="1118965"/>
          </a:xfrm>
          <a:prstGeom prst="roundRect">
            <a:avLst>
              <a:gd name="adj" fmla="val 7031"/>
            </a:avLst>
          </a:prstGeom>
          <a:solidFill>
            <a:schemeClr val="tx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tIns="93247" rIns="93247" bIns="93247" numCol="1" rtlCol="0" anchor="ctr"/>
          <a:lstStyle/>
          <a:p>
            <a:pPr algn="ctr" defTabSz="932597">
              <a:spcBef>
                <a:spcPts val="460"/>
              </a:spcBef>
            </a:pPr>
            <a:r>
              <a:rPr lang="en-AU" sz="2856" kern="0" dirty="0">
                <a:solidFill>
                  <a:prstClr val="white"/>
                </a:solidFill>
                <a:latin typeface="Gotham Rounded Medium" pitchFamily="50" charset="0"/>
                <a:ea typeface="ＭＳ Ｐゴシック" charset="-128"/>
                <a:cs typeface="Calibri" panose="020F0502020204030204" pitchFamily="34" charset="0"/>
              </a:rPr>
              <a:t>Databases are an extension of storage</a:t>
            </a:r>
          </a:p>
        </p:txBody>
      </p:sp>
      <p:sp>
        <p:nvSpPr>
          <p:cNvPr id="5" name="Rounded Rectangle 13"/>
          <p:cNvSpPr/>
          <p:nvPr/>
        </p:nvSpPr>
        <p:spPr bwMode="auto">
          <a:xfrm>
            <a:off x="725497" y="2747440"/>
            <a:ext cx="11230027" cy="1118965"/>
          </a:xfrm>
          <a:prstGeom prst="roundRect">
            <a:avLst>
              <a:gd name="adj" fmla="val 7031"/>
            </a:avLst>
          </a:prstGeom>
          <a:solidFill>
            <a:schemeClr val="accent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tIns="93247" rIns="93247" bIns="93247" numCol="1" rtlCol="0" anchor="ctr"/>
          <a:lstStyle/>
          <a:p>
            <a:pPr algn="ctr" defTabSz="932597">
              <a:spcBef>
                <a:spcPts val="460"/>
              </a:spcBef>
            </a:pPr>
            <a:r>
              <a:rPr lang="en-AU" sz="2856" kern="0" dirty="0">
                <a:solidFill>
                  <a:prstClr val="white"/>
                </a:solidFill>
                <a:latin typeface="Gotham Rounded Medium" pitchFamily="50" charset="0"/>
                <a:ea typeface="ＭＳ Ｐゴシック" charset="-128"/>
                <a:cs typeface="Calibri" panose="020F0502020204030204" pitchFamily="34" charset="0"/>
              </a:rPr>
              <a:t>Performance is more than just </a:t>
            </a:r>
          </a:p>
          <a:p>
            <a:pPr algn="ctr" defTabSz="932597">
              <a:spcBef>
                <a:spcPts val="460"/>
              </a:spcBef>
            </a:pPr>
            <a:r>
              <a:rPr lang="en-AU" sz="2856" kern="0" dirty="0">
                <a:solidFill>
                  <a:prstClr val="white"/>
                </a:solidFill>
                <a:latin typeface="Gotham Rounded Medium" pitchFamily="50" charset="0"/>
                <a:ea typeface="ＭＳ Ｐゴシック" charset="-128"/>
                <a:cs typeface="Calibri" panose="020F0502020204030204" pitchFamily="34" charset="0"/>
              </a:rPr>
              <a:t>the underlying storage devices</a:t>
            </a:r>
          </a:p>
        </p:txBody>
      </p:sp>
      <p:sp>
        <p:nvSpPr>
          <p:cNvPr id="6" name="Rounded Rectangle 14"/>
          <p:cNvSpPr/>
          <p:nvPr/>
        </p:nvSpPr>
        <p:spPr bwMode="auto">
          <a:xfrm>
            <a:off x="725497" y="4078454"/>
            <a:ext cx="11230027" cy="1118965"/>
          </a:xfrm>
          <a:prstGeom prst="roundRect">
            <a:avLst>
              <a:gd name="adj" fmla="val 7031"/>
            </a:avLst>
          </a:prstGeom>
          <a:solidFill>
            <a:schemeClr val="tx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tIns="93247" rIns="93247" bIns="93247" numCol="1" rtlCol="0" anchor="ctr"/>
          <a:lstStyle/>
          <a:p>
            <a:pPr algn="ctr" defTabSz="932597">
              <a:spcBef>
                <a:spcPts val="460"/>
              </a:spcBef>
            </a:pPr>
            <a:r>
              <a:rPr lang="en-AU" sz="2856" kern="0" dirty="0">
                <a:solidFill>
                  <a:prstClr val="white"/>
                </a:solidFill>
                <a:latin typeface="Gotham Rounded Medium" pitchFamily="50" charset="0"/>
                <a:ea typeface="ＭＳ Ｐゴシック" charset="-128"/>
                <a:cs typeface="Calibri" panose="020F0502020204030204" pitchFamily="34" charset="0"/>
              </a:rPr>
              <a:t>Size for performance before capacity</a:t>
            </a:r>
          </a:p>
        </p:txBody>
      </p:sp>
    </p:spTree>
    <p:extLst>
      <p:ext uri="{BB962C8B-B14F-4D97-AF65-F5344CB8AC3E}">
        <p14:creationId xmlns:p14="http://schemas.microsoft.com/office/powerpoint/2010/main" val="49316584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80" dirty="0">
                <a:solidFill>
                  <a:schemeClr val="tx2"/>
                </a:solidFill>
              </a:rPr>
              <a:t>Bringing The Cloud To The Enterprise Datacenter</a:t>
            </a:r>
          </a:p>
        </p:txBody>
      </p:sp>
      <p:pic>
        <p:nvPicPr>
          <p:cNvPr id="4" name="Picture 3"/>
          <p:cNvPicPr>
            <a:picLocks noChangeAspect="1"/>
          </p:cNvPicPr>
          <p:nvPr/>
        </p:nvPicPr>
        <p:blipFill>
          <a:blip r:embed="rId3"/>
          <a:stretch>
            <a:fillRect/>
          </a:stretch>
        </p:blipFill>
        <p:spPr>
          <a:xfrm>
            <a:off x="882" y="1370888"/>
            <a:ext cx="12434711" cy="5193321"/>
          </a:xfrm>
          <a:prstGeom prst="rect">
            <a:avLst/>
          </a:prstGeom>
        </p:spPr>
      </p:pic>
    </p:spTree>
    <p:extLst>
      <p:ext uri="{BB962C8B-B14F-4D97-AF65-F5344CB8AC3E}">
        <p14:creationId xmlns:p14="http://schemas.microsoft.com/office/powerpoint/2010/main" val="24217506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Principles of Database Servers</a:t>
            </a:r>
            <a:br>
              <a:rPr lang="en-US" sz="4080" dirty="0"/>
            </a:br>
            <a:endParaRPr lang="en-US" sz="4080" dirty="0"/>
          </a:p>
        </p:txBody>
      </p:sp>
      <p:sp>
        <p:nvSpPr>
          <p:cNvPr id="3" name="Content Placeholder 2"/>
          <p:cNvSpPr>
            <a:spLocks noGrp="1"/>
          </p:cNvSpPr>
          <p:nvPr>
            <p:ph sz="quarter" idx="13"/>
          </p:nvPr>
        </p:nvSpPr>
        <p:spPr/>
        <p:txBody>
          <a:bodyPr/>
          <a:lstStyle/>
          <a:p>
            <a:endParaRPr lang="en-US"/>
          </a:p>
        </p:txBody>
      </p:sp>
      <p:sp>
        <p:nvSpPr>
          <p:cNvPr id="5" name="Rounded Rectangle 8"/>
          <p:cNvSpPr/>
          <p:nvPr/>
        </p:nvSpPr>
        <p:spPr bwMode="auto">
          <a:xfrm>
            <a:off x="724862" y="1427007"/>
            <a:ext cx="11230027" cy="1118965"/>
          </a:xfrm>
          <a:prstGeom prst="roundRect">
            <a:avLst>
              <a:gd name="adj" fmla="val 7031"/>
            </a:avLst>
          </a:prstGeom>
          <a:solidFill>
            <a:schemeClr val="accent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tIns="93247" rIns="93247" bIns="93247" numCol="1" rtlCol="0" anchor="ctr"/>
          <a:lstStyle/>
          <a:p>
            <a:pPr algn="ctr" defTabSz="932597">
              <a:spcBef>
                <a:spcPts val="460"/>
              </a:spcBef>
            </a:pPr>
            <a:r>
              <a:rPr lang="en-AU" sz="2856" kern="0" dirty="0">
                <a:solidFill>
                  <a:prstClr val="white"/>
                </a:solidFill>
                <a:latin typeface="Gotham Rounded Medium" pitchFamily="50" charset="0"/>
                <a:ea typeface="ＭＳ Ｐゴシック" charset="-128"/>
                <a:cs typeface="Calibri" panose="020F0502020204030204" pitchFamily="34" charset="0"/>
              </a:rPr>
              <a:t>Virtualize, but without compromise</a:t>
            </a:r>
          </a:p>
        </p:txBody>
      </p:sp>
      <p:sp>
        <p:nvSpPr>
          <p:cNvPr id="6" name="Rounded Rectangle 9"/>
          <p:cNvSpPr/>
          <p:nvPr/>
        </p:nvSpPr>
        <p:spPr bwMode="auto">
          <a:xfrm>
            <a:off x="724862" y="2747440"/>
            <a:ext cx="11230027" cy="1118965"/>
          </a:xfrm>
          <a:prstGeom prst="roundRect">
            <a:avLst>
              <a:gd name="adj" fmla="val 7031"/>
            </a:avLst>
          </a:prstGeom>
          <a:solidFill>
            <a:schemeClr val="tx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tIns="93247" rIns="93247" bIns="93247" numCol="1" rtlCol="0" anchor="ctr"/>
          <a:lstStyle/>
          <a:p>
            <a:pPr algn="ctr" defTabSz="932597">
              <a:spcBef>
                <a:spcPts val="460"/>
              </a:spcBef>
            </a:pPr>
            <a:r>
              <a:rPr lang="en-US" sz="2856" kern="0" dirty="0">
                <a:solidFill>
                  <a:prstClr val="white"/>
                </a:solidFill>
                <a:latin typeface="Gotham Rounded Medium" pitchFamily="50" charset="0"/>
                <a:ea typeface="ＭＳ Ｐゴシック" charset="-128"/>
                <a:cs typeface="Calibri" panose="020F0502020204030204" pitchFamily="34" charset="0"/>
              </a:rPr>
              <a:t>Keep it standardized and simple</a:t>
            </a:r>
          </a:p>
        </p:txBody>
      </p:sp>
      <p:sp>
        <p:nvSpPr>
          <p:cNvPr id="7" name="Rounded Rectangle 10"/>
          <p:cNvSpPr/>
          <p:nvPr/>
        </p:nvSpPr>
        <p:spPr bwMode="auto">
          <a:xfrm>
            <a:off x="724862" y="4078454"/>
            <a:ext cx="11230027" cy="1118965"/>
          </a:xfrm>
          <a:prstGeom prst="roundRect">
            <a:avLst>
              <a:gd name="adj" fmla="val 7031"/>
            </a:avLst>
          </a:prstGeom>
          <a:solidFill>
            <a:schemeClr val="accent2"/>
          </a:solidFill>
          <a:ln>
            <a:no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tIns="93247" rIns="93247" bIns="93247" numCol="1" rtlCol="0" anchor="ctr"/>
          <a:lstStyle/>
          <a:p>
            <a:pPr algn="ctr" defTabSz="932597">
              <a:spcBef>
                <a:spcPts val="460"/>
              </a:spcBef>
            </a:pPr>
            <a:r>
              <a:rPr lang="en-US" sz="2856" kern="0" dirty="0">
                <a:solidFill>
                  <a:prstClr val="white"/>
                </a:solidFill>
                <a:latin typeface="Gotham Rounded Medium" pitchFamily="50" charset="0"/>
                <a:ea typeface="ＭＳ Ｐゴシック" charset="-128"/>
                <a:cs typeface="Calibri" panose="020F0502020204030204" pitchFamily="34" charset="0"/>
              </a:rPr>
              <a:t>All Flash for the most demanding workloads</a:t>
            </a:r>
          </a:p>
        </p:txBody>
      </p:sp>
    </p:spTree>
    <p:extLst>
      <p:ext uri="{BB962C8B-B14F-4D97-AF65-F5344CB8AC3E}">
        <p14:creationId xmlns:p14="http://schemas.microsoft.com/office/powerpoint/2010/main" val="337431452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Best Practices for Best Performance</a:t>
            </a:r>
            <a:br>
              <a:rPr lang="en-US" sz="4080" dirty="0"/>
            </a:br>
            <a:endParaRPr lang="en-US" sz="4080" dirty="0"/>
          </a:p>
        </p:txBody>
      </p:sp>
      <p:sp>
        <p:nvSpPr>
          <p:cNvPr id="3" name="Content Placeholder 2"/>
          <p:cNvSpPr>
            <a:spLocks noGrp="1"/>
          </p:cNvSpPr>
          <p:nvPr>
            <p:ph sz="quarter" idx="13"/>
          </p:nvPr>
        </p:nvSpPr>
        <p:spPr>
          <a:xfrm>
            <a:off x="275483" y="1212851"/>
            <a:ext cx="11885512" cy="4956679"/>
          </a:xfrm>
        </p:spPr>
        <p:txBody>
          <a:bodyPr>
            <a:normAutofit/>
          </a:bodyPr>
          <a:lstStyle/>
          <a:p>
            <a:r>
              <a:rPr lang="en-US" sz="2448" u="sng" dirty="0">
                <a:solidFill>
                  <a:schemeClr val="tx1"/>
                </a:solidFill>
              </a:rPr>
              <a:t>Platform Selection Considerations</a:t>
            </a:r>
          </a:p>
          <a:p>
            <a:pPr marL="466221" indent="-466221">
              <a:buFont typeface="Arial"/>
              <a:buChar char="•"/>
            </a:pPr>
            <a:r>
              <a:rPr lang="en-US" sz="2448" dirty="0">
                <a:solidFill>
                  <a:schemeClr val="tx1"/>
                </a:solidFill>
              </a:rPr>
              <a:t>SSD for performance, HDD for cold storage</a:t>
            </a:r>
          </a:p>
          <a:p>
            <a:pPr marL="466221" lvl="1" indent="-466221">
              <a:buFont typeface="Arial"/>
              <a:buChar char="•"/>
            </a:pPr>
            <a:r>
              <a:rPr lang="en-US" sz="2448" dirty="0">
                <a:solidFill>
                  <a:schemeClr val="tx1"/>
                </a:solidFill>
              </a:rPr>
              <a:t>Utilize storage only nodes to reduce DB processor licensing costs</a:t>
            </a:r>
          </a:p>
          <a:p>
            <a:pPr marL="466221" indent="-466221">
              <a:buFont typeface="Arial"/>
              <a:buChar char="•"/>
            </a:pPr>
            <a:r>
              <a:rPr lang="en-US" sz="2448" dirty="0">
                <a:solidFill>
                  <a:schemeClr val="tx1"/>
                </a:solidFill>
              </a:rPr>
              <a:t>Large databases love lots of compute, memory and SSD</a:t>
            </a:r>
          </a:p>
          <a:p>
            <a:pPr marL="951778" lvl="1" indent="-466221">
              <a:buFont typeface="Arial"/>
              <a:buChar char="•"/>
            </a:pPr>
            <a:r>
              <a:rPr lang="en-US" sz="1903" dirty="0">
                <a:solidFill>
                  <a:schemeClr val="tx1"/>
                </a:solidFill>
              </a:rPr>
              <a:t>NX8150, Dell XC730xd-24, Lenovo HX7500 (and all flash platforms)</a:t>
            </a:r>
          </a:p>
          <a:p>
            <a:pPr marL="466221" indent="-466221">
              <a:buFont typeface="Arial"/>
              <a:buChar char="•"/>
            </a:pPr>
            <a:endParaRPr lang="en-US" sz="2448" dirty="0">
              <a:solidFill>
                <a:schemeClr val="tx1"/>
              </a:solidFill>
            </a:endParaRPr>
          </a:p>
          <a:p>
            <a:r>
              <a:rPr lang="en-US" sz="2448" u="sng" dirty="0">
                <a:solidFill>
                  <a:schemeClr val="tx1"/>
                </a:solidFill>
              </a:rPr>
              <a:t>Data Reduction Techniques - Your Mileage Will Vary</a:t>
            </a:r>
          </a:p>
          <a:p>
            <a:pPr marL="466221" indent="-466221">
              <a:buFont typeface="Arial"/>
              <a:buChar char="•"/>
            </a:pPr>
            <a:r>
              <a:rPr lang="en-US" sz="2448" dirty="0">
                <a:solidFill>
                  <a:schemeClr val="tx1"/>
                </a:solidFill>
              </a:rPr>
              <a:t>Use inline compression</a:t>
            </a:r>
          </a:p>
          <a:p>
            <a:pPr marL="466221" indent="-466221">
              <a:buFont typeface="Arial"/>
              <a:buChar char="•"/>
            </a:pPr>
            <a:r>
              <a:rPr lang="en-US" sz="2448" dirty="0">
                <a:solidFill>
                  <a:schemeClr val="tx1"/>
                </a:solidFill>
              </a:rPr>
              <a:t>Can be used in combination with DBs</a:t>
            </a:r>
          </a:p>
          <a:p>
            <a:pPr marL="951778" lvl="1" indent="-466221">
              <a:buFont typeface="Arial"/>
              <a:buChar char="•"/>
            </a:pPr>
            <a:r>
              <a:rPr lang="en-US" sz="1903" dirty="0">
                <a:solidFill>
                  <a:schemeClr val="tx1"/>
                </a:solidFill>
              </a:rPr>
              <a:t>SQL Compression and Oracle Advanced Compression </a:t>
            </a:r>
          </a:p>
          <a:p>
            <a:endParaRPr lang="en-US" sz="2448" dirty="0">
              <a:solidFill>
                <a:schemeClr val="tx1"/>
              </a:solidFill>
            </a:endParaRPr>
          </a:p>
          <a:p>
            <a:endParaRPr lang="en-US" dirty="0"/>
          </a:p>
        </p:txBody>
      </p:sp>
    </p:spTree>
    <p:extLst>
      <p:ext uri="{BB962C8B-B14F-4D97-AF65-F5344CB8AC3E}">
        <p14:creationId xmlns:p14="http://schemas.microsoft.com/office/powerpoint/2010/main" val="538069527"/>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80" dirty="0"/>
              <a:t>Best Practices for Best Performance: SQL Server</a:t>
            </a:r>
            <a:br>
              <a:rPr lang="en-US" sz="4080" dirty="0"/>
            </a:br>
            <a:endParaRPr lang="en-US" sz="4080" dirty="0"/>
          </a:p>
        </p:txBody>
      </p:sp>
      <p:sp>
        <p:nvSpPr>
          <p:cNvPr id="3" name="Content Placeholder 2"/>
          <p:cNvSpPr>
            <a:spLocks noGrp="1"/>
          </p:cNvSpPr>
          <p:nvPr>
            <p:ph sz="quarter" idx="13"/>
          </p:nvPr>
        </p:nvSpPr>
        <p:spPr>
          <a:xfrm>
            <a:off x="275483" y="1212851"/>
            <a:ext cx="11885512" cy="4853056"/>
          </a:xfrm>
        </p:spPr>
        <p:txBody>
          <a:bodyPr>
            <a:normAutofit/>
          </a:bodyPr>
          <a:lstStyle/>
          <a:p>
            <a:pPr marL="388517" indent="-388517">
              <a:buFont typeface="Arial" charset="0"/>
              <a:buChar char="•"/>
            </a:pPr>
            <a:r>
              <a:rPr lang="en-US" sz="2448" dirty="0">
                <a:solidFill>
                  <a:schemeClr val="tx1"/>
                </a:solidFill>
              </a:rPr>
              <a:t>Max memory should be less than total memory</a:t>
            </a:r>
          </a:p>
          <a:p>
            <a:pPr marL="388517" indent="-388517">
              <a:buFont typeface="Arial" charset="0"/>
              <a:buChar char="•"/>
            </a:pPr>
            <a:r>
              <a:rPr lang="en-US" sz="2448" dirty="0">
                <a:solidFill>
                  <a:schemeClr val="tx1"/>
                </a:solidFill>
              </a:rPr>
              <a:t>Set the right max degree of parallelism (</a:t>
            </a:r>
            <a:r>
              <a:rPr lang="en-US" sz="2448" dirty="0">
                <a:solidFill>
                  <a:schemeClr val="tx1"/>
                </a:solidFill>
                <a:hlinkClick r:id="rId2"/>
              </a:rPr>
              <a:t>MAXDOP</a:t>
            </a:r>
            <a:r>
              <a:rPr lang="en-US" sz="2448" dirty="0">
                <a:solidFill>
                  <a:schemeClr val="tx1"/>
                </a:solidFill>
              </a:rPr>
              <a:t>)</a:t>
            </a:r>
          </a:p>
          <a:p>
            <a:pPr marL="388517" indent="-388517">
              <a:buFont typeface="Arial" charset="0"/>
              <a:buChar char="•"/>
            </a:pPr>
            <a:r>
              <a:rPr lang="en-US" sz="2448" dirty="0">
                <a:solidFill>
                  <a:schemeClr val="tx1"/>
                </a:solidFill>
              </a:rPr>
              <a:t>Separate drives for the following</a:t>
            </a:r>
          </a:p>
          <a:p>
            <a:pPr marL="874075" lvl="1" indent="-388517">
              <a:buFont typeface="Arial" charset="0"/>
              <a:buChar char="•"/>
            </a:pPr>
            <a:r>
              <a:rPr lang="en-US" sz="1903" dirty="0">
                <a:solidFill>
                  <a:schemeClr val="tx1"/>
                </a:solidFill>
              </a:rPr>
              <a:t>user data files, </a:t>
            </a:r>
          </a:p>
          <a:p>
            <a:pPr marL="874075" lvl="1" indent="-388517">
              <a:buFont typeface="Arial" charset="0"/>
              <a:buChar char="•"/>
            </a:pPr>
            <a:r>
              <a:rPr lang="en-US" sz="1903" dirty="0">
                <a:solidFill>
                  <a:schemeClr val="tx1"/>
                </a:solidFill>
              </a:rPr>
              <a:t>user log files, </a:t>
            </a:r>
          </a:p>
          <a:p>
            <a:pPr marL="874075" lvl="1" indent="-388517">
              <a:buFont typeface="Arial" charset="0"/>
              <a:buChar char="•"/>
            </a:pPr>
            <a:r>
              <a:rPr lang="en-US" sz="1903" dirty="0">
                <a:solidFill>
                  <a:schemeClr val="tx1"/>
                </a:solidFill>
              </a:rPr>
              <a:t>Temp DB Data, and </a:t>
            </a:r>
          </a:p>
          <a:p>
            <a:pPr marL="874075" lvl="1" indent="-388517">
              <a:buFont typeface="Arial" charset="0"/>
              <a:buChar char="•"/>
            </a:pPr>
            <a:r>
              <a:rPr lang="en-US" sz="1903" dirty="0">
                <a:solidFill>
                  <a:schemeClr val="tx1"/>
                </a:solidFill>
              </a:rPr>
              <a:t>Temp DB Logs (Automatic in SQL 2016)</a:t>
            </a:r>
          </a:p>
          <a:p>
            <a:pPr marL="388517" indent="-388517">
              <a:buFont typeface="Arial" charset="0"/>
              <a:buChar char="•"/>
            </a:pPr>
            <a:r>
              <a:rPr lang="en-US" sz="2448" dirty="0">
                <a:solidFill>
                  <a:schemeClr val="tx1"/>
                </a:solidFill>
              </a:rPr>
              <a:t>Security policy:  Lock pages in memory, perform volume maintenance operations</a:t>
            </a:r>
          </a:p>
          <a:p>
            <a:pPr marL="388517" indent="-388517">
              <a:buFont typeface="Arial" charset="0"/>
              <a:buChar char="•"/>
            </a:pPr>
            <a:r>
              <a:rPr lang="en-US" sz="2448" dirty="0">
                <a:solidFill>
                  <a:schemeClr val="tx1"/>
                </a:solidFill>
              </a:rPr>
              <a:t>Balance size of SQL VM and number of DB per VM</a:t>
            </a:r>
          </a:p>
          <a:p>
            <a:pPr marL="388517" indent="-388517">
              <a:buFont typeface="Arial" charset="0"/>
              <a:buChar char="•"/>
            </a:pPr>
            <a:r>
              <a:rPr lang="en-US" sz="2448" dirty="0">
                <a:solidFill>
                  <a:schemeClr val="tx1"/>
                </a:solidFill>
              </a:rPr>
              <a:t>Use trace flags with care</a:t>
            </a:r>
          </a:p>
          <a:p>
            <a:endParaRPr lang="en-US" dirty="0"/>
          </a:p>
        </p:txBody>
      </p:sp>
    </p:spTree>
    <p:extLst>
      <p:ext uri="{BB962C8B-B14F-4D97-AF65-F5344CB8AC3E}">
        <p14:creationId xmlns:p14="http://schemas.microsoft.com/office/powerpoint/2010/main" val="32625428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Scale Up vs Scale Out Conundrum</a:t>
            </a:r>
          </a:p>
        </p:txBody>
      </p:sp>
      <p:graphicFrame>
        <p:nvGraphicFramePr>
          <p:cNvPr id="6" name="Chart 5"/>
          <p:cNvGraphicFramePr>
            <a:graphicFrameLocks/>
          </p:cNvGraphicFramePr>
          <p:nvPr>
            <p:extLst/>
          </p:nvPr>
        </p:nvGraphicFramePr>
        <p:xfrm>
          <a:off x="192973" y="1982816"/>
          <a:ext cx="6672348" cy="38668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7293191" y="1743167"/>
          <a:ext cx="4662336" cy="386445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3179740" y="6091731"/>
            <a:ext cx="6314367" cy="382308"/>
          </a:xfrm>
          <a:prstGeom prst="rect">
            <a:avLst/>
          </a:prstGeom>
        </p:spPr>
        <p:txBody>
          <a:bodyPr wrap="none">
            <a:spAutoFit/>
          </a:bodyPr>
          <a:lstStyle/>
          <a:p>
            <a:pPr defTabSz="932597"/>
            <a:r>
              <a:rPr lang="en-US" sz="1836" kern="0" dirty="0">
                <a:solidFill>
                  <a:srgbClr val="4D4D4F"/>
                </a:solidFill>
              </a:rPr>
              <a:t>Performance Benchmarks using DVD Store 2.1 on NX3450</a:t>
            </a:r>
          </a:p>
        </p:txBody>
      </p:sp>
    </p:spTree>
    <p:extLst>
      <p:ext uri="{BB962C8B-B14F-4D97-AF65-F5344CB8AC3E}">
        <p14:creationId xmlns:p14="http://schemas.microsoft.com/office/powerpoint/2010/main" val="567132842"/>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Scale Up vs Scale Out Conundrum</a:t>
            </a:r>
            <a:br>
              <a:rPr lang="en-US" sz="4080" dirty="0"/>
            </a:br>
            <a:endParaRPr lang="en-US" sz="4080" dirty="0"/>
          </a:p>
        </p:txBody>
      </p:sp>
      <p:graphicFrame>
        <p:nvGraphicFramePr>
          <p:cNvPr id="4" name="Chart 3"/>
          <p:cNvGraphicFramePr/>
          <p:nvPr>
            <p:extLst/>
          </p:nvPr>
        </p:nvGraphicFramePr>
        <p:xfrm>
          <a:off x="1763" y="1856615"/>
          <a:ext cx="6064515" cy="36295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nvPr>
        </p:nvGraphicFramePr>
        <p:xfrm>
          <a:off x="5695421" y="1848514"/>
          <a:ext cx="6813682" cy="363765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1"/>
          <p:cNvSpPr txBox="1">
            <a:spLocks/>
          </p:cNvSpPr>
          <p:nvPr/>
        </p:nvSpPr>
        <p:spPr>
          <a:xfrm>
            <a:off x="580039" y="5841090"/>
            <a:ext cx="10730394" cy="514665"/>
          </a:xfrm>
          <a:prstGeom prst="rect">
            <a:avLst/>
          </a:prstGeom>
        </p:spPr>
        <p:txBody>
          <a:bodyPr anchor="b">
            <a:normAutofit fontScale="25000" lnSpcReduction="20000"/>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42834" indent="-342834" defTabSz="932563"/>
            <a:endParaRPr lang="en-US" sz="3999"/>
          </a:p>
          <a:p>
            <a:pPr marL="466221" indent="-466221" defTabSz="932563">
              <a:buFont typeface="Arial"/>
              <a:buChar char="•"/>
            </a:pPr>
            <a:endParaRPr lang="en-US" sz="3999"/>
          </a:p>
          <a:p>
            <a:pPr marL="466221" indent="-466221" defTabSz="932563">
              <a:buFont typeface="Arial"/>
              <a:buChar char="•"/>
            </a:pPr>
            <a:endParaRPr lang="en-US" sz="3999"/>
          </a:p>
          <a:p>
            <a:pPr marL="466221" indent="-466221" defTabSz="932563">
              <a:buFont typeface="Arial"/>
              <a:buChar char="•"/>
            </a:pPr>
            <a:endParaRPr lang="en-US" sz="3999"/>
          </a:p>
          <a:p>
            <a:pPr marL="466221" indent="-466221" defTabSz="932563">
              <a:buFont typeface="Arial"/>
              <a:buChar char="•"/>
            </a:pPr>
            <a:endParaRPr lang="en-US" sz="3999"/>
          </a:p>
          <a:p>
            <a:pPr marL="466221" indent="-466221" defTabSz="932563">
              <a:buFont typeface="Arial"/>
              <a:buChar char="•"/>
            </a:pPr>
            <a:endParaRPr lang="en-US" sz="3999"/>
          </a:p>
          <a:p>
            <a:pPr marL="342834" indent="-342834" defTabSz="932563"/>
            <a:endParaRPr lang="en-US" sz="3999">
              <a:solidFill>
                <a:schemeClr val="tx2"/>
              </a:solidFill>
            </a:endParaRPr>
          </a:p>
          <a:p>
            <a:pPr marL="342834" indent="-342834" defTabSz="932563"/>
            <a:endParaRPr lang="en-US" sz="3999">
              <a:solidFill>
                <a:schemeClr val="tx2"/>
              </a:solidFill>
            </a:endParaRPr>
          </a:p>
          <a:p>
            <a:pPr marL="342834" indent="-342834" defTabSz="932563"/>
            <a:r>
              <a:rPr lang="en-US" sz="2448">
                <a:solidFill>
                  <a:schemeClr val="tx2"/>
                </a:solidFill>
              </a:rPr>
              <a:t>TPC-C Like Test Using Benchmark Factory for Databases</a:t>
            </a:r>
            <a:endParaRPr lang="en-US" sz="2448" dirty="0">
              <a:solidFill>
                <a:schemeClr val="tx2"/>
              </a:solidFill>
            </a:endParaRPr>
          </a:p>
        </p:txBody>
      </p:sp>
    </p:spTree>
    <p:extLst>
      <p:ext uri="{BB962C8B-B14F-4D97-AF65-F5344CB8AC3E}">
        <p14:creationId xmlns:p14="http://schemas.microsoft.com/office/powerpoint/2010/main" val="301209811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Reduce Database Licensing Costs</a:t>
            </a:r>
            <a:br>
              <a:rPr lang="en-US" sz="4080" dirty="0"/>
            </a:br>
            <a:endParaRPr lang="en-US" sz="4080" dirty="0"/>
          </a:p>
        </p:txBody>
      </p:sp>
      <p:sp>
        <p:nvSpPr>
          <p:cNvPr id="3" name="Content Placeholder 2"/>
          <p:cNvSpPr>
            <a:spLocks noGrp="1"/>
          </p:cNvSpPr>
          <p:nvPr>
            <p:ph sz="quarter" idx="13"/>
          </p:nvPr>
        </p:nvSpPr>
        <p:spPr/>
        <p:txBody>
          <a:bodyPr>
            <a:normAutofit fontScale="70000" lnSpcReduction="20000"/>
          </a:bodyPr>
          <a:lstStyle/>
          <a:p>
            <a:pPr marL="466221" indent="-466221">
              <a:buFont typeface="Arial"/>
              <a:buChar char="•"/>
            </a:pPr>
            <a:r>
              <a:rPr lang="en-US" sz="4080" dirty="0">
                <a:solidFill>
                  <a:srgbClr val="4D4D4F"/>
                </a:solidFill>
              </a:rPr>
              <a:t>Isolate databases licensed per processor to a reduced number of hosts</a:t>
            </a:r>
          </a:p>
          <a:p>
            <a:pPr marL="466221" indent="-466221">
              <a:buFont typeface="Arial"/>
              <a:buChar char="•"/>
            </a:pPr>
            <a:r>
              <a:rPr lang="en-US" sz="4080" dirty="0">
                <a:solidFill>
                  <a:srgbClr val="4D4D4F"/>
                </a:solidFill>
              </a:rPr>
              <a:t>Optimize Cores Per Socket and Clock Speed</a:t>
            </a:r>
          </a:p>
          <a:p>
            <a:pPr marL="466221" indent="-466221">
              <a:buFont typeface="Arial"/>
              <a:buChar char="•"/>
            </a:pPr>
            <a:r>
              <a:rPr lang="en-US" sz="4080" dirty="0">
                <a:solidFill>
                  <a:srgbClr val="4D4D4F"/>
                </a:solidFill>
              </a:rPr>
              <a:t>All Flash CTO Options on All Platforms</a:t>
            </a:r>
          </a:p>
          <a:p>
            <a:pPr marL="466221" indent="-466221">
              <a:buFont typeface="Arial"/>
              <a:buChar char="•"/>
            </a:pPr>
            <a:r>
              <a:rPr lang="en-US" sz="4080" dirty="0">
                <a:solidFill>
                  <a:srgbClr val="4D4D4F"/>
                </a:solidFill>
              </a:rPr>
              <a:t>Any Node can be a storage only node</a:t>
            </a:r>
          </a:p>
          <a:p>
            <a:pPr marL="466221" indent="-466221">
              <a:buFont typeface="Arial"/>
              <a:buChar char="•"/>
            </a:pPr>
            <a:r>
              <a:rPr lang="en-US" sz="4080" dirty="0">
                <a:solidFill>
                  <a:srgbClr val="4D4D4F"/>
                </a:solidFill>
              </a:rPr>
              <a:t>It’s easy to be audit ready!</a:t>
            </a:r>
          </a:p>
          <a:p>
            <a:endParaRPr lang="en-US" dirty="0"/>
          </a:p>
        </p:txBody>
      </p:sp>
      <p:sp>
        <p:nvSpPr>
          <p:cNvPr id="5" name="TextBox 4"/>
          <p:cNvSpPr txBox="1"/>
          <p:nvPr/>
        </p:nvSpPr>
        <p:spPr>
          <a:xfrm>
            <a:off x="3002819" y="5628377"/>
            <a:ext cx="2929526" cy="392838"/>
          </a:xfrm>
          <a:prstGeom prst="rect">
            <a:avLst/>
          </a:prstGeom>
        </p:spPr>
        <p:txBody>
          <a:bodyPr wrap="square" rtlCol="0">
            <a:spAutoFit/>
          </a:bodyPr>
          <a:lstStyle/>
          <a:p>
            <a:pPr defTabSz="932597"/>
            <a:r>
              <a:rPr lang="en-US" sz="1903" kern="0">
                <a:solidFill>
                  <a:schemeClr val="tx2"/>
                </a:solidFill>
                <a:latin typeface="Gotham Rounded Book" charset="0"/>
                <a:ea typeface="Gotham Rounded Book" charset="0"/>
                <a:cs typeface="Gotham Rounded Book" charset="0"/>
              </a:rPr>
              <a:t>Storage only nodes</a:t>
            </a:r>
            <a:endParaRPr lang="en-US" sz="1903" kern="0" dirty="0">
              <a:solidFill>
                <a:schemeClr val="tx2"/>
              </a:solidFill>
              <a:latin typeface="Gotham Rounded Book" charset="0"/>
              <a:ea typeface="Gotham Rounded Book" charset="0"/>
              <a:cs typeface="Gotham Rounded Book" charset="0"/>
            </a:endParaRPr>
          </a:p>
        </p:txBody>
      </p:sp>
      <p:grpSp>
        <p:nvGrpSpPr>
          <p:cNvPr id="6" name="Group 5"/>
          <p:cNvGrpSpPr/>
          <p:nvPr/>
        </p:nvGrpSpPr>
        <p:grpSpPr>
          <a:xfrm>
            <a:off x="8621476" y="5169927"/>
            <a:ext cx="2698058" cy="923258"/>
            <a:chOff x="4299343" y="3072844"/>
            <a:chExt cx="3564869" cy="1219875"/>
          </a:xfrm>
        </p:grpSpPr>
        <p:grpSp>
          <p:nvGrpSpPr>
            <p:cNvPr id="7" name="Group 6"/>
            <p:cNvGrpSpPr/>
            <p:nvPr/>
          </p:nvGrpSpPr>
          <p:grpSpPr bwMode="ltGray">
            <a:xfrm>
              <a:off x="4299343" y="3072844"/>
              <a:ext cx="3564869" cy="585237"/>
              <a:chOff x="2646363" y="5853786"/>
              <a:chExt cx="1589087" cy="252653"/>
            </a:xfrm>
          </p:grpSpPr>
          <p:sp>
            <p:nvSpPr>
              <p:cNvPr id="26" name="Freeform 6"/>
              <p:cNvSpPr>
                <a:spLocks/>
              </p:cNvSpPr>
              <p:nvPr/>
            </p:nvSpPr>
            <p:spPr bwMode="ltGray">
              <a:xfrm>
                <a:off x="2671763" y="5867400"/>
                <a:ext cx="1533525" cy="222250"/>
              </a:xfrm>
              <a:custGeom>
                <a:avLst/>
                <a:gdLst>
                  <a:gd name="T0" fmla="*/ 4091 w 4091"/>
                  <a:gd name="T1" fmla="*/ 594 h 594"/>
                  <a:gd name="T2" fmla="*/ 0 w 4091"/>
                  <a:gd name="T3" fmla="*/ 594 h 594"/>
                  <a:gd name="T4" fmla="*/ 0 w 4091"/>
                  <a:gd name="T5" fmla="*/ 0 h 594"/>
                  <a:gd name="T6" fmla="*/ 4091 w 4091"/>
                  <a:gd name="T7" fmla="*/ 0 h 594"/>
                  <a:gd name="T8" fmla="*/ 4091 w 4091"/>
                  <a:gd name="T9" fmla="*/ 198 h 594"/>
                  <a:gd name="T10" fmla="*/ 4052 w 4091"/>
                  <a:gd name="T11" fmla="*/ 299 h 594"/>
                  <a:gd name="T12" fmla="*/ 4091 w 4091"/>
                  <a:gd name="T13" fmla="*/ 405 h 594"/>
                  <a:gd name="T14" fmla="*/ 4091 w 4091"/>
                  <a:gd name="T15" fmla="*/ 594 h 5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91" h="594">
                    <a:moveTo>
                      <a:pt x="4091" y="594"/>
                    </a:moveTo>
                    <a:cubicBezTo>
                      <a:pt x="0" y="594"/>
                      <a:pt x="0" y="594"/>
                      <a:pt x="0" y="594"/>
                    </a:cubicBezTo>
                    <a:cubicBezTo>
                      <a:pt x="0" y="0"/>
                      <a:pt x="0" y="0"/>
                      <a:pt x="0" y="0"/>
                    </a:cubicBezTo>
                    <a:cubicBezTo>
                      <a:pt x="4091" y="0"/>
                      <a:pt x="4091" y="0"/>
                      <a:pt x="4091" y="0"/>
                    </a:cubicBezTo>
                    <a:cubicBezTo>
                      <a:pt x="4091" y="198"/>
                      <a:pt x="4091" y="198"/>
                      <a:pt x="4091" y="198"/>
                    </a:cubicBezTo>
                    <a:cubicBezTo>
                      <a:pt x="4091" y="198"/>
                      <a:pt x="4052" y="245"/>
                      <a:pt x="4052" y="299"/>
                    </a:cubicBezTo>
                    <a:cubicBezTo>
                      <a:pt x="4052" y="354"/>
                      <a:pt x="4091" y="405"/>
                      <a:pt x="4091" y="405"/>
                    </a:cubicBezTo>
                    <a:lnTo>
                      <a:pt x="4091" y="5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7" name="Freeform 7"/>
              <p:cNvSpPr>
                <a:spLocks/>
              </p:cNvSpPr>
              <p:nvPr/>
            </p:nvSpPr>
            <p:spPr bwMode="ltGray">
              <a:xfrm>
                <a:off x="2646363" y="5853786"/>
                <a:ext cx="1589087" cy="79375"/>
              </a:xfrm>
              <a:custGeom>
                <a:avLst/>
                <a:gdLst>
                  <a:gd name="T0" fmla="*/ 4190 w 4238"/>
                  <a:gd name="T1" fmla="*/ 210 h 211"/>
                  <a:gd name="T2" fmla="*/ 4218 w 4238"/>
                  <a:gd name="T3" fmla="*/ 211 h 211"/>
                  <a:gd name="T4" fmla="*/ 4238 w 4238"/>
                  <a:gd name="T5" fmla="*/ 191 h 211"/>
                  <a:gd name="T6" fmla="*/ 4238 w 4238"/>
                  <a:gd name="T7" fmla="*/ 158 h 211"/>
                  <a:gd name="T8" fmla="*/ 4189 w 4238"/>
                  <a:gd name="T9" fmla="*/ 24 h 211"/>
                  <a:gd name="T10" fmla="*/ 4155 w 4238"/>
                  <a:gd name="T11" fmla="*/ 0 h 211"/>
                  <a:gd name="T12" fmla="*/ 2122 w 4238"/>
                  <a:gd name="T13" fmla="*/ 0 h 211"/>
                  <a:gd name="T14" fmla="*/ 2116 w 4238"/>
                  <a:gd name="T15" fmla="*/ 0 h 211"/>
                  <a:gd name="T16" fmla="*/ 83 w 4238"/>
                  <a:gd name="T17" fmla="*/ 0 h 211"/>
                  <a:gd name="T18" fmla="*/ 49 w 4238"/>
                  <a:gd name="T19" fmla="*/ 24 h 211"/>
                  <a:gd name="T20" fmla="*/ 0 w 4238"/>
                  <a:gd name="T21" fmla="*/ 158 h 211"/>
                  <a:gd name="T22" fmla="*/ 0 w 4238"/>
                  <a:gd name="T23" fmla="*/ 191 h 211"/>
                  <a:gd name="T24" fmla="*/ 20 w 4238"/>
                  <a:gd name="T25" fmla="*/ 211 h 211"/>
                  <a:gd name="T26" fmla="*/ 43 w 4238"/>
                  <a:gd name="T27" fmla="*/ 210 h 211"/>
                  <a:gd name="T28" fmla="*/ 2119 w 4238"/>
                  <a:gd name="T29" fmla="*/ 84 h 211"/>
                  <a:gd name="T30" fmla="*/ 4190 w 4238"/>
                  <a:gd name="T31" fmla="*/ 2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4190" y="210"/>
                    </a:moveTo>
                    <a:cubicBezTo>
                      <a:pt x="4199" y="211"/>
                      <a:pt x="4208" y="211"/>
                      <a:pt x="4218" y="211"/>
                    </a:cubicBezTo>
                    <a:cubicBezTo>
                      <a:pt x="4229" y="211"/>
                      <a:pt x="4238" y="202"/>
                      <a:pt x="4238" y="191"/>
                    </a:cubicBezTo>
                    <a:cubicBezTo>
                      <a:pt x="4238" y="158"/>
                      <a:pt x="4238" y="158"/>
                      <a:pt x="4238" y="158"/>
                    </a:cubicBezTo>
                    <a:cubicBezTo>
                      <a:pt x="4189" y="24"/>
                      <a:pt x="4189" y="24"/>
                      <a:pt x="4189" y="24"/>
                    </a:cubicBezTo>
                    <a:cubicBezTo>
                      <a:pt x="4184" y="9"/>
                      <a:pt x="4170" y="0"/>
                      <a:pt x="4155" y="0"/>
                    </a:cubicBezTo>
                    <a:cubicBezTo>
                      <a:pt x="2122" y="0"/>
                      <a:pt x="2122" y="0"/>
                      <a:pt x="2122" y="0"/>
                    </a:cubicBezTo>
                    <a:cubicBezTo>
                      <a:pt x="2116" y="0"/>
                      <a:pt x="2116" y="0"/>
                      <a:pt x="2116" y="0"/>
                    </a:cubicBezTo>
                    <a:cubicBezTo>
                      <a:pt x="83" y="0"/>
                      <a:pt x="83" y="0"/>
                      <a:pt x="83" y="0"/>
                    </a:cubicBezTo>
                    <a:cubicBezTo>
                      <a:pt x="67" y="0"/>
                      <a:pt x="54" y="9"/>
                      <a:pt x="49" y="24"/>
                    </a:cubicBezTo>
                    <a:cubicBezTo>
                      <a:pt x="0" y="158"/>
                      <a:pt x="0" y="158"/>
                      <a:pt x="0" y="158"/>
                    </a:cubicBezTo>
                    <a:cubicBezTo>
                      <a:pt x="0" y="191"/>
                      <a:pt x="0" y="191"/>
                      <a:pt x="0" y="191"/>
                    </a:cubicBezTo>
                    <a:cubicBezTo>
                      <a:pt x="0" y="202"/>
                      <a:pt x="9" y="211"/>
                      <a:pt x="20" y="211"/>
                    </a:cubicBezTo>
                    <a:cubicBezTo>
                      <a:pt x="28" y="211"/>
                      <a:pt x="35" y="211"/>
                      <a:pt x="43" y="210"/>
                    </a:cubicBezTo>
                    <a:cubicBezTo>
                      <a:pt x="751" y="206"/>
                      <a:pt x="1254" y="84"/>
                      <a:pt x="2119" y="84"/>
                    </a:cubicBezTo>
                    <a:cubicBezTo>
                      <a:pt x="2982" y="84"/>
                      <a:pt x="3485" y="205"/>
                      <a:pt x="4190" y="21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8" name="Freeform 8"/>
              <p:cNvSpPr>
                <a:spLocks/>
              </p:cNvSpPr>
              <p:nvPr/>
            </p:nvSpPr>
            <p:spPr bwMode="ltGray">
              <a:xfrm>
                <a:off x="2646363" y="6027064"/>
                <a:ext cx="1589087" cy="79375"/>
              </a:xfrm>
              <a:custGeom>
                <a:avLst/>
                <a:gdLst>
                  <a:gd name="T0" fmla="*/ 0 w 4238"/>
                  <a:gd name="T1" fmla="*/ 20 h 211"/>
                  <a:gd name="T2" fmla="*/ 0 w 4238"/>
                  <a:gd name="T3" fmla="*/ 52 h 211"/>
                  <a:gd name="T4" fmla="*/ 49 w 4238"/>
                  <a:gd name="T5" fmla="*/ 187 h 211"/>
                  <a:gd name="T6" fmla="*/ 83 w 4238"/>
                  <a:gd name="T7" fmla="*/ 211 h 211"/>
                  <a:gd name="T8" fmla="*/ 2116 w 4238"/>
                  <a:gd name="T9" fmla="*/ 211 h 211"/>
                  <a:gd name="T10" fmla="*/ 2122 w 4238"/>
                  <a:gd name="T11" fmla="*/ 211 h 211"/>
                  <a:gd name="T12" fmla="*/ 4155 w 4238"/>
                  <a:gd name="T13" fmla="*/ 211 h 211"/>
                  <a:gd name="T14" fmla="*/ 4189 w 4238"/>
                  <a:gd name="T15" fmla="*/ 187 h 211"/>
                  <a:gd name="T16" fmla="*/ 4238 w 4238"/>
                  <a:gd name="T17" fmla="*/ 52 h 211"/>
                  <a:gd name="T18" fmla="*/ 4238 w 4238"/>
                  <a:gd name="T19" fmla="*/ 20 h 211"/>
                  <a:gd name="T20" fmla="*/ 4218 w 4238"/>
                  <a:gd name="T21" fmla="*/ 0 h 211"/>
                  <a:gd name="T22" fmla="*/ 4190 w 4238"/>
                  <a:gd name="T23" fmla="*/ 0 h 211"/>
                  <a:gd name="T24" fmla="*/ 2119 w 4238"/>
                  <a:gd name="T25" fmla="*/ 127 h 211"/>
                  <a:gd name="T26" fmla="*/ 43 w 4238"/>
                  <a:gd name="T27" fmla="*/ 0 h 211"/>
                  <a:gd name="T28" fmla="*/ 20 w 4238"/>
                  <a:gd name="T29" fmla="*/ 0 h 211"/>
                  <a:gd name="T30" fmla="*/ 0 w 4238"/>
                  <a:gd name="T31" fmla="*/ 2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0" y="20"/>
                    </a:moveTo>
                    <a:cubicBezTo>
                      <a:pt x="0" y="52"/>
                      <a:pt x="0" y="52"/>
                      <a:pt x="0" y="52"/>
                    </a:cubicBezTo>
                    <a:cubicBezTo>
                      <a:pt x="49" y="187"/>
                      <a:pt x="49" y="187"/>
                      <a:pt x="49" y="187"/>
                    </a:cubicBezTo>
                    <a:cubicBezTo>
                      <a:pt x="54" y="201"/>
                      <a:pt x="67" y="211"/>
                      <a:pt x="83" y="211"/>
                    </a:cubicBezTo>
                    <a:cubicBezTo>
                      <a:pt x="2116" y="211"/>
                      <a:pt x="2116" y="211"/>
                      <a:pt x="2116" y="211"/>
                    </a:cubicBezTo>
                    <a:cubicBezTo>
                      <a:pt x="2122" y="211"/>
                      <a:pt x="2122" y="211"/>
                      <a:pt x="2122" y="211"/>
                    </a:cubicBezTo>
                    <a:cubicBezTo>
                      <a:pt x="4155" y="211"/>
                      <a:pt x="4155" y="211"/>
                      <a:pt x="4155" y="211"/>
                    </a:cubicBezTo>
                    <a:cubicBezTo>
                      <a:pt x="4170" y="211"/>
                      <a:pt x="4184" y="201"/>
                      <a:pt x="4189" y="187"/>
                    </a:cubicBezTo>
                    <a:cubicBezTo>
                      <a:pt x="4238" y="52"/>
                      <a:pt x="4238" y="52"/>
                      <a:pt x="4238" y="52"/>
                    </a:cubicBezTo>
                    <a:cubicBezTo>
                      <a:pt x="4238" y="20"/>
                      <a:pt x="4238" y="20"/>
                      <a:pt x="4238" y="20"/>
                    </a:cubicBezTo>
                    <a:cubicBezTo>
                      <a:pt x="4238" y="9"/>
                      <a:pt x="4229" y="0"/>
                      <a:pt x="4218" y="0"/>
                    </a:cubicBezTo>
                    <a:cubicBezTo>
                      <a:pt x="4208" y="0"/>
                      <a:pt x="4199" y="0"/>
                      <a:pt x="4190" y="0"/>
                    </a:cubicBezTo>
                    <a:cubicBezTo>
                      <a:pt x="3485" y="5"/>
                      <a:pt x="2982" y="127"/>
                      <a:pt x="2119" y="127"/>
                    </a:cubicBezTo>
                    <a:cubicBezTo>
                      <a:pt x="1254" y="127"/>
                      <a:pt x="751" y="5"/>
                      <a:pt x="43" y="0"/>
                    </a:cubicBezTo>
                    <a:cubicBezTo>
                      <a:pt x="35" y="0"/>
                      <a:pt x="28" y="0"/>
                      <a:pt x="20" y="0"/>
                    </a:cubicBezTo>
                    <a:cubicBezTo>
                      <a:pt x="9" y="0"/>
                      <a:pt x="0" y="9"/>
                      <a:pt x="0" y="2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9" name="Freeform 9"/>
              <p:cNvSpPr>
                <a:spLocks/>
              </p:cNvSpPr>
              <p:nvPr/>
            </p:nvSpPr>
            <p:spPr bwMode="ltGray">
              <a:xfrm>
                <a:off x="3622675" y="5940425"/>
                <a:ext cx="68262" cy="76200"/>
              </a:xfrm>
              <a:custGeom>
                <a:avLst/>
                <a:gdLst>
                  <a:gd name="T0" fmla="*/ 1 w 184"/>
                  <a:gd name="T1" fmla="*/ 4 h 205"/>
                  <a:gd name="T2" fmla="*/ 2 w 184"/>
                  <a:gd name="T3" fmla="*/ 8 h 205"/>
                  <a:gd name="T4" fmla="*/ 109 w 184"/>
                  <a:gd name="T5" fmla="*/ 99 h 205"/>
                  <a:gd name="T6" fmla="*/ 109 w 184"/>
                  <a:gd name="T7" fmla="*/ 107 h 205"/>
                  <a:gd name="T8" fmla="*/ 2 w 184"/>
                  <a:gd name="T9" fmla="*/ 197 h 205"/>
                  <a:gd name="T10" fmla="*/ 1 w 184"/>
                  <a:gd name="T11" fmla="*/ 203 h 205"/>
                  <a:gd name="T12" fmla="*/ 5 w 184"/>
                  <a:gd name="T13" fmla="*/ 205 h 205"/>
                  <a:gd name="T14" fmla="*/ 64 w 184"/>
                  <a:gd name="T15" fmla="*/ 205 h 205"/>
                  <a:gd name="T16" fmla="*/ 67 w 184"/>
                  <a:gd name="T17" fmla="*/ 204 h 205"/>
                  <a:gd name="T18" fmla="*/ 181 w 184"/>
                  <a:gd name="T19" fmla="*/ 107 h 205"/>
                  <a:gd name="T20" fmla="*/ 182 w 184"/>
                  <a:gd name="T21" fmla="*/ 106 h 205"/>
                  <a:gd name="T22" fmla="*/ 182 w 184"/>
                  <a:gd name="T23" fmla="*/ 100 h 205"/>
                  <a:gd name="T24" fmla="*/ 181 w 184"/>
                  <a:gd name="T25" fmla="*/ 99 h 205"/>
                  <a:gd name="T26" fmla="*/ 65 w 184"/>
                  <a:gd name="T27" fmla="*/ 1 h 205"/>
                  <a:gd name="T28" fmla="*/ 62 w 184"/>
                  <a:gd name="T29" fmla="*/ 0 h 205"/>
                  <a:gd name="T30" fmla="*/ 5 w 184"/>
                  <a:gd name="T31" fmla="*/ 0 h 205"/>
                  <a:gd name="T32" fmla="*/ 1 w 184"/>
                  <a:gd name="T33" fmla="*/ 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205">
                    <a:moveTo>
                      <a:pt x="1" y="4"/>
                    </a:moveTo>
                    <a:cubicBezTo>
                      <a:pt x="0" y="6"/>
                      <a:pt x="1" y="7"/>
                      <a:pt x="2" y="8"/>
                    </a:cubicBezTo>
                    <a:cubicBezTo>
                      <a:pt x="109" y="99"/>
                      <a:pt x="109" y="99"/>
                      <a:pt x="109" y="99"/>
                    </a:cubicBezTo>
                    <a:cubicBezTo>
                      <a:pt x="112" y="101"/>
                      <a:pt x="112" y="105"/>
                      <a:pt x="109" y="107"/>
                    </a:cubicBezTo>
                    <a:cubicBezTo>
                      <a:pt x="2" y="197"/>
                      <a:pt x="2" y="197"/>
                      <a:pt x="2" y="197"/>
                    </a:cubicBezTo>
                    <a:cubicBezTo>
                      <a:pt x="1" y="199"/>
                      <a:pt x="0" y="201"/>
                      <a:pt x="1" y="203"/>
                    </a:cubicBezTo>
                    <a:cubicBezTo>
                      <a:pt x="2" y="204"/>
                      <a:pt x="3" y="205"/>
                      <a:pt x="5" y="205"/>
                    </a:cubicBezTo>
                    <a:cubicBezTo>
                      <a:pt x="64" y="205"/>
                      <a:pt x="64" y="205"/>
                      <a:pt x="64" y="205"/>
                    </a:cubicBezTo>
                    <a:cubicBezTo>
                      <a:pt x="65" y="205"/>
                      <a:pt x="66" y="205"/>
                      <a:pt x="67" y="204"/>
                    </a:cubicBezTo>
                    <a:cubicBezTo>
                      <a:pt x="181" y="107"/>
                      <a:pt x="181" y="107"/>
                      <a:pt x="181" y="107"/>
                    </a:cubicBezTo>
                    <a:cubicBezTo>
                      <a:pt x="182" y="106"/>
                      <a:pt x="182" y="106"/>
                      <a:pt x="182" y="106"/>
                    </a:cubicBezTo>
                    <a:cubicBezTo>
                      <a:pt x="184" y="104"/>
                      <a:pt x="184" y="102"/>
                      <a:pt x="182" y="100"/>
                    </a:cubicBezTo>
                    <a:cubicBezTo>
                      <a:pt x="181" y="99"/>
                      <a:pt x="181" y="99"/>
                      <a:pt x="181" y="99"/>
                    </a:cubicBezTo>
                    <a:cubicBezTo>
                      <a:pt x="65" y="1"/>
                      <a:pt x="65" y="1"/>
                      <a:pt x="65" y="1"/>
                    </a:cubicBezTo>
                    <a:cubicBezTo>
                      <a:pt x="64" y="0"/>
                      <a:pt x="63" y="0"/>
                      <a:pt x="62" y="0"/>
                    </a:cubicBezTo>
                    <a:cubicBezTo>
                      <a:pt x="5" y="0"/>
                      <a:pt x="5" y="0"/>
                      <a:pt x="5" y="0"/>
                    </a:cubicBezTo>
                    <a:cubicBezTo>
                      <a:pt x="3" y="0"/>
                      <a:pt x="1" y="2"/>
                      <a:pt x="1" y="4"/>
                    </a:cubicBezTo>
                    <a:close/>
                  </a:path>
                </a:pathLst>
              </a:custGeom>
              <a:solidFill>
                <a:srgbClr val="AFD13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0" name="Freeform 10"/>
              <p:cNvSpPr>
                <a:spLocks/>
              </p:cNvSpPr>
              <p:nvPr/>
            </p:nvSpPr>
            <p:spPr bwMode="ltGray">
              <a:xfrm>
                <a:off x="3128963" y="5940425"/>
                <a:ext cx="92075" cy="77788"/>
              </a:xfrm>
              <a:custGeom>
                <a:avLst/>
                <a:gdLst>
                  <a:gd name="T0" fmla="*/ 243 w 243"/>
                  <a:gd name="T1" fmla="*/ 176 h 206"/>
                  <a:gd name="T2" fmla="*/ 243 w 243"/>
                  <a:gd name="T3" fmla="*/ 9 h 206"/>
                  <a:gd name="T4" fmla="*/ 235 w 243"/>
                  <a:gd name="T5" fmla="*/ 2 h 206"/>
                  <a:gd name="T6" fmla="*/ 199 w 243"/>
                  <a:gd name="T7" fmla="*/ 2 h 206"/>
                  <a:gd name="T8" fmla="*/ 192 w 243"/>
                  <a:gd name="T9" fmla="*/ 9 h 206"/>
                  <a:gd name="T10" fmla="*/ 192 w 243"/>
                  <a:gd name="T11" fmla="*/ 125 h 206"/>
                  <a:gd name="T12" fmla="*/ 186 w 243"/>
                  <a:gd name="T13" fmla="*/ 128 h 206"/>
                  <a:gd name="T14" fmla="*/ 54 w 243"/>
                  <a:gd name="T15" fmla="*/ 12 h 206"/>
                  <a:gd name="T16" fmla="*/ 24 w 243"/>
                  <a:gd name="T17" fmla="*/ 0 h 206"/>
                  <a:gd name="T18" fmla="*/ 0 w 243"/>
                  <a:gd name="T19" fmla="*/ 29 h 206"/>
                  <a:gd name="T20" fmla="*/ 0 w 243"/>
                  <a:gd name="T21" fmla="*/ 196 h 206"/>
                  <a:gd name="T22" fmla="*/ 8 w 243"/>
                  <a:gd name="T23" fmla="*/ 204 h 206"/>
                  <a:gd name="T24" fmla="*/ 44 w 243"/>
                  <a:gd name="T25" fmla="*/ 204 h 206"/>
                  <a:gd name="T26" fmla="*/ 51 w 243"/>
                  <a:gd name="T27" fmla="*/ 196 h 206"/>
                  <a:gd name="T28" fmla="*/ 51 w 243"/>
                  <a:gd name="T29" fmla="*/ 80 h 206"/>
                  <a:gd name="T30" fmla="*/ 57 w 243"/>
                  <a:gd name="T31" fmla="*/ 78 h 206"/>
                  <a:gd name="T32" fmla="*/ 191 w 243"/>
                  <a:gd name="T33" fmla="*/ 195 h 206"/>
                  <a:gd name="T34" fmla="*/ 217 w 243"/>
                  <a:gd name="T35" fmla="*/ 206 h 206"/>
                  <a:gd name="T36" fmla="*/ 243 w 243"/>
                  <a:gd name="T37" fmla="*/ 17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243" y="176"/>
                    </a:moveTo>
                    <a:cubicBezTo>
                      <a:pt x="243" y="9"/>
                      <a:pt x="243" y="9"/>
                      <a:pt x="243" y="9"/>
                    </a:cubicBezTo>
                    <a:cubicBezTo>
                      <a:pt x="243" y="5"/>
                      <a:pt x="239" y="2"/>
                      <a:pt x="235" y="2"/>
                    </a:cubicBezTo>
                    <a:cubicBezTo>
                      <a:pt x="199" y="2"/>
                      <a:pt x="199" y="2"/>
                      <a:pt x="199" y="2"/>
                    </a:cubicBezTo>
                    <a:cubicBezTo>
                      <a:pt x="195" y="2"/>
                      <a:pt x="192" y="5"/>
                      <a:pt x="192" y="9"/>
                    </a:cubicBezTo>
                    <a:cubicBezTo>
                      <a:pt x="192" y="125"/>
                      <a:pt x="192" y="125"/>
                      <a:pt x="192" y="125"/>
                    </a:cubicBezTo>
                    <a:cubicBezTo>
                      <a:pt x="192" y="128"/>
                      <a:pt x="188" y="129"/>
                      <a:pt x="186" y="128"/>
                    </a:cubicBezTo>
                    <a:cubicBezTo>
                      <a:pt x="54" y="12"/>
                      <a:pt x="54" y="12"/>
                      <a:pt x="54" y="12"/>
                    </a:cubicBezTo>
                    <a:cubicBezTo>
                      <a:pt x="45" y="4"/>
                      <a:pt x="35" y="0"/>
                      <a:pt x="24" y="0"/>
                    </a:cubicBezTo>
                    <a:cubicBezTo>
                      <a:pt x="15" y="0"/>
                      <a:pt x="0" y="4"/>
                      <a:pt x="0" y="29"/>
                    </a:cubicBezTo>
                    <a:cubicBezTo>
                      <a:pt x="0" y="196"/>
                      <a:pt x="0" y="196"/>
                      <a:pt x="0" y="196"/>
                    </a:cubicBezTo>
                    <a:cubicBezTo>
                      <a:pt x="0" y="201"/>
                      <a:pt x="3" y="204"/>
                      <a:pt x="8" y="204"/>
                    </a:cubicBezTo>
                    <a:cubicBezTo>
                      <a:pt x="44" y="204"/>
                      <a:pt x="44" y="204"/>
                      <a:pt x="44" y="204"/>
                    </a:cubicBezTo>
                    <a:cubicBezTo>
                      <a:pt x="48" y="204"/>
                      <a:pt x="51" y="201"/>
                      <a:pt x="51" y="196"/>
                    </a:cubicBezTo>
                    <a:cubicBezTo>
                      <a:pt x="51" y="80"/>
                      <a:pt x="51" y="80"/>
                      <a:pt x="51" y="80"/>
                    </a:cubicBezTo>
                    <a:cubicBezTo>
                      <a:pt x="51" y="77"/>
                      <a:pt x="55" y="76"/>
                      <a:pt x="57" y="78"/>
                    </a:cubicBezTo>
                    <a:cubicBezTo>
                      <a:pt x="191" y="195"/>
                      <a:pt x="191" y="195"/>
                      <a:pt x="191" y="195"/>
                    </a:cubicBezTo>
                    <a:cubicBezTo>
                      <a:pt x="199" y="202"/>
                      <a:pt x="208" y="206"/>
                      <a:pt x="217" y="206"/>
                    </a:cubicBezTo>
                    <a:cubicBezTo>
                      <a:pt x="227" y="206"/>
                      <a:pt x="243" y="202"/>
                      <a:pt x="243" y="17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1" name="Freeform 11"/>
              <p:cNvSpPr>
                <a:spLocks/>
              </p:cNvSpPr>
              <p:nvPr/>
            </p:nvSpPr>
            <p:spPr bwMode="ltGray">
              <a:xfrm>
                <a:off x="3227388" y="5942013"/>
                <a:ext cx="90487" cy="74613"/>
              </a:xfrm>
              <a:custGeom>
                <a:avLst/>
                <a:gdLst>
                  <a:gd name="T0" fmla="*/ 144 w 242"/>
                  <a:gd name="T1" fmla="*/ 202 h 202"/>
                  <a:gd name="T2" fmla="*/ 217 w 242"/>
                  <a:gd name="T3" fmla="*/ 188 h 202"/>
                  <a:gd name="T4" fmla="*/ 242 w 242"/>
                  <a:gd name="T5" fmla="*/ 142 h 202"/>
                  <a:gd name="T6" fmla="*/ 242 w 242"/>
                  <a:gd name="T7" fmla="*/ 4 h 202"/>
                  <a:gd name="T8" fmla="*/ 237 w 242"/>
                  <a:gd name="T9" fmla="*/ 0 h 202"/>
                  <a:gd name="T10" fmla="*/ 196 w 242"/>
                  <a:gd name="T11" fmla="*/ 0 h 202"/>
                  <a:gd name="T12" fmla="*/ 191 w 242"/>
                  <a:gd name="T13" fmla="*/ 4 h 202"/>
                  <a:gd name="T14" fmla="*/ 191 w 242"/>
                  <a:gd name="T15" fmla="*/ 140 h 202"/>
                  <a:gd name="T16" fmla="*/ 150 w 242"/>
                  <a:gd name="T17" fmla="*/ 157 h 202"/>
                  <a:gd name="T18" fmla="*/ 93 w 242"/>
                  <a:gd name="T19" fmla="*/ 157 h 202"/>
                  <a:gd name="T20" fmla="*/ 51 w 242"/>
                  <a:gd name="T21" fmla="*/ 140 h 202"/>
                  <a:gd name="T22" fmla="*/ 51 w 242"/>
                  <a:gd name="T23" fmla="*/ 4 h 202"/>
                  <a:gd name="T24" fmla="*/ 46 w 242"/>
                  <a:gd name="T25" fmla="*/ 0 h 202"/>
                  <a:gd name="T26" fmla="*/ 4 w 242"/>
                  <a:gd name="T27" fmla="*/ 0 h 202"/>
                  <a:gd name="T28" fmla="*/ 0 w 242"/>
                  <a:gd name="T29" fmla="*/ 4 h 202"/>
                  <a:gd name="T30" fmla="*/ 0 w 242"/>
                  <a:gd name="T31" fmla="*/ 142 h 202"/>
                  <a:gd name="T32" fmla="*/ 4 w 242"/>
                  <a:gd name="T33" fmla="*/ 166 h 202"/>
                  <a:gd name="T34" fmla="*/ 17 w 242"/>
                  <a:gd name="T35" fmla="*/ 183 h 202"/>
                  <a:gd name="T36" fmla="*/ 35 w 242"/>
                  <a:gd name="T37" fmla="*/ 194 h 202"/>
                  <a:gd name="T38" fmla="*/ 56 w 242"/>
                  <a:gd name="T39" fmla="*/ 200 h 202"/>
                  <a:gd name="T40" fmla="*/ 77 w 242"/>
                  <a:gd name="T41" fmla="*/ 202 h 202"/>
                  <a:gd name="T42" fmla="*/ 98 w 242"/>
                  <a:gd name="T43" fmla="*/ 202 h 202"/>
                  <a:gd name="T44" fmla="*/ 144 w 242"/>
                  <a:gd name="T4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202">
                    <a:moveTo>
                      <a:pt x="144" y="202"/>
                    </a:moveTo>
                    <a:cubicBezTo>
                      <a:pt x="178" y="202"/>
                      <a:pt x="202" y="198"/>
                      <a:pt x="217" y="188"/>
                    </a:cubicBezTo>
                    <a:cubicBezTo>
                      <a:pt x="234" y="178"/>
                      <a:pt x="242" y="163"/>
                      <a:pt x="242" y="142"/>
                    </a:cubicBezTo>
                    <a:cubicBezTo>
                      <a:pt x="242" y="4"/>
                      <a:pt x="242" y="4"/>
                      <a:pt x="242" y="4"/>
                    </a:cubicBezTo>
                    <a:cubicBezTo>
                      <a:pt x="242" y="2"/>
                      <a:pt x="240" y="0"/>
                      <a:pt x="237" y="0"/>
                    </a:cubicBezTo>
                    <a:cubicBezTo>
                      <a:pt x="196" y="0"/>
                      <a:pt x="196" y="0"/>
                      <a:pt x="196" y="0"/>
                    </a:cubicBezTo>
                    <a:cubicBezTo>
                      <a:pt x="193" y="0"/>
                      <a:pt x="191" y="2"/>
                      <a:pt x="191" y="4"/>
                    </a:cubicBezTo>
                    <a:cubicBezTo>
                      <a:pt x="191" y="140"/>
                      <a:pt x="191" y="140"/>
                      <a:pt x="191" y="140"/>
                    </a:cubicBezTo>
                    <a:cubicBezTo>
                      <a:pt x="191" y="151"/>
                      <a:pt x="177" y="157"/>
                      <a:pt x="150" y="157"/>
                    </a:cubicBezTo>
                    <a:cubicBezTo>
                      <a:pt x="93" y="157"/>
                      <a:pt x="93" y="157"/>
                      <a:pt x="93" y="157"/>
                    </a:cubicBezTo>
                    <a:cubicBezTo>
                      <a:pt x="65" y="157"/>
                      <a:pt x="51" y="151"/>
                      <a:pt x="51" y="140"/>
                    </a:cubicBezTo>
                    <a:cubicBezTo>
                      <a:pt x="51" y="4"/>
                      <a:pt x="51" y="4"/>
                      <a:pt x="51" y="4"/>
                    </a:cubicBezTo>
                    <a:cubicBezTo>
                      <a:pt x="51" y="2"/>
                      <a:pt x="49" y="0"/>
                      <a:pt x="46" y="0"/>
                    </a:cubicBezTo>
                    <a:cubicBezTo>
                      <a:pt x="4" y="0"/>
                      <a:pt x="4" y="0"/>
                      <a:pt x="4" y="0"/>
                    </a:cubicBezTo>
                    <a:cubicBezTo>
                      <a:pt x="2" y="0"/>
                      <a:pt x="0" y="2"/>
                      <a:pt x="0" y="4"/>
                    </a:cubicBezTo>
                    <a:cubicBezTo>
                      <a:pt x="0" y="142"/>
                      <a:pt x="0" y="142"/>
                      <a:pt x="0" y="142"/>
                    </a:cubicBezTo>
                    <a:cubicBezTo>
                      <a:pt x="0" y="151"/>
                      <a:pt x="1" y="160"/>
                      <a:pt x="4" y="166"/>
                    </a:cubicBezTo>
                    <a:cubicBezTo>
                      <a:pt x="7" y="173"/>
                      <a:pt x="12" y="179"/>
                      <a:pt x="17" y="183"/>
                    </a:cubicBezTo>
                    <a:cubicBezTo>
                      <a:pt x="22" y="188"/>
                      <a:pt x="28" y="191"/>
                      <a:pt x="35" y="194"/>
                    </a:cubicBezTo>
                    <a:cubicBezTo>
                      <a:pt x="42" y="196"/>
                      <a:pt x="49" y="198"/>
                      <a:pt x="56" y="200"/>
                    </a:cubicBezTo>
                    <a:cubicBezTo>
                      <a:pt x="63" y="201"/>
                      <a:pt x="70" y="202"/>
                      <a:pt x="77" y="202"/>
                    </a:cubicBezTo>
                    <a:cubicBezTo>
                      <a:pt x="85" y="202"/>
                      <a:pt x="91" y="202"/>
                      <a:pt x="98" y="202"/>
                    </a:cubicBezTo>
                    <a:lnTo>
                      <a:pt x="144" y="202"/>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2" name="Freeform 12"/>
              <p:cNvSpPr>
                <a:spLocks/>
              </p:cNvSpPr>
              <p:nvPr/>
            </p:nvSpPr>
            <p:spPr bwMode="ltGray">
              <a:xfrm>
                <a:off x="3324225" y="5940425"/>
                <a:ext cx="82550" cy="76200"/>
              </a:xfrm>
              <a:custGeom>
                <a:avLst/>
                <a:gdLst>
                  <a:gd name="T0" fmla="*/ 142 w 223"/>
                  <a:gd name="T1" fmla="*/ 46 h 203"/>
                  <a:gd name="T2" fmla="*/ 213 w 223"/>
                  <a:gd name="T3" fmla="*/ 46 h 203"/>
                  <a:gd name="T4" fmla="*/ 223 w 223"/>
                  <a:gd name="T5" fmla="*/ 36 h 203"/>
                  <a:gd name="T6" fmla="*/ 223 w 223"/>
                  <a:gd name="T7" fmla="*/ 10 h 203"/>
                  <a:gd name="T8" fmla="*/ 213 w 223"/>
                  <a:gd name="T9" fmla="*/ 0 h 203"/>
                  <a:gd name="T10" fmla="*/ 10 w 223"/>
                  <a:gd name="T11" fmla="*/ 0 h 203"/>
                  <a:gd name="T12" fmla="*/ 0 w 223"/>
                  <a:gd name="T13" fmla="*/ 10 h 203"/>
                  <a:gd name="T14" fmla="*/ 0 w 223"/>
                  <a:gd name="T15" fmla="*/ 36 h 203"/>
                  <a:gd name="T16" fmla="*/ 10 w 223"/>
                  <a:gd name="T17" fmla="*/ 46 h 203"/>
                  <a:gd name="T18" fmla="*/ 81 w 223"/>
                  <a:gd name="T19" fmla="*/ 46 h 203"/>
                  <a:gd name="T20" fmla="*/ 86 w 223"/>
                  <a:gd name="T21" fmla="*/ 50 h 203"/>
                  <a:gd name="T22" fmla="*/ 86 w 223"/>
                  <a:gd name="T23" fmla="*/ 194 h 203"/>
                  <a:gd name="T24" fmla="*/ 95 w 223"/>
                  <a:gd name="T25" fmla="*/ 203 h 203"/>
                  <a:gd name="T26" fmla="*/ 128 w 223"/>
                  <a:gd name="T27" fmla="*/ 203 h 203"/>
                  <a:gd name="T28" fmla="*/ 137 w 223"/>
                  <a:gd name="T29" fmla="*/ 194 h 203"/>
                  <a:gd name="T30" fmla="*/ 137 w 223"/>
                  <a:gd name="T31" fmla="*/ 50 h 203"/>
                  <a:gd name="T32" fmla="*/ 142 w 223"/>
                  <a:gd name="T33" fmla="*/ 4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 h="203">
                    <a:moveTo>
                      <a:pt x="142" y="46"/>
                    </a:moveTo>
                    <a:cubicBezTo>
                      <a:pt x="213" y="46"/>
                      <a:pt x="213" y="46"/>
                      <a:pt x="213" y="46"/>
                    </a:cubicBezTo>
                    <a:cubicBezTo>
                      <a:pt x="218" y="46"/>
                      <a:pt x="223" y="41"/>
                      <a:pt x="223" y="36"/>
                    </a:cubicBezTo>
                    <a:cubicBezTo>
                      <a:pt x="223" y="10"/>
                      <a:pt x="223" y="10"/>
                      <a:pt x="223" y="10"/>
                    </a:cubicBezTo>
                    <a:cubicBezTo>
                      <a:pt x="223" y="4"/>
                      <a:pt x="218" y="0"/>
                      <a:pt x="213" y="0"/>
                    </a:cubicBezTo>
                    <a:cubicBezTo>
                      <a:pt x="10" y="0"/>
                      <a:pt x="10" y="0"/>
                      <a:pt x="10" y="0"/>
                    </a:cubicBezTo>
                    <a:cubicBezTo>
                      <a:pt x="4" y="0"/>
                      <a:pt x="0" y="4"/>
                      <a:pt x="0" y="10"/>
                    </a:cubicBezTo>
                    <a:cubicBezTo>
                      <a:pt x="0" y="36"/>
                      <a:pt x="0" y="36"/>
                      <a:pt x="0" y="36"/>
                    </a:cubicBezTo>
                    <a:cubicBezTo>
                      <a:pt x="0" y="41"/>
                      <a:pt x="4" y="46"/>
                      <a:pt x="10" y="46"/>
                    </a:cubicBezTo>
                    <a:cubicBezTo>
                      <a:pt x="81" y="46"/>
                      <a:pt x="81" y="46"/>
                      <a:pt x="81" y="46"/>
                    </a:cubicBezTo>
                    <a:cubicBezTo>
                      <a:pt x="84" y="46"/>
                      <a:pt x="86" y="48"/>
                      <a:pt x="86" y="50"/>
                    </a:cubicBezTo>
                    <a:cubicBezTo>
                      <a:pt x="86" y="194"/>
                      <a:pt x="86" y="194"/>
                      <a:pt x="86" y="194"/>
                    </a:cubicBezTo>
                    <a:cubicBezTo>
                      <a:pt x="86" y="199"/>
                      <a:pt x="90" y="203"/>
                      <a:pt x="95" y="203"/>
                    </a:cubicBezTo>
                    <a:cubicBezTo>
                      <a:pt x="128" y="203"/>
                      <a:pt x="128" y="203"/>
                      <a:pt x="128" y="203"/>
                    </a:cubicBezTo>
                    <a:cubicBezTo>
                      <a:pt x="133" y="203"/>
                      <a:pt x="137" y="199"/>
                      <a:pt x="137" y="194"/>
                    </a:cubicBezTo>
                    <a:cubicBezTo>
                      <a:pt x="137" y="50"/>
                      <a:pt x="137" y="50"/>
                      <a:pt x="137" y="50"/>
                    </a:cubicBezTo>
                    <a:cubicBezTo>
                      <a:pt x="137" y="48"/>
                      <a:pt x="139" y="46"/>
                      <a:pt x="142" y="4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3" name="Freeform 13"/>
              <p:cNvSpPr>
                <a:spLocks noEditPoints="1"/>
              </p:cNvSpPr>
              <p:nvPr/>
            </p:nvSpPr>
            <p:spPr bwMode="ltGray">
              <a:xfrm>
                <a:off x="3381375" y="5940425"/>
                <a:ext cx="114300" cy="76200"/>
              </a:xfrm>
              <a:custGeom>
                <a:avLst/>
                <a:gdLst>
                  <a:gd name="T0" fmla="*/ 93 w 306"/>
                  <a:gd name="T1" fmla="*/ 152 h 204"/>
                  <a:gd name="T2" fmla="*/ 214 w 306"/>
                  <a:gd name="T3" fmla="*/ 152 h 204"/>
                  <a:gd name="T4" fmla="*/ 217 w 306"/>
                  <a:gd name="T5" fmla="*/ 154 h 204"/>
                  <a:gd name="T6" fmla="*/ 249 w 306"/>
                  <a:gd name="T7" fmla="*/ 202 h 204"/>
                  <a:gd name="T8" fmla="*/ 253 w 306"/>
                  <a:gd name="T9" fmla="*/ 204 h 204"/>
                  <a:gd name="T10" fmla="*/ 301 w 306"/>
                  <a:gd name="T11" fmla="*/ 204 h 204"/>
                  <a:gd name="T12" fmla="*/ 305 w 306"/>
                  <a:gd name="T13" fmla="*/ 202 h 204"/>
                  <a:gd name="T14" fmla="*/ 305 w 306"/>
                  <a:gd name="T15" fmla="*/ 197 h 204"/>
                  <a:gd name="T16" fmla="*/ 181 w 306"/>
                  <a:gd name="T17" fmla="*/ 15 h 204"/>
                  <a:gd name="T18" fmla="*/ 154 w 306"/>
                  <a:gd name="T19" fmla="*/ 0 h 204"/>
                  <a:gd name="T20" fmla="*/ 126 w 306"/>
                  <a:gd name="T21" fmla="*/ 16 h 204"/>
                  <a:gd name="T22" fmla="*/ 1 w 306"/>
                  <a:gd name="T23" fmla="*/ 197 h 204"/>
                  <a:gd name="T24" fmla="*/ 1 w 306"/>
                  <a:gd name="T25" fmla="*/ 203 h 204"/>
                  <a:gd name="T26" fmla="*/ 5 w 306"/>
                  <a:gd name="T27" fmla="*/ 204 h 204"/>
                  <a:gd name="T28" fmla="*/ 54 w 306"/>
                  <a:gd name="T29" fmla="*/ 204 h 204"/>
                  <a:gd name="T30" fmla="*/ 58 w 306"/>
                  <a:gd name="T31" fmla="*/ 202 h 204"/>
                  <a:gd name="T32" fmla="*/ 90 w 306"/>
                  <a:gd name="T33" fmla="*/ 154 h 204"/>
                  <a:gd name="T34" fmla="*/ 93 w 306"/>
                  <a:gd name="T35" fmla="*/ 152 h 204"/>
                  <a:gd name="T36" fmla="*/ 124 w 306"/>
                  <a:gd name="T37" fmla="*/ 102 h 204"/>
                  <a:gd name="T38" fmla="*/ 150 w 306"/>
                  <a:gd name="T39" fmla="*/ 65 h 204"/>
                  <a:gd name="T40" fmla="*/ 155 w 306"/>
                  <a:gd name="T41" fmla="*/ 65 h 204"/>
                  <a:gd name="T42" fmla="*/ 181 w 306"/>
                  <a:gd name="T43" fmla="*/ 102 h 204"/>
                  <a:gd name="T44" fmla="*/ 179 w 306"/>
                  <a:gd name="T45" fmla="*/ 106 h 204"/>
                  <a:gd name="T46" fmla="*/ 126 w 306"/>
                  <a:gd name="T47" fmla="*/ 106 h 204"/>
                  <a:gd name="T48" fmla="*/ 124 w 306"/>
                  <a:gd name="T49"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04">
                    <a:moveTo>
                      <a:pt x="93" y="152"/>
                    </a:moveTo>
                    <a:cubicBezTo>
                      <a:pt x="93" y="152"/>
                      <a:pt x="198" y="152"/>
                      <a:pt x="214" y="152"/>
                    </a:cubicBezTo>
                    <a:cubicBezTo>
                      <a:pt x="215" y="152"/>
                      <a:pt x="217" y="153"/>
                      <a:pt x="217" y="154"/>
                    </a:cubicBezTo>
                    <a:cubicBezTo>
                      <a:pt x="249" y="202"/>
                      <a:pt x="249" y="202"/>
                      <a:pt x="249" y="202"/>
                    </a:cubicBezTo>
                    <a:cubicBezTo>
                      <a:pt x="250" y="204"/>
                      <a:pt x="252" y="204"/>
                      <a:pt x="253" y="204"/>
                    </a:cubicBezTo>
                    <a:cubicBezTo>
                      <a:pt x="301" y="204"/>
                      <a:pt x="301" y="204"/>
                      <a:pt x="301" y="204"/>
                    </a:cubicBezTo>
                    <a:cubicBezTo>
                      <a:pt x="302" y="204"/>
                      <a:pt x="304" y="203"/>
                      <a:pt x="305" y="202"/>
                    </a:cubicBezTo>
                    <a:cubicBezTo>
                      <a:pt x="306" y="200"/>
                      <a:pt x="306" y="198"/>
                      <a:pt x="305" y="197"/>
                    </a:cubicBezTo>
                    <a:cubicBezTo>
                      <a:pt x="181" y="15"/>
                      <a:pt x="181" y="15"/>
                      <a:pt x="181" y="15"/>
                    </a:cubicBezTo>
                    <a:cubicBezTo>
                      <a:pt x="174" y="5"/>
                      <a:pt x="165" y="0"/>
                      <a:pt x="154" y="0"/>
                    </a:cubicBezTo>
                    <a:cubicBezTo>
                      <a:pt x="143" y="0"/>
                      <a:pt x="134" y="6"/>
                      <a:pt x="126" y="16"/>
                    </a:cubicBezTo>
                    <a:cubicBezTo>
                      <a:pt x="1" y="197"/>
                      <a:pt x="1" y="197"/>
                      <a:pt x="1" y="197"/>
                    </a:cubicBezTo>
                    <a:cubicBezTo>
                      <a:pt x="0" y="199"/>
                      <a:pt x="0" y="201"/>
                      <a:pt x="1" y="203"/>
                    </a:cubicBezTo>
                    <a:cubicBezTo>
                      <a:pt x="2" y="204"/>
                      <a:pt x="4" y="204"/>
                      <a:pt x="5" y="204"/>
                    </a:cubicBezTo>
                    <a:cubicBezTo>
                      <a:pt x="54" y="204"/>
                      <a:pt x="54" y="204"/>
                      <a:pt x="54" y="204"/>
                    </a:cubicBezTo>
                    <a:cubicBezTo>
                      <a:pt x="56" y="204"/>
                      <a:pt x="57" y="203"/>
                      <a:pt x="58" y="202"/>
                    </a:cubicBezTo>
                    <a:cubicBezTo>
                      <a:pt x="90" y="154"/>
                      <a:pt x="90" y="154"/>
                      <a:pt x="90" y="154"/>
                    </a:cubicBezTo>
                    <a:cubicBezTo>
                      <a:pt x="91" y="153"/>
                      <a:pt x="92" y="152"/>
                      <a:pt x="93" y="152"/>
                    </a:cubicBezTo>
                    <a:close/>
                    <a:moveTo>
                      <a:pt x="124" y="102"/>
                    </a:moveTo>
                    <a:cubicBezTo>
                      <a:pt x="150" y="65"/>
                      <a:pt x="150" y="65"/>
                      <a:pt x="150" y="65"/>
                    </a:cubicBezTo>
                    <a:cubicBezTo>
                      <a:pt x="151" y="63"/>
                      <a:pt x="154" y="63"/>
                      <a:pt x="155" y="65"/>
                    </a:cubicBezTo>
                    <a:cubicBezTo>
                      <a:pt x="181" y="102"/>
                      <a:pt x="181" y="102"/>
                      <a:pt x="181" y="102"/>
                    </a:cubicBezTo>
                    <a:cubicBezTo>
                      <a:pt x="183" y="104"/>
                      <a:pt x="181" y="106"/>
                      <a:pt x="179" y="106"/>
                    </a:cubicBezTo>
                    <a:cubicBezTo>
                      <a:pt x="126" y="106"/>
                      <a:pt x="126" y="106"/>
                      <a:pt x="126" y="106"/>
                    </a:cubicBezTo>
                    <a:cubicBezTo>
                      <a:pt x="124" y="106"/>
                      <a:pt x="123" y="104"/>
                      <a:pt x="124" y="1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4" name="Freeform 14"/>
              <p:cNvSpPr>
                <a:spLocks/>
              </p:cNvSpPr>
              <p:nvPr/>
            </p:nvSpPr>
            <p:spPr bwMode="ltGray">
              <a:xfrm>
                <a:off x="3498850" y="5940425"/>
                <a:ext cx="92075" cy="77788"/>
              </a:xfrm>
              <a:custGeom>
                <a:avLst/>
                <a:gdLst>
                  <a:gd name="T0" fmla="*/ 0 w 243"/>
                  <a:gd name="T1" fmla="*/ 29 h 206"/>
                  <a:gd name="T2" fmla="*/ 0 w 243"/>
                  <a:gd name="T3" fmla="*/ 197 h 206"/>
                  <a:gd name="T4" fmla="*/ 8 w 243"/>
                  <a:gd name="T5" fmla="*/ 204 h 206"/>
                  <a:gd name="T6" fmla="*/ 44 w 243"/>
                  <a:gd name="T7" fmla="*/ 204 h 206"/>
                  <a:gd name="T8" fmla="*/ 52 w 243"/>
                  <a:gd name="T9" fmla="*/ 197 h 206"/>
                  <a:gd name="T10" fmla="*/ 52 w 243"/>
                  <a:gd name="T11" fmla="*/ 79 h 206"/>
                  <a:gd name="T12" fmla="*/ 56 w 243"/>
                  <a:gd name="T13" fmla="*/ 77 h 206"/>
                  <a:gd name="T14" fmla="*/ 191 w 243"/>
                  <a:gd name="T15" fmla="*/ 195 h 206"/>
                  <a:gd name="T16" fmla="*/ 218 w 243"/>
                  <a:gd name="T17" fmla="*/ 206 h 206"/>
                  <a:gd name="T18" fmla="*/ 243 w 243"/>
                  <a:gd name="T19" fmla="*/ 176 h 206"/>
                  <a:gd name="T20" fmla="*/ 243 w 243"/>
                  <a:gd name="T21" fmla="*/ 9 h 206"/>
                  <a:gd name="T22" fmla="*/ 236 w 243"/>
                  <a:gd name="T23" fmla="*/ 2 h 206"/>
                  <a:gd name="T24" fmla="*/ 199 w 243"/>
                  <a:gd name="T25" fmla="*/ 2 h 206"/>
                  <a:gd name="T26" fmla="*/ 192 w 243"/>
                  <a:gd name="T27" fmla="*/ 9 h 206"/>
                  <a:gd name="T28" fmla="*/ 192 w 243"/>
                  <a:gd name="T29" fmla="*/ 126 h 206"/>
                  <a:gd name="T30" fmla="*/ 188 w 243"/>
                  <a:gd name="T31" fmla="*/ 128 h 206"/>
                  <a:gd name="T32" fmla="*/ 54 w 243"/>
                  <a:gd name="T33" fmla="*/ 12 h 206"/>
                  <a:gd name="T34" fmla="*/ 25 w 243"/>
                  <a:gd name="T35" fmla="*/ 0 h 206"/>
                  <a:gd name="T36" fmla="*/ 0 w 243"/>
                  <a:gd name="T37" fmla="*/ 2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0" y="29"/>
                    </a:moveTo>
                    <a:cubicBezTo>
                      <a:pt x="0" y="197"/>
                      <a:pt x="0" y="197"/>
                      <a:pt x="0" y="197"/>
                    </a:cubicBezTo>
                    <a:cubicBezTo>
                      <a:pt x="0" y="201"/>
                      <a:pt x="4" y="204"/>
                      <a:pt x="8" y="204"/>
                    </a:cubicBezTo>
                    <a:cubicBezTo>
                      <a:pt x="44" y="204"/>
                      <a:pt x="44" y="204"/>
                      <a:pt x="44" y="204"/>
                    </a:cubicBezTo>
                    <a:cubicBezTo>
                      <a:pt x="48" y="204"/>
                      <a:pt x="52" y="201"/>
                      <a:pt x="52" y="197"/>
                    </a:cubicBezTo>
                    <a:cubicBezTo>
                      <a:pt x="52" y="79"/>
                      <a:pt x="52" y="79"/>
                      <a:pt x="52" y="79"/>
                    </a:cubicBezTo>
                    <a:cubicBezTo>
                      <a:pt x="52" y="77"/>
                      <a:pt x="54" y="76"/>
                      <a:pt x="56" y="77"/>
                    </a:cubicBezTo>
                    <a:cubicBezTo>
                      <a:pt x="191" y="195"/>
                      <a:pt x="191" y="195"/>
                      <a:pt x="191" y="195"/>
                    </a:cubicBezTo>
                    <a:cubicBezTo>
                      <a:pt x="199" y="202"/>
                      <a:pt x="208" y="206"/>
                      <a:pt x="218" y="206"/>
                    </a:cubicBezTo>
                    <a:cubicBezTo>
                      <a:pt x="227" y="206"/>
                      <a:pt x="243" y="202"/>
                      <a:pt x="243" y="176"/>
                    </a:cubicBezTo>
                    <a:cubicBezTo>
                      <a:pt x="243" y="9"/>
                      <a:pt x="243" y="9"/>
                      <a:pt x="243" y="9"/>
                    </a:cubicBezTo>
                    <a:cubicBezTo>
                      <a:pt x="243" y="5"/>
                      <a:pt x="240" y="2"/>
                      <a:pt x="236" y="2"/>
                    </a:cubicBezTo>
                    <a:cubicBezTo>
                      <a:pt x="199" y="2"/>
                      <a:pt x="199" y="2"/>
                      <a:pt x="199" y="2"/>
                    </a:cubicBezTo>
                    <a:cubicBezTo>
                      <a:pt x="195" y="2"/>
                      <a:pt x="192" y="5"/>
                      <a:pt x="192" y="9"/>
                    </a:cubicBezTo>
                    <a:cubicBezTo>
                      <a:pt x="192" y="126"/>
                      <a:pt x="192" y="126"/>
                      <a:pt x="192" y="126"/>
                    </a:cubicBezTo>
                    <a:cubicBezTo>
                      <a:pt x="192" y="129"/>
                      <a:pt x="189" y="130"/>
                      <a:pt x="188" y="128"/>
                    </a:cubicBezTo>
                    <a:cubicBezTo>
                      <a:pt x="54" y="12"/>
                      <a:pt x="54" y="12"/>
                      <a:pt x="54" y="12"/>
                    </a:cubicBezTo>
                    <a:cubicBezTo>
                      <a:pt x="45" y="4"/>
                      <a:pt x="35" y="0"/>
                      <a:pt x="25" y="0"/>
                    </a:cubicBezTo>
                    <a:cubicBezTo>
                      <a:pt x="16" y="0"/>
                      <a:pt x="0" y="4"/>
                      <a:pt x="0" y="29"/>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5" name="Freeform 15"/>
              <p:cNvSpPr>
                <a:spLocks/>
              </p:cNvSpPr>
              <p:nvPr/>
            </p:nvSpPr>
            <p:spPr bwMode="ltGray">
              <a:xfrm>
                <a:off x="3597275" y="5942013"/>
                <a:ext cx="19050" cy="74613"/>
              </a:xfrm>
              <a:custGeom>
                <a:avLst/>
                <a:gdLst>
                  <a:gd name="T0" fmla="*/ 4 w 51"/>
                  <a:gd name="T1" fmla="*/ 202 h 202"/>
                  <a:gd name="T2" fmla="*/ 47 w 51"/>
                  <a:gd name="T3" fmla="*/ 202 h 202"/>
                  <a:gd name="T4" fmla="*/ 51 w 51"/>
                  <a:gd name="T5" fmla="*/ 198 h 202"/>
                  <a:gd name="T6" fmla="*/ 51 w 51"/>
                  <a:gd name="T7" fmla="*/ 4 h 202"/>
                  <a:gd name="T8" fmla="*/ 47 w 51"/>
                  <a:gd name="T9" fmla="*/ 0 h 202"/>
                  <a:gd name="T10" fmla="*/ 4 w 51"/>
                  <a:gd name="T11" fmla="*/ 0 h 202"/>
                  <a:gd name="T12" fmla="*/ 0 w 51"/>
                  <a:gd name="T13" fmla="*/ 4 h 202"/>
                  <a:gd name="T14" fmla="*/ 0 w 51"/>
                  <a:gd name="T15" fmla="*/ 198 h 202"/>
                  <a:gd name="T16" fmla="*/ 4 w 5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02">
                    <a:moveTo>
                      <a:pt x="4" y="202"/>
                    </a:moveTo>
                    <a:cubicBezTo>
                      <a:pt x="47" y="202"/>
                      <a:pt x="47" y="202"/>
                      <a:pt x="47" y="202"/>
                    </a:cubicBezTo>
                    <a:cubicBezTo>
                      <a:pt x="49" y="202"/>
                      <a:pt x="51" y="200"/>
                      <a:pt x="51" y="198"/>
                    </a:cubicBezTo>
                    <a:cubicBezTo>
                      <a:pt x="51" y="4"/>
                      <a:pt x="51" y="4"/>
                      <a:pt x="51" y="4"/>
                    </a:cubicBezTo>
                    <a:cubicBezTo>
                      <a:pt x="51" y="2"/>
                      <a:pt x="49" y="0"/>
                      <a:pt x="47" y="0"/>
                    </a:cubicBezTo>
                    <a:cubicBezTo>
                      <a:pt x="4" y="0"/>
                      <a:pt x="4" y="0"/>
                      <a:pt x="4" y="0"/>
                    </a:cubicBezTo>
                    <a:cubicBezTo>
                      <a:pt x="2" y="0"/>
                      <a:pt x="0" y="2"/>
                      <a:pt x="0" y="4"/>
                    </a:cubicBezTo>
                    <a:cubicBezTo>
                      <a:pt x="0" y="198"/>
                      <a:pt x="0" y="198"/>
                      <a:pt x="0" y="198"/>
                    </a:cubicBezTo>
                    <a:cubicBezTo>
                      <a:pt x="0" y="200"/>
                      <a:pt x="2" y="202"/>
                      <a:pt x="4" y="2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6" name="Freeform 16"/>
              <p:cNvSpPr>
                <a:spLocks/>
              </p:cNvSpPr>
              <p:nvPr/>
            </p:nvSpPr>
            <p:spPr bwMode="ltGray">
              <a:xfrm>
                <a:off x="3684588" y="5940425"/>
                <a:ext cx="50800" cy="33338"/>
              </a:xfrm>
              <a:custGeom>
                <a:avLst/>
                <a:gdLst>
                  <a:gd name="T0" fmla="*/ 30 w 132"/>
                  <a:gd name="T1" fmla="*/ 86 h 88"/>
                  <a:gd name="T2" fmla="*/ 37 w 132"/>
                  <a:gd name="T3" fmla="*/ 86 h 88"/>
                  <a:gd name="T4" fmla="*/ 130 w 132"/>
                  <a:gd name="T5" fmla="*/ 8 h 88"/>
                  <a:gd name="T6" fmla="*/ 132 w 132"/>
                  <a:gd name="T7" fmla="*/ 4 h 88"/>
                  <a:gd name="T8" fmla="*/ 127 w 132"/>
                  <a:gd name="T9" fmla="*/ 0 h 88"/>
                  <a:gd name="T10" fmla="*/ 71 w 132"/>
                  <a:gd name="T11" fmla="*/ 0 h 88"/>
                  <a:gd name="T12" fmla="*/ 68 w 132"/>
                  <a:gd name="T13" fmla="*/ 1 h 88"/>
                  <a:gd name="T14" fmla="*/ 2 w 132"/>
                  <a:gd name="T15" fmla="*/ 55 h 88"/>
                  <a:gd name="T16" fmla="*/ 2 w 132"/>
                  <a:gd name="T17" fmla="*/ 62 h 88"/>
                  <a:gd name="T18" fmla="*/ 30 w 132"/>
                  <a:gd name="T1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8">
                    <a:moveTo>
                      <a:pt x="30" y="86"/>
                    </a:moveTo>
                    <a:cubicBezTo>
                      <a:pt x="32" y="88"/>
                      <a:pt x="35" y="88"/>
                      <a:pt x="37" y="86"/>
                    </a:cubicBezTo>
                    <a:cubicBezTo>
                      <a:pt x="130" y="8"/>
                      <a:pt x="130" y="8"/>
                      <a:pt x="130" y="8"/>
                    </a:cubicBezTo>
                    <a:cubicBezTo>
                      <a:pt x="132" y="7"/>
                      <a:pt x="132" y="6"/>
                      <a:pt x="132" y="4"/>
                    </a:cubicBezTo>
                    <a:cubicBezTo>
                      <a:pt x="132" y="2"/>
                      <a:pt x="130" y="0"/>
                      <a:pt x="127" y="0"/>
                    </a:cubicBezTo>
                    <a:cubicBezTo>
                      <a:pt x="71" y="0"/>
                      <a:pt x="71" y="0"/>
                      <a:pt x="71" y="0"/>
                    </a:cubicBezTo>
                    <a:cubicBezTo>
                      <a:pt x="70" y="0"/>
                      <a:pt x="69" y="0"/>
                      <a:pt x="68" y="1"/>
                    </a:cubicBezTo>
                    <a:cubicBezTo>
                      <a:pt x="2" y="55"/>
                      <a:pt x="2" y="55"/>
                      <a:pt x="2" y="55"/>
                    </a:cubicBezTo>
                    <a:cubicBezTo>
                      <a:pt x="0" y="57"/>
                      <a:pt x="0" y="60"/>
                      <a:pt x="2" y="62"/>
                    </a:cubicBezTo>
                    <a:lnTo>
                      <a:pt x="30" y="86"/>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7" name="Freeform 17"/>
              <p:cNvSpPr>
                <a:spLocks/>
              </p:cNvSpPr>
              <p:nvPr/>
            </p:nvSpPr>
            <p:spPr bwMode="ltGray">
              <a:xfrm>
                <a:off x="3686175" y="5984875"/>
                <a:ext cx="49212" cy="33338"/>
              </a:xfrm>
              <a:custGeom>
                <a:avLst/>
                <a:gdLst>
                  <a:gd name="T0" fmla="*/ 132 w 132"/>
                  <a:gd name="T1" fmla="*/ 83 h 87"/>
                  <a:gd name="T2" fmla="*/ 130 w 132"/>
                  <a:gd name="T3" fmla="*/ 79 h 87"/>
                  <a:gd name="T4" fmla="*/ 35 w 132"/>
                  <a:gd name="T5" fmla="*/ 1 h 87"/>
                  <a:gd name="T6" fmla="*/ 29 w 132"/>
                  <a:gd name="T7" fmla="*/ 1 h 87"/>
                  <a:gd name="T8" fmla="*/ 3 w 132"/>
                  <a:gd name="T9" fmla="*/ 24 h 87"/>
                  <a:gd name="T10" fmla="*/ 3 w 132"/>
                  <a:gd name="T11" fmla="*/ 32 h 87"/>
                  <a:gd name="T12" fmla="*/ 68 w 132"/>
                  <a:gd name="T13" fmla="*/ 86 h 87"/>
                  <a:gd name="T14" fmla="*/ 71 w 132"/>
                  <a:gd name="T15" fmla="*/ 87 h 87"/>
                  <a:gd name="T16" fmla="*/ 127 w 132"/>
                  <a:gd name="T17" fmla="*/ 87 h 87"/>
                  <a:gd name="T18" fmla="*/ 132 w 132"/>
                  <a:gd name="T19"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7">
                    <a:moveTo>
                      <a:pt x="132" y="83"/>
                    </a:moveTo>
                    <a:cubicBezTo>
                      <a:pt x="132" y="81"/>
                      <a:pt x="132" y="80"/>
                      <a:pt x="130" y="79"/>
                    </a:cubicBezTo>
                    <a:cubicBezTo>
                      <a:pt x="35" y="1"/>
                      <a:pt x="35" y="1"/>
                      <a:pt x="35" y="1"/>
                    </a:cubicBezTo>
                    <a:cubicBezTo>
                      <a:pt x="34" y="0"/>
                      <a:pt x="31" y="0"/>
                      <a:pt x="29" y="1"/>
                    </a:cubicBezTo>
                    <a:cubicBezTo>
                      <a:pt x="3" y="24"/>
                      <a:pt x="3" y="24"/>
                      <a:pt x="3" y="24"/>
                    </a:cubicBezTo>
                    <a:cubicBezTo>
                      <a:pt x="0" y="26"/>
                      <a:pt x="0" y="30"/>
                      <a:pt x="3" y="32"/>
                    </a:cubicBezTo>
                    <a:cubicBezTo>
                      <a:pt x="68" y="86"/>
                      <a:pt x="68" y="86"/>
                      <a:pt x="68" y="86"/>
                    </a:cubicBezTo>
                    <a:cubicBezTo>
                      <a:pt x="69" y="87"/>
                      <a:pt x="70" y="87"/>
                      <a:pt x="71" y="87"/>
                    </a:cubicBezTo>
                    <a:cubicBezTo>
                      <a:pt x="127" y="87"/>
                      <a:pt x="127" y="87"/>
                      <a:pt x="127" y="87"/>
                    </a:cubicBezTo>
                    <a:cubicBezTo>
                      <a:pt x="130" y="87"/>
                      <a:pt x="132" y="85"/>
                      <a:pt x="132" y="8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8" name="Freeform 18"/>
              <p:cNvSpPr>
                <a:spLocks noEditPoints="1"/>
              </p:cNvSpPr>
              <p:nvPr/>
            </p:nvSpPr>
            <p:spPr bwMode="ltGray">
              <a:xfrm>
                <a:off x="3740150" y="6003925"/>
                <a:ext cx="14287" cy="14288"/>
              </a:xfrm>
              <a:custGeom>
                <a:avLst/>
                <a:gdLst>
                  <a:gd name="T0" fmla="*/ 20 w 39"/>
                  <a:gd name="T1" fmla="*/ 37 h 37"/>
                  <a:gd name="T2" fmla="*/ 39 w 39"/>
                  <a:gd name="T3" fmla="*/ 18 h 37"/>
                  <a:gd name="T4" fmla="*/ 20 w 39"/>
                  <a:gd name="T5" fmla="*/ 0 h 37"/>
                  <a:gd name="T6" fmla="*/ 0 w 39"/>
                  <a:gd name="T7" fmla="*/ 18 h 37"/>
                  <a:gd name="T8" fmla="*/ 20 w 39"/>
                  <a:gd name="T9" fmla="*/ 37 h 37"/>
                  <a:gd name="T10" fmla="*/ 20 w 39"/>
                  <a:gd name="T11" fmla="*/ 3 h 37"/>
                  <a:gd name="T12" fmla="*/ 34 w 39"/>
                  <a:gd name="T13" fmla="*/ 19 h 37"/>
                  <a:gd name="T14" fmla="*/ 20 w 39"/>
                  <a:gd name="T15" fmla="*/ 33 h 37"/>
                  <a:gd name="T16" fmla="*/ 5 w 39"/>
                  <a:gd name="T17" fmla="*/ 18 h 37"/>
                  <a:gd name="T18" fmla="*/ 20 w 39"/>
                  <a:gd name="T1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7">
                    <a:moveTo>
                      <a:pt x="20" y="37"/>
                    </a:moveTo>
                    <a:cubicBezTo>
                      <a:pt x="30" y="37"/>
                      <a:pt x="39" y="29"/>
                      <a:pt x="39" y="18"/>
                    </a:cubicBezTo>
                    <a:cubicBezTo>
                      <a:pt x="39" y="8"/>
                      <a:pt x="30" y="0"/>
                      <a:pt x="20" y="0"/>
                    </a:cubicBezTo>
                    <a:cubicBezTo>
                      <a:pt x="9" y="0"/>
                      <a:pt x="0" y="8"/>
                      <a:pt x="0" y="18"/>
                    </a:cubicBezTo>
                    <a:cubicBezTo>
                      <a:pt x="0" y="29"/>
                      <a:pt x="9" y="37"/>
                      <a:pt x="20" y="37"/>
                    </a:cubicBezTo>
                    <a:close/>
                    <a:moveTo>
                      <a:pt x="20" y="3"/>
                    </a:moveTo>
                    <a:cubicBezTo>
                      <a:pt x="28" y="3"/>
                      <a:pt x="34" y="10"/>
                      <a:pt x="34" y="19"/>
                    </a:cubicBezTo>
                    <a:cubicBezTo>
                      <a:pt x="34" y="27"/>
                      <a:pt x="28" y="34"/>
                      <a:pt x="20" y="33"/>
                    </a:cubicBezTo>
                    <a:cubicBezTo>
                      <a:pt x="11" y="33"/>
                      <a:pt x="5" y="27"/>
                      <a:pt x="5" y="18"/>
                    </a:cubicBezTo>
                    <a:cubicBezTo>
                      <a:pt x="5" y="10"/>
                      <a:pt x="11" y="3"/>
                      <a:pt x="20" y="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39" name="Freeform 19"/>
              <p:cNvSpPr>
                <a:spLocks noEditPoints="1"/>
              </p:cNvSpPr>
              <p:nvPr/>
            </p:nvSpPr>
            <p:spPr bwMode="ltGray">
              <a:xfrm>
                <a:off x="3744913" y="6008688"/>
                <a:ext cx="6350" cy="6350"/>
              </a:xfrm>
              <a:custGeom>
                <a:avLst/>
                <a:gdLst>
                  <a:gd name="T0" fmla="*/ 5 w 17"/>
                  <a:gd name="T1" fmla="*/ 12 h 19"/>
                  <a:gd name="T2" fmla="*/ 7 w 17"/>
                  <a:gd name="T3" fmla="*/ 12 h 19"/>
                  <a:gd name="T4" fmla="*/ 11 w 17"/>
                  <a:gd name="T5" fmla="*/ 15 h 19"/>
                  <a:gd name="T6" fmla="*/ 12 w 17"/>
                  <a:gd name="T7" fmla="*/ 19 h 19"/>
                  <a:gd name="T8" fmla="*/ 17 w 17"/>
                  <a:gd name="T9" fmla="*/ 19 h 19"/>
                  <a:gd name="T10" fmla="*/ 15 w 17"/>
                  <a:gd name="T11" fmla="*/ 15 h 19"/>
                  <a:gd name="T12" fmla="*/ 12 w 17"/>
                  <a:gd name="T13" fmla="*/ 10 h 19"/>
                  <a:gd name="T14" fmla="*/ 12 w 17"/>
                  <a:gd name="T15" fmla="*/ 10 h 19"/>
                  <a:gd name="T16" fmla="*/ 16 w 17"/>
                  <a:gd name="T17" fmla="*/ 5 h 19"/>
                  <a:gd name="T18" fmla="*/ 14 w 17"/>
                  <a:gd name="T19" fmla="*/ 1 h 19"/>
                  <a:gd name="T20" fmla="*/ 8 w 17"/>
                  <a:gd name="T21" fmla="*/ 0 h 19"/>
                  <a:gd name="T22" fmla="*/ 0 w 17"/>
                  <a:gd name="T23" fmla="*/ 0 h 19"/>
                  <a:gd name="T24" fmla="*/ 0 w 17"/>
                  <a:gd name="T25" fmla="*/ 19 h 19"/>
                  <a:gd name="T26" fmla="*/ 5 w 17"/>
                  <a:gd name="T27" fmla="*/ 19 h 19"/>
                  <a:gd name="T28" fmla="*/ 5 w 17"/>
                  <a:gd name="T29" fmla="*/ 12 h 19"/>
                  <a:gd name="T30" fmla="*/ 5 w 17"/>
                  <a:gd name="T31" fmla="*/ 3 h 19"/>
                  <a:gd name="T32" fmla="*/ 7 w 17"/>
                  <a:gd name="T33" fmla="*/ 3 h 19"/>
                  <a:gd name="T34" fmla="*/ 11 w 17"/>
                  <a:gd name="T35" fmla="*/ 6 h 19"/>
                  <a:gd name="T36" fmla="*/ 7 w 17"/>
                  <a:gd name="T37" fmla="*/ 9 h 19"/>
                  <a:gd name="T38" fmla="*/ 5 w 17"/>
                  <a:gd name="T39" fmla="*/ 9 h 19"/>
                  <a:gd name="T40" fmla="*/ 5 w 17"/>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5" y="12"/>
                    </a:moveTo>
                    <a:cubicBezTo>
                      <a:pt x="7" y="12"/>
                      <a:pt x="7" y="12"/>
                      <a:pt x="7" y="12"/>
                    </a:cubicBezTo>
                    <a:cubicBezTo>
                      <a:pt x="9" y="12"/>
                      <a:pt x="10" y="13"/>
                      <a:pt x="11" y="15"/>
                    </a:cubicBezTo>
                    <a:cubicBezTo>
                      <a:pt x="11" y="17"/>
                      <a:pt x="12" y="18"/>
                      <a:pt x="12" y="19"/>
                    </a:cubicBezTo>
                    <a:cubicBezTo>
                      <a:pt x="17" y="19"/>
                      <a:pt x="17" y="19"/>
                      <a:pt x="17" y="19"/>
                    </a:cubicBezTo>
                    <a:cubicBezTo>
                      <a:pt x="16" y="18"/>
                      <a:pt x="16" y="17"/>
                      <a:pt x="15" y="15"/>
                    </a:cubicBezTo>
                    <a:cubicBezTo>
                      <a:pt x="15" y="12"/>
                      <a:pt x="14" y="11"/>
                      <a:pt x="12" y="10"/>
                    </a:cubicBezTo>
                    <a:cubicBezTo>
                      <a:pt x="12" y="10"/>
                      <a:pt x="12" y="10"/>
                      <a:pt x="12" y="10"/>
                    </a:cubicBezTo>
                    <a:cubicBezTo>
                      <a:pt x="14" y="9"/>
                      <a:pt x="16" y="8"/>
                      <a:pt x="16" y="5"/>
                    </a:cubicBezTo>
                    <a:cubicBezTo>
                      <a:pt x="16" y="3"/>
                      <a:pt x="15" y="2"/>
                      <a:pt x="14" y="1"/>
                    </a:cubicBezTo>
                    <a:cubicBezTo>
                      <a:pt x="13" y="0"/>
                      <a:pt x="11" y="0"/>
                      <a:pt x="8" y="0"/>
                    </a:cubicBezTo>
                    <a:cubicBezTo>
                      <a:pt x="4" y="0"/>
                      <a:pt x="2" y="0"/>
                      <a:pt x="0" y="0"/>
                    </a:cubicBezTo>
                    <a:cubicBezTo>
                      <a:pt x="0" y="19"/>
                      <a:pt x="0" y="19"/>
                      <a:pt x="0" y="19"/>
                    </a:cubicBezTo>
                    <a:cubicBezTo>
                      <a:pt x="5" y="19"/>
                      <a:pt x="5" y="19"/>
                      <a:pt x="5" y="19"/>
                    </a:cubicBezTo>
                    <a:lnTo>
                      <a:pt x="5" y="12"/>
                    </a:lnTo>
                    <a:close/>
                    <a:moveTo>
                      <a:pt x="5" y="3"/>
                    </a:moveTo>
                    <a:cubicBezTo>
                      <a:pt x="5" y="3"/>
                      <a:pt x="6" y="3"/>
                      <a:pt x="7" y="3"/>
                    </a:cubicBezTo>
                    <a:cubicBezTo>
                      <a:pt x="10" y="3"/>
                      <a:pt x="11" y="4"/>
                      <a:pt x="11" y="6"/>
                    </a:cubicBezTo>
                    <a:cubicBezTo>
                      <a:pt x="11" y="8"/>
                      <a:pt x="9" y="9"/>
                      <a:pt x="7" y="9"/>
                    </a:cubicBezTo>
                    <a:cubicBezTo>
                      <a:pt x="5" y="9"/>
                      <a:pt x="5" y="9"/>
                      <a:pt x="5" y="9"/>
                    </a:cubicBezTo>
                    <a:lnTo>
                      <a:pt x="5" y="3"/>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40" name="Freeform 20"/>
              <p:cNvSpPr>
                <a:spLocks noEditPoints="1"/>
              </p:cNvSpPr>
              <p:nvPr/>
            </p:nvSpPr>
            <p:spPr bwMode="ltGray">
              <a:xfrm>
                <a:off x="4064000" y="5949950"/>
                <a:ext cx="61912" cy="61913"/>
              </a:xfrm>
              <a:custGeom>
                <a:avLst/>
                <a:gdLst>
                  <a:gd name="T0" fmla="*/ 82 w 165"/>
                  <a:gd name="T1" fmla="*/ 0 h 165"/>
                  <a:gd name="T2" fmla="*/ 0 w 165"/>
                  <a:gd name="T3" fmla="*/ 82 h 165"/>
                  <a:gd name="T4" fmla="*/ 82 w 165"/>
                  <a:gd name="T5" fmla="*/ 165 h 165"/>
                  <a:gd name="T6" fmla="*/ 165 w 165"/>
                  <a:gd name="T7" fmla="*/ 82 h 165"/>
                  <a:gd name="T8" fmla="*/ 82 w 165"/>
                  <a:gd name="T9" fmla="*/ 0 h 165"/>
                  <a:gd name="T10" fmla="*/ 82 w 165"/>
                  <a:gd name="T11" fmla="*/ 132 h 165"/>
                  <a:gd name="T12" fmla="*/ 33 w 165"/>
                  <a:gd name="T13" fmla="*/ 82 h 165"/>
                  <a:gd name="T14" fmla="*/ 82 w 165"/>
                  <a:gd name="T15" fmla="*/ 33 h 165"/>
                  <a:gd name="T16" fmla="*/ 132 w 165"/>
                  <a:gd name="T17" fmla="*/ 82 h 165"/>
                  <a:gd name="T18" fmla="*/ 82 w 165"/>
                  <a:gd name="T19" fmla="*/ 13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5">
                    <a:moveTo>
                      <a:pt x="82" y="0"/>
                    </a:moveTo>
                    <a:cubicBezTo>
                      <a:pt x="37" y="0"/>
                      <a:pt x="0" y="37"/>
                      <a:pt x="0" y="82"/>
                    </a:cubicBezTo>
                    <a:cubicBezTo>
                      <a:pt x="0" y="128"/>
                      <a:pt x="37" y="165"/>
                      <a:pt x="82" y="165"/>
                    </a:cubicBezTo>
                    <a:cubicBezTo>
                      <a:pt x="128" y="165"/>
                      <a:pt x="165" y="128"/>
                      <a:pt x="165" y="82"/>
                    </a:cubicBezTo>
                    <a:cubicBezTo>
                      <a:pt x="165" y="37"/>
                      <a:pt x="128" y="0"/>
                      <a:pt x="82" y="0"/>
                    </a:cubicBezTo>
                    <a:close/>
                    <a:moveTo>
                      <a:pt x="82" y="132"/>
                    </a:moveTo>
                    <a:cubicBezTo>
                      <a:pt x="55" y="132"/>
                      <a:pt x="33" y="109"/>
                      <a:pt x="33" y="82"/>
                    </a:cubicBezTo>
                    <a:cubicBezTo>
                      <a:pt x="33" y="55"/>
                      <a:pt x="55" y="33"/>
                      <a:pt x="82" y="33"/>
                    </a:cubicBezTo>
                    <a:cubicBezTo>
                      <a:pt x="110" y="33"/>
                      <a:pt x="132" y="55"/>
                      <a:pt x="132" y="82"/>
                    </a:cubicBezTo>
                    <a:cubicBezTo>
                      <a:pt x="132" y="109"/>
                      <a:pt x="110" y="132"/>
                      <a:pt x="82" y="132"/>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41" name="Oval 21"/>
              <p:cNvSpPr>
                <a:spLocks noChangeArrowheads="1"/>
              </p:cNvSpPr>
              <p:nvPr/>
            </p:nvSpPr>
            <p:spPr bwMode="ltGray">
              <a:xfrm>
                <a:off x="4081463" y="5967413"/>
                <a:ext cx="26987" cy="26988"/>
              </a:xfrm>
              <a:prstGeom prst="ellipse">
                <a:avLst/>
              </a:pr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42" name="Freeform 22"/>
              <p:cNvSpPr>
                <a:spLocks noEditPoints="1"/>
              </p:cNvSpPr>
              <p:nvPr/>
            </p:nvSpPr>
            <p:spPr bwMode="ltGray">
              <a:xfrm>
                <a:off x="4076700" y="5962650"/>
                <a:ext cx="36512" cy="36513"/>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85 h 99"/>
                  <a:gd name="T12" fmla="*/ 13 w 99"/>
                  <a:gd name="T13" fmla="*/ 49 h 99"/>
                  <a:gd name="T14" fmla="*/ 49 w 99"/>
                  <a:gd name="T15" fmla="*/ 13 h 99"/>
                  <a:gd name="T16" fmla="*/ 86 w 99"/>
                  <a:gd name="T17" fmla="*/ 49 h 99"/>
                  <a:gd name="T18" fmla="*/ 49 w 99"/>
                  <a:gd name="T19"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6"/>
                      <a:pt x="22" y="99"/>
                      <a:pt x="49" y="99"/>
                    </a:cubicBezTo>
                    <a:cubicBezTo>
                      <a:pt x="77" y="99"/>
                      <a:pt x="99" y="76"/>
                      <a:pt x="99" y="49"/>
                    </a:cubicBezTo>
                    <a:cubicBezTo>
                      <a:pt x="99" y="22"/>
                      <a:pt x="77" y="0"/>
                      <a:pt x="49" y="0"/>
                    </a:cubicBezTo>
                    <a:close/>
                    <a:moveTo>
                      <a:pt x="49" y="85"/>
                    </a:moveTo>
                    <a:cubicBezTo>
                      <a:pt x="29" y="85"/>
                      <a:pt x="13" y="69"/>
                      <a:pt x="13" y="49"/>
                    </a:cubicBezTo>
                    <a:cubicBezTo>
                      <a:pt x="13" y="29"/>
                      <a:pt x="29" y="13"/>
                      <a:pt x="49" y="13"/>
                    </a:cubicBezTo>
                    <a:cubicBezTo>
                      <a:pt x="69" y="13"/>
                      <a:pt x="86" y="29"/>
                      <a:pt x="86" y="49"/>
                    </a:cubicBezTo>
                    <a:cubicBezTo>
                      <a:pt x="86" y="69"/>
                      <a:pt x="69" y="85"/>
                      <a:pt x="49" y="85"/>
                    </a:cubicBezTo>
                    <a:close/>
                  </a:path>
                </a:pathLst>
              </a:custGeom>
              <a:solidFill>
                <a:srgbClr val="1C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grpSp>
        <p:grpSp>
          <p:nvGrpSpPr>
            <p:cNvPr id="8" name="Group 7"/>
            <p:cNvGrpSpPr/>
            <p:nvPr/>
          </p:nvGrpSpPr>
          <p:grpSpPr bwMode="ltGray">
            <a:xfrm>
              <a:off x="4299343" y="3707482"/>
              <a:ext cx="3564869" cy="585237"/>
              <a:chOff x="2646363" y="5853786"/>
              <a:chExt cx="1589087" cy="252653"/>
            </a:xfrm>
          </p:grpSpPr>
          <p:sp>
            <p:nvSpPr>
              <p:cNvPr id="9" name="Freeform 6"/>
              <p:cNvSpPr>
                <a:spLocks/>
              </p:cNvSpPr>
              <p:nvPr/>
            </p:nvSpPr>
            <p:spPr bwMode="ltGray">
              <a:xfrm>
                <a:off x="2671763" y="5867400"/>
                <a:ext cx="1533525" cy="222250"/>
              </a:xfrm>
              <a:custGeom>
                <a:avLst/>
                <a:gdLst>
                  <a:gd name="T0" fmla="*/ 4091 w 4091"/>
                  <a:gd name="T1" fmla="*/ 594 h 594"/>
                  <a:gd name="T2" fmla="*/ 0 w 4091"/>
                  <a:gd name="T3" fmla="*/ 594 h 594"/>
                  <a:gd name="T4" fmla="*/ 0 w 4091"/>
                  <a:gd name="T5" fmla="*/ 0 h 594"/>
                  <a:gd name="T6" fmla="*/ 4091 w 4091"/>
                  <a:gd name="T7" fmla="*/ 0 h 594"/>
                  <a:gd name="T8" fmla="*/ 4091 w 4091"/>
                  <a:gd name="T9" fmla="*/ 198 h 594"/>
                  <a:gd name="T10" fmla="*/ 4052 w 4091"/>
                  <a:gd name="T11" fmla="*/ 299 h 594"/>
                  <a:gd name="T12" fmla="*/ 4091 w 4091"/>
                  <a:gd name="T13" fmla="*/ 405 h 594"/>
                  <a:gd name="T14" fmla="*/ 4091 w 4091"/>
                  <a:gd name="T15" fmla="*/ 594 h 5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91" h="594">
                    <a:moveTo>
                      <a:pt x="4091" y="594"/>
                    </a:moveTo>
                    <a:cubicBezTo>
                      <a:pt x="0" y="594"/>
                      <a:pt x="0" y="594"/>
                      <a:pt x="0" y="594"/>
                    </a:cubicBezTo>
                    <a:cubicBezTo>
                      <a:pt x="0" y="0"/>
                      <a:pt x="0" y="0"/>
                      <a:pt x="0" y="0"/>
                    </a:cubicBezTo>
                    <a:cubicBezTo>
                      <a:pt x="4091" y="0"/>
                      <a:pt x="4091" y="0"/>
                      <a:pt x="4091" y="0"/>
                    </a:cubicBezTo>
                    <a:cubicBezTo>
                      <a:pt x="4091" y="198"/>
                      <a:pt x="4091" y="198"/>
                      <a:pt x="4091" y="198"/>
                    </a:cubicBezTo>
                    <a:cubicBezTo>
                      <a:pt x="4091" y="198"/>
                      <a:pt x="4052" y="245"/>
                      <a:pt x="4052" y="299"/>
                    </a:cubicBezTo>
                    <a:cubicBezTo>
                      <a:pt x="4052" y="354"/>
                      <a:pt x="4091" y="405"/>
                      <a:pt x="4091" y="405"/>
                    </a:cubicBezTo>
                    <a:lnTo>
                      <a:pt x="4091" y="5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0" name="Freeform 7"/>
              <p:cNvSpPr>
                <a:spLocks/>
              </p:cNvSpPr>
              <p:nvPr/>
            </p:nvSpPr>
            <p:spPr bwMode="ltGray">
              <a:xfrm>
                <a:off x="2646363" y="5853786"/>
                <a:ext cx="1589087" cy="79375"/>
              </a:xfrm>
              <a:custGeom>
                <a:avLst/>
                <a:gdLst>
                  <a:gd name="T0" fmla="*/ 4190 w 4238"/>
                  <a:gd name="T1" fmla="*/ 210 h 211"/>
                  <a:gd name="T2" fmla="*/ 4218 w 4238"/>
                  <a:gd name="T3" fmla="*/ 211 h 211"/>
                  <a:gd name="T4" fmla="*/ 4238 w 4238"/>
                  <a:gd name="T5" fmla="*/ 191 h 211"/>
                  <a:gd name="T6" fmla="*/ 4238 w 4238"/>
                  <a:gd name="T7" fmla="*/ 158 h 211"/>
                  <a:gd name="T8" fmla="*/ 4189 w 4238"/>
                  <a:gd name="T9" fmla="*/ 24 h 211"/>
                  <a:gd name="T10" fmla="*/ 4155 w 4238"/>
                  <a:gd name="T11" fmla="*/ 0 h 211"/>
                  <a:gd name="T12" fmla="*/ 2122 w 4238"/>
                  <a:gd name="T13" fmla="*/ 0 h 211"/>
                  <a:gd name="T14" fmla="*/ 2116 w 4238"/>
                  <a:gd name="T15" fmla="*/ 0 h 211"/>
                  <a:gd name="T16" fmla="*/ 83 w 4238"/>
                  <a:gd name="T17" fmla="*/ 0 h 211"/>
                  <a:gd name="T18" fmla="*/ 49 w 4238"/>
                  <a:gd name="T19" fmla="*/ 24 h 211"/>
                  <a:gd name="T20" fmla="*/ 0 w 4238"/>
                  <a:gd name="T21" fmla="*/ 158 h 211"/>
                  <a:gd name="T22" fmla="*/ 0 w 4238"/>
                  <a:gd name="T23" fmla="*/ 191 h 211"/>
                  <a:gd name="T24" fmla="*/ 20 w 4238"/>
                  <a:gd name="T25" fmla="*/ 211 h 211"/>
                  <a:gd name="T26" fmla="*/ 43 w 4238"/>
                  <a:gd name="T27" fmla="*/ 210 h 211"/>
                  <a:gd name="T28" fmla="*/ 2119 w 4238"/>
                  <a:gd name="T29" fmla="*/ 84 h 211"/>
                  <a:gd name="T30" fmla="*/ 4190 w 4238"/>
                  <a:gd name="T31" fmla="*/ 2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4190" y="210"/>
                    </a:moveTo>
                    <a:cubicBezTo>
                      <a:pt x="4199" y="211"/>
                      <a:pt x="4208" y="211"/>
                      <a:pt x="4218" y="211"/>
                    </a:cubicBezTo>
                    <a:cubicBezTo>
                      <a:pt x="4229" y="211"/>
                      <a:pt x="4238" y="202"/>
                      <a:pt x="4238" y="191"/>
                    </a:cubicBezTo>
                    <a:cubicBezTo>
                      <a:pt x="4238" y="158"/>
                      <a:pt x="4238" y="158"/>
                      <a:pt x="4238" y="158"/>
                    </a:cubicBezTo>
                    <a:cubicBezTo>
                      <a:pt x="4189" y="24"/>
                      <a:pt x="4189" y="24"/>
                      <a:pt x="4189" y="24"/>
                    </a:cubicBezTo>
                    <a:cubicBezTo>
                      <a:pt x="4184" y="9"/>
                      <a:pt x="4170" y="0"/>
                      <a:pt x="4155" y="0"/>
                    </a:cubicBezTo>
                    <a:cubicBezTo>
                      <a:pt x="2122" y="0"/>
                      <a:pt x="2122" y="0"/>
                      <a:pt x="2122" y="0"/>
                    </a:cubicBezTo>
                    <a:cubicBezTo>
                      <a:pt x="2116" y="0"/>
                      <a:pt x="2116" y="0"/>
                      <a:pt x="2116" y="0"/>
                    </a:cubicBezTo>
                    <a:cubicBezTo>
                      <a:pt x="83" y="0"/>
                      <a:pt x="83" y="0"/>
                      <a:pt x="83" y="0"/>
                    </a:cubicBezTo>
                    <a:cubicBezTo>
                      <a:pt x="67" y="0"/>
                      <a:pt x="54" y="9"/>
                      <a:pt x="49" y="24"/>
                    </a:cubicBezTo>
                    <a:cubicBezTo>
                      <a:pt x="0" y="158"/>
                      <a:pt x="0" y="158"/>
                      <a:pt x="0" y="158"/>
                    </a:cubicBezTo>
                    <a:cubicBezTo>
                      <a:pt x="0" y="191"/>
                      <a:pt x="0" y="191"/>
                      <a:pt x="0" y="191"/>
                    </a:cubicBezTo>
                    <a:cubicBezTo>
                      <a:pt x="0" y="202"/>
                      <a:pt x="9" y="211"/>
                      <a:pt x="20" y="211"/>
                    </a:cubicBezTo>
                    <a:cubicBezTo>
                      <a:pt x="28" y="211"/>
                      <a:pt x="35" y="211"/>
                      <a:pt x="43" y="210"/>
                    </a:cubicBezTo>
                    <a:cubicBezTo>
                      <a:pt x="751" y="206"/>
                      <a:pt x="1254" y="84"/>
                      <a:pt x="2119" y="84"/>
                    </a:cubicBezTo>
                    <a:cubicBezTo>
                      <a:pt x="2982" y="84"/>
                      <a:pt x="3485" y="205"/>
                      <a:pt x="4190" y="21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1" name="Freeform 8"/>
              <p:cNvSpPr>
                <a:spLocks/>
              </p:cNvSpPr>
              <p:nvPr/>
            </p:nvSpPr>
            <p:spPr bwMode="ltGray">
              <a:xfrm>
                <a:off x="2646363" y="6027064"/>
                <a:ext cx="1589087" cy="79375"/>
              </a:xfrm>
              <a:custGeom>
                <a:avLst/>
                <a:gdLst>
                  <a:gd name="T0" fmla="*/ 0 w 4238"/>
                  <a:gd name="T1" fmla="*/ 20 h 211"/>
                  <a:gd name="T2" fmla="*/ 0 w 4238"/>
                  <a:gd name="T3" fmla="*/ 52 h 211"/>
                  <a:gd name="T4" fmla="*/ 49 w 4238"/>
                  <a:gd name="T5" fmla="*/ 187 h 211"/>
                  <a:gd name="T6" fmla="*/ 83 w 4238"/>
                  <a:gd name="T7" fmla="*/ 211 h 211"/>
                  <a:gd name="T8" fmla="*/ 2116 w 4238"/>
                  <a:gd name="T9" fmla="*/ 211 h 211"/>
                  <a:gd name="T10" fmla="*/ 2122 w 4238"/>
                  <a:gd name="T11" fmla="*/ 211 h 211"/>
                  <a:gd name="T12" fmla="*/ 4155 w 4238"/>
                  <a:gd name="T13" fmla="*/ 211 h 211"/>
                  <a:gd name="T14" fmla="*/ 4189 w 4238"/>
                  <a:gd name="T15" fmla="*/ 187 h 211"/>
                  <a:gd name="T16" fmla="*/ 4238 w 4238"/>
                  <a:gd name="T17" fmla="*/ 52 h 211"/>
                  <a:gd name="T18" fmla="*/ 4238 w 4238"/>
                  <a:gd name="T19" fmla="*/ 20 h 211"/>
                  <a:gd name="T20" fmla="*/ 4218 w 4238"/>
                  <a:gd name="T21" fmla="*/ 0 h 211"/>
                  <a:gd name="T22" fmla="*/ 4190 w 4238"/>
                  <a:gd name="T23" fmla="*/ 0 h 211"/>
                  <a:gd name="T24" fmla="*/ 2119 w 4238"/>
                  <a:gd name="T25" fmla="*/ 127 h 211"/>
                  <a:gd name="T26" fmla="*/ 43 w 4238"/>
                  <a:gd name="T27" fmla="*/ 0 h 211"/>
                  <a:gd name="T28" fmla="*/ 20 w 4238"/>
                  <a:gd name="T29" fmla="*/ 0 h 211"/>
                  <a:gd name="T30" fmla="*/ 0 w 4238"/>
                  <a:gd name="T31" fmla="*/ 2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0" y="20"/>
                    </a:moveTo>
                    <a:cubicBezTo>
                      <a:pt x="0" y="52"/>
                      <a:pt x="0" y="52"/>
                      <a:pt x="0" y="52"/>
                    </a:cubicBezTo>
                    <a:cubicBezTo>
                      <a:pt x="49" y="187"/>
                      <a:pt x="49" y="187"/>
                      <a:pt x="49" y="187"/>
                    </a:cubicBezTo>
                    <a:cubicBezTo>
                      <a:pt x="54" y="201"/>
                      <a:pt x="67" y="211"/>
                      <a:pt x="83" y="211"/>
                    </a:cubicBezTo>
                    <a:cubicBezTo>
                      <a:pt x="2116" y="211"/>
                      <a:pt x="2116" y="211"/>
                      <a:pt x="2116" y="211"/>
                    </a:cubicBezTo>
                    <a:cubicBezTo>
                      <a:pt x="2122" y="211"/>
                      <a:pt x="2122" y="211"/>
                      <a:pt x="2122" y="211"/>
                    </a:cubicBezTo>
                    <a:cubicBezTo>
                      <a:pt x="4155" y="211"/>
                      <a:pt x="4155" y="211"/>
                      <a:pt x="4155" y="211"/>
                    </a:cubicBezTo>
                    <a:cubicBezTo>
                      <a:pt x="4170" y="211"/>
                      <a:pt x="4184" y="201"/>
                      <a:pt x="4189" y="187"/>
                    </a:cubicBezTo>
                    <a:cubicBezTo>
                      <a:pt x="4238" y="52"/>
                      <a:pt x="4238" y="52"/>
                      <a:pt x="4238" y="52"/>
                    </a:cubicBezTo>
                    <a:cubicBezTo>
                      <a:pt x="4238" y="20"/>
                      <a:pt x="4238" y="20"/>
                      <a:pt x="4238" y="20"/>
                    </a:cubicBezTo>
                    <a:cubicBezTo>
                      <a:pt x="4238" y="9"/>
                      <a:pt x="4229" y="0"/>
                      <a:pt x="4218" y="0"/>
                    </a:cubicBezTo>
                    <a:cubicBezTo>
                      <a:pt x="4208" y="0"/>
                      <a:pt x="4199" y="0"/>
                      <a:pt x="4190" y="0"/>
                    </a:cubicBezTo>
                    <a:cubicBezTo>
                      <a:pt x="3485" y="5"/>
                      <a:pt x="2982" y="127"/>
                      <a:pt x="2119" y="127"/>
                    </a:cubicBezTo>
                    <a:cubicBezTo>
                      <a:pt x="1254" y="127"/>
                      <a:pt x="751" y="5"/>
                      <a:pt x="43" y="0"/>
                    </a:cubicBezTo>
                    <a:cubicBezTo>
                      <a:pt x="35" y="0"/>
                      <a:pt x="28" y="0"/>
                      <a:pt x="20" y="0"/>
                    </a:cubicBezTo>
                    <a:cubicBezTo>
                      <a:pt x="9" y="0"/>
                      <a:pt x="0" y="9"/>
                      <a:pt x="0" y="2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2" name="Freeform 9"/>
              <p:cNvSpPr>
                <a:spLocks/>
              </p:cNvSpPr>
              <p:nvPr/>
            </p:nvSpPr>
            <p:spPr bwMode="ltGray">
              <a:xfrm>
                <a:off x="3622675" y="5940425"/>
                <a:ext cx="68262" cy="76200"/>
              </a:xfrm>
              <a:custGeom>
                <a:avLst/>
                <a:gdLst>
                  <a:gd name="T0" fmla="*/ 1 w 184"/>
                  <a:gd name="T1" fmla="*/ 4 h 205"/>
                  <a:gd name="T2" fmla="*/ 2 w 184"/>
                  <a:gd name="T3" fmla="*/ 8 h 205"/>
                  <a:gd name="T4" fmla="*/ 109 w 184"/>
                  <a:gd name="T5" fmla="*/ 99 h 205"/>
                  <a:gd name="T6" fmla="*/ 109 w 184"/>
                  <a:gd name="T7" fmla="*/ 107 h 205"/>
                  <a:gd name="T8" fmla="*/ 2 w 184"/>
                  <a:gd name="T9" fmla="*/ 197 h 205"/>
                  <a:gd name="T10" fmla="*/ 1 w 184"/>
                  <a:gd name="T11" fmla="*/ 203 h 205"/>
                  <a:gd name="T12" fmla="*/ 5 w 184"/>
                  <a:gd name="T13" fmla="*/ 205 h 205"/>
                  <a:gd name="T14" fmla="*/ 64 w 184"/>
                  <a:gd name="T15" fmla="*/ 205 h 205"/>
                  <a:gd name="T16" fmla="*/ 67 w 184"/>
                  <a:gd name="T17" fmla="*/ 204 h 205"/>
                  <a:gd name="T18" fmla="*/ 181 w 184"/>
                  <a:gd name="T19" fmla="*/ 107 h 205"/>
                  <a:gd name="T20" fmla="*/ 182 w 184"/>
                  <a:gd name="T21" fmla="*/ 106 h 205"/>
                  <a:gd name="T22" fmla="*/ 182 w 184"/>
                  <a:gd name="T23" fmla="*/ 100 h 205"/>
                  <a:gd name="T24" fmla="*/ 181 w 184"/>
                  <a:gd name="T25" fmla="*/ 99 h 205"/>
                  <a:gd name="T26" fmla="*/ 65 w 184"/>
                  <a:gd name="T27" fmla="*/ 1 h 205"/>
                  <a:gd name="T28" fmla="*/ 62 w 184"/>
                  <a:gd name="T29" fmla="*/ 0 h 205"/>
                  <a:gd name="T30" fmla="*/ 5 w 184"/>
                  <a:gd name="T31" fmla="*/ 0 h 205"/>
                  <a:gd name="T32" fmla="*/ 1 w 184"/>
                  <a:gd name="T33" fmla="*/ 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205">
                    <a:moveTo>
                      <a:pt x="1" y="4"/>
                    </a:moveTo>
                    <a:cubicBezTo>
                      <a:pt x="0" y="6"/>
                      <a:pt x="1" y="7"/>
                      <a:pt x="2" y="8"/>
                    </a:cubicBezTo>
                    <a:cubicBezTo>
                      <a:pt x="109" y="99"/>
                      <a:pt x="109" y="99"/>
                      <a:pt x="109" y="99"/>
                    </a:cubicBezTo>
                    <a:cubicBezTo>
                      <a:pt x="112" y="101"/>
                      <a:pt x="112" y="105"/>
                      <a:pt x="109" y="107"/>
                    </a:cubicBezTo>
                    <a:cubicBezTo>
                      <a:pt x="2" y="197"/>
                      <a:pt x="2" y="197"/>
                      <a:pt x="2" y="197"/>
                    </a:cubicBezTo>
                    <a:cubicBezTo>
                      <a:pt x="1" y="199"/>
                      <a:pt x="0" y="201"/>
                      <a:pt x="1" y="203"/>
                    </a:cubicBezTo>
                    <a:cubicBezTo>
                      <a:pt x="2" y="204"/>
                      <a:pt x="3" y="205"/>
                      <a:pt x="5" y="205"/>
                    </a:cubicBezTo>
                    <a:cubicBezTo>
                      <a:pt x="64" y="205"/>
                      <a:pt x="64" y="205"/>
                      <a:pt x="64" y="205"/>
                    </a:cubicBezTo>
                    <a:cubicBezTo>
                      <a:pt x="65" y="205"/>
                      <a:pt x="66" y="205"/>
                      <a:pt x="67" y="204"/>
                    </a:cubicBezTo>
                    <a:cubicBezTo>
                      <a:pt x="181" y="107"/>
                      <a:pt x="181" y="107"/>
                      <a:pt x="181" y="107"/>
                    </a:cubicBezTo>
                    <a:cubicBezTo>
                      <a:pt x="182" y="106"/>
                      <a:pt x="182" y="106"/>
                      <a:pt x="182" y="106"/>
                    </a:cubicBezTo>
                    <a:cubicBezTo>
                      <a:pt x="184" y="104"/>
                      <a:pt x="184" y="102"/>
                      <a:pt x="182" y="100"/>
                    </a:cubicBezTo>
                    <a:cubicBezTo>
                      <a:pt x="181" y="99"/>
                      <a:pt x="181" y="99"/>
                      <a:pt x="181" y="99"/>
                    </a:cubicBezTo>
                    <a:cubicBezTo>
                      <a:pt x="65" y="1"/>
                      <a:pt x="65" y="1"/>
                      <a:pt x="65" y="1"/>
                    </a:cubicBezTo>
                    <a:cubicBezTo>
                      <a:pt x="64" y="0"/>
                      <a:pt x="63" y="0"/>
                      <a:pt x="62" y="0"/>
                    </a:cubicBezTo>
                    <a:cubicBezTo>
                      <a:pt x="5" y="0"/>
                      <a:pt x="5" y="0"/>
                      <a:pt x="5" y="0"/>
                    </a:cubicBezTo>
                    <a:cubicBezTo>
                      <a:pt x="3" y="0"/>
                      <a:pt x="1" y="2"/>
                      <a:pt x="1" y="4"/>
                    </a:cubicBezTo>
                    <a:close/>
                  </a:path>
                </a:pathLst>
              </a:custGeom>
              <a:solidFill>
                <a:srgbClr val="AFD13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3" name="Freeform 10"/>
              <p:cNvSpPr>
                <a:spLocks/>
              </p:cNvSpPr>
              <p:nvPr/>
            </p:nvSpPr>
            <p:spPr bwMode="ltGray">
              <a:xfrm>
                <a:off x="3128963" y="5940425"/>
                <a:ext cx="92075" cy="77788"/>
              </a:xfrm>
              <a:custGeom>
                <a:avLst/>
                <a:gdLst>
                  <a:gd name="T0" fmla="*/ 243 w 243"/>
                  <a:gd name="T1" fmla="*/ 176 h 206"/>
                  <a:gd name="T2" fmla="*/ 243 w 243"/>
                  <a:gd name="T3" fmla="*/ 9 h 206"/>
                  <a:gd name="T4" fmla="*/ 235 w 243"/>
                  <a:gd name="T5" fmla="*/ 2 h 206"/>
                  <a:gd name="T6" fmla="*/ 199 w 243"/>
                  <a:gd name="T7" fmla="*/ 2 h 206"/>
                  <a:gd name="T8" fmla="*/ 192 w 243"/>
                  <a:gd name="T9" fmla="*/ 9 h 206"/>
                  <a:gd name="T10" fmla="*/ 192 w 243"/>
                  <a:gd name="T11" fmla="*/ 125 h 206"/>
                  <a:gd name="T12" fmla="*/ 186 w 243"/>
                  <a:gd name="T13" fmla="*/ 128 h 206"/>
                  <a:gd name="T14" fmla="*/ 54 w 243"/>
                  <a:gd name="T15" fmla="*/ 12 h 206"/>
                  <a:gd name="T16" fmla="*/ 24 w 243"/>
                  <a:gd name="T17" fmla="*/ 0 h 206"/>
                  <a:gd name="T18" fmla="*/ 0 w 243"/>
                  <a:gd name="T19" fmla="*/ 29 h 206"/>
                  <a:gd name="T20" fmla="*/ 0 w 243"/>
                  <a:gd name="T21" fmla="*/ 196 h 206"/>
                  <a:gd name="T22" fmla="*/ 8 w 243"/>
                  <a:gd name="T23" fmla="*/ 204 h 206"/>
                  <a:gd name="T24" fmla="*/ 44 w 243"/>
                  <a:gd name="T25" fmla="*/ 204 h 206"/>
                  <a:gd name="T26" fmla="*/ 51 w 243"/>
                  <a:gd name="T27" fmla="*/ 196 h 206"/>
                  <a:gd name="T28" fmla="*/ 51 w 243"/>
                  <a:gd name="T29" fmla="*/ 80 h 206"/>
                  <a:gd name="T30" fmla="*/ 57 w 243"/>
                  <a:gd name="T31" fmla="*/ 78 h 206"/>
                  <a:gd name="T32" fmla="*/ 191 w 243"/>
                  <a:gd name="T33" fmla="*/ 195 h 206"/>
                  <a:gd name="T34" fmla="*/ 217 w 243"/>
                  <a:gd name="T35" fmla="*/ 206 h 206"/>
                  <a:gd name="T36" fmla="*/ 243 w 243"/>
                  <a:gd name="T37" fmla="*/ 17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243" y="176"/>
                    </a:moveTo>
                    <a:cubicBezTo>
                      <a:pt x="243" y="9"/>
                      <a:pt x="243" y="9"/>
                      <a:pt x="243" y="9"/>
                    </a:cubicBezTo>
                    <a:cubicBezTo>
                      <a:pt x="243" y="5"/>
                      <a:pt x="239" y="2"/>
                      <a:pt x="235" y="2"/>
                    </a:cubicBezTo>
                    <a:cubicBezTo>
                      <a:pt x="199" y="2"/>
                      <a:pt x="199" y="2"/>
                      <a:pt x="199" y="2"/>
                    </a:cubicBezTo>
                    <a:cubicBezTo>
                      <a:pt x="195" y="2"/>
                      <a:pt x="192" y="5"/>
                      <a:pt x="192" y="9"/>
                    </a:cubicBezTo>
                    <a:cubicBezTo>
                      <a:pt x="192" y="125"/>
                      <a:pt x="192" y="125"/>
                      <a:pt x="192" y="125"/>
                    </a:cubicBezTo>
                    <a:cubicBezTo>
                      <a:pt x="192" y="128"/>
                      <a:pt x="188" y="129"/>
                      <a:pt x="186" y="128"/>
                    </a:cubicBezTo>
                    <a:cubicBezTo>
                      <a:pt x="54" y="12"/>
                      <a:pt x="54" y="12"/>
                      <a:pt x="54" y="12"/>
                    </a:cubicBezTo>
                    <a:cubicBezTo>
                      <a:pt x="45" y="4"/>
                      <a:pt x="35" y="0"/>
                      <a:pt x="24" y="0"/>
                    </a:cubicBezTo>
                    <a:cubicBezTo>
                      <a:pt x="15" y="0"/>
                      <a:pt x="0" y="4"/>
                      <a:pt x="0" y="29"/>
                    </a:cubicBezTo>
                    <a:cubicBezTo>
                      <a:pt x="0" y="196"/>
                      <a:pt x="0" y="196"/>
                      <a:pt x="0" y="196"/>
                    </a:cubicBezTo>
                    <a:cubicBezTo>
                      <a:pt x="0" y="201"/>
                      <a:pt x="3" y="204"/>
                      <a:pt x="8" y="204"/>
                    </a:cubicBezTo>
                    <a:cubicBezTo>
                      <a:pt x="44" y="204"/>
                      <a:pt x="44" y="204"/>
                      <a:pt x="44" y="204"/>
                    </a:cubicBezTo>
                    <a:cubicBezTo>
                      <a:pt x="48" y="204"/>
                      <a:pt x="51" y="201"/>
                      <a:pt x="51" y="196"/>
                    </a:cubicBezTo>
                    <a:cubicBezTo>
                      <a:pt x="51" y="80"/>
                      <a:pt x="51" y="80"/>
                      <a:pt x="51" y="80"/>
                    </a:cubicBezTo>
                    <a:cubicBezTo>
                      <a:pt x="51" y="77"/>
                      <a:pt x="55" y="76"/>
                      <a:pt x="57" y="78"/>
                    </a:cubicBezTo>
                    <a:cubicBezTo>
                      <a:pt x="191" y="195"/>
                      <a:pt x="191" y="195"/>
                      <a:pt x="191" y="195"/>
                    </a:cubicBezTo>
                    <a:cubicBezTo>
                      <a:pt x="199" y="202"/>
                      <a:pt x="208" y="206"/>
                      <a:pt x="217" y="206"/>
                    </a:cubicBezTo>
                    <a:cubicBezTo>
                      <a:pt x="227" y="206"/>
                      <a:pt x="243" y="202"/>
                      <a:pt x="243" y="17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4" name="Freeform 11"/>
              <p:cNvSpPr>
                <a:spLocks/>
              </p:cNvSpPr>
              <p:nvPr/>
            </p:nvSpPr>
            <p:spPr bwMode="ltGray">
              <a:xfrm>
                <a:off x="3227388" y="5942013"/>
                <a:ext cx="90487" cy="74613"/>
              </a:xfrm>
              <a:custGeom>
                <a:avLst/>
                <a:gdLst>
                  <a:gd name="T0" fmla="*/ 144 w 242"/>
                  <a:gd name="T1" fmla="*/ 202 h 202"/>
                  <a:gd name="T2" fmla="*/ 217 w 242"/>
                  <a:gd name="T3" fmla="*/ 188 h 202"/>
                  <a:gd name="T4" fmla="*/ 242 w 242"/>
                  <a:gd name="T5" fmla="*/ 142 h 202"/>
                  <a:gd name="T6" fmla="*/ 242 w 242"/>
                  <a:gd name="T7" fmla="*/ 4 h 202"/>
                  <a:gd name="T8" fmla="*/ 237 w 242"/>
                  <a:gd name="T9" fmla="*/ 0 h 202"/>
                  <a:gd name="T10" fmla="*/ 196 w 242"/>
                  <a:gd name="T11" fmla="*/ 0 h 202"/>
                  <a:gd name="T12" fmla="*/ 191 w 242"/>
                  <a:gd name="T13" fmla="*/ 4 h 202"/>
                  <a:gd name="T14" fmla="*/ 191 w 242"/>
                  <a:gd name="T15" fmla="*/ 140 h 202"/>
                  <a:gd name="T16" fmla="*/ 150 w 242"/>
                  <a:gd name="T17" fmla="*/ 157 h 202"/>
                  <a:gd name="T18" fmla="*/ 93 w 242"/>
                  <a:gd name="T19" fmla="*/ 157 h 202"/>
                  <a:gd name="T20" fmla="*/ 51 w 242"/>
                  <a:gd name="T21" fmla="*/ 140 h 202"/>
                  <a:gd name="T22" fmla="*/ 51 w 242"/>
                  <a:gd name="T23" fmla="*/ 4 h 202"/>
                  <a:gd name="T24" fmla="*/ 46 w 242"/>
                  <a:gd name="T25" fmla="*/ 0 h 202"/>
                  <a:gd name="T26" fmla="*/ 4 w 242"/>
                  <a:gd name="T27" fmla="*/ 0 h 202"/>
                  <a:gd name="T28" fmla="*/ 0 w 242"/>
                  <a:gd name="T29" fmla="*/ 4 h 202"/>
                  <a:gd name="T30" fmla="*/ 0 w 242"/>
                  <a:gd name="T31" fmla="*/ 142 h 202"/>
                  <a:gd name="T32" fmla="*/ 4 w 242"/>
                  <a:gd name="T33" fmla="*/ 166 h 202"/>
                  <a:gd name="T34" fmla="*/ 17 w 242"/>
                  <a:gd name="T35" fmla="*/ 183 h 202"/>
                  <a:gd name="T36" fmla="*/ 35 w 242"/>
                  <a:gd name="T37" fmla="*/ 194 h 202"/>
                  <a:gd name="T38" fmla="*/ 56 w 242"/>
                  <a:gd name="T39" fmla="*/ 200 h 202"/>
                  <a:gd name="T40" fmla="*/ 77 w 242"/>
                  <a:gd name="T41" fmla="*/ 202 h 202"/>
                  <a:gd name="T42" fmla="*/ 98 w 242"/>
                  <a:gd name="T43" fmla="*/ 202 h 202"/>
                  <a:gd name="T44" fmla="*/ 144 w 242"/>
                  <a:gd name="T4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202">
                    <a:moveTo>
                      <a:pt x="144" y="202"/>
                    </a:moveTo>
                    <a:cubicBezTo>
                      <a:pt x="178" y="202"/>
                      <a:pt x="202" y="198"/>
                      <a:pt x="217" y="188"/>
                    </a:cubicBezTo>
                    <a:cubicBezTo>
                      <a:pt x="234" y="178"/>
                      <a:pt x="242" y="163"/>
                      <a:pt x="242" y="142"/>
                    </a:cubicBezTo>
                    <a:cubicBezTo>
                      <a:pt x="242" y="4"/>
                      <a:pt x="242" y="4"/>
                      <a:pt x="242" y="4"/>
                    </a:cubicBezTo>
                    <a:cubicBezTo>
                      <a:pt x="242" y="2"/>
                      <a:pt x="240" y="0"/>
                      <a:pt x="237" y="0"/>
                    </a:cubicBezTo>
                    <a:cubicBezTo>
                      <a:pt x="196" y="0"/>
                      <a:pt x="196" y="0"/>
                      <a:pt x="196" y="0"/>
                    </a:cubicBezTo>
                    <a:cubicBezTo>
                      <a:pt x="193" y="0"/>
                      <a:pt x="191" y="2"/>
                      <a:pt x="191" y="4"/>
                    </a:cubicBezTo>
                    <a:cubicBezTo>
                      <a:pt x="191" y="140"/>
                      <a:pt x="191" y="140"/>
                      <a:pt x="191" y="140"/>
                    </a:cubicBezTo>
                    <a:cubicBezTo>
                      <a:pt x="191" y="151"/>
                      <a:pt x="177" y="157"/>
                      <a:pt x="150" y="157"/>
                    </a:cubicBezTo>
                    <a:cubicBezTo>
                      <a:pt x="93" y="157"/>
                      <a:pt x="93" y="157"/>
                      <a:pt x="93" y="157"/>
                    </a:cubicBezTo>
                    <a:cubicBezTo>
                      <a:pt x="65" y="157"/>
                      <a:pt x="51" y="151"/>
                      <a:pt x="51" y="140"/>
                    </a:cubicBezTo>
                    <a:cubicBezTo>
                      <a:pt x="51" y="4"/>
                      <a:pt x="51" y="4"/>
                      <a:pt x="51" y="4"/>
                    </a:cubicBezTo>
                    <a:cubicBezTo>
                      <a:pt x="51" y="2"/>
                      <a:pt x="49" y="0"/>
                      <a:pt x="46" y="0"/>
                    </a:cubicBezTo>
                    <a:cubicBezTo>
                      <a:pt x="4" y="0"/>
                      <a:pt x="4" y="0"/>
                      <a:pt x="4" y="0"/>
                    </a:cubicBezTo>
                    <a:cubicBezTo>
                      <a:pt x="2" y="0"/>
                      <a:pt x="0" y="2"/>
                      <a:pt x="0" y="4"/>
                    </a:cubicBezTo>
                    <a:cubicBezTo>
                      <a:pt x="0" y="142"/>
                      <a:pt x="0" y="142"/>
                      <a:pt x="0" y="142"/>
                    </a:cubicBezTo>
                    <a:cubicBezTo>
                      <a:pt x="0" y="151"/>
                      <a:pt x="1" y="160"/>
                      <a:pt x="4" y="166"/>
                    </a:cubicBezTo>
                    <a:cubicBezTo>
                      <a:pt x="7" y="173"/>
                      <a:pt x="12" y="179"/>
                      <a:pt x="17" y="183"/>
                    </a:cubicBezTo>
                    <a:cubicBezTo>
                      <a:pt x="22" y="188"/>
                      <a:pt x="28" y="191"/>
                      <a:pt x="35" y="194"/>
                    </a:cubicBezTo>
                    <a:cubicBezTo>
                      <a:pt x="42" y="196"/>
                      <a:pt x="49" y="198"/>
                      <a:pt x="56" y="200"/>
                    </a:cubicBezTo>
                    <a:cubicBezTo>
                      <a:pt x="63" y="201"/>
                      <a:pt x="70" y="202"/>
                      <a:pt x="77" y="202"/>
                    </a:cubicBezTo>
                    <a:cubicBezTo>
                      <a:pt x="85" y="202"/>
                      <a:pt x="91" y="202"/>
                      <a:pt x="98" y="202"/>
                    </a:cubicBezTo>
                    <a:lnTo>
                      <a:pt x="144" y="202"/>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5" name="Freeform 12"/>
              <p:cNvSpPr>
                <a:spLocks/>
              </p:cNvSpPr>
              <p:nvPr/>
            </p:nvSpPr>
            <p:spPr bwMode="ltGray">
              <a:xfrm>
                <a:off x="3324225" y="5940425"/>
                <a:ext cx="82550" cy="76200"/>
              </a:xfrm>
              <a:custGeom>
                <a:avLst/>
                <a:gdLst>
                  <a:gd name="T0" fmla="*/ 142 w 223"/>
                  <a:gd name="T1" fmla="*/ 46 h 203"/>
                  <a:gd name="T2" fmla="*/ 213 w 223"/>
                  <a:gd name="T3" fmla="*/ 46 h 203"/>
                  <a:gd name="T4" fmla="*/ 223 w 223"/>
                  <a:gd name="T5" fmla="*/ 36 h 203"/>
                  <a:gd name="T6" fmla="*/ 223 w 223"/>
                  <a:gd name="T7" fmla="*/ 10 h 203"/>
                  <a:gd name="T8" fmla="*/ 213 w 223"/>
                  <a:gd name="T9" fmla="*/ 0 h 203"/>
                  <a:gd name="T10" fmla="*/ 10 w 223"/>
                  <a:gd name="T11" fmla="*/ 0 h 203"/>
                  <a:gd name="T12" fmla="*/ 0 w 223"/>
                  <a:gd name="T13" fmla="*/ 10 h 203"/>
                  <a:gd name="T14" fmla="*/ 0 w 223"/>
                  <a:gd name="T15" fmla="*/ 36 h 203"/>
                  <a:gd name="T16" fmla="*/ 10 w 223"/>
                  <a:gd name="T17" fmla="*/ 46 h 203"/>
                  <a:gd name="T18" fmla="*/ 81 w 223"/>
                  <a:gd name="T19" fmla="*/ 46 h 203"/>
                  <a:gd name="T20" fmla="*/ 86 w 223"/>
                  <a:gd name="T21" fmla="*/ 50 h 203"/>
                  <a:gd name="T22" fmla="*/ 86 w 223"/>
                  <a:gd name="T23" fmla="*/ 194 h 203"/>
                  <a:gd name="T24" fmla="*/ 95 w 223"/>
                  <a:gd name="T25" fmla="*/ 203 h 203"/>
                  <a:gd name="T26" fmla="*/ 128 w 223"/>
                  <a:gd name="T27" fmla="*/ 203 h 203"/>
                  <a:gd name="T28" fmla="*/ 137 w 223"/>
                  <a:gd name="T29" fmla="*/ 194 h 203"/>
                  <a:gd name="T30" fmla="*/ 137 w 223"/>
                  <a:gd name="T31" fmla="*/ 50 h 203"/>
                  <a:gd name="T32" fmla="*/ 142 w 223"/>
                  <a:gd name="T33" fmla="*/ 4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 h="203">
                    <a:moveTo>
                      <a:pt x="142" y="46"/>
                    </a:moveTo>
                    <a:cubicBezTo>
                      <a:pt x="213" y="46"/>
                      <a:pt x="213" y="46"/>
                      <a:pt x="213" y="46"/>
                    </a:cubicBezTo>
                    <a:cubicBezTo>
                      <a:pt x="218" y="46"/>
                      <a:pt x="223" y="41"/>
                      <a:pt x="223" y="36"/>
                    </a:cubicBezTo>
                    <a:cubicBezTo>
                      <a:pt x="223" y="10"/>
                      <a:pt x="223" y="10"/>
                      <a:pt x="223" y="10"/>
                    </a:cubicBezTo>
                    <a:cubicBezTo>
                      <a:pt x="223" y="4"/>
                      <a:pt x="218" y="0"/>
                      <a:pt x="213" y="0"/>
                    </a:cubicBezTo>
                    <a:cubicBezTo>
                      <a:pt x="10" y="0"/>
                      <a:pt x="10" y="0"/>
                      <a:pt x="10" y="0"/>
                    </a:cubicBezTo>
                    <a:cubicBezTo>
                      <a:pt x="4" y="0"/>
                      <a:pt x="0" y="4"/>
                      <a:pt x="0" y="10"/>
                    </a:cubicBezTo>
                    <a:cubicBezTo>
                      <a:pt x="0" y="36"/>
                      <a:pt x="0" y="36"/>
                      <a:pt x="0" y="36"/>
                    </a:cubicBezTo>
                    <a:cubicBezTo>
                      <a:pt x="0" y="41"/>
                      <a:pt x="4" y="46"/>
                      <a:pt x="10" y="46"/>
                    </a:cubicBezTo>
                    <a:cubicBezTo>
                      <a:pt x="81" y="46"/>
                      <a:pt x="81" y="46"/>
                      <a:pt x="81" y="46"/>
                    </a:cubicBezTo>
                    <a:cubicBezTo>
                      <a:pt x="84" y="46"/>
                      <a:pt x="86" y="48"/>
                      <a:pt x="86" y="50"/>
                    </a:cubicBezTo>
                    <a:cubicBezTo>
                      <a:pt x="86" y="194"/>
                      <a:pt x="86" y="194"/>
                      <a:pt x="86" y="194"/>
                    </a:cubicBezTo>
                    <a:cubicBezTo>
                      <a:pt x="86" y="199"/>
                      <a:pt x="90" y="203"/>
                      <a:pt x="95" y="203"/>
                    </a:cubicBezTo>
                    <a:cubicBezTo>
                      <a:pt x="128" y="203"/>
                      <a:pt x="128" y="203"/>
                      <a:pt x="128" y="203"/>
                    </a:cubicBezTo>
                    <a:cubicBezTo>
                      <a:pt x="133" y="203"/>
                      <a:pt x="137" y="199"/>
                      <a:pt x="137" y="194"/>
                    </a:cubicBezTo>
                    <a:cubicBezTo>
                      <a:pt x="137" y="50"/>
                      <a:pt x="137" y="50"/>
                      <a:pt x="137" y="50"/>
                    </a:cubicBezTo>
                    <a:cubicBezTo>
                      <a:pt x="137" y="48"/>
                      <a:pt x="139" y="46"/>
                      <a:pt x="142" y="4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6" name="Freeform 13"/>
              <p:cNvSpPr>
                <a:spLocks noEditPoints="1"/>
              </p:cNvSpPr>
              <p:nvPr/>
            </p:nvSpPr>
            <p:spPr bwMode="ltGray">
              <a:xfrm>
                <a:off x="3381375" y="5940425"/>
                <a:ext cx="114300" cy="76200"/>
              </a:xfrm>
              <a:custGeom>
                <a:avLst/>
                <a:gdLst>
                  <a:gd name="T0" fmla="*/ 93 w 306"/>
                  <a:gd name="T1" fmla="*/ 152 h 204"/>
                  <a:gd name="T2" fmla="*/ 214 w 306"/>
                  <a:gd name="T3" fmla="*/ 152 h 204"/>
                  <a:gd name="T4" fmla="*/ 217 w 306"/>
                  <a:gd name="T5" fmla="*/ 154 h 204"/>
                  <a:gd name="T6" fmla="*/ 249 w 306"/>
                  <a:gd name="T7" fmla="*/ 202 h 204"/>
                  <a:gd name="T8" fmla="*/ 253 w 306"/>
                  <a:gd name="T9" fmla="*/ 204 h 204"/>
                  <a:gd name="T10" fmla="*/ 301 w 306"/>
                  <a:gd name="T11" fmla="*/ 204 h 204"/>
                  <a:gd name="T12" fmla="*/ 305 w 306"/>
                  <a:gd name="T13" fmla="*/ 202 h 204"/>
                  <a:gd name="T14" fmla="*/ 305 w 306"/>
                  <a:gd name="T15" fmla="*/ 197 h 204"/>
                  <a:gd name="T16" fmla="*/ 181 w 306"/>
                  <a:gd name="T17" fmla="*/ 15 h 204"/>
                  <a:gd name="T18" fmla="*/ 154 w 306"/>
                  <a:gd name="T19" fmla="*/ 0 h 204"/>
                  <a:gd name="T20" fmla="*/ 126 w 306"/>
                  <a:gd name="T21" fmla="*/ 16 h 204"/>
                  <a:gd name="T22" fmla="*/ 1 w 306"/>
                  <a:gd name="T23" fmla="*/ 197 h 204"/>
                  <a:gd name="T24" fmla="*/ 1 w 306"/>
                  <a:gd name="T25" fmla="*/ 203 h 204"/>
                  <a:gd name="T26" fmla="*/ 5 w 306"/>
                  <a:gd name="T27" fmla="*/ 204 h 204"/>
                  <a:gd name="T28" fmla="*/ 54 w 306"/>
                  <a:gd name="T29" fmla="*/ 204 h 204"/>
                  <a:gd name="T30" fmla="*/ 58 w 306"/>
                  <a:gd name="T31" fmla="*/ 202 h 204"/>
                  <a:gd name="T32" fmla="*/ 90 w 306"/>
                  <a:gd name="T33" fmla="*/ 154 h 204"/>
                  <a:gd name="T34" fmla="*/ 93 w 306"/>
                  <a:gd name="T35" fmla="*/ 152 h 204"/>
                  <a:gd name="T36" fmla="*/ 124 w 306"/>
                  <a:gd name="T37" fmla="*/ 102 h 204"/>
                  <a:gd name="T38" fmla="*/ 150 w 306"/>
                  <a:gd name="T39" fmla="*/ 65 h 204"/>
                  <a:gd name="T40" fmla="*/ 155 w 306"/>
                  <a:gd name="T41" fmla="*/ 65 h 204"/>
                  <a:gd name="T42" fmla="*/ 181 w 306"/>
                  <a:gd name="T43" fmla="*/ 102 h 204"/>
                  <a:gd name="T44" fmla="*/ 179 w 306"/>
                  <a:gd name="T45" fmla="*/ 106 h 204"/>
                  <a:gd name="T46" fmla="*/ 126 w 306"/>
                  <a:gd name="T47" fmla="*/ 106 h 204"/>
                  <a:gd name="T48" fmla="*/ 124 w 306"/>
                  <a:gd name="T49"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04">
                    <a:moveTo>
                      <a:pt x="93" y="152"/>
                    </a:moveTo>
                    <a:cubicBezTo>
                      <a:pt x="93" y="152"/>
                      <a:pt x="198" y="152"/>
                      <a:pt x="214" y="152"/>
                    </a:cubicBezTo>
                    <a:cubicBezTo>
                      <a:pt x="215" y="152"/>
                      <a:pt x="217" y="153"/>
                      <a:pt x="217" y="154"/>
                    </a:cubicBezTo>
                    <a:cubicBezTo>
                      <a:pt x="249" y="202"/>
                      <a:pt x="249" y="202"/>
                      <a:pt x="249" y="202"/>
                    </a:cubicBezTo>
                    <a:cubicBezTo>
                      <a:pt x="250" y="204"/>
                      <a:pt x="252" y="204"/>
                      <a:pt x="253" y="204"/>
                    </a:cubicBezTo>
                    <a:cubicBezTo>
                      <a:pt x="301" y="204"/>
                      <a:pt x="301" y="204"/>
                      <a:pt x="301" y="204"/>
                    </a:cubicBezTo>
                    <a:cubicBezTo>
                      <a:pt x="302" y="204"/>
                      <a:pt x="304" y="203"/>
                      <a:pt x="305" y="202"/>
                    </a:cubicBezTo>
                    <a:cubicBezTo>
                      <a:pt x="306" y="200"/>
                      <a:pt x="306" y="198"/>
                      <a:pt x="305" y="197"/>
                    </a:cubicBezTo>
                    <a:cubicBezTo>
                      <a:pt x="181" y="15"/>
                      <a:pt x="181" y="15"/>
                      <a:pt x="181" y="15"/>
                    </a:cubicBezTo>
                    <a:cubicBezTo>
                      <a:pt x="174" y="5"/>
                      <a:pt x="165" y="0"/>
                      <a:pt x="154" y="0"/>
                    </a:cubicBezTo>
                    <a:cubicBezTo>
                      <a:pt x="143" y="0"/>
                      <a:pt x="134" y="6"/>
                      <a:pt x="126" y="16"/>
                    </a:cubicBezTo>
                    <a:cubicBezTo>
                      <a:pt x="1" y="197"/>
                      <a:pt x="1" y="197"/>
                      <a:pt x="1" y="197"/>
                    </a:cubicBezTo>
                    <a:cubicBezTo>
                      <a:pt x="0" y="199"/>
                      <a:pt x="0" y="201"/>
                      <a:pt x="1" y="203"/>
                    </a:cubicBezTo>
                    <a:cubicBezTo>
                      <a:pt x="2" y="204"/>
                      <a:pt x="4" y="204"/>
                      <a:pt x="5" y="204"/>
                    </a:cubicBezTo>
                    <a:cubicBezTo>
                      <a:pt x="54" y="204"/>
                      <a:pt x="54" y="204"/>
                      <a:pt x="54" y="204"/>
                    </a:cubicBezTo>
                    <a:cubicBezTo>
                      <a:pt x="56" y="204"/>
                      <a:pt x="57" y="203"/>
                      <a:pt x="58" y="202"/>
                    </a:cubicBezTo>
                    <a:cubicBezTo>
                      <a:pt x="90" y="154"/>
                      <a:pt x="90" y="154"/>
                      <a:pt x="90" y="154"/>
                    </a:cubicBezTo>
                    <a:cubicBezTo>
                      <a:pt x="91" y="153"/>
                      <a:pt x="92" y="152"/>
                      <a:pt x="93" y="152"/>
                    </a:cubicBezTo>
                    <a:close/>
                    <a:moveTo>
                      <a:pt x="124" y="102"/>
                    </a:moveTo>
                    <a:cubicBezTo>
                      <a:pt x="150" y="65"/>
                      <a:pt x="150" y="65"/>
                      <a:pt x="150" y="65"/>
                    </a:cubicBezTo>
                    <a:cubicBezTo>
                      <a:pt x="151" y="63"/>
                      <a:pt x="154" y="63"/>
                      <a:pt x="155" y="65"/>
                    </a:cubicBezTo>
                    <a:cubicBezTo>
                      <a:pt x="181" y="102"/>
                      <a:pt x="181" y="102"/>
                      <a:pt x="181" y="102"/>
                    </a:cubicBezTo>
                    <a:cubicBezTo>
                      <a:pt x="183" y="104"/>
                      <a:pt x="181" y="106"/>
                      <a:pt x="179" y="106"/>
                    </a:cubicBezTo>
                    <a:cubicBezTo>
                      <a:pt x="126" y="106"/>
                      <a:pt x="126" y="106"/>
                      <a:pt x="126" y="106"/>
                    </a:cubicBezTo>
                    <a:cubicBezTo>
                      <a:pt x="124" y="106"/>
                      <a:pt x="123" y="104"/>
                      <a:pt x="124" y="1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7" name="Freeform 14"/>
              <p:cNvSpPr>
                <a:spLocks/>
              </p:cNvSpPr>
              <p:nvPr/>
            </p:nvSpPr>
            <p:spPr bwMode="ltGray">
              <a:xfrm>
                <a:off x="3498850" y="5940425"/>
                <a:ext cx="92075" cy="77788"/>
              </a:xfrm>
              <a:custGeom>
                <a:avLst/>
                <a:gdLst>
                  <a:gd name="T0" fmla="*/ 0 w 243"/>
                  <a:gd name="T1" fmla="*/ 29 h 206"/>
                  <a:gd name="T2" fmla="*/ 0 w 243"/>
                  <a:gd name="T3" fmla="*/ 197 h 206"/>
                  <a:gd name="T4" fmla="*/ 8 w 243"/>
                  <a:gd name="T5" fmla="*/ 204 h 206"/>
                  <a:gd name="T6" fmla="*/ 44 w 243"/>
                  <a:gd name="T7" fmla="*/ 204 h 206"/>
                  <a:gd name="T8" fmla="*/ 52 w 243"/>
                  <a:gd name="T9" fmla="*/ 197 h 206"/>
                  <a:gd name="T10" fmla="*/ 52 w 243"/>
                  <a:gd name="T11" fmla="*/ 79 h 206"/>
                  <a:gd name="T12" fmla="*/ 56 w 243"/>
                  <a:gd name="T13" fmla="*/ 77 h 206"/>
                  <a:gd name="T14" fmla="*/ 191 w 243"/>
                  <a:gd name="T15" fmla="*/ 195 h 206"/>
                  <a:gd name="T16" fmla="*/ 218 w 243"/>
                  <a:gd name="T17" fmla="*/ 206 h 206"/>
                  <a:gd name="T18" fmla="*/ 243 w 243"/>
                  <a:gd name="T19" fmla="*/ 176 h 206"/>
                  <a:gd name="T20" fmla="*/ 243 w 243"/>
                  <a:gd name="T21" fmla="*/ 9 h 206"/>
                  <a:gd name="T22" fmla="*/ 236 w 243"/>
                  <a:gd name="T23" fmla="*/ 2 h 206"/>
                  <a:gd name="T24" fmla="*/ 199 w 243"/>
                  <a:gd name="T25" fmla="*/ 2 h 206"/>
                  <a:gd name="T26" fmla="*/ 192 w 243"/>
                  <a:gd name="T27" fmla="*/ 9 h 206"/>
                  <a:gd name="T28" fmla="*/ 192 w 243"/>
                  <a:gd name="T29" fmla="*/ 126 h 206"/>
                  <a:gd name="T30" fmla="*/ 188 w 243"/>
                  <a:gd name="T31" fmla="*/ 128 h 206"/>
                  <a:gd name="T32" fmla="*/ 54 w 243"/>
                  <a:gd name="T33" fmla="*/ 12 h 206"/>
                  <a:gd name="T34" fmla="*/ 25 w 243"/>
                  <a:gd name="T35" fmla="*/ 0 h 206"/>
                  <a:gd name="T36" fmla="*/ 0 w 243"/>
                  <a:gd name="T37" fmla="*/ 2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0" y="29"/>
                    </a:moveTo>
                    <a:cubicBezTo>
                      <a:pt x="0" y="197"/>
                      <a:pt x="0" y="197"/>
                      <a:pt x="0" y="197"/>
                    </a:cubicBezTo>
                    <a:cubicBezTo>
                      <a:pt x="0" y="201"/>
                      <a:pt x="4" y="204"/>
                      <a:pt x="8" y="204"/>
                    </a:cubicBezTo>
                    <a:cubicBezTo>
                      <a:pt x="44" y="204"/>
                      <a:pt x="44" y="204"/>
                      <a:pt x="44" y="204"/>
                    </a:cubicBezTo>
                    <a:cubicBezTo>
                      <a:pt x="48" y="204"/>
                      <a:pt x="52" y="201"/>
                      <a:pt x="52" y="197"/>
                    </a:cubicBezTo>
                    <a:cubicBezTo>
                      <a:pt x="52" y="79"/>
                      <a:pt x="52" y="79"/>
                      <a:pt x="52" y="79"/>
                    </a:cubicBezTo>
                    <a:cubicBezTo>
                      <a:pt x="52" y="77"/>
                      <a:pt x="54" y="76"/>
                      <a:pt x="56" y="77"/>
                    </a:cubicBezTo>
                    <a:cubicBezTo>
                      <a:pt x="191" y="195"/>
                      <a:pt x="191" y="195"/>
                      <a:pt x="191" y="195"/>
                    </a:cubicBezTo>
                    <a:cubicBezTo>
                      <a:pt x="199" y="202"/>
                      <a:pt x="208" y="206"/>
                      <a:pt x="218" y="206"/>
                    </a:cubicBezTo>
                    <a:cubicBezTo>
                      <a:pt x="227" y="206"/>
                      <a:pt x="243" y="202"/>
                      <a:pt x="243" y="176"/>
                    </a:cubicBezTo>
                    <a:cubicBezTo>
                      <a:pt x="243" y="9"/>
                      <a:pt x="243" y="9"/>
                      <a:pt x="243" y="9"/>
                    </a:cubicBezTo>
                    <a:cubicBezTo>
                      <a:pt x="243" y="5"/>
                      <a:pt x="240" y="2"/>
                      <a:pt x="236" y="2"/>
                    </a:cubicBezTo>
                    <a:cubicBezTo>
                      <a:pt x="199" y="2"/>
                      <a:pt x="199" y="2"/>
                      <a:pt x="199" y="2"/>
                    </a:cubicBezTo>
                    <a:cubicBezTo>
                      <a:pt x="195" y="2"/>
                      <a:pt x="192" y="5"/>
                      <a:pt x="192" y="9"/>
                    </a:cubicBezTo>
                    <a:cubicBezTo>
                      <a:pt x="192" y="126"/>
                      <a:pt x="192" y="126"/>
                      <a:pt x="192" y="126"/>
                    </a:cubicBezTo>
                    <a:cubicBezTo>
                      <a:pt x="192" y="129"/>
                      <a:pt x="189" y="130"/>
                      <a:pt x="188" y="128"/>
                    </a:cubicBezTo>
                    <a:cubicBezTo>
                      <a:pt x="54" y="12"/>
                      <a:pt x="54" y="12"/>
                      <a:pt x="54" y="12"/>
                    </a:cubicBezTo>
                    <a:cubicBezTo>
                      <a:pt x="45" y="4"/>
                      <a:pt x="35" y="0"/>
                      <a:pt x="25" y="0"/>
                    </a:cubicBezTo>
                    <a:cubicBezTo>
                      <a:pt x="16" y="0"/>
                      <a:pt x="0" y="4"/>
                      <a:pt x="0" y="29"/>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8" name="Freeform 15"/>
              <p:cNvSpPr>
                <a:spLocks/>
              </p:cNvSpPr>
              <p:nvPr/>
            </p:nvSpPr>
            <p:spPr bwMode="ltGray">
              <a:xfrm>
                <a:off x="3597275" y="5942013"/>
                <a:ext cx="19050" cy="74613"/>
              </a:xfrm>
              <a:custGeom>
                <a:avLst/>
                <a:gdLst>
                  <a:gd name="T0" fmla="*/ 4 w 51"/>
                  <a:gd name="T1" fmla="*/ 202 h 202"/>
                  <a:gd name="T2" fmla="*/ 47 w 51"/>
                  <a:gd name="T3" fmla="*/ 202 h 202"/>
                  <a:gd name="T4" fmla="*/ 51 w 51"/>
                  <a:gd name="T5" fmla="*/ 198 h 202"/>
                  <a:gd name="T6" fmla="*/ 51 w 51"/>
                  <a:gd name="T7" fmla="*/ 4 h 202"/>
                  <a:gd name="T8" fmla="*/ 47 w 51"/>
                  <a:gd name="T9" fmla="*/ 0 h 202"/>
                  <a:gd name="T10" fmla="*/ 4 w 51"/>
                  <a:gd name="T11" fmla="*/ 0 h 202"/>
                  <a:gd name="T12" fmla="*/ 0 w 51"/>
                  <a:gd name="T13" fmla="*/ 4 h 202"/>
                  <a:gd name="T14" fmla="*/ 0 w 51"/>
                  <a:gd name="T15" fmla="*/ 198 h 202"/>
                  <a:gd name="T16" fmla="*/ 4 w 5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02">
                    <a:moveTo>
                      <a:pt x="4" y="202"/>
                    </a:moveTo>
                    <a:cubicBezTo>
                      <a:pt x="47" y="202"/>
                      <a:pt x="47" y="202"/>
                      <a:pt x="47" y="202"/>
                    </a:cubicBezTo>
                    <a:cubicBezTo>
                      <a:pt x="49" y="202"/>
                      <a:pt x="51" y="200"/>
                      <a:pt x="51" y="198"/>
                    </a:cubicBezTo>
                    <a:cubicBezTo>
                      <a:pt x="51" y="4"/>
                      <a:pt x="51" y="4"/>
                      <a:pt x="51" y="4"/>
                    </a:cubicBezTo>
                    <a:cubicBezTo>
                      <a:pt x="51" y="2"/>
                      <a:pt x="49" y="0"/>
                      <a:pt x="47" y="0"/>
                    </a:cubicBezTo>
                    <a:cubicBezTo>
                      <a:pt x="4" y="0"/>
                      <a:pt x="4" y="0"/>
                      <a:pt x="4" y="0"/>
                    </a:cubicBezTo>
                    <a:cubicBezTo>
                      <a:pt x="2" y="0"/>
                      <a:pt x="0" y="2"/>
                      <a:pt x="0" y="4"/>
                    </a:cubicBezTo>
                    <a:cubicBezTo>
                      <a:pt x="0" y="198"/>
                      <a:pt x="0" y="198"/>
                      <a:pt x="0" y="198"/>
                    </a:cubicBezTo>
                    <a:cubicBezTo>
                      <a:pt x="0" y="200"/>
                      <a:pt x="2" y="202"/>
                      <a:pt x="4" y="2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19" name="Freeform 16"/>
              <p:cNvSpPr>
                <a:spLocks/>
              </p:cNvSpPr>
              <p:nvPr/>
            </p:nvSpPr>
            <p:spPr bwMode="ltGray">
              <a:xfrm>
                <a:off x="3684588" y="5940425"/>
                <a:ext cx="50800" cy="33338"/>
              </a:xfrm>
              <a:custGeom>
                <a:avLst/>
                <a:gdLst>
                  <a:gd name="T0" fmla="*/ 30 w 132"/>
                  <a:gd name="T1" fmla="*/ 86 h 88"/>
                  <a:gd name="T2" fmla="*/ 37 w 132"/>
                  <a:gd name="T3" fmla="*/ 86 h 88"/>
                  <a:gd name="T4" fmla="*/ 130 w 132"/>
                  <a:gd name="T5" fmla="*/ 8 h 88"/>
                  <a:gd name="T6" fmla="*/ 132 w 132"/>
                  <a:gd name="T7" fmla="*/ 4 h 88"/>
                  <a:gd name="T8" fmla="*/ 127 w 132"/>
                  <a:gd name="T9" fmla="*/ 0 h 88"/>
                  <a:gd name="T10" fmla="*/ 71 w 132"/>
                  <a:gd name="T11" fmla="*/ 0 h 88"/>
                  <a:gd name="T12" fmla="*/ 68 w 132"/>
                  <a:gd name="T13" fmla="*/ 1 h 88"/>
                  <a:gd name="T14" fmla="*/ 2 w 132"/>
                  <a:gd name="T15" fmla="*/ 55 h 88"/>
                  <a:gd name="T16" fmla="*/ 2 w 132"/>
                  <a:gd name="T17" fmla="*/ 62 h 88"/>
                  <a:gd name="T18" fmla="*/ 30 w 132"/>
                  <a:gd name="T1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8">
                    <a:moveTo>
                      <a:pt x="30" y="86"/>
                    </a:moveTo>
                    <a:cubicBezTo>
                      <a:pt x="32" y="88"/>
                      <a:pt x="35" y="88"/>
                      <a:pt x="37" y="86"/>
                    </a:cubicBezTo>
                    <a:cubicBezTo>
                      <a:pt x="130" y="8"/>
                      <a:pt x="130" y="8"/>
                      <a:pt x="130" y="8"/>
                    </a:cubicBezTo>
                    <a:cubicBezTo>
                      <a:pt x="132" y="7"/>
                      <a:pt x="132" y="6"/>
                      <a:pt x="132" y="4"/>
                    </a:cubicBezTo>
                    <a:cubicBezTo>
                      <a:pt x="132" y="2"/>
                      <a:pt x="130" y="0"/>
                      <a:pt x="127" y="0"/>
                    </a:cubicBezTo>
                    <a:cubicBezTo>
                      <a:pt x="71" y="0"/>
                      <a:pt x="71" y="0"/>
                      <a:pt x="71" y="0"/>
                    </a:cubicBezTo>
                    <a:cubicBezTo>
                      <a:pt x="70" y="0"/>
                      <a:pt x="69" y="0"/>
                      <a:pt x="68" y="1"/>
                    </a:cubicBezTo>
                    <a:cubicBezTo>
                      <a:pt x="2" y="55"/>
                      <a:pt x="2" y="55"/>
                      <a:pt x="2" y="55"/>
                    </a:cubicBezTo>
                    <a:cubicBezTo>
                      <a:pt x="0" y="57"/>
                      <a:pt x="0" y="60"/>
                      <a:pt x="2" y="62"/>
                    </a:cubicBezTo>
                    <a:lnTo>
                      <a:pt x="30" y="86"/>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0" name="Freeform 17"/>
              <p:cNvSpPr>
                <a:spLocks/>
              </p:cNvSpPr>
              <p:nvPr/>
            </p:nvSpPr>
            <p:spPr bwMode="ltGray">
              <a:xfrm>
                <a:off x="3686175" y="5984875"/>
                <a:ext cx="49212" cy="33338"/>
              </a:xfrm>
              <a:custGeom>
                <a:avLst/>
                <a:gdLst>
                  <a:gd name="T0" fmla="*/ 132 w 132"/>
                  <a:gd name="T1" fmla="*/ 83 h 87"/>
                  <a:gd name="T2" fmla="*/ 130 w 132"/>
                  <a:gd name="T3" fmla="*/ 79 h 87"/>
                  <a:gd name="T4" fmla="*/ 35 w 132"/>
                  <a:gd name="T5" fmla="*/ 1 h 87"/>
                  <a:gd name="T6" fmla="*/ 29 w 132"/>
                  <a:gd name="T7" fmla="*/ 1 h 87"/>
                  <a:gd name="T8" fmla="*/ 3 w 132"/>
                  <a:gd name="T9" fmla="*/ 24 h 87"/>
                  <a:gd name="T10" fmla="*/ 3 w 132"/>
                  <a:gd name="T11" fmla="*/ 32 h 87"/>
                  <a:gd name="T12" fmla="*/ 68 w 132"/>
                  <a:gd name="T13" fmla="*/ 86 h 87"/>
                  <a:gd name="T14" fmla="*/ 71 w 132"/>
                  <a:gd name="T15" fmla="*/ 87 h 87"/>
                  <a:gd name="T16" fmla="*/ 127 w 132"/>
                  <a:gd name="T17" fmla="*/ 87 h 87"/>
                  <a:gd name="T18" fmla="*/ 132 w 132"/>
                  <a:gd name="T19"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7">
                    <a:moveTo>
                      <a:pt x="132" y="83"/>
                    </a:moveTo>
                    <a:cubicBezTo>
                      <a:pt x="132" y="81"/>
                      <a:pt x="132" y="80"/>
                      <a:pt x="130" y="79"/>
                    </a:cubicBezTo>
                    <a:cubicBezTo>
                      <a:pt x="35" y="1"/>
                      <a:pt x="35" y="1"/>
                      <a:pt x="35" y="1"/>
                    </a:cubicBezTo>
                    <a:cubicBezTo>
                      <a:pt x="34" y="0"/>
                      <a:pt x="31" y="0"/>
                      <a:pt x="29" y="1"/>
                    </a:cubicBezTo>
                    <a:cubicBezTo>
                      <a:pt x="3" y="24"/>
                      <a:pt x="3" y="24"/>
                      <a:pt x="3" y="24"/>
                    </a:cubicBezTo>
                    <a:cubicBezTo>
                      <a:pt x="0" y="26"/>
                      <a:pt x="0" y="30"/>
                      <a:pt x="3" y="32"/>
                    </a:cubicBezTo>
                    <a:cubicBezTo>
                      <a:pt x="68" y="86"/>
                      <a:pt x="68" y="86"/>
                      <a:pt x="68" y="86"/>
                    </a:cubicBezTo>
                    <a:cubicBezTo>
                      <a:pt x="69" y="87"/>
                      <a:pt x="70" y="87"/>
                      <a:pt x="71" y="87"/>
                    </a:cubicBezTo>
                    <a:cubicBezTo>
                      <a:pt x="127" y="87"/>
                      <a:pt x="127" y="87"/>
                      <a:pt x="127" y="87"/>
                    </a:cubicBezTo>
                    <a:cubicBezTo>
                      <a:pt x="130" y="87"/>
                      <a:pt x="132" y="85"/>
                      <a:pt x="132" y="8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1" name="Freeform 18"/>
              <p:cNvSpPr>
                <a:spLocks noEditPoints="1"/>
              </p:cNvSpPr>
              <p:nvPr/>
            </p:nvSpPr>
            <p:spPr bwMode="ltGray">
              <a:xfrm>
                <a:off x="3740150" y="6003925"/>
                <a:ext cx="14287" cy="14288"/>
              </a:xfrm>
              <a:custGeom>
                <a:avLst/>
                <a:gdLst>
                  <a:gd name="T0" fmla="*/ 20 w 39"/>
                  <a:gd name="T1" fmla="*/ 37 h 37"/>
                  <a:gd name="T2" fmla="*/ 39 w 39"/>
                  <a:gd name="T3" fmla="*/ 18 h 37"/>
                  <a:gd name="T4" fmla="*/ 20 w 39"/>
                  <a:gd name="T5" fmla="*/ 0 h 37"/>
                  <a:gd name="T6" fmla="*/ 0 w 39"/>
                  <a:gd name="T7" fmla="*/ 18 h 37"/>
                  <a:gd name="T8" fmla="*/ 20 w 39"/>
                  <a:gd name="T9" fmla="*/ 37 h 37"/>
                  <a:gd name="T10" fmla="*/ 20 w 39"/>
                  <a:gd name="T11" fmla="*/ 3 h 37"/>
                  <a:gd name="T12" fmla="*/ 34 w 39"/>
                  <a:gd name="T13" fmla="*/ 19 h 37"/>
                  <a:gd name="T14" fmla="*/ 20 w 39"/>
                  <a:gd name="T15" fmla="*/ 33 h 37"/>
                  <a:gd name="T16" fmla="*/ 5 w 39"/>
                  <a:gd name="T17" fmla="*/ 18 h 37"/>
                  <a:gd name="T18" fmla="*/ 20 w 39"/>
                  <a:gd name="T1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7">
                    <a:moveTo>
                      <a:pt x="20" y="37"/>
                    </a:moveTo>
                    <a:cubicBezTo>
                      <a:pt x="30" y="37"/>
                      <a:pt x="39" y="29"/>
                      <a:pt x="39" y="18"/>
                    </a:cubicBezTo>
                    <a:cubicBezTo>
                      <a:pt x="39" y="8"/>
                      <a:pt x="30" y="0"/>
                      <a:pt x="20" y="0"/>
                    </a:cubicBezTo>
                    <a:cubicBezTo>
                      <a:pt x="9" y="0"/>
                      <a:pt x="0" y="8"/>
                      <a:pt x="0" y="18"/>
                    </a:cubicBezTo>
                    <a:cubicBezTo>
                      <a:pt x="0" y="29"/>
                      <a:pt x="9" y="37"/>
                      <a:pt x="20" y="37"/>
                    </a:cubicBezTo>
                    <a:close/>
                    <a:moveTo>
                      <a:pt x="20" y="3"/>
                    </a:moveTo>
                    <a:cubicBezTo>
                      <a:pt x="28" y="3"/>
                      <a:pt x="34" y="10"/>
                      <a:pt x="34" y="19"/>
                    </a:cubicBezTo>
                    <a:cubicBezTo>
                      <a:pt x="34" y="27"/>
                      <a:pt x="28" y="34"/>
                      <a:pt x="20" y="33"/>
                    </a:cubicBezTo>
                    <a:cubicBezTo>
                      <a:pt x="11" y="33"/>
                      <a:pt x="5" y="27"/>
                      <a:pt x="5" y="18"/>
                    </a:cubicBezTo>
                    <a:cubicBezTo>
                      <a:pt x="5" y="10"/>
                      <a:pt x="11" y="3"/>
                      <a:pt x="20" y="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2" name="Freeform 19"/>
              <p:cNvSpPr>
                <a:spLocks noEditPoints="1"/>
              </p:cNvSpPr>
              <p:nvPr/>
            </p:nvSpPr>
            <p:spPr bwMode="ltGray">
              <a:xfrm>
                <a:off x="3744913" y="6008688"/>
                <a:ext cx="6350" cy="6350"/>
              </a:xfrm>
              <a:custGeom>
                <a:avLst/>
                <a:gdLst>
                  <a:gd name="T0" fmla="*/ 5 w 17"/>
                  <a:gd name="T1" fmla="*/ 12 h 19"/>
                  <a:gd name="T2" fmla="*/ 7 w 17"/>
                  <a:gd name="T3" fmla="*/ 12 h 19"/>
                  <a:gd name="T4" fmla="*/ 11 w 17"/>
                  <a:gd name="T5" fmla="*/ 15 h 19"/>
                  <a:gd name="T6" fmla="*/ 12 w 17"/>
                  <a:gd name="T7" fmla="*/ 19 h 19"/>
                  <a:gd name="T8" fmla="*/ 17 w 17"/>
                  <a:gd name="T9" fmla="*/ 19 h 19"/>
                  <a:gd name="T10" fmla="*/ 15 w 17"/>
                  <a:gd name="T11" fmla="*/ 15 h 19"/>
                  <a:gd name="T12" fmla="*/ 12 w 17"/>
                  <a:gd name="T13" fmla="*/ 10 h 19"/>
                  <a:gd name="T14" fmla="*/ 12 w 17"/>
                  <a:gd name="T15" fmla="*/ 10 h 19"/>
                  <a:gd name="T16" fmla="*/ 16 w 17"/>
                  <a:gd name="T17" fmla="*/ 5 h 19"/>
                  <a:gd name="T18" fmla="*/ 14 w 17"/>
                  <a:gd name="T19" fmla="*/ 1 h 19"/>
                  <a:gd name="T20" fmla="*/ 8 w 17"/>
                  <a:gd name="T21" fmla="*/ 0 h 19"/>
                  <a:gd name="T22" fmla="*/ 0 w 17"/>
                  <a:gd name="T23" fmla="*/ 0 h 19"/>
                  <a:gd name="T24" fmla="*/ 0 w 17"/>
                  <a:gd name="T25" fmla="*/ 19 h 19"/>
                  <a:gd name="T26" fmla="*/ 5 w 17"/>
                  <a:gd name="T27" fmla="*/ 19 h 19"/>
                  <a:gd name="T28" fmla="*/ 5 w 17"/>
                  <a:gd name="T29" fmla="*/ 12 h 19"/>
                  <a:gd name="T30" fmla="*/ 5 w 17"/>
                  <a:gd name="T31" fmla="*/ 3 h 19"/>
                  <a:gd name="T32" fmla="*/ 7 w 17"/>
                  <a:gd name="T33" fmla="*/ 3 h 19"/>
                  <a:gd name="T34" fmla="*/ 11 w 17"/>
                  <a:gd name="T35" fmla="*/ 6 h 19"/>
                  <a:gd name="T36" fmla="*/ 7 w 17"/>
                  <a:gd name="T37" fmla="*/ 9 h 19"/>
                  <a:gd name="T38" fmla="*/ 5 w 17"/>
                  <a:gd name="T39" fmla="*/ 9 h 19"/>
                  <a:gd name="T40" fmla="*/ 5 w 17"/>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5" y="12"/>
                    </a:moveTo>
                    <a:cubicBezTo>
                      <a:pt x="7" y="12"/>
                      <a:pt x="7" y="12"/>
                      <a:pt x="7" y="12"/>
                    </a:cubicBezTo>
                    <a:cubicBezTo>
                      <a:pt x="9" y="12"/>
                      <a:pt x="10" y="13"/>
                      <a:pt x="11" y="15"/>
                    </a:cubicBezTo>
                    <a:cubicBezTo>
                      <a:pt x="11" y="17"/>
                      <a:pt x="12" y="18"/>
                      <a:pt x="12" y="19"/>
                    </a:cubicBezTo>
                    <a:cubicBezTo>
                      <a:pt x="17" y="19"/>
                      <a:pt x="17" y="19"/>
                      <a:pt x="17" y="19"/>
                    </a:cubicBezTo>
                    <a:cubicBezTo>
                      <a:pt x="16" y="18"/>
                      <a:pt x="16" y="17"/>
                      <a:pt x="15" y="15"/>
                    </a:cubicBezTo>
                    <a:cubicBezTo>
                      <a:pt x="15" y="12"/>
                      <a:pt x="14" y="11"/>
                      <a:pt x="12" y="10"/>
                    </a:cubicBezTo>
                    <a:cubicBezTo>
                      <a:pt x="12" y="10"/>
                      <a:pt x="12" y="10"/>
                      <a:pt x="12" y="10"/>
                    </a:cubicBezTo>
                    <a:cubicBezTo>
                      <a:pt x="14" y="9"/>
                      <a:pt x="16" y="8"/>
                      <a:pt x="16" y="5"/>
                    </a:cubicBezTo>
                    <a:cubicBezTo>
                      <a:pt x="16" y="3"/>
                      <a:pt x="15" y="2"/>
                      <a:pt x="14" y="1"/>
                    </a:cubicBezTo>
                    <a:cubicBezTo>
                      <a:pt x="13" y="0"/>
                      <a:pt x="11" y="0"/>
                      <a:pt x="8" y="0"/>
                    </a:cubicBezTo>
                    <a:cubicBezTo>
                      <a:pt x="4" y="0"/>
                      <a:pt x="2" y="0"/>
                      <a:pt x="0" y="0"/>
                    </a:cubicBezTo>
                    <a:cubicBezTo>
                      <a:pt x="0" y="19"/>
                      <a:pt x="0" y="19"/>
                      <a:pt x="0" y="19"/>
                    </a:cubicBezTo>
                    <a:cubicBezTo>
                      <a:pt x="5" y="19"/>
                      <a:pt x="5" y="19"/>
                      <a:pt x="5" y="19"/>
                    </a:cubicBezTo>
                    <a:lnTo>
                      <a:pt x="5" y="12"/>
                    </a:lnTo>
                    <a:close/>
                    <a:moveTo>
                      <a:pt x="5" y="3"/>
                    </a:moveTo>
                    <a:cubicBezTo>
                      <a:pt x="5" y="3"/>
                      <a:pt x="6" y="3"/>
                      <a:pt x="7" y="3"/>
                    </a:cubicBezTo>
                    <a:cubicBezTo>
                      <a:pt x="10" y="3"/>
                      <a:pt x="11" y="4"/>
                      <a:pt x="11" y="6"/>
                    </a:cubicBezTo>
                    <a:cubicBezTo>
                      <a:pt x="11" y="8"/>
                      <a:pt x="9" y="9"/>
                      <a:pt x="7" y="9"/>
                    </a:cubicBezTo>
                    <a:cubicBezTo>
                      <a:pt x="5" y="9"/>
                      <a:pt x="5" y="9"/>
                      <a:pt x="5" y="9"/>
                    </a:cubicBezTo>
                    <a:lnTo>
                      <a:pt x="5" y="3"/>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3" name="Freeform 20"/>
              <p:cNvSpPr>
                <a:spLocks noEditPoints="1"/>
              </p:cNvSpPr>
              <p:nvPr/>
            </p:nvSpPr>
            <p:spPr bwMode="ltGray">
              <a:xfrm>
                <a:off x="4064000" y="5949950"/>
                <a:ext cx="61912" cy="61913"/>
              </a:xfrm>
              <a:custGeom>
                <a:avLst/>
                <a:gdLst>
                  <a:gd name="T0" fmla="*/ 82 w 165"/>
                  <a:gd name="T1" fmla="*/ 0 h 165"/>
                  <a:gd name="T2" fmla="*/ 0 w 165"/>
                  <a:gd name="T3" fmla="*/ 82 h 165"/>
                  <a:gd name="T4" fmla="*/ 82 w 165"/>
                  <a:gd name="T5" fmla="*/ 165 h 165"/>
                  <a:gd name="T6" fmla="*/ 165 w 165"/>
                  <a:gd name="T7" fmla="*/ 82 h 165"/>
                  <a:gd name="T8" fmla="*/ 82 w 165"/>
                  <a:gd name="T9" fmla="*/ 0 h 165"/>
                  <a:gd name="T10" fmla="*/ 82 w 165"/>
                  <a:gd name="T11" fmla="*/ 132 h 165"/>
                  <a:gd name="T12" fmla="*/ 33 w 165"/>
                  <a:gd name="T13" fmla="*/ 82 h 165"/>
                  <a:gd name="T14" fmla="*/ 82 w 165"/>
                  <a:gd name="T15" fmla="*/ 33 h 165"/>
                  <a:gd name="T16" fmla="*/ 132 w 165"/>
                  <a:gd name="T17" fmla="*/ 82 h 165"/>
                  <a:gd name="T18" fmla="*/ 82 w 165"/>
                  <a:gd name="T19" fmla="*/ 13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5">
                    <a:moveTo>
                      <a:pt x="82" y="0"/>
                    </a:moveTo>
                    <a:cubicBezTo>
                      <a:pt x="37" y="0"/>
                      <a:pt x="0" y="37"/>
                      <a:pt x="0" y="82"/>
                    </a:cubicBezTo>
                    <a:cubicBezTo>
                      <a:pt x="0" y="128"/>
                      <a:pt x="37" y="165"/>
                      <a:pt x="82" y="165"/>
                    </a:cubicBezTo>
                    <a:cubicBezTo>
                      <a:pt x="128" y="165"/>
                      <a:pt x="165" y="128"/>
                      <a:pt x="165" y="82"/>
                    </a:cubicBezTo>
                    <a:cubicBezTo>
                      <a:pt x="165" y="37"/>
                      <a:pt x="128" y="0"/>
                      <a:pt x="82" y="0"/>
                    </a:cubicBezTo>
                    <a:close/>
                    <a:moveTo>
                      <a:pt x="82" y="132"/>
                    </a:moveTo>
                    <a:cubicBezTo>
                      <a:pt x="55" y="132"/>
                      <a:pt x="33" y="109"/>
                      <a:pt x="33" y="82"/>
                    </a:cubicBezTo>
                    <a:cubicBezTo>
                      <a:pt x="33" y="55"/>
                      <a:pt x="55" y="33"/>
                      <a:pt x="82" y="33"/>
                    </a:cubicBezTo>
                    <a:cubicBezTo>
                      <a:pt x="110" y="33"/>
                      <a:pt x="132" y="55"/>
                      <a:pt x="132" y="82"/>
                    </a:cubicBezTo>
                    <a:cubicBezTo>
                      <a:pt x="132" y="109"/>
                      <a:pt x="110" y="132"/>
                      <a:pt x="82" y="132"/>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4" name="Oval 21"/>
              <p:cNvSpPr>
                <a:spLocks noChangeArrowheads="1"/>
              </p:cNvSpPr>
              <p:nvPr/>
            </p:nvSpPr>
            <p:spPr bwMode="ltGray">
              <a:xfrm>
                <a:off x="4081463" y="5967413"/>
                <a:ext cx="26987" cy="26988"/>
              </a:xfrm>
              <a:prstGeom prst="ellipse">
                <a:avLst/>
              </a:pr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25" name="Freeform 22"/>
              <p:cNvSpPr>
                <a:spLocks noEditPoints="1"/>
              </p:cNvSpPr>
              <p:nvPr/>
            </p:nvSpPr>
            <p:spPr bwMode="ltGray">
              <a:xfrm>
                <a:off x="4076700" y="5962650"/>
                <a:ext cx="36512" cy="36513"/>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85 h 99"/>
                  <a:gd name="T12" fmla="*/ 13 w 99"/>
                  <a:gd name="T13" fmla="*/ 49 h 99"/>
                  <a:gd name="T14" fmla="*/ 49 w 99"/>
                  <a:gd name="T15" fmla="*/ 13 h 99"/>
                  <a:gd name="T16" fmla="*/ 86 w 99"/>
                  <a:gd name="T17" fmla="*/ 49 h 99"/>
                  <a:gd name="T18" fmla="*/ 49 w 99"/>
                  <a:gd name="T19"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6"/>
                      <a:pt x="22" y="99"/>
                      <a:pt x="49" y="99"/>
                    </a:cubicBezTo>
                    <a:cubicBezTo>
                      <a:pt x="77" y="99"/>
                      <a:pt x="99" y="76"/>
                      <a:pt x="99" y="49"/>
                    </a:cubicBezTo>
                    <a:cubicBezTo>
                      <a:pt x="99" y="22"/>
                      <a:pt x="77" y="0"/>
                      <a:pt x="49" y="0"/>
                    </a:cubicBezTo>
                    <a:close/>
                    <a:moveTo>
                      <a:pt x="49" y="85"/>
                    </a:moveTo>
                    <a:cubicBezTo>
                      <a:pt x="29" y="85"/>
                      <a:pt x="13" y="69"/>
                      <a:pt x="13" y="49"/>
                    </a:cubicBezTo>
                    <a:cubicBezTo>
                      <a:pt x="13" y="29"/>
                      <a:pt x="29" y="13"/>
                      <a:pt x="49" y="13"/>
                    </a:cubicBezTo>
                    <a:cubicBezTo>
                      <a:pt x="69" y="13"/>
                      <a:pt x="86" y="29"/>
                      <a:pt x="86" y="49"/>
                    </a:cubicBezTo>
                    <a:cubicBezTo>
                      <a:pt x="86" y="69"/>
                      <a:pt x="69" y="85"/>
                      <a:pt x="49" y="85"/>
                    </a:cubicBezTo>
                    <a:close/>
                  </a:path>
                </a:pathLst>
              </a:custGeom>
              <a:solidFill>
                <a:srgbClr val="1C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grpSp>
      </p:grpSp>
      <p:grpSp>
        <p:nvGrpSpPr>
          <p:cNvPr id="43" name="Group 42"/>
          <p:cNvGrpSpPr/>
          <p:nvPr/>
        </p:nvGrpSpPr>
        <p:grpSpPr>
          <a:xfrm>
            <a:off x="5805496" y="5169927"/>
            <a:ext cx="2698058" cy="923258"/>
            <a:chOff x="4299343" y="3072844"/>
            <a:chExt cx="3564869" cy="1219875"/>
          </a:xfrm>
        </p:grpSpPr>
        <p:grpSp>
          <p:nvGrpSpPr>
            <p:cNvPr id="44" name="Group 43"/>
            <p:cNvGrpSpPr/>
            <p:nvPr/>
          </p:nvGrpSpPr>
          <p:grpSpPr bwMode="ltGray">
            <a:xfrm>
              <a:off x="4299343" y="3072844"/>
              <a:ext cx="3564869" cy="585237"/>
              <a:chOff x="2646363" y="5853786"/>
              <a:chExt cx="1589087" cy="252653"/>
            </a:xfrm>
          </p:grpSpPr>
          <p:sp>
            <p:nvSpPr>
              <p:cNvPr id="63" name="Freeform 6"/>
              <p:cNvSpPr>
                <a:spLocks/>
              </p:cNvSpPr>
              <p:nvPr/>
            </p:nvSpPr>
            <p:spPr bwMode="ltGray">
              <a:xfrm>
                <a:off x="2671763" y="5867400"/>
                <a:ext cx="1533525" cy="222250"/>
              </a:xfrm>
              <a:custGeom>
                <a:avLst/>
                <a:gdLst>
                  <a:gd name="T0" fmla="*/ 4091 w 4091"/>
                  <a:gd name="T1" fmla="*/ 594 h 594"/>
                  <a:gd name="T2" fmla="*/ 0 w 4091"/>
                  <a:gd name="T3" fmla="*/ 594 h 594"/>
                  <a:gd name="T4" fmla="*/ 0 w 4091"/>
                  <a:gd name="T5" fmla="*/ 0 h 594"/>
                  <a:gd name="T6" fmla="*/ 4091 w 4091"/>
                  <a:gd name="T7" fmla="*/ 0 h 594"/>
                  <a:gd name="T8" fmla="*/ 4091 w 4091"/>
                  <a:gd name="T9" fmla="*/ 198 h 594"/>
                  <a:gd name="T10" fmla="*/ 4052 w 4091"/>
                  <a:gd name="T11" fmla="*/ 299 h 594"/>
                  <a:gd name="T12" fmla="*/ 4091 w 4091"/>
                  <a:gd name="T13" fmla="*/ 405 h 594"/>
                  <a:gd name="T14" fmla="*/ 4091 w 4091"/>
                  <a:gd name="T15" fmla="*/ 594 h 5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91" h="594">
                    <a:moveTo>
                      <a:pt x="4091" y="594"/>
                    </a:moveTo>
                    <a:cubicBezTo>
                      <a:pt x="0" y="594"/>
                      <a:pt x="0" y="594"/>
                      <a:pt x="0" y="594"/>
                    </a:cubicBezTo>
                    <a:cubicBezTo>
                      <a:pt x="0" y="0"/>
                      <a:pt x="0" y="0"/>
                      <a:pt x="0" y="0"/>
                    </a:cubicBezTo>
                    <a:cubicBezTo>
                      <a:pt x="4091" y="0"/>
                      <a:pt x="4091" y="0"/>
                      <a:pt x="4091" y="0"/>
                    </a:cubicBezTo>
                    <a:cubicBezTo>
                      <a:pt x="4091" y="198"/>
                      <a:pt x="4091" y="198"/>
                      <a:pt x="4091" y="198"/>
                    </a:cubicBezTo>
                    <a:cubicBezTo>
                      <a:pt x="4091" y="198"/>
                      <a:pt x="4052" y="245"/>
                      <a:pt x="4052" y="299"/>
                    </a:cubicBezTo>
                    <a:cubicBezTo>
                      <a:pt x="4052" y="354"/>
                      <a:pt x="4091" y="405"/>
                      <a:pt x="4091" y="405"/>
                    </a:cubicBezTo>
                    <a:lnTo>
                      <a:pt x="4091" y="5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4" name="Freeform 7"/>
              <p:cNvSpPr>
                <a:spLocks/>
              </p:cNvSpPr>
              <p:nvPr/>
            </p:nvSpPr>
            <p:spPr bwMode="ltGray">
              <a:xfrm>
                <a:off x="2646363" y="5853786"/>
                <a:ext cx="1589087" cy="79375"/>
              </a:xfrm>
              <a:custGeom>
                <a:avLst/>
                <a:gdLst>
                  <a:gd name="T0" fmla="*/ 4190 w 4238"/>
                  <a:gd name="T1" fmla="*/ 210 h 211"/>
                  <a:gd name="T2" fmla="*/ 4218 w 4238"/>
                  <a:gd name="T3" fmla="*/ 211 h 211"/>
                  <a:gd name="T4" fmla="*/ 4238 w 4238"/>
                  <a:gd name="T5" fmla="*/ 191 h 211"/>
                  <a:gd name="T6" fmla="*/ 4238 w 4238"/>
                  <a:gd name="T7" fmla="*/ 158 h 211"/>
                  <a:gd name="T8" fmla="*/ 4189 w 4238"/>
                  <a:gd name="T9" fmla="*/ 24 h 211"/>
                  <a:gd name="T10" fmla="*/ 4155 w 4238"/>
                  <a:gd name="T11" fmla="*/ 0 h 211"/>
                  <a:gd name="T12" fmla="*/ 2122 w 4238"/>
                  <a:gd name="T13" fmla="*/ 0 h 211"/>
                  <a:gd name="T14" fmla="*/ 2116 w 4238"/>
                  <a:gd name="T15" fmla="*/ 0 h 211"/>
                  <a:gd name="T16" fmla="*/ 83 w 4238"/>
                  <a:gd name="T17" fmla="*/ 0 h 211"/>
                  <a:gd name="T18" fmla="*/ 49 w 4238"/>
                  <a:gd name="T19" fmla="*/ 24 h 211"/>
                  <a:gd name="T20" fmla="*/ 0 w 4238"/>
                  <a:gd name="T21" fmla="*/ 158 h 211"/>
                  <a:gd name="T22" fmla="*/ 0 w 4238"/>
                  <a:gd name="T23" fmla="*/ 191 h 211"/>
                  <a:gd name="T24" fmla="*/ 20 w 4238"/>
                  <a:gd name="T25" fmla="*/ 211 h 211"/>
                  <a:gd name="T26" fmla="*/ 43 w 4238"/>
                  <a:gd name="T27" fmla="*/ 210 h 211"/>
                  <a:gd name="T28" fmla="*/ 2119 w 4238"/>
                  <a:gd name="T29" fmla="*/ 84 h 211"/>
                  <a:gd name="T30" fmla="*/ 4190 w 4238"/>
                  <a:gd name="T31" fmla="*/ 2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4190" y="210"/>
                    </a:moveTo>
                    <a:cubicBezTo>
                      <a:pt x="4199" y="211"/>
                      <a:pt x="4208" y="211"/>
                      <a:pt x="4218" y="211"/>
                    </a:cubicBezTo>
                    <a:cubicBezTo>
                      <a:pt x="4229" y="211"/>
                      <a:pt x="4238" y="202"/>
                      <a:pt x="4238" y="191"/>
                    </a:cubicBezTo>
                    <a:cubicBezTo>
                      <a:pt x="4238" y="158"/>
                      <a:pt x="4238" y="158"/>
                      <a:pt x="4238" y="158"/>
                    </a:cubicBezTo>
                    <a:cubicBezTo>
                      <a:pt x="4189" y="24"/>
                      <a:pt x="4189" y="24"/>
                      <a:pt x="4189" y="24"/>
                    </a:cubicBezTo>
                    <a:cubicBezTo>
                      <a:pt x="4184" y="9"/>
                      <a:pt x="4170" y="0"/>
                      <a:pt x="4155" y="0"/>
                    </a:cubicBezTo>
                    <a:cubicBezTo>
                      <a:pt x="2122" y="0"/>
                      <a:pt x="2122" y="0"/>
                      <a:pt x="2122" y="0"/>
                    </a:cubicBezTo>
                    <a:cubicBezTo>
                      <a:pt x="2116" y="0"/>
                      <a:pt x="2116" y="0"/>
                      <a:pt x="2116" y="0"/>
                    </a:cubicBezTo>
                    <a:cubicBezTo>
                      <a:pt x="83" y="0"/>
                      <a:pt x="83" y="0"/>
                      <a:pt x="83" y="0"/>
                    </a:cubicBezTo>
                    <a:cubicBezTo>
                      <a:pt x="67" y="0"/>
                      <a:pt x="54" y="9"/>
                      <a:pt x="49" y="24"/>
                    </a:cubicBezTo>
                    <a:cubicBezTo>
                      <a:pt x="0" y="158"/>
                      <a:pt x="0" y="158"/>
                      <a:pt x="0" y="158"/>
                    </a:cubicBezTo>
                    <a:cubicBezTo>
                      <a:pt x="0" y="191"/>
                      <a:pt x="0" y="191"/>
                      <a:pt x="0" y="191"/>
                    </a:cubicBezTo>
                    <a:cubicBezTo>
                      <a:pt x="0" y="202"/>
                      <a:pt x="9" y="211"/>
                      <a:pt x="20" y="211"/>
                    </a:cubicBezTo>
                    <a:cubicBezTo>
                      <a:pt x="28" y="211"/>
                      <a:pt x="35" y="211"/>
                      <a:pt x="43" y="210"/>
                    </a:cubicBezTo>
                    <a:cubicBezTo>
                      <a:pt x="751" y="206"/>
                      <a:pt x="1254" y="84"/>
                      <a:pt x="2119" y="84"/>
                    </a:cubicBezTo>
                    <a:cubicBezTo>
                      <a:pt x="2982" y="84"/>
                      <a:pt x="3485" y="205"/>
                      <a:pt x="4190" y="21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5" name="Freeform 8"/>
              <p:cNvSpPr>
                <a:spLocks/>
              </p:cNvSpPr>
              <p:nvPr/>
            </p:nvSpPr>
            <p:spPr bwMode="ltGray">
              <a:xfrm>
                <a:off x="2646363" y="6027064"/>
                <a:ext cx="1589087" cy="79375"/>
              </a:xfrm>
              <a:custGeom>
                <a:avLst/>
                <a:gdLst>
                  <a:gd name="T0" fmla="*/ 0 w 4238"/>
                  <a:gd name="T1" fmla="*/ 20 h 211"/>
                  <a:gd name="T2" fmla="*/ 0 w 4238"/>
                  <a:gd name="T3" fmla="*/ 52 h 211"/>
                  <a:gd name="T4" fmla="*/ 49 w 4238"/>
                  <a:gd name="T5" fmla="*/ 187 h 211"/>
                  <a:gd name="T6" fmla="*/ 83 w 4238"/>
                  <a:gd name="T7" fmla="*/ 211 h 211"/>
                  <a:gd name="T8" fmla="*/ 2116 w 4238"/>
                  <a:gd name="T9" fmla="*/ 211 h 211"/>
                  <a:gd name="T10" fmla="*/ 2122 w 4238"/>
                  <a:gd name="T11" fmla="*/ 211 h 211"/>
                  <a:gd name="T12" fmla="*/ 4155 w 4238"/>
                  <a:gd name="T13" fmla="*/ 211 h 211"/>
                  <a:gd name="T14" fmla="*/ 4189 w 4238"/>
                  <a:gd name="T15" fmla="*/ 187 h 211"/>
                  <a:gd name="T16" fmla="*/ 4238 w 4238"/>
                  <a:gd name="T17" fmla="*/ 52 h 211"/>
                  <a:gd name="T18" fmla="*/ 4238 w 4238"/>
                  <a:gd name="T19" fmla="*/ 20 h 211"/>
                  <a:gd name="T20" fmla="*/ 4218 w 4238"/>
                  <a:gd name="T21" fmla="*/ 0 h 211"/>
                  <a:gd name="T22" fmla="*/ 4190 w 4238"/>
                  <a:gd name="T23" fmla="*/ 0 h 211"/>
                  <a:gd name="T24" fmla="*/ 2119 w 4238"/>
                  <a:gd name="T25" fmla="*/ 127 h 211"/>
                  <a:gd name="T26" fmla="*/ 43 w 4238"/>
                  <a:gd name="T27" fmla="*/ 0 h 211"/>
                  <a:gd name="T28" fmla="*/ 20 w 4238"/>
                  <a:gd name="T29" fmla="*/ 0 h 211"/>
                  <a:gd name="T30" fmla="*/ 0 w 4238"/>
                  <a:gd name="T31" fmla="*/ 2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0" y="20"/>
                    </a:moveTo>
                    <a:cubicBezTo>
                      <a:pt x="0" y="52"/>
                      <a:pt x="0" y="52"/>
                      <a:pt x="0" y="52"/>
                    </a:cubicBezTo>
                    <a:cubicBezTo>
                      <a:pt x="49" y="187"/>
                      <a:pt x="49" y="187"/>
                      <a:pt x="49" y="187"/>
                    </a:cubicBezTo>
                    <a:cubicBezTo>
                      <a:pt x="54" y="201"/>
                      <a:pt x="67" y="211"/>
                      <a:pt x="83" y="211"/>
                    </a:cubicBezTo>
                    <a:cubicBezTo>
                      <a:pt x="2116" y="211"/>
                      <a:pt x="2116" y="211"/>
                      <a:pt x="2116" y="211"/>
                    </a:cubicBezTo>
                    <a:cubicBezTo>
                      <a:pt x="2122" y="211"/>
                      <a:pt x="2122" y="211"/>
                      <a:pt x="2122" y="211"/>
                    </a:cubicBezTo>
                    <a:cubicBezTo>
                      <a:pt x="4155" y="211"/>
                      <a:pt x="4155" y="211"/>
                      <a:pt x="4155" y="211"/>
                    </a:cubicBezTo>
                    <a:cubicBezTo>
                      <a:pt x="4170" y="211"/>
                      <a:pt x="4184" y="201"/>
                      <a:pt x="4189" y="187"/>
                    </a:cubicBezTo>
                    <a:cubicBezTo>
                      <a:pt x="4238" y="52"/>
                      <a:pt x="4238" y="52"/>
                      <a:pt x="4238" y="52"/>
                    </a:cubicBezTo>
                    <a:cubicBezTo>
                      <a:pt x="4238" y="20"/>
                      <a:pt x="4238" y="20"/>
                      <a:pt x="4238" y="20"/>
                    </a:cubicBezTo>
                    <a:cubicBezTo>
                      <a:pt x="4238" y="9"/>
                      <a:pt x="4229" y="0"/>
                      <a:pt x="4218" y="0"/>
                    </a:cubicBezTo>
                    <a:cubicBezTo>
                      <a:pt x="4208" y="0"/>
                      <a:pt x="4199" y="0"/>
                      <a:pt x="4190" y="0"/>
                    </a:cubicBezTo>
                    <a:cubicBezTo>
                      <a:pt x="3485" y="5"/>
                      <a:pt x="2982" y="127"/>
                      <a:pt x="2119" y="127"/>
                    </a:cubicBezTo>
                    <a:cubicBezTo>
                      <a:pt x="1254" y="127"/>
                      <a:pt x="751" y="5"/>
                      <a:pt x="43" y="0"/>
                    </a:cubicBezTo>
                    <a:cubicBezTo>
                      <a:pt x="35" y="0"/>
                      <a:pt x="28" y="0"/>
                      <a:pt x="20" y="0"/>
                    </a:cubicBezTo>
                    <a:cubicBezTo>
                      <a:pt x="9" y="0"/>
                      <a:pt x="0" y="9"/>
                      <a:pt x="0" y="2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6" name="Freeform 9"/>
              <p:cNvSpPr>
                <a:spLocks/>
              </p:cNvSpPr>
              <p:nvPr/>
            </p:nvSpPr>
            <p:spPr bwMode="ltGray">
              <a:xfrm>
                <a:off x="3622675" y="5940425"/>
                <a:ext cx="68262" cy="76200"/>
              </a:xfrm>
              <a:custGeom>
                <a:avLst/>
                <a:gdLst>
                  <a:gd name="T0" fmla="*/ 1 w 184"/>
                  <a:gd name="T1" fmla="*/ 4 h 205"/>
                  <a:gd name="T2" fmla="*/ 2 w 184"/>
                  <a:gd name="T3" fmla="*/ 8 h 205"/>
                  <a:gd name="T4" fmla="*/ 109 w 184"/>
                  <a:gd name="T5" fmla="*/ 99 h 205"/>
                  <a:gd name="T6" fmla="*/ 109 w 184"/>
                  <a:gd name="T7" fmla="*/ 107 h 205"/>
                  <a:gd name="T8" fmla="*/ 2 w 184"/>
                  <a:gd name="T9" fmla="*/ 197 h 205"/>
                  <a:gd name="T10" fmla="*/ 1 w 184"/>
                  <a:gd name="T11" fmla="*/ 203 h 205"/>
                  <a:gd name="T12" fmla="*/ 5 w 184"/>
                  <a:gd name="T13" fmla="*/ 205 h 205"/>
                  <a:gd name="T14" fmla="*/ 64 w 184"/>
                  <a:gd name="T15" fmla="*/ 205 h 205"/>
                  <a:gd name="T16" fmla="*/ 67 w 184"/>
                  <a:gd name="T17" fmla="*/ 204 h 205"/>
                  <a:gd name="T18" fmla="*/ 181 w 184"/>
                  <a:gd name="T19" fmla="*/ 107 h 205"/>
                  <a:gd name="T20" fmla="*/ 182 w 184"/>
                  <a:gd name="T21" fmla="*/ 106 h 205"/>
                  <a:gd name="T22" fmla="*/ 182 w 184"/>
                  <a:gd name="T23" fmla="*/ 100 h 205"/>
                  <a:gd name="T24" fmla="*/ 181 w 184"/>
                  <a:gd name="T25" fmla="*/ 99 h 205"/>
                  <a:gd name="T26" fmla="*/ 65 w 184"/>
                  <a:gd name="T27" fmla="*/ 1 h 205"/>
                  <a:gd name="T28" fmla="*/ 62 w 184"/>
                  <a:gd name="T29" fmla="*/ 0 h 205"/>
                  <a:gd name="T30" fmla="*/ 5 w 184"/>
                  <a:gd name="T31" fmla="*/ 0 h 205"/>
                  <a:gd name="T32" fmla="*/ 1 w 184"/>
                  <a:gd name="T33" fmla="*/ 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205">
                    <a:moveTo>
                      <a:pt x="1" y="4"/>
                    </a:moveTo>
                    <a:cubicBezTo>
                      <a:pt x="0" y="6"/>
                      <a:pt x="1" y="7"/>
                      <a:pt x="2" y="8"/>
                    </a:cubicBezTo>
                    <a:cubicBezTo>
                      <a:pt x="109" y="99"/>
                      <a:pt x="109" y="99"/>
                      <a:pt x="109" y="99"/>
                    </a:cubicBezTo>
                    <a:cubicBezTo>
                      <a:pt x="112" y="101"/>
                      <a:pt x="112" y="105"/>
                      <a:pt x="109" y="107"/>
                    </a:cubicBezTo>
                    <a:cubicBezTo>
                      <a:pt x="2" y="197"/>
                      <a:pt x="2" y="197"/>
                      <a:pt x="2" y="197"/>
                    </a:cubicBezTo>
                    <a:cubicBezTo>
                      <a:pt x="1" y="199"/>
                      <a:pt x="0" y="201"/>
                      <a:pt x="1" y="203"/>
                    </a:cubicBezTo>
                    <a:cubicBezTo>
                      <a:pt x="2" y="204"/>
                      <a:pt x="3" y="205"/>
                      <a:pt x="5" y="205"/>
                    </a:cubicBezTo>
                    <a:cubicBezTo>
                      <a:pt x="64" y="205"/>
                      <a:pt x="64" y="205"/>
                      <a:pt x="64" y="205"/>
                    </a:cubicBezTo>
                    <a:cubicBezTo>
                      <a:pt x="65" y="205"/>
                      <a:pt x="66" y="205"/>
                      <a:pt x="67" y="204"/>
                    </a:cubicBezTo>
                    <a:cubicBezTo>
                      <a:pt x="181" y="107"/>
                      <a:pt x="181" y="107"/>
                      <a:pt x="181" y="107"/>
                    </a:cubicBezTo>
                    <a:cubicBezTo>
                      <a:pt x="182" y="106"/>
                      <a:pt x="182" y="106"/>
                      <a:pt x="182" y="106"/>
                    </a:cubicBezTo>
                    <a:cubicBezTo>
                      <a:pt x="184" y="104"/>
                      <a:pt x="184" y="102"/>
                      <a:pt x="182" y="100"/>
                    </a:cubicBezTo>
                    <a:cubicBezTo>
                      <a:pt x="181" y="99"/>
                      <a:pt x="181" y="99"/>
                      <a:pt x="181" y="99"/>
                    </a:cubicBezTo>
                    <a:cubicBezTo>
                      <a:pt x="65" y="1"/>
                      <a:pt x="65" y="1"/>
                      <a:pt x="65" y="1"/>
                    </a:cubicBezTo>
                    <a:cubicBezTo>
                      <a:pt x="64" y="0"/>
                      <a:pt x="63" y="0"/>
                      <a:pt x="62" y="0"/>
                    </a:cubicBezTo>
                    <a:cubicBezTo>
                      <a:pt x="5" y="0"/>
                      <a:pt x="5" y="0"/>
                      <a:pt x="5" y="0"/>
                    </a:cubicBezTo>
                    <a:cubicBezTo>
                      <a:pt x="3" y="0"/>
                      <a:pt x="1" y="2"/>
                      <a:pt x="1" y="4"/>
                    </a:cubicBezTo>
                    <a:close/>
                  </a:path>
                </a:pathLst>
              </a:custGeom>
              <a:solidFill>
                <a:srgbClr val="AFD13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7" name="Freeform 10"/>
              <p:cNvSpPr>
                <a:spLocks/>
              </p:cNvSpPr>
              <p:nvPr/>
            </p:nvSpPr>
            <p:spPr bwMode="ltGray">
              <a:xfrm>
                <a:off x="3128963" y="5940425"/>
                <a:ext cx="92075" cy="77788"/>
              </a:xfrm>
              <a:custGeom>
                <a:avLst/>
                <a:gdLst>
                  <a:gd name="T0" fmla="*/ 243 w 243"/>
                  <a:gd name="T1" fmla="*/ 176 h 206"/>
                  <a:gd name="T2" fmla="*/ 243 w 243"/>
                  <a:gd name="T3" fmla="*/ 9 h 206"/>
                  <a:gd name="T4" fmla="*/ 235 w 243"/>
                  <a:gd name="T5" fmla="*/ 2 h 206"/>
                  <a:gd name="T6" fmla="*/ 199 w 243"/>
                  <a:gd name="T7" fmla="*/ 2 h 206"/>
                  <a:gd name="T8" fmla="*/ 192 w 243"/>
                  <a:gd name="T9" fmla="*/ 9 h 206"/>
                  <a:gd name="T10" fmla="*/ 192 w 243"/>
                  <a:gd name="T11" fmla="*/ 125 h 206"/>
                  <a:gd name="T12" fmla="*/ 186 w 243"/>
                  <a:gd name="T13" fmla="*/ 128 h 206"/>
                  <a:gd name="T14" fmla="*/ 54 w 243"/>
                  <a:gd name="T15" fmla="*/ 12 h 206"/>
                  <a:gd name="T16" fmla="*/ 24 w 243"/>
                  <a:gd name="T17" fmla="*/ 0 h 206"/>
                  <a:gd name="T18" fmla="*/ 0 w 243"/>
                  <a:gd name="T19" fmla="*/ 29 h 206"/>
                  <a:gd name="T20" fmla="*/ 0 w 243"/>
                  <a:gd name="T21" fmla="*/ 196 h 206"/>
                  <a:gd name="T22" fmla="*/ 8 w 243"/>
                  <a:gd name="T23" fmla="*/ 204 h 206"/>
                  <a:gd name="T24" fmla="*/ 44 w 243"/>
                  <a:gd name="T25" fmla="*/ 204 h 206"/>
                  <a:gd name="T26" fmla="*/ 51 w 243"/>
                  <a:gd name="T27" fmla="*/ 196 h 206"/>
                  <a:gd name="T28" fmla="*/ 51 w 243"/>
                  <a:gd name="T29" fmla="*/ 80 h 206"/>
                  <a:gd name="T30" fmla="*/ 57 w 243"/>
                  <a:gd name="T31" fmla="*/ 78 h 206"/>
                  <a:gd name="T32" fmla="*/ 191 w 243"/>
                  <a:gd name="T33" fmla="*/ 195 h 206"/>
                  <a:gd name="T34" fmla="*/ 217 w 243"/>
                  <a:gd name="T35" fmla="*/ 206 h 206"/>
                  <a:gd name="T36" fmla="*/ 243 w 243"/>
                  <a:gd name="T37" fmla="*/ 17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243" y="176"/>
                    </a:moveTo>
                    <a:cubicBezTo>
                      <a:pt x="243" y="9"/>
                      <a:pt x="243" y="9"/>
                      <a:pt x="243" y="9"/>
                    </a:cubicBezTo>
                    <a:cubicBezTo>
                      <a:pt x="243" y="5"/>
                      <a:pt x="239" y="2"/>
                      <a:pt x="235" y="2"/>
                    </a:cubicBezTo>
                    <a:cubicBezTo>
                      <a:pt x="199" y="2"/>
                      <a:pt x="199" y="2"/>
                      <a:pt x="199" y="2"/>
                    </a:cubicBezTo>
                    <a:cubicBezTo>
                      <a:pt x="195" y="2"/>
                      <a:pt x="192" y="5"/>
                      <a:pt x="192" y="9"/>
                    </a:cubicBezTo>
                    <a:cubicBezTo>
                      <a:pt x="192" y="125"/>
                      <a:pt x="192" y="125"/>
                      <a:pt x="192" y="125"/>
                    </a:cubicBezTo>
                    <a:cubicBezTo>
                      <a:pt x="192" y="128"/>
                      <a:pt x="188" y="129"/>
                      <a:pt x="186" y="128"/>
                    </a:cubicBezTo>
                    <a:cubicBezTo>
                      <a:pt x="54" y="12"/>
                      <a:pt x="54" y="12"/>
                      <a:pt x="54" y="12"/>
                    </a:cubicBezTo>
                    <a:cubicBezTo>
                      <a:pt x="45" y="4"/>
                      <a:pt x="35" y="0"/>
                      <a:pt x="24" y="0"/>
                    </a:cubicBezTo>
                    <a:cubicBezTo>
                      <a:pt x="15" y="0"/>
                      <a:pt x="0" y="4"/>
                      <a:pt x="0" y="29"/>
                    </a:cubicBezTo>
                    <a:cubicBezTo>
                      <a:pt x="0" y="196"/>
                      <a:pt x="0" y="196"/>
                      <a:pt x="0" y="196"/>
                    </a:cubicBezTo>
                    <a:cubicBezTo>
                      <a:pt x="0" y="201"/>
                      <a:pt x="3" y="204"/>
                      <a:pt x="8" y="204"/>
                    </a:cubicBezTo>
                    <a:cubicBezTo>
                      <a:pt x="44" y="204"/>
                      <a:pt x="44" y="204"/>
                      <a:pt x="44" y="204"/>
                    </a:cubicBezTo>
                    <a:cubicBezTo>
                      <a:pt x="48" y="204"/>
                      <a:pt x="51" y="201"/>
                      <a:pt x="51" y="196"/>
                    </a:cubicBezTo>
                    <a:cubicBezTo>
                      <a:pt x="51" y="80"/>
                      <a:pt x="51" y="80"/>
                      <a:pt x="51" y="80"/>
                    </a:cubicBezTo>
                    <a:cubicBezTo>
                      <a:pt x="51" y="77"/>
                      <a:pt x="55" y="76"/>
                      <a:pt x="57" y="78"/>
                    </a:cubicBezTo>
                    <a:cubicBezTo>
                      <a:pt x="191" y="195"/>
                      <a:pt x="191" y="195"/>
                      <a:pt x="191" y="195"/>
                    </a:cubicBezTo>
                    <a:cubicBezTo>
                      <a:pt x="199" y="202"/>
                      <a:pt x="208" y="206"/>
                      <a:pt x="217" y="206"/>
                    </a:cubicBezTo>
                    <a:cubicBezTo>
                      <a:pt x="227" y="206"/>
                      <a:pt x="243" y="202"/>
                      <a:pt x="243" y="17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8" name="Freeform 11"/>
              <p:cNvSpPr>
                <a:spLocks/>
              </p:cNvSpPr>
              <p:nvPr/>
            </p:nvSpPr>
            <p:spPr bwMode="ltGray">
              <a:xfrm>
                <a:off x="3227388" y="5942013"/>
                <a:ext cx="90487" cy="74613"/>
              </a:xfrm>
              <a:custGeom>
                <a:avLst/>
                <a:gdLst>
                  <a:gd name="T0" fmla="*/ 144 w 242"/>
                  <a:gd name="T1" fmla="*/ 202 h 202"/>
                  <a:gd name="T2" fmla="*/ 217 w 242"/>
                  <a:gd name="T3" fmla="*/ 188 h 202"/>
                  <a:gd name="T4" fmla="*/ 242 w 242"/>
                  <a:gd name="T5" fmla="*/ 142 h 202"/>
                  <a:gd name="T6" fmla="*/ 242 w 242"/>
                  <a:gd name="T7" fmla="*/ 4 h 202"/>
                  <a:gd name="T8" fmla="*/ 237 w 242"/>
                  <a:gd name="T9" fmla="*/ 0 h 202"/>
                  <a:gd name="T10" fmla="*/ 196 w 242"/>
                  <a:gd name="T11" fmla="*/ 0 h 202"/>
                  <a:gd name="T12" fmla="*/ 191 w 242"/>
                  <a:gd name="T13" fmla="*/ 4 h 202"/>
                  <a:gd name="T14" fmla="*/ 191 w 242"/>
                  <a:gd name="T15" fmla="*/ 140 h 202"/>
                  <a:gd name="T16" fmla="*/ 150 w 242"/>
                  <a:gd name="T17" fmla="*/ 157 h 202"/>
                  <a:gd name="T18" fmla="*/ 93 w 242"/>
                  <a:gd name="T19" fmla="*/ 157 h 202"/>
                  <a:gd name="T20" fmla="*/ 51 w 242"/>
                  <a:gd name="T21" fmla="*/ 140 h 202"/>
                  <a:gd name="T22" fmla="*/ 51 w 242"/>
                  <a:gd name="T23" fmla="*/ 4 h 202"/>
                  <a:gd name="T24" fmla="*/ 46 w 242"/>
                  <a:gd name="T25" fmla="*/ 0 h 202"/>
                  <a:gd name="T26" fmla="*/ 4 w 242"/>
                  <a:gd name="T27" fmla="*/ 0 h 202"/>
                  <a:gd name="T28" fmla="*/ 0 w 242"/>
                  <a:gd name="T29" fmla="*/ 4 h 202"/>
                  <a:gd name="T30" fmla="*/ 0 w 242"/>
                  <a:gd name="T31" fmla="*/ 142 h 202"/>
                  <a:gd name="T32" fmla="*/ 4 w 242"/>
                  <a:gd name="T33" fmla="*/ 166 h 202"/>
                  <a:gd name="T34" fmla="*/ 17 w 242"/>
                  <a:gd name="T35" fmla="*/ 183 h 202"/>
                  <a:gd name="T36" fmla="*/ 35 w 242"/>
                  <a:gd name="T37" fmla="*/ 194 h 202"/>
                  <a:gd name="T38" fmla="*/ 56 w 242"/>
                  <a:gd name="T39" fmla="*/ 200 h 202"/>
                  <a:gd name="T40" fmla="*/ 77 w 242"/>
                  <a:gd name="T41" fmla="*/ 202 h 202"/>
                  <a:gd name="T42" fmla="*/ 98 w 242"/>
                  <a:gd name="T43" fmla="*/ 202 h 202"/>
                  <a:gd name="T44" fmla="*/ 144 w 242"/>
                  <a:gd name="T4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202">
                    <a:moveTo>
                      <a:pt x="144" y="202"/>
                    </a:moveTo>
                    <a:cubicBezTo>
                      <a:pt x="178" y="202"/>
                      <a:pt x="202" y="198"/>
                      <a:pt x="217" y="188"/>
                    </a:cubicBezTo>
                    <a:cubicBezTo>
                      <a:pt x="234" y="178"/>
                      <a:pt x="242" y="163"/>
                      <a:pt x="242" y="142"/>
                    </a:cubicBezTo>
                    <a:cubicBezTo>
                      <a:pt x="242" y="4"/>
                      <a:pt x="242" y="4"/>
                      <a:pt x="242" y="4"/>
                    </a:cubicBezTo>
                    <a:cubicBezTo>
                      <a:pt x="242" y="2"/>
                      <a:pt x="240" y="0"/>
                      <a:pt x="237" y="0"/>
                    </a:cubicBezTo>
                    <a:cubicBezTo>
                      <a:pt x="196" y="0"/>
                      <a:pt x="196" y="0"/>
                      <a:pt x="196" y="0"/>
                    </a:cubicBezTo>
                    <a:cubicBezTo>
                      <a:pt x="193" y="0"/>
                      <a:pt x="191" y="2"/>
                      <a:pt x="191" y="4"/>
                    </a:cubicBezTo>
                    <a:cubicBezTo>
                      <a:pt x="191" y="140"/>
                      <a:pt x="191" y="140"/>
                      <a:pt x="191" y="140"/>
                    </a:cubicBezTo>
                    <a:cubicBezTo>
                      <a:pt x="191" y="151"/>
                      <a:pt x="177" y="157"/>
                      <a:pt x="150" y="157"/>
                    </a:cubicBezTo>
                    <a:cubicBezTo>
                      <a:pt x="93" y="157"/>
                      <a:pt x="93" y="157"/>
                      <a:pt x="93" y="157"/>
                    </a:cubicBezTo>
                    <a:cubicBezTo>
                      <a:pt x="65" y="157"/>
                      <a:pt x="51" y="151"/>
                      <a:pt x="51" y="140"/>
                    </a:cubicBezTo>
                    <a:cubicBezTo>
                      <a:pt x="51" y="4"/>
                      <a:pt x="51" y="4"/>
                      <a:pt x="51" y="4"/>
                    </a:cubicBezTo>
                    <a:cubicBezTo>
                      <a:pt x="51" y="2"/>
                      <a:pt x="49" y="0"/>
                      <a:pt x="46" y="0"/>
                    </a:cubicBezTo>
                    <a:cubicBezTo>
                      <a:pt x="4" y="0"/>
                      <a:pt x="4" y="0"/>
                      <a:pt x="4" y="0"/>
                    </a:cubicBezTo>
                    <a:cubicBezTo>
                      <a:pt x="2" y="0"/>
                      <a:pt x="0" y="2"/>
                      <a:pt x="0" y="4"/>
                    </a:cubicBezTo>
                    <a:cubicBezTo>
                      <a:pt x="0" y="142"/>
                      <a:pt x="0" y="142"/>
                      <a:pt x="0" y="142"/>
                    </a:cubicBezTo>
                    <a:cubicBezTo>
                      <a:pt x="0" y="151"/>
                      <a:pt x="1" y="160"/>
                      <a:pt x="4" y="166"/>
                    </a:cubicBezTo>
                    <a:cubicBezTo>
                      <a:pt x="7" y="173"/>
                      <a:pt x="12" y="179"/>
                      <a:pt x="17" y="183"/>
                    </a:cubicBezTo>
                    <a:cubicBezTo>
                      <a:pt x="22" y="188"/>
                      <a:pt x="28" y="191"/>
                      <a:pt x="35" y="194"/>
                    </a:cubicBezTo>
                    <a:cubicBezTo>
                      <a:pt x="42" y="196"/>
                      <a:pt x="49" y="198"/>
                      <a:pt x="56" y="200"/>
                    </a:cubicBezTo>
                    <a:cubicBezTo>
                      <a:pt x="63" y="201"/>
                      <a:pt x="70" y="202"/>
                      <a:pt x="77" y="202"/>
                    </a:cubicBezTo>
                    <a:cubicBezTo>
                      <a:pt x="85" y="202"/>
                      <a:pt x="91" y="202"/>
                      <a:pt x="98" y="202"/>
                    </a:cubicBezTo>
                    <a:lnTo>
                      <a:pt x="144" y="202"/>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9" name="Freeform 12"/>
              <p:cNvSpPr>
                <a:spLocks/>
              </p:cNvSpPr>
              <p:nvPr/>
            </p:nvSpPr>
            <p:spPr bwMode="ltGray">
              <a:xfrm>
                <a:off x="3324225" y="5940425"/>
                <a:ext cx="82550" cy="76200"/>
              </a:xfrm>
              <a:custGeom>
                <a:avLst/>
                <a:gdLst>
                  <a:gd name="T0" fmla="*/ 142 w 223"/>
                  <a:gd name="T1" fmla="*/ 46 h 203"/>
                  <a:gd name="T2" fmla="*/ 213 w 223"/>
                  <a:gd name="T3" fmla="*/ 46 h 203"/>
                  <a:gd name="T4" fmla="*/ 223 w 223"/>
                  <a:gd name="T5" fmla="*/ 36 h 203"/>
                  <a:gd name="T6" fmla="*/ 223 w 223"/>
                  <a:gd name="T7" fmla="*/ 10 h 203"/>
                  <a:gd name="T8" fmla="*/ 213 w 223"/>
                  <a:gd name="T9" fmla="*/ 0 h 203"/>
                  <a:gd name="T10" fmla="*/ 10 w 223"/>
                  <a:gd name="T11" fmla="*/ 0 h 203"/>
                  <a:gd name="T12" fmla="*/ 0 w 223"/>
                  <a:gd name="T13" fmla="*/ 10 h 203"/>
                  <a:gd name="T14" fmla="*/ 0 w 223"/>
                  <a:gd name="T15" fmla="*/ 36 h 203"/>
                  <a:gd name="T16" fmla="*/ 10 w 223"/>
                  <a:gd name="T17" fmla="*/ 46 h 203"/>
                  <a:gd name="T18" fmla="*/ 81 w 223"/>
                  <a:gd name="T19" fmla="*/ 46 h 203"/>
                  <a:gd name="T20" fmla="*/ 86 w 223"/>
                  <a:gd name="T21" fmla="*/ 50 h 203"/>
                  <a:gd name="T22" fmla="*/ 86 w 223"/>
                  <a:gd name="T23" fmla="*/ 194 h 203"/>
                  <a:gd name="T24" fmla="*/ 95 w 223"/>
                  <a:gd name="T25" fmla="*/ 203 h 203"/>
                  <a:gd name="T26" fmla="*/ 128 w 223"/>
                  <a:gd name="T27" fmla="*/ 203 h 203"/>
                  <a:gd name="T28" fmla="*/ 137 w 223"/>
                  <a:gd name="T29" fmla="*/ 194 h 203"/>
                  <a:gd name="T30" fmla="*/ 137 w 223"/>
                  <a:gd name="T31" fmla="*/ 50 h 203"/>
                  <a:gd name="T32" fmla="*/ 142 w 223"/>
                  <a:gd name="T33" fmla="*/ 4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 h="203">
                    <a:moveTo>
                      <a:pt x="142" y="46"/>
                    </a:moveTo>
                    <a:cubicBezTo>
                      <a:pt x="213" y="46"/>
                      <a:pt x="213" y="46"/>
                      <a:pt x="213" y="46"/>
                    </a:cubicBezTo>
                    <a:cubicBezTo>
                      <a:pt x="218" y="46"/>
                      <a:pt x="223" y="41"/>
                      <a:pt x="223" y="36"/>
                    </a:cubicBezTo>
                    <a:cubicBezTo>
                      <a:pt x="223" y="10"/>
                      <a:pt x="223" y="10"/>
                      <a:pt x="223" y="10"/>
                    </a:cubicBezTo>
                    <a:cubicBezTo>
                      <a:pt x="223" y="4"/>
                      <a:pt x="218" y="0"/>
                      <a:pt x="213" y="0"/>
                    </a:cubicBezTo>
                    <a:cubicBezTo>
                      <a:pt x="10" y="0"/>
                      <a:pt x="10" y="0"/>
                      <a:pt x="10" y="0"/>
                    </a:cubicBezTo>
                    <a:cubicBezTo>
                      <a:pt x="4" y="0"/>
                      <a:pt x="0" y="4"/>
                      <a:pt x="0" y="10"/>
                    </a:cubicBezTo>
                    <a:cubicBezTo>
                      <a:pt x="0" y="36"/>
                      <a:pt x="0" y="36"/>
                      <a:pt x="0" y="36"/>
                    </a:cubicBezTo>
                    <a:cubicBezTo>
                      <a:pt x="0" y="41"/>
                      <a:pt x="4" y="46"/>
                      <a:pt x="10" y="46"/>
                    </a:cubicBezTo>
                    <a:cubicBezTo>
                      <a:pt x="81" y="46"/>
                      <a:pt x="81" y="46"/>
                      <a:pt x="81" y="46"/>
                    </a:cubicBezTo>
                    <a:cubicBezTo>
                      <a:pt x="84" y="46"/>
                      <a:pt x="86" y="48"/>
                      <a:pt x="86" y="50"/>
                    </a:cubicBezTo>
                    <a:cubicBezTo>
                      <a:pt x="86" y="194"/>
                      <a:pt x="86" y="194"/>
                      <a:pt x="86" y="194"/>
                    </a:cubicBezTo>
                    <a:cubicBezTo>
                      <a:pt x="86" y="199"/>
                      <a:pt x="90" y="203"/>
                      <a:pt x="95" y="203"/>
                    </a:cubicBezTo>
                    <a:cubicBezTo>
                      <a:pt x="128" y="203"/>
                      <a:pt x="128" y="203"/>
                      <a:pt x="128" y="203"/>
                    </a:cubicBezTo>
                    <a:cubicBezTo>
                      <a:pt x="133" y="203"/>
                      <a:pt x="137" y="199"/>
                      <a:pt x="137" y="194"/>
                    </a:cubicBezTo>
                    <a:cubicBezTo>
                      <a:pt x="137" y="50"/>
                      <a:pt x="137" y="50"/>
                      <a:pt x="137" y="50"/>
                    </a:cubicBezTo>
                    <a:cubicBezTo>
                      <a:pt x="137" y="48"/>
                      <a:pt x="139" y="46"/>
                      <a:pt x="142" y="4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0" name="Freeform 13"/>
              <p:cNvSpPr>
                <a:spLocks noEditPoints="1"/>
              </p:cNvSpPr>
              <p:nvPr/>
            </p:nvSpPr>
            <p:spPr bwMode="ltGray">
              <a:xfrm>
                <a:off x="3381375" y="5940425"/>
                <a:ext cx="114300" cy="76200"/>
              </a:xfrm>
              <a:custGeom>
                <a:avLst/>
                <a:gdLst>
                  <a:gd name="T0" fmla="*/ 93 w 306"/>
                  <a:gd name="T1" fmla="*/ 152 h 204"/>
                  <a:gd name="T2" fmla="*/ 214 w 306"/>
                  <a:gd name="T3" fmla="*/ 152 h 204"/>
                  <a:gd name="T4" fmla="*/ 217 w 306"/>
                  <a:gd name="T5" fmla="*/ 154 h 204"/>
                  <a:gd name="T6" fmla="*/ 249 w 306"/>
                  <a:gd name="T7" fmla="*/ 202 h 204"/>
                  <a:gd name="T8" fmla="*/ 253 w 306"/>
                  <a:gd name="T9" fmla="*/ 204 h 204"/>
                  <a:gd name="T10" fmla="*/ 301 w 306"/>
                  <a:gd name="T11" fmla="*/ 204 h 204"/>
                  <a:gd name="T12" fmla="*/ 305 w 306"/>
                  <a:gd name="T13" fmla="*/ 202 h 204"/>
                  <a:gd name="T14" fmla="*/ 305 w 306"/>
                  <a:gd name="T15" fmla="*/ 197 h 204"/>
                  <a:gd name="T16" fmla="*/ 181 w 306"/>
                  <a:gd name="T17" fmla="*/ 15 h 204"/>
                  <a:gd name="T18" fmla="*/ 154 w 306"/>
                  <a:gd name="T19" fmla="*/ 0 h 204"/>
                  <a:gd name="T20" fmla="*/ 126 w 306"/>
                  <a:gd name="T21" fmla="*/ 16 h 204"/>
                  <a:gd name="T22" fmla="*/ 1 w 306"/>
                  <a:gd name="T23" fmla="*/ 197 h 204"/>
                  <a:gd name="T24" fmla="*/ 1 w 306"/>
                  <a:gd name="T25" fmla="*/ 203 h 204"/>
                  <a:gd name="T26" fmla="*/ 5 w 306"/>
                  <a:gd name="T27" fmla="*/ 204 h 204"/>
                  <a:gd name="T28" fmla="*/ 54 w 306"/>
                  <a:gd name="T29" fmla="*/ 204 h 204"/>
                  <a:gd name="T30" fmla="*/ 58 w 306"/>
                  <a:gd name="T31" fmla="*/ 202 h 204"/>
                  <a:gd name="T32" fmla="*/ 90 w 306"/>
                  <a:gd name="T33" fmla="*/ 154 h 204"/>
                  <a:gd name="T34" fmla="*/ 93 w 306"/>
                  <a:gd name="T35" fmla="*/ 152 h 204"/>
                  <a:gd name="T36" fmla="*/ 124 w 306"/>
                  <a:gd name="T37" fmla="*/ 102 h 204"/>
                  <a:gd name="T38" fmla="*/ 150 w 306"/>
                  <a:gd name="T39" fmla="*/ 65 h 204"/>
                  <a:gd name="T40" fmla="*/ 155 w 306"/>
                  <a:gd name="T41" fmla="*/ 65 h 204"/>
                  <a:gd name="T42" fmla="*/ 181 w 306"/>
                  <a:gd name="T43" fmla="*/ 102 h 204"/>
                  <a:gd name="T44" fmla="*/ 179 w 306"/>
                  <a:gd name="T45" fmla="*/ 106 h 204"/>
                  <a:gd name="T46" fmla="*/ 126 w 306"/>
                  <a:gd name="T47" fmla="*/ 106 h 204"/>
                  <a:gd name="T48" fmla="*/ 124 w 306"/>
                  <a:gd name="T49"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04">
                    <a:moveTo>
                      <a:pt x="93" y="152"/>
                    </a:moveTo>
                    <a:cubicBezTo>
                      <a:pt x="93" y="152"/>
                      <a:pt x="198" y="152"/>
                      <a:pt x="214" y="152"/>
                    </a:cubicBezTo>
                    <a:cubicBezTo>
                      <a:pt x="215" y="152"/>
                      <a:pt x="217" y="153"/>
                      <a:pt x="217" y="154"/>
                    </a:cubicBezTo>
                    <a:cubicBezTo>
                      <a:pt x="249" y="202"/>
                      <a:pt x="249" y="202"/>
                      <a:pt x="249" y="202"/>
                    </a:cubicBezTo>
                    <a:cubicBezTo>
                      <a:pt x="250" y="204"/>
                      <a:pt x="252" y="204"/>
                      <a:pt x="253" y="204"/>
                    </a:cubicBezTo>
                    <a:cubicBezTo>
                      <a:pt x="301" y="204"/>
                      <a:pt x="301" y="204"/>
                      <a:pt x="301" y="204"/>
                    </a:cubicBezTo>
                    <a:cubicBezTo>
                      <a:pt x="302" y="204"/>
                      <a:pt x="304" y="203"/>
                      <a:pt x="305" y="202"/>
                    </a:cubicBezTo>
                    <a:cubicBezTo>
                      <a:pt x="306" y="200"/>
                      <a:pt x="306" y="198"/>
                      <a:pt x="305" y="197"/>
                    </a:cubicBezTo>
                    <a:cubicBezTo>
                      <a:pt x="181" y="15"/>
                      <a:pt x="181" y="15"/>
                      <a:pt x="181" y="15"/>
                    </a:cubicBezTo>
                    <a:cubicBezTo>
                      <a:pt x="174" y="5"/>
                      <a:pt x="165" y="0"/>
                      <a:pt x="154" y="0"/>
                    </a:cubicBezTo>
                    <a:cubicBezTo>
                      <a:pt x="143" y="0"/>
                      <a:pt x="134" y="6"/>
                      <a:pt x="126" y="16"/>
                    </a:cubicBezTo>
                    <a:cubicBezTo>
                      <a:pt x="1" y="197"/>
                      <a:pt x="1" y="197"/>
                      <a:pt x="1" y="197"/>
                    </a:cubicBezTo>
                    <a:cubicBezTo>
                      <a:pt x="0" y="199"/>
                      <a:pt x="0" y="201"/>
                      <a:pt x="1" y="203"/>
                    </a:cubicBezTo>
                    <a:cubicBezTo>
                      <a:pt x="2" y="204"/>
                      <a:pt x="4" y="204"/>
                      <a:pt x="5" y="204"/>
                    </a:cubicBezTo>
                    <a:cubicBezTo>
                      <a:pt x="54" y="204"/>
                      <a:pt x="54" y="204"/>
                      <a:pt x="54" y="204"/>
                    </a:cubicBezTo>
                    <a:cubicBezTo>
                      <a:pt x="56" y="204"/>
                      <a:pt x="57" y="203"/>
                      <a:pt x="58" y="202"/>
                    </a:cubicBezTo>
                    <a:cubicBezTo>
                      <a:pt x="90" y="154"/>
                      <a:pt x="90" y="154"/>
                      <a:pt x="90" y="154"/>
                    </a:cubicBezTo>
                    <a:cubicBezTo>
                      <a:pt x="91" y="153"/>
                      <a:pt x="92" y="152"/>
                      <a:pt x="93" y="152"/>
                    </a:cubicBezTo>
                    <a:close/>
                    <a:moveTo>
                      <a:pt x="124" y="102"/>
                    </a:moveTo>
                    <a:cubicBezTo>
                      <a:pt x="150" y="65"/>
                      <a:pt x="150" y="65"/>
                      <a:pt x="150" y="65"/>
                    </a:cubicBezTo>
                    <a:cubicBezTo>
                      <a:pt x="151" y="63"/>
                      <a:pt x="154" y="63"/>
                      <a:pt x="155" y="65"/>
                    </a:cubicBezTo>
                    <a:cubicBezTo>
                      <a:pt x="181" y="102"/>
                      <a:pt x="181" y="102"/>
                      <a:pt x="181" y="102"/>
                    </a:cubicBezTo>
                    <a:cubicBezTo>
                      <a:pt x="183" y="104"/>
                      <a:pt x="181" y="106"/>
                      <a:pt x="179" y="106"/>
                    </a:cubicBezTo>
                    <a:cubicBezTo>
                      <a:pt x="126" y="106"/>
                      <a:pt x="126" y="106"/>
                      <a:pt x="126" y="106"/>
                    </a:cubicBezTo>
                    <a:cubicBezTo>
                      <a:pt x="124" y="106"/>
                      <a:pt x="123" y="104"/>
                      <a:pt x="124" y="1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1" name="Freeform 14"/>
              <p:cNvSpPr>
                <a:spLocks/>
              </p:cNvSpPr>
              <p:nvPr/>
            </p:nvSpPr>
            <p:spPr bwMode="ltGray">
              <a:xfrm>
                <a:off x="3498850" y="5940425"/>
                <a:ext cx="92075" cy="77788"/>
              </a:xfrm>
              <a:custGeom>
                <a:avLst/>
                <a:gdLst>
                  <a:gd name="T0" fmla="*/ 0 w 243"/>
                  <a:gd name="T1" fmla="*/ 29 h 206"/>
                  <a:gd name="T2" fmla="*/ 0 w 243"/>
                  <a:gd name="T3" fmla="*/ 197 h 206"/>
                  <a:gd name="T4" fmla="*/ 8 w 243"/>
                  <a:gd name="T5" fmla="*/ 204 h 206"/>
                  <a:gd name="T6" fmla="*/ 44 w 243"/>
                  <a:gd name="T7" fmla="*/ 204 h 206"/>
                  <a:gd name="T8" fmla="*/ 52 w 243"/>
                  <a:gd name="T9" fmla="*/ 197 h 206"/>
                  <a:gd name="T10" fmla="*/ 52 w 243"/>
                  <a:gd name="T11" fmla="*/ 79 h 206"/>
                  <a:gd name="T12" fmla="*/ 56 w 243"/>
                  <a:gd name="T13" fmla="*/ 77 h 206"/>
                  <a:gd name="T14" fmla="*/ 191 w 243"/>
                  <a:gd name="T15" fmla="*/ 195 h 206"/>
                  <a:gd name="T16" fmla="*/ 218 w 243"/>
                  <a:gd name="T17" fmla="*/ 206 h 206"/>
                  <a:gd name="T18" fmla="*/ 243 w 243"/>
                  <a:gd name="T19" fmla="*/ 176 h 206"/>
                  <a:gd name="T20" fmla="*/ 243 w 243"/>
                  <a:gd name="T21" fmla="*/ 9 h 206"/>
                  <a:gd name="T22" fmla="*/ 236 w 243"/>
                  <a:gd name="T23" fmla="*/ 2 h 206"/>
                  <a:gd name="T24" fmla="*/ 199 w 243"/>
                  <a:gd name="T25" fmla="*/ 2 h 206"/>
                  <a:gd name="T26" fmla="*/ 192 w 243"/>
                  <a:gd name="T27" fmla="*/ 9 h 206"/>
                  <a:gd name="T28" fmla="*/ 192 w 243"/>
                  <a:gd name="T29" fmla="*/ 126 h 206"/>
                  <a:gd name="T30" fmla="*/ 188 w 243"/>
                  <a:gd name="T31" fmla="*/ 128 h 206"/>
                  <a:gd name="T32" fmla="*/ 54 w 243"/>
                  <a:gd name="T33" fmla="*/ 12 h 206"/>
                  <a:gd name="T34" fmla="*/ 25 w 243"/>
                  <a:gd name="T35" fmla="*/ 0 h 206"/>
                  <a:gd name="T36" fmla="*/ 0 w 243"/>
                  <a:gd name="T37" fmla="*/ 2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0" y="29"/>
                    </a:moveTo>
                    <a:cubicBezTo>
                      <a:pt x="0" y="197"/>
                      <a:pt x="0" y="197"/>
                      <a:pt x="0" y="197"/>
                    </a:cubicBezTo>
                    <a:cubicBezTo>
                      <a:pt x="0" y="201"/>
                      <a:pt x="4" y="204"/>
                      <a:pt x="8" y="204"/>
                    </a:cubicBezTo>
                    <a:cubicBezTo>
                      <a:pt x="44" y="204"/>
                      <a:pt x="44" y="204"/>
                      <a:pt x="44" y="204"/>
                    </a:cubicBezTo>
                    <a:cubicBezTo>
                      <a:pt x="48" y="204"/>
                      <a:pt x="52" y="201"/>
                      <a:pt x="52" y="197"/>
                    </a:cubicBezTo>
                    <a:cubicBezTo>
                      <a:pt x="52" y="79"/>
                      <a:pt x="52" y="79"/>
                      <a:pt x="52" y="79"/>
                    </a:cubicBezTo>
                    <a:cubicBezTo>
                      <a:pt x="52" y="77"/>
                      <a:pt x="54" y="76"/>
                      <a:pt x="56" y="77"/>
                    </a:cubicBezTo>
                    <a:cubicBezTo>
                      <a:pt x="191" y="195"/>
                      <a:pt x="191" y="195"/>
                      <a:pt x="191" y="195"/>
                    </a:cubicBezTo>
                    <a:cubicBezTo>
                      <a:pt x="199" y="202"/>
                      <a:pt x="208" y="206"/>
                      <a:pt x="218" y="206"/>
                    </a:cubicBezTo>
                    <a:cubicBezTo>
                      <a:pt x="227" y="206"/>
                      <a:pt x="243" y="202"/>
                      <a:pt x="243" y="176"/>
                    </a:cubicBezTo>
                    <a:cubicBezTo>
                      <a:pt x="243" y="9"/>
                      <a:pt x="243" y="9"/>
                      <a:pt x="243" y="9"/>
                    </a:cubicBezTo>
                    <a:cubicBezTo>
                      <a:pt x="243" y="5"/>
                      <a:pt x="240" y="2"/>
                      <a:pt x="236" y="2"/>
                    </a:cubicBezTo>
                    <a:cubicBezTo>
                      <a:pt x="199" y="2"/>
                      <a:pt x="199" y="2"/>
                      <a:pt x="199" y="2"/>
                    </a:cubicBezTo>
                    <a:cubicBezTo>
                      <a:pt x="195" y="2"/>
                      <a:pt x="192" y="5"/>
                      <a:pt x="192" y="9"/>
                    </a:cubicBezTo>
                    <a:cubicBezTo>
                      <a:pt x="192" y="126"/>
                      <a:pt x="192" y="126"/>
                      <a:pt x="192" y="126"/>
                    </a:cubicBezTo>
                    <a:cubicBezTo>
                      <a:pt x="192" y="129"/>
                      <a:pt x="189" y="130"/>
                      <a:pt x="188" y="128"/>
                    </a:cubicBezTo>
                    <a:cubicBezTo>
                      <a:pt x="54" y="12"/>
                      <a:pt x="54" y="12"/>
                      <a:pt x="54" y="12"/>
                    </a:cubicBezTo>
                    <a:cubicBezTo>
                      <a:pt x="45" y="4"/>
                      <a:pt x="35" y="0"/>
                      <a:pt x="25" y="0"/>
                    </a:cubicBezTo>
                    <a:cubicBezTo>
                      <a:pt x="16" y="0"/>
                      <a:pt x="0" y="4"/>
                      <a:pt x="0" y="29"/>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2" name="Freeform 15"/>
              <p:cNvSpPr>
                <a:spLocks/>
              </p:cNvSpPr>
              <p:nvPr/>
            </p:nvSpPr>
            <p:spPr bwMode="ltGray">
              <a:xfrm>
                <a:off x="3597275" y="5942013"/>
                <a:ext cx="19050" cy="74613"/>
              </a:xfrm>
              <a:custGeom>
                <a:avLst/>
                <a:gdLst>
                  <a:gd name="T0" fmla="*/ 4 w 51"/>
                  <a:gd name="T1" fmla="*/ 202 h 202"/>
                  <a:gd name="T2" fmla="*/ 47 w 51"/>
                  <a:gd name="T3" fmla="*/ 202 h 202"/>
                  <a:gd name="T4" fmla="*/ 51 w 51"/>
                  <a:gd name="T5" fmla="*/ 198 h 202"/>
                  <a:gd name="T6" fmla="*/ 51 w 51"/>
                  <a:gd name="T7" fmla="*/ 4 h 202"/>
                  <a:gd name="T8" fmla="*/ 47 w 51"/>
                  <a:gd name="T9" fmla="*/ 0 h 202"/>
                  <a:gd name="T10" fmla="*/ 4 w 51"/>
                  <a:gd name="T11" fmla="*/ 0 h 202"/>
                  <a:gd name="T12" fmla="*/ 0 w 51"/>
                  <a:gd name="T13" fmla="*/ 4 h 202"/>
                  <a:gd name="T14" fmla="*/ 0 w 51"/>
                  <a:gd name="T15" fmla="*/ 198 h 202"/>
                  <a:gd name="T16" fmla="*/ 4 w 5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02">
                    <a:moveTo>
                      <a:pt x="4" y="202"/>
                    </a:moveTo>
                    <a:cubicBezTo>
                      <a:pt x="47" y="202"/>
                      <a:pt x="47" y="202"/>
                      <a:pt x="47" y="202"/>
                    </a:cubicBezTo>
                    <a:cubicBezTo>
                      <a:pt x="49" y="202"/>
                      <a:pt x="51" y="200"/>
                      <a:pt x="51" y="198"/>
                    </a:cubicBezTo>
                    <a:cubicBezTo>
                      <a:pt x="51" y="4"/>
                      <a:pt x="51" y="4"/>
                      <a:pt x="51" y="4"/>
                    </a:cubicBezTo>
                    <a:cubicBezTo>
                      <a:pt x="51" y="2"/>
                      <a:pt x="49" y="0"/>
                      <a:pt x="47" y="0"/>
                    </a:cubicBezTo>
                    <a:cubicBezTo>
                      <a:pt x="4" y="0"/>
                      <a:pt x="4" y="0"/>
                      <a:pt x="4" y="0"/>
                    </a:cubicBezTo>
                    <a:cubicBezTo>
                      <a:pt x="2" y="0"/>
                      <a:pt x="0" y="2"/>
                      <a:pt x="0" y="4"/>
                    </a:cubicBezTo>
                    <a:cubicBezTo>
                      <a:pt x="0" y="198"/>
                      <a:pt x="0" y="198"/>
                      <a:pt x="0" y="198"/>
                    </a:cubicBezTo>
                    <a:cubicBezTo>
                      <a:pt x="0" y="200"/>
                      <a:pt x="2" y="202"/>
                      <a:pt x="4" y="2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3" name="Freeform 16"/>
              <p:cNvSpPr>
                <a:spLocks/>
              </p:cNvSpPr>
              <p:nvPr/>
            </p:nvSpPr>
            <p:spPr bwMode="ltGray">
              <a:xfrm>
                <a:off x="3684588" y="5940425"/>
                <a:ext cx="50800" cy="33338"/>
              </a:xfrm>
              <a:custGeom>
                <a:avLst/>
                <a:gdLst>
                  <a:gd name="T0" fmla="*/ 30 w 132"/>
                  <a:gd name="T1" fmla="*/ 86 h 88"/>
                  <a:gd name="T2" fmla="*/ 37 w 132"/>
                  <a:gd name="T3" fmla="*/ 86 h 88"/>
                  <a:gd name="T4" fmla="*/ 130 w 132"/>
                  <a:gd name="T5" fmla="*/ 8 h 88"/>
                  <a:gd name="T6" fmla="*/ 132 w 132"/>
                  <a:gd name="T7" fmla="*/ 4 h 88"/>
                  <a:gd name="T8" fmla="*/ 127 w 132"/>
                  <a:gd name="T9" fmla="*/ 0 h 88"/>
                  <a:gd name="T10" fmla="*/ 71 w 132"/>
                  <a:gd name="T11" fmla="*/ 0 h 88"/>
                  <a:gd name="T12" fmla="*/ 68 w 132"/>
                  <a:gd name="T13" fmla="*/ 1 h 88"/>
                  <a:gd name="T14" fmla="*/ 2 w 132"/>
                  <a:gd name="T15" fmla="*/ 55 h 88"/>
                  <a:gd name="T16" fmla="*/ 2 w 132"/>
                  <a:gd name="T17" fmla="*/ 62 h 88"/>
                  <a:gd name="T18" fmla="*/ 30 w 132"/>
                  <a:gd name="T1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8">
                    <a:moveTo>
                      <a:pt x="30" y="86"/>
                    </a:moveTo>
                    <a:cubicBezTo>
                      <a:pt x="32" y="88"/>
                      <a:pt x="35" y="88"/>
                      <a:pt x="37" y="86"/>
                    </a:cubicBezTo>
                    <a:cubicBezTo>
                      <a:pt x="130" y="8"/>
                      <a:pt x="130" y="8"/>
                      <a:pt x="130" y="8"/>
                    </a:cubicBezTo>
                    <a:cubicBezTo>
                      <a:pt x="132" y="7"/>
                      <a:pt x="132" y="6"/>
                      <a:pt x="132" y="4"/>
                    </a:cubicBezTo>
                    <a:cubicBezTo>
                      <a:pt x="132" y="2"/>
                      <a:pt x="130" y="0"/>
                      <a:pt x="127" y="0"/>
                    </a:cubicBezTo>
                    <a:cubicBezTo>
                      <a:pt x="71" y="0"/>
                      <a:pt x="71" y="0"/>
                      <a:pt x="71" y="0"/>
                    </a:cubicBezTo>
                    <a:cubicBezTo>
                      <a:pt x="70" y="0"/>
                      <a:pt x="69" y="0"/>
                      <a:pt x="68" y="1"/>
                    </a:cubicBezTo>
                    <a:cubicBezTo>
                      <a:pt x="2" y="55"/>
                      <a:pt x="2" y="55"/>
                      <a:pt x="2" y="55"/>
                    </a:cubicBezTo>
                    <a:cubicBezTo>
                      <a:pt x="0" y="57"/>
                      <a:pt x="0" y="60"/>
                      <a:pt x="2" y="62"/>
                    </a:cubicBezTo>
                    <a:lnTo>
                      <a:pt x="30" y="86"/>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4" name="Freeform 17"/>
              <p:cNvSpPr>
                <a:spLocks/>
              </p:cNvSpPr>
              <p:nvPr/>
            </p:nvSpPr>
            <p:spPr bwMode="ltGray">
              <a:xfrm>
                <a:off x="3686175" y="5984875"/>
                <a:ext cx="49212" cy="33338"/>
              </a:xfrm>
              <a:custGeom>
                <a:avLst/>
                <a:gdLst>
                  <a:gd name="T0" fmla="*/ 132 w 132"/>
                  <a:gd name="T1" fmla="*/ 83 h 87"/>
                  <a:gd name="T2" fmla="*/ 130 w 132"/>
                  <a:gd name="T3" fmla="*/ 79 h 87"/>
                  <a:gd name="T4" fmla="*/ 35 w 132"/>
                  <a:gd name="T5" fmla="*/ 1 h 87"/>
                  <a:gd name="T6" fmla="*/ 29 w 132"/>
                  <a:gd name="T7" fmla="*/ 1 h 87"/>
                  <a:gd name="T8" fmla="*/ 3 w 132"/>
                  <a:gd name="T9" fmla="*/ 24 h 87"/>
                  <a:gd name="T10" fmla="*/ 3 w 132"/>
                  <a:gd name="T11" fmla="*/ 32 h 87"/>
                  <a:gd name="T12" fmla="*/ 68 w 132"/>
                  <a:gd name="T13" fmla="*/ 86 h 87"/>
                  <a:gd name="T14" fmla="*/ 71 w 132"/>
                  <a:gd name="T15" fmla="*/ 87 h 87"/>
                  <a:gd name="T16" fmla="*/ 127 w 132"/>
                  <a:gd name="T17" fmla="*/ 87 h 87"/>
                  <a:gd name="T18" fmla="*/ 132 w 132"/>
                  <a:gd name="T19"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7">
                    <a:moveTo>
                      <a:pt x="132" y="83"/>
                    </a:moveTo>
                    <a:cubicBezTo>
                      <a:pt x="132" y="81"/>
                      <a:pt x="132" y="80"/>
                      <a:pt x="130" y="79"/>
                    </a:cubicBezTo>
                    <a:cubicBezTo>
                      <a:pt x="35" y="1"/>
                      <a:pt x="35" y="1"/>
                      <a:pt x="35" y="1"/>
                    </a:cubicBezTo>
                    <a:cubicBezTo>
                      <a:pt x="34" y="0"/>
                      <a:pt x="31" y="0"/>
                      <a:pt x="29" y="1"/>
                    </a:cubicBezTo>
                    <a:cubicBezTo>
                      <a:pt x="3" y="24"/>
                      <a:pt x="3" y="24"/>
                      <a:pt x="3" y="24"/>
                    </a:cubicBezTo>
                    <a:cubicBezTo>
                      <a:pt x="0" y="26"/>
                      <a:pt x="0" y="30"/>
                      <a:pt x="3" y="32"/>
                    </a:cubicBezTo>
                    <a:cubicBezTo>
                      <a:pt x="68" y="86"/>
                      <a:pt x="68" y="86"/>
                      <a:pt x="68" y="86"/>
                    </a:cubicBezTo>
                    <a:cubicBezTo>
                      <a:pt x="69" y="87"/>
                      <a:pt x="70" y="87"/>
                      <a:pt x="71" y="87"/>
                    </a:cubicBezTo>
                    <a:cubicBezTo>
                      <a:pt x="127" y="87"/>
                      <a:pt x="127" y="87"/>
                      <a:pt x="127" y="87"/>
                    </a:cubicBezTo>
                    <a:cubicBezTo>
                      <a:pt x="130" y="87"/>
                      <a:pt x="132" y="85"/>
                      <a:pt x="132" y="8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5" name="Freeform 18"/>
              <p:cNvSpPr>
                <a:spLocks noEditPoints="1"/>
              </p:cNvSpPr>
              <p:nvPr/>
            </p:nvSpPr>
            <p:spPr bwMode="ltGray">
              <a:xfrm>
                <a:off x="3740150" y="6003925"/>
                <a:ext cx="14287" cy="14288"/>
              </a:xfrm>
              <a:custGeom>
                <a:avLst/>
                <a:gdLst>
                  <a:gd name="T0" fmla="*/ 20 w 39"/>
                  <a:gd name="T1" fmla="*/ 37 h 37"/>
                  <a:gd name="T2" fmla="*/ 39 w 39"/>
                  <a:gd name="T3" fmla="*/ 18 h 37"/>
                  <a:gd name="T4" fmla="*/ 20 w 39"/>
                  <a:gd name="T5" fmla="*/ 0 h 37"/>
                  <a:gd name="T6" fmla="*/ 0 w 39"/>
                  <a:gd name="T7" fmla="*/ 18 h 37"/>
                  <a:gd name="T8" fmla="*/ 20 w 39"/>
                  <a:gd name="T9" fmla="*/ 37 h 37"/>
                  <a:gd name="T10" fmla="*/ 20 w 39"/>
                  <a:gd name="T11" fmla="*/ 3 h 37"/>
                  <a:gd name="T12" fmla="*/ 34 w 39"/>
                  <a:gd name="T13" fmla="*/ 19 h 37"/>
                  <a:gd name="T14" fmla="*/ 20 w 39"/>
                  <a:gd name="T15" fmla="*/ 33 h 37"/>
                  <a:gd name="T16" fmla="*/ 5 w 39"/>
                  <a:gd name="T17" fmla="*/ 18 h 37"/>
                  <a:gd name="T18" fmla="*/ 20 w 39"/>
                  <a:gd name="T1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7">
                    <a:moveTo>
                      <a:pt x="20" y="37"/>
                    </a:moveTo>
                    <a:cubicBezTo>
                      <a:pt x="30" y="37"/>
                      <a:pt x="39" y="29"/>
                      <a:pt x="39" y="18"/>
                    </a:cubicBezTo>
                    <a:cubicBezTo>
                      <a:pt x="39" y="8"/>
                      <a:pt x="30" y="0"/>
                      <a:pt x="20" y="0"/>
                    </a:cubicBezTo>
                    <a:cubicBezTo>
                      <a:pt x="9" y="0"/>
                      <a:pt x="0" y="8"/>
                      <a:pt x="0" y="18"/>
                    </a:cubicBezTo>
                    <a:cubicBezTo>
                      <a:pt x="0" y="29"/>
                      <a:pt x="9" y="37"/>
                      <a:pt x="20" y="37"/>
                    </a:cubicBezTo>
                    <a:close/>
                    <a:moveTo>
                      <a:pt x="20" y="3"/>
                    </a:moveTo>
                    <a:cubicBezTo>
                      <a:pt x="28" y="3"/>
                      <a:pt x="34" y="10"/>
                      <a:pt x="34" y="19"/>
                    </a:cubicBezTo>
                    <a:cubicBezTo>
                      <a:pt x="34" y="27"/>
                      <a:pt x="28" y="34"/>
                      <a:pt x="20" y="33"/>
                    </a:cubicBezTo>
                    <a:cubicBezTo>
                      <a:pt x="11" y="33"/>
                      <a:pt x="5" y="27"/>
                      <a:pt x="5" y="18"/>
                    </a:cubicBezTo>
                    <a:cubicBezTo>
                      <a:pt x="5" y="10"/>
                      <a:pt x="11" y="3"/>
                      <a:pt x="20" y="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6" name="Freeform 19"/>
              <p:cNvSpPr>
                <a:spLocks noEditPoints="1"/>
              </p:cNvSpPr>
              <p:nvPr/>
            </p:nvSpPr>
            <p:spPr bwMode="ltGray">
              <a:xfrm>
                <a:off x="3744913" y="6008688"/>
                <a:ext cx="6350" cy="6350"/>
              </a:xfrm>
              <a:custGeom>
                <a:avLst/>
                <a:gdLst>
                  <a:gd name="T0" fmla="*/ 5 w 17"/>
                  <a:gd name="T1" fmla="*/ 12 h 19"/>
                  <a:gd name="T2" fmla="*/ 7 w 17"/>
                  <a:gd name="T3" fmla="*/ 12 h 19"/>
                  <a:gd name="T4" fmla="*/ 11 w 17"/>
                  <a:gd name="T5" fmla="*/ 15 h 19"/>
                  <a:gd name="T6" fmla="*/ 12 w 17"/>
                  <a:gd name="T7" fmla="*/ 19 h 19"/>
                  <a:gd name="T8" fmla="*/ 17 w 17"/>
                  <a:gd name="T9" fmla="*/ 19 h 19"/>
                  <a:gd name="T10" fmla="*/ 15 w 17"/>
                  <a:gd name="T11" fmla="*/ 15 h 19"/>
                  <a:gd name="T12" fmla="*/ 12 w 17"/>
                  <a:gd name="T13" fmla="*/ 10 h 19"/>
                  <a:gd name="T14" fmla="*/ 12 w 17"/>
                  <a:gd name="T15" fmla="*/ 10 h 19"/>
                  <a:gd name="T16" fmla="*/ 16 w 17"/>
                  <a:gd name="T17" fmla="*/ 5 h 19"/>
                  <a:gd name="T18" fmla="*/ 14 w 17"/>
                  <a:gd name="T19" fmla="*/ 1 h 19"/>
                  <a:gd name="T20" fmla="*/ 8 w 17"/>
                  <a:gd name="T21" fmla="*/ 0 h 19"/>
                  <a:gd name="T22" fmla="*/ 0 w 17"/>
                  <a:gd name="T23" fmla="*/ 0 h 19"/>
                  <a:gd name="T24" fmla="*/ 0 w 17"/>
                  <a:gd name="T25" fmla="*/ 19 h 19"/>
                  <a:gd name="T26" fmla="*/ 5 w 17"/>
                  <a:gd name="T27" fmla="*/ 19 h 19"/>
                  <a:gd name="T28" fmla="*/ 5 w 17"/>
                  <a:gd name="T29" fmla="*/ 12 h 19"/>
                  <a:gd name="T30" fmla="*/ 5 w 17"/>
                  <a:gd name="T31" fmla="*/ 3 h 19"/>
                  <a:gd name="T32" fmla="*/ 7 w 17"/>
                  <a:gd name="T33" fmla="*/ 3 h 19"/>
                  <a:gd name="T34" fmla="*/ 11 w 17"/>
                  <a:gd name="T35" fmla="*/ 6 h 19"/>
                  <a:gd name="T36" fmla="*/ 7 w 17"/>
                  <a:gd name="T37" fmla="*/ 9 h 19"/>
                  <a:gd name="T38" fmla="*/ 5 w 17"/>
                  <a:gd name="T39" fmla="*/ 9 h 19"/>
                  <a:gd name="T40" fmla="*/ 5 w 17"/>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5" y="12"/>
                    </a:moveTo>
                    <a:cubicBezTo>
                      <a:pt x="7" y="12"/>
                      <a:pt x="7" y="12"/>
                      <a:pt x="7" y="12"/>
                    </a:cubicBezTo>
                    <a:cubicBezTo>
                      <a:pt x="9" y="12"/>
                      <a:pt x="10" y="13"/>
                      <a:pt x="11" y="15"/>
                    </a:cubicBezTo>
                    <a:cubicBezTo>
                      <a:pt x="11" y="17"/>
                      <a:pt x="12" y="18"/>
                      <a:pt x="12" y="19"/>
                    </a:cubicBezTo>
                    <a:cubicBezTo>
                      <a:pt x="17" y="19"/>
                      <a:pt x="17" y="19"/>
                      <a:pt x="17" y="19"/>
                    </a:cubicBezTo>
                    <a:cubicBezTo>
                      <a:pt x="16" y="18"/>
                      <a:pt x="16" y="17"/>
                      <a:pt x="15" y="15"/>
                    </a:cubicBezTo>
                    <a:cubicBezTo>
                      <a:pt x="15" y="12"/>
                      <a:pt x="14" y="11"/>
                      <a:pt x="12" y="10"/>
                    </a:cubicBezTo>
                    <a:cubicBezTo>
                      <a:pt x="12" y="10"/>
                      <a:pt x="12" y="10"/>
                      <a:pt x="12" y="10"/>
                    </a:cubicBezTo>
                    <a:cubicBezTo>
                      <a:pt x="14" y="9"/>
                      <a:pt x="16" y="8"/>
                      <a:pt x="16" y="5"/>
                    </a:cubicBezTo>
                    <a:cubicBezTo>
                      <a:pt x="16" y="3"/>
                      <a:pt x="15" y="2"/>
                      <a:pt x="14" y="1"/>
                    </a:cubicBezTo>
                    <a:cubicBezTo>
                      <a:pt x="13" y="0"/>
                      <a:pt x="11" y="0"/>
                      <a:pt x="8" y="0"/>
                    </a:cubicBezTo>
                    <a:cubicBezTo>
                      <a:pt x="4" y="0"/>
                      <a:pt x="2" y="0"/>
                      <a:pt x="0" y="0"/>
                    </a:cubicBezTo>
                    <a:cubicBezTo>
                      <a:pt x="0" y="19"/>
                      <a:pt x="0" y="19"/>
                      <a:pt x="0" y="19"/>
                    </a:cubicBezTo>
                    <a:cubicBezTo>
                      <a:pt x="5" y="19"/>
                      <a:pt x="5" y="19"/>
                      <a:pt x="5" y="19"/>
                    </a:cubicBezTo>
                    <a:lnTo>
                      <a:pt x="5" y="12"/>
                    </a:lnTo>
                    <a:close/>
                    <a:moveTo>
                      <a:pt x="5" y="3"/>
                    </a:moveTo>
                    <a:cubicBezTo>
                      <a:pt x="5" y="3"/>
                      <a:pt x="6" y="3"/>
                      <a:pt x="7" y="3"/>
                    </a:cubicBezTo>
                    <a:cubicBezTo>
                      <a:pt x="10" y="3"/>
                      <a:pt x="11" y="4"/>
                      <a:pt x="11" y="6"/>
                    </a:cubicBezTo>
                    <a:cubicBezTo>
                      <a:pt x="11" y="8"/>
                      <a:pt x="9" y="9"/>
                      <a:pt x="7" y="9"/>
                    </a:cubicBezTo>
                    <a:cubicBezTo>
                      <a:pt x="5" y="9"/>
                      <a:pt x="5" y="9"/>
                      <a:pt x="5" y="9"/>
                    </a:cubicBezTo>
                    <a:lnTo>
                      <a:pt x="5" y="3"/>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7" name="Freeform 20"/>
              <p:cNvSpPr>
                <a:spLocks noEditPoints="1"/>
              </p:cNvSpPr>
              <p:nvPr/>
            </p:nvSpPr>
            <p:spPr bwMode="ltGray">
              <a:xfrm>
                <a:off x="4064000" y="5949950"/>
                <a:ext cx="61912" cy="61913"/>
              </a:xfrm>
              <a:custGeom>
                <a:avLst/>
                <a:gdLst>
                  <a:gd name="T0" fmla="*/ 82 w 165"/>
                  <a:gd name="T1" fmla="*/ 0 h 165"/>
                  <a:gd name="T2" fmla="*/ 0 w 165"/>
                  <a:gd name="T3" fmla="*/ 82 h 165"/>
                  <a:gd name="T4" fmla="*/ 82 w 165"/>
                  <a:gd name="T5" fmla="*/ 165 h 165"/>
                  <a:gd name="T6" fmla="*/ 165 w 165"/>
                  <a:gd name="T7" fmla="*/ 82 h 165"/>
                  <a:gd name="T8" fmla="*/ 82 w 165"/>
                  <a:gd name="T9" fmla="*/ 0 h 165"/>
                  <a:gd name="T10" fmla="*/ 82 w 165"/>
                  <a:gd name="T11" fmla="*/ 132 h 165"/>
                  <a:gd name="T12" fmla="*/ 33 w 165"/>
                  <a:gd name="T13" fmla="*/ 82 h 165"/>
                  <a:gd name="T14" fmla="*/ 82 w 165"/>
                  <a:gd name="T15" fmla="*/ 33 h 165"/>
                  <a:gd name="T16" fmla="*/ 132 w 165"/>
                  <a:gd name="T17" fmla="*/ 82 h 165"/>
                  <a:gd name="T18" fmla="*/ 82 w 165"/>
                  <a:gd name="T19" fmla="*/ 13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5">
                    <a:moveTo>
                      <a:pt x="82" y="0"/>
                    </a:moveTo>
                    <a:cubicBezTo>
                      <a:pt x="37" y="0"/>
                      <a:pt x="0" y="37"/>
                      <a:pt x="0" y="82"/>
                    </a:cubicBezTo>
                    <a:cubicBezTo>
                      <a:pt x="0" y="128"/>
                      <a:pt x="37" y="165"/>
                      <a:pt x="82" y="165"/>
                    </a:cubicBezTo>
                    <a:cubicBezTo>
                      <a:pt x="128" y="165"/>
                      <a:pt x="165" y="128"/>
                      <a:pt x="165" y="82"/>
                    </a:cubicBezTo>
                    <a:cubicBezTo>
                      <a:pt x="165" y="37"/>
                      <a:pt x="128" y="0"/>
                      <a:pt x="82" y="0"/>
                    </a:cubicBezTo>
                    <a:close/>
                    <a:moveTo>
                      <a:pt x="82" y="132"/>
                    </a:moveTo>
                    <a:cubicBezTo>
                      <a:pt x="55" y="132"/>
                      <a:pt x="33" y="109"/>
                      <a:pt x="33" y="82"/>
                    </a:cubicBezTo>
                    <a:cubicBezTo>
                      <a:pt x="33" y="55"/>
                      <a:pt x="55" y="33"/>
                      <a:pt x="82" y="33"/>
                    </a:cubicBezTo>
                    <a:cubicBezTo>
                      <a:pt x="110" y="33"/>
                      <a:pt x="132" y="55"/>
                      <a:pt x="132" y="82"/>
                    </a:cubicBezTo>
                    <a:cubicBezTo>
                      <a:pt x="132" y="109"/>
                      <a:pt x="110" y="132"/>
                      <a:pt x="82" y="132"/>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8" name="Oval 21"/>
              <p:cNvSpPr>
                <a:spLocks noChangeArrowheads="1"/>
              </p:cNvSpPr>
              <p:nvPr/>
            </p:nvSpPr>
            <p:spPr bwMode="ltGray">
              <a:xfrm>
                <a:off x="4081463" y="5967413"/>
                <a:ext cx="26987" cy="26988"/>
              </a:xfrm>
              <a:prstGeom prst="ellipse">
                <a:avLst/>
              </a:pr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79" name="Freeform 22"/>
              <p:cNvSpPr>
                <a:spLocks noEditPoints="1"/>
              </p:cNvSpPr>
              <p:nvPr/>
            </p:nvSpPr>
            <p:spPr bwMode="ltGray">
              <a:xfrm>
                <a:off x="4076700" y="5962650"/>
                <a:ext cx="36512" cy="36513"/>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85 h 99"/>
                  <a:gd name="T12" fmla="*/ 13 w 99"/>
                  <a:gd name="T13" fmla="*/ 49 h 99"/>
                  <a:gd name="T14" fmla="*/ 49 w 99"/>
                  <a:gd name="T15" fmla="*/ 13 h 99"/>
                  <a:gd name="T16" fmla="*/ 86 w 99"/>
                  <a:gd name="T17" fmla="*/ 49 h 99"/>
                  <a:gd name="T18" fmla="*/ 49 w 99"/>
                  <a:gd name="T19"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6"/>
                      <a:pt x="22" y="99"/>
                      <a:pt x="49" y="99"/>
                    </a:cubicBezTo>
                    <a:cubicBezTo>
                      <a:pt x="77" y="99"/>
                      <a:pt x="99" y="76"/>
                      <a:pt x="99" y="49"/>
                    </a:cubicBezTo>
                    <a:cubicBezTo>
                      <a:pt x="99" y="22"/>
                      <a:pt x="77" y="0"/>
                      <a:pt x="49" y="0"/>
                    </a:cubicBezTo>
                    <a:close/>
                    <a:moveTo>
                      <a:pt x="49" y="85"/>
                    </a:moveTo>
                    <a:cubicBezTo>
                      <a:pt x="29" y="85"/>
                      <a:pt x="13" y="69"/>
                      <a:pt x="13" y="49"/>
                    </a:cubicBezTo>
                    <a:cubicBezTo>
                      <a:pt x="13" y="29"/>
                      <a:pt x="29" y="13"/>
                      <a:pt x="49" y="13"/>
                    </a:cubicBezTo>
                    <a:cubicBezTo>
                      <a:pt x="69" y="13"/>
                      <a:pt x="86" y="29"/>
                      <a:pt x="86" y="49"/>
                    </a:cubicBezTo>
                    <a:cubicBezTo>
                      <a:pt x="86" y="69"/>
                      <a:pt x="69" y="85"/>
                      <a:pt x="49" y="85"/>
                    </a:cubicBezTo>
                    <a:close/>
                  </a:path>
                </a:pathLst>
              </a:custGeom>
              <a:solidFill>
                <a:srgbClr val="1C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grpSp>
        <p:grpSp>
          <p:nvGrpSpPr>
            <p:cNvPr id="45" name="Group 44"/>
            <p:cNvGrpSpPr/>
            <p:nvPr/>
          </p:nvGrpSpPr>
          <p:grpSpPr bwMode="ltGray">
            <a:xfrm>
              <a:off x="4299343" y="3707482"/>
              <a:ext cx="3564869" cy="585237"/>
              <a:chOff x="2646363" y="5853786"/>
              <a:chExt cx="1589087" cy="252653"/>
            </a:xfrm>
          </p:grpSpPr>
          <p:sp>
            <p:nvSpPr>
              <p:cNvPr id="46" name="Freeform 6"/>
              <p:cNvSpPr>
                <a:spLocks/>
              </p:cNvSpPr>
              <p:nvPr/>
            </p:nvSpPr>
            <p:spPr bwMode="ltGray">
              <a:xfrm>
                <a:off x="2671763" y="5867400"/>
                <a:ext cx="1533525" cy="222250"/>
              </a:xfrm>
              <a:custGeom>
                <a:avLst/>
                <a:gdLst>
                  <a:gd name="T0" fmla="*/ 4091 w 4091"/>
                  <a:gd name="T1" fmla="*/ 594 h 594"/>
                  <a:gd name="T2" fmla="*/ 0 w 4091"/>
                  <a:gd name="T3" fmla="*/ 594 h 594"/>
                  <a:gd name="T4" fmla="*/ 0 w 4091"/>
                  <a:gd name="T5" fmla="*/ 0 h 594"/>
                  <a:gd name="T6" fmla="*/ 4091 w 4091"/>
                  <a:gd name="T7" fmla="*/ 0 h 594"/>
                  <a:gd name="T8" fmla="*/ 4091 w 4091"/>
                  <a:gd name="T9" fmla="*/ 198 h 594"/>
                  <a:gd name="T10" fmla="*/ 4052 w 4091"/>
                  <a:gd name="T11" fmla="*/ 299 h 594"/>
                  <a:gd name="T12" fmla="*/ 4091 w 4091"/>
                  <a:gd name="T13" fmla="*/ 405 h 594"/>
                  <a:gd name="T14" fmla="*/ 4091 w 4091"/>
                  <a:gd name="T15" fmla="*/ 594 h 5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91" h="594">
                    <a:moveTo>
                      <a:pt x="4091" y="594"/>
                    </a:moveTo>
                    <a:cubicBezTo>
                      <a:pt x="0" y="594"/>
                      <a:pt x="0" y="594"/>
                      <a:pt x="0" y="594"/>
                    </a:cubicBezTo>
                    <a:cubicBezTo>
                      <a:pt x="0" y="0"/>
                      <a:pt x="0" y="0"/>
                      <a:pt x="0" y="0"/>
                    </a:cubicBezTo>
                    <a:cubicBezTo>
                      <a:pt x="4091" y="0"/>
                      <a:pt x="4091" y="0"/>
                      <a:pt x="4091" y="0"/>
                    </a:cubicBezTo>
                    <a:cubicBezTo>
                      <a:pt x="4091" y="198"/>
                      <a:pt x="4091" y="198"/>
                      <a:pt x="4091" y="198"/>
                    </a:cubicBezTo>
                    <a:cubicBezTo>
                      <a:pt x="4091" y="198"/>
                      <a:pt x="4052" y="245"/>
                      <a:pt x="4052" y="299"/>
                    </a:cubicBezTo>
                    <a:cubicBezTo>
                      <a:pt x="4052" y="354"/>
                      <a:pt x="4091" y="405"/>
                      <a:pt x="4091" y="405"/>
                    </a:cubicBezTo>
                    <a:lnTo>
                      <a:pt x="4091" y="59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47" name="Freeform 7"/>
              <p:cNvSpPr>
                <a:spLocks/>
              </p:cNvSpPr>
              <p:nvPr/>
            </p:nvSpPr>
            <p:spPr bwMode="ltGray">
              <a:xfrm>
                <a:off x="2646363" y="5853786"/>
                <a:ext cx="1589087" cy="79375"/>
              </a:xfrm>
              <a:custGeom>
                <a:avLst/>
                <a:gdLst>
                  <a:gd name="T0" fmla="*/ 4190 w 4238"/>
                  <a:gd name="T1" fmla="*/ 210 h 211"/>
                  <a:gd name="T2" fmla="*/ 4218 w 4238"/>
                  <a:gd name="T3" fmla="*/ 211 h 211"/>
                  <a:gd name="T4" fmla="*/ 4238 w 4238"/>
                  <a:gd name="T5" fmla="*/ 191 h 211"/>
                  <a:gd name="T6" fmla="*/ 4238 w 4238"/>
                  <a:gd name="T7" fmla="*/ 158 h 211"/>
                  <a:gd name="T8" fmla="*/ 4189 w 4238"/>
                  <a:gd name="T9" fmla="*/ 24 h 211"/>
                  <a:gd name="T10" fmla="*/ 4155 w 4238"/>
                  <a:gd name="T11" fmla="*/ 0 h 211"/>
                  <a:gd name="T12" fmla="*/ 2122 w 4238"/>
                  <a:gd name="T13" fmla="*/ 0 h 211"/>
                  <a:gd name="T14" fmla="*/ 2116 w 4238"/>
                  <a:gd name="T15" fmla="*/ 0 h 211"/>
                  <a:gd name="T16" fmla="*/ 83 w 4238"/>
                  <a:gd name="T17" fmla="*/ 0 h 211"/>
                  <a:gd name="T18" fmla="*/ 49 w 4238"/>
                  <a:gd name="T19" fmla="*/ 24 h 211"/>
                  <a:gd name="T20" fmla="*/ 0 w 4238"/>
                  <a:gd name="T21" fmla="*/ 158 h 211"/>
                  <a:gd name="T22" fmla="*/ 0 w 4238"/>
                  <a:gd name="T23" fmla="*/ 191 h 211"/>
                  <a:gd name="T24" fmla="*/ 20 w 4238"/>
                  <a:gd name="T25" fmla="*/ 211 h 211"/>
                  <a:gd name="T26" fmla="*/ 43 w 4238"/>
                  <a:gd name="T27" fmla="*/ 210 h 211"/>
                  <a:gd name="T28" fmla="*/ 2119 w 4238"/>
                  <a:gd name="T29" fmla="*/ 84 h 211"/>
                  <a:gd name="T30" fmla="*/ 4190 w 4238"/>
                  <a:gd name="T31" fmla="*/ 2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4190" y="210"/>
                    </a:moveTo>
                    <a:cubicBezTo>
                      <a:pt x="4199" y="211"/>
                      <a:pt x="4208" y="211"/>
                      <a:pt x="4218" y="211"/>
                    </a:cubicBezTo>
                    <a:cubicBezTo>
                      <a:pt x="4229" y="211"/>
                      <a:pt x="4238" y="202"/>
                      <a:pt x="4238" y="191"/>
                    </a:cubicBezTo>
                    <a:cubicBezTo>
                      <a:pt x="4238" y="158"/>
                      <a:pt x="4238" y="158"/>
                      <a:pt x="4238" y="158"/>
                    </a:cubicBezTo>
                    <a:cubicBezTo>
                      <a:pt x="4189" y="24"/>
                      <a:pt x="4189" y="24"/>
                      <a:pt x="4189" y="24"/>
                    </a:cubicBezTo>
                    <a:cubicBezTo>
                      <a:pt x="4184" y="9"/>
                      <a:pt x="4170" y="0"/>
                      <a:pt x="4155" y="0"/>
                    </a:cubicBezTo>
                    <a:cubicBezTo>
                      <a:pt x="2122" y="0"/>
                      <a:pt x="2122" y="0"/>
                      <a:pt x="2122" y="0"/>
                    </a:cubicBezTo>
                    <a:cubicBezTo>
                      <a:pt x="2116" y="0"/>
                      <a:pt x="2116" y="0"/>
                      <a:pt x="2116" y="0"/>
                    </a:cubicBezTo>
                    <a:cubicBezTo>
                      <a:pt x="83" y="0"/>
                      <a:pt x="83" y="0"/>
                      <a:pt x="83" y="0"/>
                    </a:cubicBezTo>
                    <a:cubicBezTo>
                      <a:pt x="67" y="0"/>
                      <a:pt x="54" y="9"/>
                      <a:pt x="49" y="24"/>
                    </a:cubicBezTo>
                    <a:cubicBezTo>
                      <a:pt x="0" y="158"/>
                      <a:pt x="0" y="158"/>
                      <a:pt x="0" y="158"/>
                    </a:cubicBezTo>
                    <a:cubicBezTo>
                      <a:pt x="0" y="191"/>
                      <a:pt x="0" y="191"/>
                      <a:pt x="0" y="191"/>
                    </a:cubicBezTo>
                    <a:cubicBezTo>
                      <a:pt x="0" y="202"/>
                      <a:pt x="9" y="211"/>
                      <a:pt x="20" y="211"/>
                    </a:cubicBezTo>
                    <a:cubicBezTo>
                      <a:pt x="28" y="211"/>
                      <a:pt x="35" y="211"/>
                      <a:pt x="43" y="210"/>
                    </a:cubicBezTo>
                    <a:cubicBezTo>
                      <a:pt x="751" y="206"/>
                      <a:pt x="1254" y="84"/>
                      <a:pt x="2119" y="84"/>
                    </a:cubicBezTo>
                    <a:cubicBezTo>
                      <a:pt x="2982" y="84"/>
                      <a:pt x="3485" y="205"/>
                      <a:pt x="4190" y="21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48" name="Freeform 8"/>
              <p:cNvSpPr>
                <a:spLocks/>
              </p:cNvSpPr>
              <p:nvPr/>
            </p:nvSpPr>
            <p:spPr bwMode="ltGray">
              <a:xfrm>
                <a:off x="2646363" y="6027064"/>
                <a:ext cx="1589087" cy="79375"/>
              </a:xfrm>
              <a:custGeom>
                <a:avLst/>
                <a:gdLst>
                  <a:gd name="T0" fmla="*/ 0 w 4238"/>
                  <a:gd name="T1" fmla="*/ 20 h 211"/>
                  <a:gd name="T2" fmla="*/ 0 w 4238"/>
                  <a:gd name="T3" fmla="*/ 52 h 211"/>
                  <a:gd name="T4" fmla="*/ 49 w 4238"/>
                  <a:gd name="T5" fmla="*/ 187 h 211"/>
                  <a:gd name="T6" fmla="*/ 83 w 4238"/>
                  <a:gd name="T7" fmla="*/ 211 h 211"/>
                  <a:gd name="T8" fmla="*/ 2116 w 4238"/>
                  <a:gd name="T9" fmla="*/ 211 h 211"/>
                  <a:gd name="T10" fmla="*/ 2122 w 4238"/>
                  <a:gd name="T11" fmla="*/ 211 h 211"/>
                  <a:gd name="T12" fmla="*/ 4155 w 4238"/>
                  <a:gd name="T13" fmla="*/ 211 h 211"/>
                  <a:gd name="T14" fmla="*/ 4189 w 4238"/>
                  <a:gd name="T15" fmla="*/ 187 h 211"/>
                  <a:gd name="T16" fmla="*/ 4238 w 4238"/>
                  <a:gd name="T17" fmla="*/ 52 h 211"/>
                  <a:gd name="T18" fmla="*/ 4238 w 4238"/>
                  <a:gd name="T19" fmla="*/ 20 h 211"/>
                  <a:gd name="T20" fmla="*/ 4218 w 4238"/>
                  <a:gd name="T21" fmla="*/ 0 h 211"/>
                  <a:gd name="T22" fmla="*/ 4190 w 4238"/>
                  <a:gd name="T23" fmla="*/ 0 h 211"/>
                  <a:gd name="T24" fmla="*/ 2119 w 4238"/>
                  <a:gd name="T25" fmla="*/ 127 h 211"/>
                  <a:gd name="T26" fmla="*/ 43 w 4238"/>
                  <a:gd name="T27" fmla="*/ 0 h 211"/>
                  <a:gd name="T28" fmla="*/ 20 w 4238"/>
                  <a:gd name="T29" fmla="*/ 0 h 211"/>
                  <a:gd name="T30" fmla="*/ 0 w 4238"/>
                  <a:gd name="T31" fmla="*/ 2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8" h="211">
                    <a:moveTo>
                      <a:pt x="0" y="20"/>
                    </a:moveTo>
                    <a:cubicBezTo>
                      <a:pt x="0" y="52"/>
                      <a:pt x="0" y="52"/>
                      <a:pt x="0" y="52"/>
                    </a:cubicBezTo>
                    <a:cubicBezTo>
                      <a:pt x="49" y="187"/>
                      <a:pt x="49" y="187"/>
                      <a:pt x="49" y="187"/>
                    </a:cubicBezTo>
                    <a:cubicBezTo>
                      <a:pt x="54" y="201"/>
                      <a:pt x="67" y="211"/>
                      <a:pt x="83" y="211"/>
                    </a:cubicBezTo>
                    <a:cubicBezTo>
                      <a:pt x="2116" y="211"/>
                      <a:pt x="2116" y="211"/>
                      <a:pt x="2116" y="211"/>
                    </a:cubicBezTo>
                    <a:cubicBezTo>
                      <a:pt x="2122" y="211"/>
                      <a:pt x="2122" y="211"/>
                      <a:pt x="2122" y="211"/>
                    </a:cubicBezTo>
                    <a:cubicBezTo>
                      <a:pt x="4155" y="211"/>
                      <a:pt x="4155" y="211"/>
                      <a:pt x="4155" y="211"/>
                    </a:cubicBezTo>
                    <a:cubicBezTo>
                      <a:pt x="4170" y="211"/>
                      <a:pt x="4184" y="201"/>
                      <a:pt x="4189" y="187"/>
                    </a:cubicBezTo>
                    <a:cubicBezTo>
                      <a:pt x="4238" y="52"/>
                      <a:pt x="4238" y="52"/>
                      <a:pt x="4238" y="52"/>
                    </a:cubicBezTo>
                    <a:cubicBezTo>
                      <a:pt x="4238" y="20"/>
                      <a:pt x="4238" y="20"/>
                      <a:pt x="4238" y="20"/>
                    </a:cubicBezTo>
                    <a:cubicBezTo>
                      <a:pt x="4238" y="9"/>
                      <a:pt x="4229" y="0"/>
                      <a:pt x="4218" y="0"/>
                    </a:cubicBezTo>
                    <a:cubicBezTo>
                      <a:pt x="4208" y="0"/>
                      <a:pt x="4199" y="0"/>
                      <a:pt x="4190" y="0"/>
                    </a:cubicBezTo>
                    <a:cubicBezTo>
                      <a:pt x="3485" y="5"/>
                      <a:pt x="2982" y="127"/>
                      <a:pt x="2119" y="127"/>
                    </a:cubicBezTo>
                    <a:cubicBezTo>
                      <a:pt x="1254" y="127"/>
                      <a:pt x="751" y="5"/>
                      <a:pt x="43" y="0"/>
                    </a:cubicBezTo>
                    <a:cubicBezTo>
                      <a:pt x="35" y="0"/>
                      <a:pt x="28" y="0"/>
                      <a:pt x="20" y="0"/>
                    </a:cubicBezTo>
                    <a:cubicBezTo>
                      <a:pt x="9" y="0"/>
                      <a:pt x="0" y="9"/>
                      <a:pt x="0" y="20"/>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49" name="Freeform 9"/>
              <p:cNvSpPr>
                <a:spLocks/>
              </p:cNvSpPr>
              <p:nvPr/>
            </p:nvSpPr>
            <p:spPr bwMode="ltGray">
              <a:xfrm>
                <a:off x="3622675" y="5940425"/>
                <a:ext cx="68262" cy="76200"/>
              </a:xfrm>
              <a:custGeom>
                <a:avLst/>
                <a:gdLst>
                  <a:gd name="T0" fmla="*/ 1 w 184"/>
                  <a:gd name="T1" fmla="*/ 4 h 205"/>
                  <a:gd name="T2" fmla="*/ 2 w 184"/>
                  <a:gd name="T3" fmla="*/ 8 h 205"/>
                  <a:gd name="T4" fmla="*/ 109 w 184"/>
                  <a:gd name="T5" fmla="*/ 99 h 205"/>
                  <a:gd name="T6" fmla="*/ 109 w 184"/>
                  <a:gd name="T7" fmla="*/ 107 h 205"/>
                  <a:gd name="T8" fmla="*/ 2 w 184"/>
                  <a:gd name="T9" fmla="*/ 197 h 205"/>
                  <a:gd name="T10" fmla="*/ 1 w 184"/>
                  <a:gd name="T11" fmla="*/ 203 h 205"/>
                  <a:gd name="T12" fmla="*/ 5 w 184"/>
                  <a:gd name="T13" fmla="*/ 205 h 205"/>
                  <a:gd name="T14" fmla="*/ 64 w 184"/>
                  <a:gd name="T15" fmla="*/ 205 h 205"/>
                  <a:gd name="T16" fmla="*/ 67 w 184"/>
                  <a:gd name="T17" fmla="*/ 204 h 205"/>
                  <a:gd name="T18" fmla="*/ 181 w 184"/>
                  <a:gd name="T19" fmla="*/ 107 h 205"/>
                  <a:gd name="T20" fmla="*/ 182 w 184"/>
                  <a:gd name="T21" fmla="*/ 106 h 205"/>
                  <a:gd name="T22" fmla="*/ 182 w 184"/>
                  <a:gd name="T23" fmla="*/ 100 h 205"/>
                  <a:gd name="T24" fmla="*/ 181 w 184"/>
                  <a:gd name="T25" fmla="*/ 99 h 205"/>
                  <a:gd name="T26" fmla="*/ 65 w 184"/>
                  <a:gd name="T27" fmla="*/ 1 h 205"/>
                  <a:gd name="T28" fmla="*/ 62 w 184"/>
                  <a:gd name="T29" fmla="*/ 0 h 205"/>
                  <a:gd name="T30" fmla="*/ 5 w 184"/>
                  <a:gd name="T31" fmla="*/ 0 h 205"/>
                  <a:gd name="T32" fmla="*/ 1 w 184"/>
                  <a:gd name="T33" fmla="*/ 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205">
                    <a:moveTo>
                      <a:pt x="1" y="4"/>
                    </a:moveTo>
                    <a:cubicBezTo>
                      <a:pt x="0" y="6"/>
                      <a:pt x="1" y="7"/>
                      <a:pt x="2" y="8"/>
                    </a:cubicBezTo>
                    <a:cubicBezTo>
                      <a:pt x="109" y="99"/>
                      <a:pt x="109" y="99"/>
                      <a:pt x="109" y="99"/>
                    </a:cubicBezTo>
                    <a:cubicBezTo>
                      <a:pt x="112" y="101"/>
                      <a:pt x="112" y="105"/>
                      <a:pt x="109" y="107"/>
                    </a:cubicBezTo>
                    <a:cubicBezTo>
                      <a:pt x="2" y="197"/>
                      <a:pt x="2" y="197"/>
                      <a:pt x="2" y="197"/>
                    </a:cubicBezTo>
                    <a:cubicBezTo>
                      <a:pt x="1" y="199"/>
                      <a:pt x="0" y="201"/>
                      <a:pt x="1" y="203"/>
                    </a:cubicBezTo>
                    <a:cubicBezTo>
                      <a:pt x="2" y="204"/>
                      <a:pt x="3" y="205"/>
                      <a:pt x="5" y="205"/>
                    </a:cubicBezTo>
                    <a:cubicBezTo>
                      <a:pt x="64" y="205"/>
                      <a:pt x="64" y="205"/>
                      <a:pt x="64" y="205"/>
                    </a:cubicBezTo>
                    <a:cubicBezTo>
                      <a:pt x="65" y="205"/>
                      <a:pt x="66" y="205"/>
                      <a:pt x="67" y="204"/>
                    </a:cubicBezTo>
                    <a:cubicBezTo>
                      <a:pt x="181" y="107"/>
                      <a:pt x="181" y="107"/>
                      <a:pt x="181" y="107"/>
                    </a:cubicBezTo>
                    <a:cubicBezTo>
                      <a:pt x="182" y="106"/>
                      <a:pt x="182" y="106"/>
                      <a:pt x="182" y="106"/>
                    </a:cubicBezTo>
                    <a:cubicBezTo>
                      <a:pt x="184" y="104"/>
                      <a:pt x="184" y="102"/>
                      <a:pt x="182" y="100"/>
                    </a:cubicBezTo>
                    <a:cubicBezTo>
                      <a:pt x="181" y="99"/>
                      <a:pt x="181" y="99"/>
                      <a:pt x="181" y="99"/>
                    </a:cubicBezTo>
                    <a:cubicBezTo>
                      <a:pt x="65" y="1"/>
                      <a:pt x="65" y="1"/>
                      <a:pt x="65" y="1"/>
                    </a:cubicBezTo>
                    <a:cubicBezTo>
                      <a:pt x="64" y="0"/>
                      <a:pt x="63" y="0"/>
                      <a:pt x="62" y="0"/>
                    </a:cubicBezTo>
                    <a:cubicBezTo>
                      <a:pt x="5" y="0"/>
                      <a:pt x="5" y="0"/>
                      <a:pt x="5" y="0"/>
                    </a:cubicBezTo>
                    <a:cubicBezTo>
                      <a:pt x="3" y="0"/>
                      <a:pt x="1" y="2"/>
                      <a:pt x="1" y="4"/>
                    </a:cubicBezTo>
                    <a:close/>
                  </a:path>
                </a:pathLst>
              </a:custGeom>
              <a:solidFill>
                <a:srgbClr val="AFD13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0" name="Freeform 10"/>
              <p:cNvSpPr>
                <a:spLocks/>
              </p:cNvSpPr>
              <p:nvPr/>
            </p:nvSpPr>
            <p:spPr bwMode="ltGray">
              <a:xfrm>
                <a:off x="3128963" y="5940425"/>
                <a:ext cx="92075" cy="77788"/>
              </a:xfrm>
              <a:custGeom>
                <a:avLst/>
                <a:gdLst>
                  <a:gd name="T0" fmla="*/ 243 w 243"/>
                  <a:gd name="T1" fmla="*/ 176 h 206"/>
                  <a:gd name="T2" fmla="*/ 243 w 243"/>
                  <a:gd name="T3" fmla="*/ 9 h 206"/>
                  <a:gd name="T4" fmla="*/ 235 w 243"/>
                  <a:gd name="T5" fmla="*/ 2 h 206"/>
                  <a:gd name="T6" fmla="*/ 199 w 243"/>
                  <a:gd name="T7" fmla="*/ 2 h 206"/>
                  <a:gd name="T8" fmla="*/ 192 w 243"/>
                  <a:gd name="T9" fmla="*/ 9 h 206"/>
                  <a:gd name="T10" fmla="*/ 192 w 243"/>
                  <a:gd name="T11" fmla="*/ 125 h 206"/>
                  <a:gd name="T12" fmla="*/ 186 w 243"/>
                  <a:gd name="T13" fmla="*/ 128 h 206"/>
                  <a:gd name="T14" fmla="*/ 54 w 243"/>
                  <a:gd name="T15" fmla="*/ 12 h 206"/>
                  <a:gd name="T16" fmla="*/ 24 w 243"/>
                  <a:gd name="T17" fmla="*/ 0 h 206"/>
                  <a:gd name="T18" fmla="*/ 0 w 243"/>
                  <a:gd name="T19" fmla="*/ 29 h 206"/>
                  <a:gd name="T20" fmla="*/ 0 w 243"/>
                  <a:gd name="T21" fmla="*/ 196 h 206"/>
                  <a:gd name="T22" fmla="*/ 8 w 243"/>
                  <a:gd name="T23" fmla="*/ 204 h 206"/>
                  <a:gd name="T24" fmla="*/ 44 w 243"/>
                  <a:gd name="T25" fmla="*/ 204 h 206"/>
                  <a:gd name="T26" fmla="*/ 51 w 243"/>
                  <a:gd name="T27" fmla="*/ 196 h 206"/>
                  <a:gd name="T28" fmla="*/ 51 w 243"/>
                  <a:gd name="T29" fmla="*/ 80 h 206"/>
                  <a:gd name="T30" fmla="*/ 57 w 243"/>
                  <a:gd name="T31" fmla="*/ 78 h 206"/>
                  <a:gd name="T32" fmla="*/ 191 w 243"/>
                  <a:gd name="T33" fmla="*/ 195 h 206"/>
                  <a:gd name="T34" fmla="*/ 217 w 243"/>
                  <a:gd name="T35" fmla="*/ 206 h 206"/>
                  <a:gd name="T36" fmla="*/ 243 w 243"/>
                  <a:gd name="T37" fmla="*/ 17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243" y="176"/>
                    </a:moveTo>
                    <a:cubicBezTo>
                      <a:pt x="243" y="9"/>
                      <a:pt x="243" y="9"/>
                      <a:pt x="243" y="9"/>
                    </a:cubicBezTo>
                    <a:cubicBezTo>
                      <a:pt x="243" y="5"/>
                      <a:pt x="239" y="2"/>
                      <a:pt x="235" y="2"/>
                    </a:cubicBezTo>
                    <a:cubicBezTo>
                      <a:pt x="199" y="2"/>
                      <a:pt x="199" y="2"/>
                      <a:pt x="199" y="2"/>
                    </a:cubicBezTo>
                    <a:cubicBezTo>
                      <a:pt x="195" y="2"/>
                      <a:pt x="192" y="5"/>
                      <a:pt x="192" y="9"/>
                    </a:cubicBezTo>
                    <a:cubicBezTo>
                      <a:pt x="192" y="125"/>
                      <a:pt x="192" y="125"/>
                      <a:pt x="192" y="125"/>
                    </a:cubicBezTo>
                    <a:cubicBezTo>
                      <a:pt x="192" y="128"/>
                      <a:pt x="188" y="129"/>
                      <a:pt x="186" y="128"/>
                    </a:cubicBezTo>
                    <a:cubicBezTo>
                      <a:pt x="54" y="12"/>
                      <a:pt x="54" y="12"/>
                      <a:pt x="54" y="12"/>
                    </a:cubicBezTo>
                    <a:cubicBezTo>
                      <a:pt x="45" y="4"/>
                      <a:pt x="35" y="0"/>
                      <a:pt x="24" y="0"/>
                    </a:cubicBezTo>
                    <a:cubicBezTo>
                      <a:pt x="15" y="0"/>
                      <a:pt x="0" y="4"/>
                      <a:pt x="0" y="29"/>
                    </a:cubicBezTo>
                    <a:cubicBezTo>
                      <a:pt x="0" y="196"/>
                      <a:pt x="0" y="196"/>
                      <a:pt x="0" y="196"/>
                    </a:cubicBezTo>
                    <a:cubicBezTo>
                      <a:pt x="0" y="201"/>
                      <a:pt x="3" y="204"/>
                      <a:pt x="8" y="204"/>
                    </a:cubicBezTo>
                    <a:cubicBezTo>
                      <a:pt x="44" y="204"/>
                      <a:pt x="44" y="204"/>
                      <a:pt x="44" y="204"/>
                    </a:cubicBezTo>
                    <a:cubicBezTo>
                      <a:pt x="48" y="204"/>
                      <a:pt x="51" y="201"/>
                      <a:pt x="51" y="196"/>
                    </a:cubicBezTo>
                    <a:cubicBezTo>
                      <a:pt x="51" y="80"/>
                      <a:pt x="51" y="80"/>
                      <a:pt x="51" y="80"/>
                    </a:cubicBezTo>
                    <a:cubicBezTo>
                      <a:pt x="51" y="77"/>
                      <a:pt x="55" y="76"/>
                      <a:pt x="57" y="78"/>
                    </a:cubicBezTo>
                    <a:cubicBezTo>
                      <a:pt x="191" y="195"/>
                      <a:pt x="191" y="195"/>
                      <a:pt x="191" y="195"/>
                    </a:cubicBezTo>
                    <a:cubicBezTo>
                      <a:pt x="199" y="202"/>
                      <a:pt x="208" y="206"/>
                      <a:pt x="217" y="206"/>
                    </a:cubicBezTo>
                    <a:cubicBezTo>
                      <a:pt x="227" y="206"/>
                      <a:pt x="243" y="202"/>
                      <a:pt x="243" y="17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1" name="Freeform 11"/>
              <p:cNvSpPr>
                <a:spLocks/>
              </p:cNvSpPr>
              <p:nvPr/>
            </p:nvSpPr>
            <p:spPr bwMode="ltGray">
              <a:xfrm>
                <a:off x="3227388" y="5942013"/>
                <a:ext cx="90487" cy="74613"/>
              </a:xfrm>
              <a:custGeom>
                <a:avLst/>
                <a:gdLst>
                  <a:gd name="T0" fmla="*/ 144 w 242"/>
                  <a:gd name="T1" fmla="*/ 202 h 202"/>
                  <a:gd name="T2" fmla="*/ 217 w 242"/>
                  <a:gd name="T3" fmla="*/ 188 h 202"/>
                  <a:gd name="T4" fmla="*/ 242 w 242"/>
                  <a:gd name="T5" fmla="*/ 142 h 202"/>
                  <a:gd name="T6" fmla="*/ 242 w 242"/>
                  <a:gd name="T7" fmla="*/ 4 h 202"/>
                  <a:gd name="T8" fmla="*/ 237 w 242"/>
                  <a:gd name="T9" fmla="*/ 0 h 202"/>
                  <a:gd name="T10" fmla="*/ 196 w 242"/>
                  <a:gd name="T11" fmla="*/ 0 h 202"/>
                  <a:gd name="T12" fmla="*/ 191 w 242"/>
                  <a:gd name="T13" fmla="*/ 4 h 202"/>
                  <a:gd name="T14" fmla="*/ 191 w 242"/>
                  <a:gd name="T15" fmla="*/ 140 h 202"/>
                  <a:gd name="T16" fmla="*/ 150 w 242"/>
                  <a:gd name="T17" fmla="*/ 157 h 202"/>
                  <a:gd name="T18" fmla="*/ 93 w 242"/>
                  <a:gd name="T19" fmla="*/ 157 h 202"/>
                  <a:gd name="T20" fmla="*/ 51 w 242"/>
                  <a:gd name="T21" fmla="*/ 140 h 202"/>
                  <a:gd name="T22" fmla="*/ 51 w 242"/>
                  <a:gd name="T23" fmla="*/ 4 h 202"/>
                  <a:gd name="T24" fmla="*/ 46 w 242"/>
                  <a:gd name="T25" fmla="*/ 0 h 202"/>
                  <a:gd name="T26" fmla="*/ 4 w 242"/>
                  <a:gd name="T27" fmla="*/ 0 h 202"/>
                  <a:gd name="T28" fmla="*/ 0 w 242"/>
                  <a:gd name="T29" fmla="*/ 4 h 202"/>
                  <a:gd name="T30" fmla="*/ 0 w 242"/>
                  <a:gd name="T31" fmla="*/ 142 h 202"/>
                  <a:gd name="T32" fmla="*/ 4 w 242"/>
                  <a:gd name="T33" fmla="*/ 166 h 202"/>
                  <a:gd name="T34" fmla="*/ 17 w 242"/>
                  <a:gd name="T35" fmla="*/ 183 h 202"/>
                  <a:gd name="T36" fmla="*/ 35 w 242"/>
                  <a:gd name="T37" fmla="*/ 194 h 202"/>
                  <a:gd name="T38" fmla="*/ 56 w 242"/>
                  <a:gd name="T39" fmla="*/ 200 h 202"/>
                  <a:gd name="T40" fmla="*/ 77 w 242"/>
                  <a:gd name="T41" fmla="*/ 202 h 202"/>
                  <a:gd name="T42" fmla="*/ 98 w 242"/>
                  <a:gd name="T43" fmla="*/ 202 h 202"/>
                  <a:gd name="T44" fmla="*/ 144 w 242"/>
                  <a:gd name="T4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2" h="202">
                    <a:moveTo>
                      <a:pt x="144" y="202"/>
                    </a:moveTo>
                    <a:cubicBezTo>
                      <a:pt x="178" y="202"/>
                      <a:pt x="202" y="198"/>
                      <a:pt x="217" y="188"/>
                    </a:cubicBezTo>
                    <a:cubicBezTo>
                      <a:pt x="234" y="178"/>
                      <a:pt x="242" y="163"/>
                      <a:pt x="242" y="142"/>
                    </a:cubicBezTo>
                    <a:cubicBezTo>
                      <a:pt x="242" y="4"/>
                      <a:pt x="242" y="4"/>
                      <a:pt x="242" y="4"/>
                    </a:cubicBezTo>
                    <a:cubicBezTo>
                      <a:pt x="242" y="2"/>
                      <a:pt x="240" y="0"/>
                      <a:pt x="237" y="0"/>
                    </a:cubicBezTo>
                    <a:cubicBezTo>
                      <a:pt x="196" y="0"/>
                      <a:pt x="196" y="0"/>
                      <a:pt x="196" y="0"/>
                    </a:cubicBezTo>
                    <a:cubicBezTo>
                      <a:pt x="193" y="0"/>
                      <a:pt x="191" y="2"/>
                      <a:pt x="191" y="4"/>
                    </a:cubicBezTo>
                    <a:cubicBezTo>
                      <a:pt x="191" y="140"/>
                      <a:pt x="191" y="140"/>
                      <a:pt x="191" y="140"/>
                    </a:cubicBezTo>
                    <a:cubicBezTo>
                      <a:pt x="191" y="151"/>
                      <a:pt x="177" y="157"/>
                      <a:pt x="150" y="157"/>
                    </a:cubicBezTo>
                    <a:cubicBezTo>
                      <a:pt x="93" y="157"/>
                      <a:pt x="93" y="157"/>
                      <a:pt x="93" y="157"/>
                    </a:cubicBezTo>
                    <a:cubicBezTo>
                      <a:pt x="65" y="157"/>
                      <a:pt x="51" y="151"/>
                      <a:pt x="51" y="140"/>
                    </a:cubicBezTo>
                    <a:cubicBezTo>
                      <a:pt x="51" y="4"/>
                      <a:pt x="51" y="4"/>
                      <a:pt x="51" y="4"/>
                    </a:cubicBezTo>
                    <a:cubicBezTo>
                      <a:pt x="51" y="2"/>
                      <a:pt x="49" y="0"/>
                      <a:pt x="46" y="0"/>
                    </a:cubicBezTo>
                    <a:cubicBezTo>
                      <a:pt x="4" y="0"/>
                      <a:pt x="4" y="0"/>
                      <a:pt x="4" y="0"/>
                    </a:cubicBezTo>
                    <a:cubicBezTo>
                      <a:pt x="2" y="0"/>
                      <a:pt x="0" y="2"/>
                      <a:pt x="0" y="4"/>
                    </a:cubicBezTo>
                    <a:cubicBezTo>
                      <a:pt x="0" y="142"/>
                      <a:pt x="0" y="142"/>
                      <a:pt x="0" y="142"/>
                    </a:cubicBezTo>
                    <a:cubicBezTo>
                      <a:pt x="0" y="151"/>
                      <a:pt x="1" y="160"/>
                      <a:pt x="4" y="166"/>
                    </a:cubicBezTo>
                    <a:cubicBezTo>
                      <a:pt x="7" y="173"/>
                      <a:pt x="12" y="179"/>
                      <a:pt x="17" y="183"/>
                    </a:cubicBezTo>
                    <a:cubicBezTo>
                      <a:pt x="22" y="188"/>
                      <a:pt x="28" y="191"/>
                      <a:pt x="35" y="194"/>
                    </a:cubicBezTo>
                    <a:cubicBezTo>
                      <a:pt x="42" y="196"/>
                      <a:pt x="49" y="198"/>
                      <a:pt x="56" y="200"/>
                    </a:cubicBezTo>
                    <a:cubicBezTo>
                      <a:pt x="63" y="201"/>
                      <a:pt x="70" y="202"/>
                      <a:pt x="77" y="202"/>
                    </a:cubicBezTo>
                    <a:cubicBezTo>
                      <a:pt x="85" y="202"/>
                      <a:pt x="91" y="202"/>
                      <a:pt x="98" y="202"/>
                    </a:cubicBezTo>
                    <a:lnTo>
                      <a:pt x="144" y="202"/>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2" name="Freeform 12"/>
              <p:cNvSpPr>
                <a:spLocks/>
              </p:cNvSpPr>
              <p:nvPr/>
            </p:nvSpPr>
            <p:spPr bwMode="ltGray">
              <a:xfrm>
                <a:off x="3324225" y="5940425"/>
                <a:ext cx="82550" cy="76200"/>
              </a:xfrm>
              <a:custGeom>
                <a:avLst/>
                <a:gdLst>
                  <a:gd name="T0" fmla="*/ 142 w 223"/>
                  <a:gd name="T1" fmla="*/ 46 h 203"/>
                  <a:gd name="T2" fmla="*/ 213 w 223"/>
                  <a:gd name="T3" fmla="*/ 46 h 203"/>
                  <a:gd name="T4" fmla="*/ 223 w 223"/>
                  <a:gd name="T5" fmla="*/ 36 h 203"/>
                  <a:gd name="T6" fmla="*/ 223 w 223"/>
                  <a:gd name="T7" fmla="*/ 10 h 203"/>
                  <a:gd name="T8" fmla="*/ 213 w 223"/>
                  <a:gd name="T9" fmla="*/ 0 h 203"/>
                  <a:gd name="T10" fmla="*/ 10 w 223"/>
                  <a:gd name="T11" fmla="*/ 0 h 203"/>
                  <a:gd name="T12" fmla="*/ 0 w 223"/>
                  <a:gd name="T13" fmla="*/ 10 h 203"/>
                  <a:gd name="T14" fmla="*/ 0 w 223"/>
                  <a:gd name="T15" fmla="*/ 36 h 203"/>
                  <a:gd name="T16" fmla="*/ 10 w 223"/>
                  <a:gd name="T17" fmla="*/ 46 h 203"/>
                  <a:gd name="T18" fmla="*/ 81 w 223"/>
                  <a:gd name="T19" fmla="*/ 46 h 203"/>
                  <a:gd name="T20" fmla="*/ 86 w 223"/>
                  <a:gd name="T21" fmla="*/ 50 h 203"/>
                  <a:gd name="T22" fmla="*/ 86 w 223"/>
                  <a:gd name="T23" fmla="*/ 194 h 203"/>
                  <a:gd name="T24" fmla="*/ 95 w 223"/>
                  <a:gd name="T25" fmla="*/ 203 h 203"/>
                  <a:gd name="T26" fmla="*/ 128 w 223"/>
                  <a:gd name="T27" fmla="*/ 203 h 203"/>
                  <a:gd name="T28" fmla="*/ 137 w 223"/>
                  <a:gd name="T29" fmla="*/ 194 h 203"/>
                  <a:gd name="T30" fmla="*/ 137 w 223"/>
                  <a:gd name="T31" fmla="*/ 50 h 203"/>
                  <a:gd name="T32" fmla="*/ 142 w 223"/>
                  <a:gd name="T33" fmla="*/ 4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 h="203">
                    <a:moveTo>
                      <a:pt x="142" y="46"/>
                    </a:moveTo>
                    <a:cubicBezTo>
                      <a:pt x="213" y="46"/>
                      <a:pt x="213" y="46"/>
                      <a:pt x="213" y="46"/>
                    </a:cubicBezTo>
                    <a:cubicBezTo>
                      <a:pt x="218" y="46"/>
                      <a:pt x="223" y="41"/>
                      <a:pt x="223" y="36"/>
                    </a:cubicBezTo>
                    <a:cubicBezTo>
                      <a:pt x="223" y="10"/>
                      <a:pt x="223" y="10"/>
                      <a:pt x="223" y="10"/>
                    </a:cubicBezTo>
                    <a:cubicBezTo>
                      <a:pt x="223" y="4"/>
                      <a:pt x="218" y="0"/>
                      <a:pt x="213" y="0"/>
                    </a:cubicBezTo>
                    <a:cubicBezTo>
                      <a:pt x="10" y="0"/>
                      <a:pt x="10" y="0"/>
                      <a:pt x="10" y="0"/>
                    </a:cubicBezTo>
                    <a:cubicBezTo>
                      <a:pt x="4" y="0"/>
                      <a:pt x="0" y="4"/>
                      <a:pt x="0" y="10"/>
                    </a:cubicBezTo>
                    <a:cubicBezTo>
                      <a:pt x="0" y="36"/>
                      <a:pt x="0" y="36"/>
                      <a:pt x="0" y="36"/>
                    </a:cubicBezTo>
                    <a:cubicBezTo>
                      <a:pt x="0" y="41"/>
                      <a:pt x="4" y="46"/>
                      <a:pt x="10" y="46"/>
                    </a:cubicBezTo>
                    <a:cubicBezTo>
                      <a:pt x="81" y="46"/>
                      <a:pt x="81" y="46"/>
                      <a:pt x="81" y="46"/>
                    </a:cubicBezTo>
                    <a:cubicBezTo>
                      <a:pt x="84" y="46"/>
                      <a:pt x="86" y="48"/>
                      <a:pt x="86" y="50"/>
                    </a:cubicBezTo>
                    <a:cubicBezTo>
                      <a:pt x="86" y="194"/>
                      <a:pt x="86" y="194"/>
                      <a:pt x="86" y="194"/>
                    </a:cubicBezTo>
                    <a:cubicBezTo>
                      <a:pt x="86" y="199"/>
                      <a:pt x="90" y="203"/>
                      <a:pt x="95" y="203"/>
                    </a:cubicBezTo>
                    <a:cubicBezTo>
                      <a:pt x="128" y="203"/>
                      <a:pt x="128" y="203"/>
                      <a:pt x="128" y="203"/>
                    </a:cubicBezTo>
                    <a:cubicBezTo>
                      <a:pt x="133" y="203"/>
                      <a:pt x="137" y="199"/>
                      <a:pt x="137" y="194"/>
                    </a:cubicBezTo>
                    <a:cubicBezTo>
                      <a:pt x="137" y="50"/>
                      <a:pt x="137" y="50"/>
                      <a:pt x="137" y="50"/>
                    </a:cubicBezTo>
                    <a:cubicBezTo>
                      <a:pt x="137" y="48"/>
                      <a:pt x="139" y="46"/>
                      <a:pt x="142" y="46"/>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3" name="Freeform 13"/>
              <p:cNvSpPr>
                <a:spLocks noEditPoints="1"/>
              </p:cNvSpPr>
              <p:nvPr/>
            </p:nvSpPr>
            <p:spPr bwMode="ltGray">
              <a:xfrm>
                <a:off x="3381375" y="5940425"/>
                <a:ext cx="114300" cy="76200"/>
              </a:xfrm>
              <a:custGeom>
                <a:avLst/>
                <a:gdLst>
                  <a:gd name="T0" fmla="*/ 93 w 306"/>
                  <a:gd name="T1" fmla="*/ 152 h 204"/>
                  <a:gd name="T2" fmla="*/ 214 w 306"/>
                  <a:gd name="T3" fmla="*/ 152 h 204"/>
                  <a:gd name="T4" fmla="*/ 217 w 306"/>
                  <a:gd name="T5" fmla="*/ 154 h 204"/>
                  <a:gd name="T6" fmla="*/ 249 w 306"/>
                  <a:gd name="T7" fmla="*/ 202 h 204"/>
                  <a:gd name="T8" fmla="*/ 253 w 306"/>
                  <a:gd name="T9" fmla="*/ 204 h 204"/>
                  <a:gd name="T10" fmla="*/ 301 w 306"/>
                  <a:gd name="T11" fmla="*/ 204 h 204"/>
                  <a:gd name="T12" fmla="*/ 305 w 306"/>
                  <a:gd name="T13" fmla="*/ 202 h 204"/>
                  <a:gd name="T14" fmla="*/ 305 w 306"/>
                  <a:gd name="T15" fmla="*/ 197 h 204"/>
                  <a:gd name="T16" fmla="*/ 181 w 306"/>
                  <a:gd name="T17" fmla="*/ 15 h 204"/>
                  <a:gd name="T18" fmla="*/ 154 w 306"/>
                  <a:gd name="T19" fmla="*/ 0 h 204"/>
                  <a:gd name="T20" fmla="*/ 126 w 306"/>
                  <a:gd name="T21" fmla="*/ 16 h 204"/>
                  <a:gd name="T22" fmla="*/ 1 w 306"/>
                  <a:gd name="T23" fmla="*/ 197 h 204"/>
                  <a:gd name="T24" fmla="*/ 1 w 306"/>
                  <a:gd name="T25" fmla="*/ 203 h 204"/>
                  <a:gd name="T26" fmla="*/ 5 w 306"/>
                  <a:gd name="T27" fmla="*/ 204 h 204"/>
                  <a:gd name="T28" fmla="*/ 54 w 306"/>
                  <a:gd name="T29" fmla="*/ 204 h 204"/>
                  <a:gd name="T30" fmla="*/ 58 w 306"/>
                  <a:gd name="T31" fmla="*/ 202 h 204"/>
                  <a:gd name="T32" fmla="*/ 90 w 306"/>
                  <a:gd name="T33" fmla="*/ 154 h 204"/>
                  <a:gd name="T34" fmla="*/ 93 w 306"/>
                  <a:gd name="T35" fmla="*/ 152 h 204"/>
                  <a:gd name="T36" fmla="*/ 124 w 306"/>
                  <a:gd name="T37" fmla="*/ 102 h 204"/>
                  <a:gd name="T38" fmla="*/ 150 w 306"/>
                  <a:gd name="T39" fmla="*/ 65 h 204"/>
                  <a:gd name="T40" fmla="*/ 155 w 306"/>
                  <a:gd name="T41" fmla="*/ 65 h 204"/>
                  <a:gd name="T42" fmla="*/ 181 w 306"/>
                  <a:gd name="T43" fmla="*/ 102 h 204"/>
                  <a:gd name="T44" fmla="*/ 179 w 306"/>
                  <a:gd name="T45" fmla="*/ 106 h 204"/>
                  <a:gd name="T46" fmla="*/ 126 w 306"/>
                  <a:gd name="T47" fmla="*/ 106 h 204"/>
                  <a:gd name="T48" fmla="*/ 124 w 306"/>
                  <a:gd name="T49"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04">
                    <a:moveTo>
                      <a:pt x="93" y="152"/>
                    </a:moveTo>
                    <a:cubicBezTo>
                      <a:pt x="93" y="152"/>
                      <a:pt x="198" y="152"/>
                      <a:pt x="214" y="152"/>
                    </a:cubicBezTo>
                    <a:cubicBezTo>
                      <a:pt x="215" y="152"/>
                      <a:pt x="217" y="153"/>
                      <a:pt x="217" y="154"/>
                    </a:cubicBezTo>
                    <a:cubicBezTo>
                      <a:pt x="249" y="202"/>
                      <a:pt x="249" y="202"/>
                      <a:pt x="249" y="202"/>
                    </a:cubicBezTo>
                    <a:cubicBezTo>
                      <a:pt x="250" y="204"/>
                      <a:pt x="252" y="204"/>
                      <a:pt x="253" y="204"/>
                    </a:cubicBezTo>
                    <a:cubicBezTo>
                      <a:pt x="301" y="204"/>
                      <a:pt x="301" y="204"/>
                      <a:pt x="301" y="204"/>
                    </a:cubicBezTo>
                    <a:cubicBezTo>
                      <a:pt x="302" y="204"/>
                      <a:pt x="304" y="203"/>
                      <a:pt x="305" y="202"/>
                    </a:cubicBezTo>
                    <a:cubicBezTo>
                      <a:pt x="306" y="200"/>
                      <a:pt x="306" y="198"/>
                      <a:pt x="305" y="197"/>
                    </a:cubicBezTo>
                    <a:cubicBezTo>
                      <a:pt x="181" y="15"/>
                      <a:pt x="181" y="15"/>
                      <a:pt x="181" y="15"/>
                    </a:cubicBezTo>
                    <a:cubicBezTo>
                      <a:pt x="174" y="5"/>
                      <a:pt x="165" y="0"/>
                      <a:pt x="154" y="0"/>
                    </a:cubicBezTo>
                    <a:cubicBezTo>
                      <a:pt x="143" y="0"/>
                      <a:pt x="134" y="6"/>
                      <a:pt x="126" y="16"/>
                    </a:cubicBezTo>
                    <a:cubicBezTo>
                      <a:pt x="1" y="197"/>
                      <a:pt x="1" y="197"/>
                      <a:pt x="1" y="197"/>
                    </a:cubicBezTo>
                    <a:cubicBezTo>
                      <a:pt x="0" y="199"/>
                      <a:pt x="0" y="201"/>
                      <a:pt x="1" y="203"/>
                    </a:cubicBezTo>
                    <a:cubicBezTo>
                      <a:pt x="2" y="204"/>
                      <a:pt x="4" y="204"/>
                      <a:pt x="5" y="204"/>
                    </a:cubicBezTo>
                    <a:cubicBezTo>
                      <a:pt x="54" y="204"/>
                      <a:pt x="54" y="204"/>
                      <a:pt x="54" y="204"/>
                    </a:cubicBezTo>
                    <a:cubicBezTo>
                      <a:pt x="56" y="204"/>
                      <a:pt x="57" y="203"/>
                      <a:pt x="58" y="202"/>
                    </a:cubicBezTo>
                    <a:cubicBezTo>
                      <a:pt x="90" y="154"/>
                      <a:pt x="90" y="154"/>
                      <a:pt x="90" y="154"/>
                    </a:cubicBezTo>
                    <a:cubicBezTo>
                      <a:pt x="91" y="153"/>
                      <a:pt x="92" y="152"/>
                      <a:pt x="93" y="152"/>
                    </a:cubicBezTo>
                    <a:close/>
                    <a:moveTo>
                      <a:pt x="124" y="102"/>
                    </a:moveTo>
                    <a:cubicBezTo>
                      <a:pt x="150" y="65"/>
                      <a:pt x="150" y="65"/>
                      <a:pt x="150" y="65"/>
                    </a:cubicBezTo>
                    <a:cubicBezTo>
                      <a:pt x="151" y="63"/>
                      <a:pt x="154" y="63"/>
                      <a:pt x="155" y="65"/>
                    </a:cubicBezTo>
                    <a:cubicBezTo>
                      <a:pt x="181" y="102"/>
                      <a:pt x="181" y="102"/>
                      <a:pt x="181" y="102"/>
                    </a:cubicBezTo>
                    <a:cubicBezTo>
                      <a:pt x="183" y="104"/>
                      <a:pt x="181" y="106"/>
                      <a:pt x="179" y="106"/>
                    </a:cubicBezTo>
                    <a:cubicBezTo>
                      <a:pt x="126" y="106"/>
                      <a:pt x="126" y="106"/>
                      <a:pt x="126" y="106"/>
                    </a:cubicBezTo>
                    <a:cubicBezTo>
                      <a:pt x="124" y="106"/>
                      <a:pt x="123" y="104"/>
                      <a:pt x="124" y="1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4" name="Freeform 14"/>
              <p:cNvSpPr>
                <a:spLocks/>
              </p:cNvSpPr>
              <p:nvPr/>
            </p:nvSpPr>
            <p:spPr bwMode="ltGray">
              <a:xfrm>
                <a:off x="3498850" y="5940425"/>
                <a:ext cx="92075" cy="77788"/>
              </a:xfrm>
              <a:custGeom>
                <a:avLst/>
                <a:gdLst>
                  <a:gd name="T0" fmla="*/ 0 w 243"/>
                  <a:gd name="T1" fmla="*/ 29 h 206"/>
                  <a:gd name="T2" fmla="*/ 0 w 243"/>
                  <a:gd name="T3" fmla="*/ 197 h 206"/>
                  <a:gd name="T4" fmla="*/ 8 w 243"/>
                  <a:gd name="T5" fmla="*/ 204 h 206"/>
                  <a:gd name="T6" fmla="*/ 44 w 243"/>
                  <a:gd name="T7" fmla="*/ 204 h 206"/>
                  <a:gd name="T8" fmla="*/ 52 w 243"/>
                  <a:gd name="T9" fmla="*/ 197 h 206"/>
                  <a:gd name="T10" fmla="*/ 52 w 243"/>
                  <a:gd name="T11" fmla="*/ 79 h 206"/>
                  <a:gd name="T12" fmla="*/ 56 w 243"/>
                  <a:gd name="T13" fmla="*/ 77 h 206"/>
                  <a:gd name="T14" fmla="*/ 191 w 243"/>
                  <a:gd name="T15" fmla="*/ 195 h 206"/>
                  <a:gd name="T16" fmla="*/ 218 w 243"/>
                  <a:gd name="T17" fmla="*/ 206 h 206"/>
                  <a:gd name="T18" fmla="*/ 243 w 243"/>
                  <a:gd name="T19" fmla="*/ 176 h 206"/>
                  <a:gd name="T20" fmla="*/ 243 w 243"/>
                  <a:gd name="T21" fmla="*/ 9 h 206"/>
                  <a:gd name="T22" fmla="*/ 236 w 243"/>
                  <a:gd name="T23" fmla="*/ 2 h 206"/>
                  <a:gd name="T24" fmla="*/ 199 w 243"/>
                  <a:gd name="T25" fmla="*/ 2 h 206"/>
                  <a:gd name="T26" fmla="*/ 192 w 243"/>
                  <a:gd name="T27" fmla="*/ 9 h 206"/>
                  <a:gd name="T28" fmla="*/ 192 w 243"/>
                  <a:gd name="T29" fmla="*/ 126 h 206"/>
                  <a:gd name="T30" fmla="*/ 188 w 243"/>
                  <a:gd name="T31" fmla="*/ 128 h 206"/>
                  <a:gd name="T32" fmla="*/ 54 w 243"/>
                  <a:gd name="T33" fmla="*/ 12 h 206"/>
                  <a:gd name="T34" fmla="*/ 25 w 243"/>
                  <a:gd name="T35" fmla="*/ 0 h 206"/>
                  <a:gd name="T36" fmla="*/ 0 w 243"/>
                  <a:gd name="T37" fmla="*/ 2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06">
                    <a:moveTo>
                      <a:pt x="0" y="29"/>
                    </a:moveTo>
                    <a:cubicBezTo>
                      <a:pt x="0" y="197"/>
                      <a:pt x="0" y="197"/>
                      <a:pt x="0" y="197"/>
                    </a:cubicBezTo>
                    <a:cubicBezTo>
                      <a:pt x="0" y="201"/>
                      <a:pt x="4" y="204"/>
                      <a:pt x="8" y="204"/>
                    </a:cubicBezTo>
                    <a:cubicBezTo>
                      <a:pt x="44" y="204"/>
                      <a:pt x="44" y="204"/>
                      <a:pt x="44" y="204"/>
                    </a:cubicBezTo>
                    <a:cubicBezTo>
                      <a:pt x="48" y="204"/>
                      <a:pt x="52" y="201"/>
                      <a:pt x="52" y="197"/>
                    </a:cubicBezTo>
                    <a:cubicBezTo>
                      <a:pt x="52" y="79"/>
                      <a:pt x="52" y="79"/>
                      <a:pt x="52" y="79"/>
                    </a:cubicBezTo>
                    <a:cubicBezTo>
                      <a:pt x="52" y="77"/>
                      <a:pt x="54" y="76"/>
                      <a:pt x="56" y="77"/>
                    </a:cubicBezTo>
                    <a:cubicBezTo>
                      <a:pt x="191" y="195"/>
                      <a:pt x="191" y="195"/>
                      <a:pt x="191" y="195"/>
                    </a:cubicBezTo>
                    <a:cubicBezTo>
                      <a:pt x="199" y="202"/>
                      <a:pt x="208" y="206"/>
                      <a:pt x="218" y="206"/>
                    </a:cubicBezTo>
                    <a:cubicBezTo>
                      <a:pt x="227" y="206"/>
                      <a:pt x="243" y="202"/>
                      <a:pt x="243" y="176"/>
                    </a:cubicBezTo>
                    <a:cubicBezTo>
                      <a:pt x="243" y="9"/>
                      <a:pt x="243" y="9"/>
                      <a:pt x="243" y="9"/>
                    </a:cubicBezTo>
                    <a:cubicBezTo>
                      <a:pt x="243" y="5"/>
                      <a:pt x="240" y="2"/>
                      <a:pt x="236" y="2"/>
                    </a:cubicBezTo>
                    <a:cubicBezTo>
                      <a:pt x="199" y="2"/>
                      <a:pt x="199" y="2"/>
                      <a:pt x="199" y="2"/>
                    </a:cubicBezTo>
                    <a:cubicBezTo>
                      <a:pt x="195" y="2"/>
                      <a:pt x="192" y="5"/>
                      <a:pt x="192" y="9"/>
                    </a:cubicBezTo>
                    <a:cubicBezTo>
                      <a:pt x="192" y="126"/>
                      <a:pt x="192" y="126"/>
                      <a:pt x="192" y="126"/>
                    </a:cubicBezTo>
                    <a:cubicBezTo>
                      <a:pt x="192" y="129"/>
                      <a:pt x="189" y="130"/>
                      <a:pt x="188" y="128"/>
                    </a:cubicBezTo>
                    <a:cubicBezTo>
                      <a:pt x="54" y="12"/>
                      <a:pt x="54" y="12"/>
                      <a:pt x="54" y="12"/>
                    </a:cubicBezTo>
                    <a:cubicBezTo>
                      <a:pt x="45" y="4"/>
                      <a:pt x="35" y="0"/>
                      <a:pt x="25" y="0"/>
                    </a:cubicBezTo>
                    <a:cubicBezTo>
                      <a:pt x="16" y="0"/>
                      <a:pt x="0" y="4"/>
                      <a:pt x="0" y="29"/>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5" name="Freeform 15"/>
              <p:cNvSpPr>
                <a:spLocks/>
              </p:cNvSpPr>
              <p:nvPr/>
            </p:nvSpPr>
            <p:spPr bwMode="ltGray">
              <a:xfrm>
                <a:off x="3597275" y="5942013"/>
                <a:ext cx="19050" cy="74613"/>
              </a:xfrm>
              <a:custGeom>
                <a:avLst/>
                <a:gdLst>
                  <a:gd name="T0" fmla="*/ 4 w 51"/>
                  <a:gd name="T1" fmla="*/ 202 h 202"/>
                  <a:gd name="T2" fmla="*/ 47 w 51"/>
                  <a:gd name="T3" fmla="*/ 202 h 202"/>
                  <a:gd name="T4" fmla="*/ 51 w 51"/>
                  <a:gd name="T5" fmla="*/ 198 h 202"/>
                  <a:gd name="T6" fmla="*/ 51 w 51"/>
                  <a:gd name="T7" fmla="*/ 4 h 202"/>
                  <a:gd name="T8" fmla="*/ 47 w 51"/>
                  <a:gd name="T9" fmla="*/ 0 h 202"/>
                  <a:gd name="T10" fmla="*/ 4 w 51"/>
                  <a:gd name="T11" fmla="*/ 0 h 202"/>
                  <a:gd name="T12" fmla="*/ 0 w 51"/>
                  <a:gd name="T13" fmla="*/ 4 h 202"/>
                  <a:gd name="T14" fmla="*/ 0 w 51"/>
                  <a:gd name="T15" fmla="*/ 198 h 202"/>
                  <a:gd name="T16" fmla="*/ 4 w 5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02">
                    <a:moveTo>
                      <a:pt x="4" y="202"/>
                    </a:moveTo>
                    <a:cubicBezTo>
                      <a:pt x="47" y="202"/>
                      <a:pt x="47" y="202"/>
                      <a:pt x="47" y="202"/>
                    </a:cubicBezTo>
                    <a:cubicBezTo>
                      <a:pt x="49" y="202"/>
                      <a:pt x="51" y="200"/>
                      <a:pt x="51" y="198"/>
                    </a:cubicBezTo>
                    <a:cubicBezTo>
                      <a:pt x="51" y="4"/>
                      <a:pt x="51" y="4"/>
                      <a:pt x="51" y="4"/>
                    </a:cubicBezTo>
                    <a:cubicBezTo>
                      <a:pt x="51" y="2"/>
                      <a:pt x="49" y="0"/>
                      <a:pt x="47" y="0"/>
                    </a:cubicBezTo>
                    <a:cubicBezTo>
                      <a:pt x="4" y="0"/>
                      <a:pt x="4" y="0"/>
                      <a:pt x="4" y="0"/>
                    </a:cubicBezTo>
                    <a:cubicBezTo>
                      <a:pt x="2" y="0"/>
                      <a:pt x="0" y="2"/>
                      <a:pt x="0" y="4"/>
                    </a:cubicBezTo>
                    <a:cubicBezTo>
                      <a:pt x="0" y="198"/>
                      <a:pt x="0" y="198"/>
                      <a:pt x="0" y="198"/>
                    </a:cubicBezTo>
                    <a:cubicBezTo>
                      <a:pt x="0" y="200"/>
                      <a:pt x="2" y="202"/>
                      <a:pt x="4" y="202"/>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6" name="Freeform 16"/>
              <p:cNvSpPr>
                <a:spLocks/>
              </p:cNvSpPr>
              <p:nvPr/>
            </p:nvSpPr>
            <p:spPr bwMode="ltGray">
              <a:xfrm>
                <a:off x="3684588" y="5940425"/>
                <a:ext cx="50800" cy="33338"/>
              </a:xfrm>
              <a:custGeom>
                <a:avLst/>
                <a:gdLst>
                  <a:gd name="T0" fmla="*/ 30 w 132"/>
                  <a:gd name="T1" fmla="*/ 86 h 88"/>
                  <a:gd name="T2" fmla="*/ 37 w 132"/>
                  <a:gd name="T3" fmla="*/ 86 h 88"/>
                  <a:gd name="T4" fmla="*/ 130 w 132"/>
                  <a:gd name="T5" fmla="*/ 8 h 88"/>
                  <a:gd name="T6" fmla="*/ 132 w 132"/>
                  <a:gd name="T7" fmla="*/ 4 h 88"/>
                  <a:gd name="T8" fmla="*/ 127 w 132"/>
                  <a:gd name="T9" fmla="*/ 0 h 88"/>
                  <a:gd name="T10" fmla="*/ 71 w 132"/>
                  <a:gd name="T11" fmla="*/ 0 h 88"/>
                  <a:gd name="T12" fmla="*/ 68 w 132"/>
                  <a:gd name="T13" fmla="*/ 1 h 88"/>
                  <a:gd name="T14" fmla="*/ 2 w 132"/>
                  <a:gd name="T15" fmla="*/ 55 h 88"/>
                  <a:gd name="T16" fmla="*/ 2 w 132"/>
                  <a:gd name="T17" fmla="*/ 62 h 88"/>
                  <a:gd name="T18" fmla="*/ 30 w 132"/>
                  <a:gd name="T1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8">
                    <a:moveTo>
                      <a:pt x="30" y="86"/>
                    </a:moveTo>
                    <a:cubicBezTo>
                      <a:pt x="32" y="88"/>
                      <a:pt x="35" y="88"/>
                      <a:pt x="37" y="86"/>
                    </a:cubicBezTo>
                    <a:cubicBezTo>
                      <a:pt x="130" y="8"/>
                      <a:pt x="130" y="8"/>
                      <a:pt x="130" y="8"/>
                    </a:cubicBezTo>
                    <a:cubicBezTo>
                      <a:pt x="132" y="7"/>
                      <a:pt x="132" y="6"/>
                      <a:pt x="132" y="4"/>
                    </a:cubicBezTo>
                    <a:cubicBezTo>
                      <a:pt x="132" y="2"/>
                      <a:pt x="130" y="0"/>
                      <a:pt x="127" y="0"/>
                    </a:cubicBezTo>
                    <a:cubicBezTo>
                      <a:pt x="71" y="0"/>
                      <a:pt x="71" y="0"/>
                      <a:pt x="71" y="0"/>
                    </a:cubicBezTo>
                    <a:cubicBezTo>
                      <a:pt x="70" y="0"/>
                      <a:pt x="69" y="0"/>
                      <a:pt x="68" y="1"/>
                    </a:cubicBezTo>
                    <a:cubicBezTo>
                      <a:pt x="2" y="55"/>
                      <a:pt x="2" y="55"/>
                      <a:pt x="2" y="55"/>
                    </a:cubicBezTo>
                    <a:cubicBezTo>
                      <a:pt x="0" y="57"/>
                      <a:pt x="0" y="60"/>
                      <a:pt x="2" y="62"/>
                    </a:cubicBezTo>
                    <a:lnTo>
                      <a:pt x="30" y="86"/>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7" name="Freeform 17"/>
              <p:cNvSpPr>
                <a:spLocks/>
              </p:cNvSpPr>
              <p:nvPr/>
            </p:nvSpPr>
            <p:spPr bwMode="ltGray">
              <a:xfrm>
                <a:off x="3686175" y="5984875"/>
                <a:ext cx="49212" cy="33338"/>
              </a:xfrm>
              <a:custGeom>
                <a:avLst/>
                <a:gdLst>
                  <a:gd name="T0" fmla="*/ 132 w 132"/>
                  <a:gd name="T1" fmla="*/ 83 h 87"/>
                  <a:gd name="T2" fmla="*/ 130 w 132"/>
                  <a:gd name="T3" fmla="*/ 79 h 87"/>
                  <a:gd name="T4" fmla="*/ 35 w 132"/>
                  <a:gd name="T5" fmla="*/ 1 h 87"/>
                  <a:gd name="T6" fmla="*/ 29 w 132"/>
                  <a:gd name="T7" fmla="*/ 1 h 87"/>
                  <a:gd name="T8" fmla="*/ 3 w 132"/>
                  <a:gd name="T9" fmla="*/ 24 h 87"/>
                  <a:gd name="T10" fmla="*/ 3 w 132"/>
                  <a:gd name="T11" fmla="*/ 32 h 87"/>
                  <a:gd name="T12" fmla="*/ 68 w 132"/>
                  <a:gd name="T13" fmla="*/ 86 h 87"/>
                  <a:gd name="T14" fmla="*/ 71 w 132"/>
                  <a:gd name="T15" fmla="*/ 87 h 87"/>
                  <a:gd name="T16" fmla="*/ 127 w 132"/>
                  <a:gd name="T17" fmla="*/ 87 h 87"/>
                  <a:gd name="T18" fmla="*/ 132 w 132"/>
                  <a:gd name="T19"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7">
                    <a:moveTo>
                      <a:pt x="132" y="83"/>
                    </a:moveTo>
                    <a:cubicBezTo>
                      <a:pt x="132" y="81"/>
                      <a:pt x="132" y="80"/>
                      <a:pt x="130" y="79"/>
                    </a:cubicBezTo>
                    <a:cubicBezTo>
                      <a:pt x="35" y="1"/>
                      <a:pt x="35" y="1"/>
                      <a:pt x="35" y="1"/>
                    </a:cubicBezTo>
                    <a:cubicBezTo>
                      <a:pt x="34" y="0"/>
                      <a:pt x="31" y="0"/>
                      <a:pt x="29" y="1"/>
                    </a:cubicBezTo>
                    <a:cubicBezTo>
                      <a:pt x="3" y="24"/>
                      <a:pt x="3" y="24"/>
                      <a:pt x="3" y="24"/>
                    </a:cubicBezTo>
                    <a:cubicBezTo>
                      <a:pt x="0" y="26"/>
                      <a:pt x="0" y="30"/>
                      <a:pt x="3" y="32"/>
                    </a:cubicBezTo>
                    <a:cubicBezTo>
                      <a:pt x="68" y="86"/>
                      <a:pt x="68" y="86"/>
                      <a:pt x="68" y="86"/>
                    </a:cubicBezTo>
                    <a:cubicBezTo>
                      <a:pt x="69" y="87"/>
                      <a:pt x="70" y="87"/>
                      <a:pt x="71" y="87"/>
                    </a:cubicBezTo>
                    <a:cubicBezTo>
                      <a:pt x="127" y="87"/>
                      <a:pt x="127" y="87"/>
                      <a:pt x="127" y="87"/>
                    </a:cubicBezTo>
                    <a:cubicBezTo>
                      <a:pt x="130" y="87"/>
                      <a:pt x="132" y="85"/>
                      <a:pt x="132" y="8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8" name="Freeform 18"/>
              <p:cNvSpPr>
                <a:spLocks noEditPoints="1"/>
              </p:cNvSpPr>
              <p:nvPr/>
            </p:nvSpPr>
            <p:spPr bwMode="ltGray">
              <a:xfrm>
                <a:off x="3740150" y="6003925"/>
                <a:ext cx="14287" cy="14288"/>
              </a:xfrm>
              <a:custGeom>
                <a:avLst/>
                <a:gdLst>
                  <a:gd name="T0" fmla="*/ 20 w 39"/>
                  <a:gd name="T1" fmla="*/ 37 h 37"/>
                  <a:gd name="T2" fmla="*/ 39 w 39"/>
                  <a:gd name="T3" fmla="*/ 18 h 37"/>
                  <a:gd name="T4" fmla="*/ 20 w 39"/>
                  <a:gd name="T5" fmla="*/ 0 h 37"/>
                  <a:gd name="T6" fmla="*/ 0 w 39"/>
                  <a:gd name="T7" fmla="*/ 18 h 37"/>
                  <a:gd name="T8" fmla="*/ 20 w 39"/>
                  <a:gd name="T9" fmla="*/ 37 h 37"/>
                  <a:gd name="T10" fmla="*/ 20 w 39"/>
                  <a:gd name="T11" fmla="*/ 3 h 37"/>
                  <a:gd name="T12" fmla="*/ 34 w 39"/>
                  <a:gd name="T13" fmla="*/ 19 h 37"/>
                  <a:gd name="T14" fmla="*/ 20 w 39"/>
                  <a:gd name="T15" fmla="*/ 33 h 37"/>
                  <a:gd name="T16" fmla="*/ 5 w 39"/>
                  <a:gd name="T17" fmla="*/ 18 h 37"/>
                  <a:gd name="T18" fmla="*/ 20 w 39"/>
                  <a:gd name="T1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7">
                    <a:moveTo>
                      <a:pt x="20" y="37"/>
                    </a:moveTo>
                    <a:cubicBezTo>
                      <a:pt x="30" y="37"/>
                      <a:pt x="39" y="29"/>
                      <a:pt x="39" y="18"/>
                    </a:cubicBezTo>
                    <a:cubicBezTo>
                      <a:pt x="39" y="8"/>
                      <a:pt x="30" y="0"/>
                      <a:pt x="20" y="0"/>
                    </a:cubicBezTo>
                    <a:cubicBezTo>
                      <a:pt x="9" y="0"/>
                      <a:pt x="0" y="8"/>
                      <a:pt x="0" y="18"/>
                    </a:cubicBezTo>
                    <a:cubicBezTo>
                      <a:pt x="0" y="29"/>
                      <a:pt x="9" y="37"/>
                      <a:pt x="20" y="37"/>
                    </a:cubicBezTo>
                    <a:close/>
                    <a:moveTo>
                      <a:pt x="20" y="3"/>
                    </a:moveTo>
                    <a:cubicBezTo>
                      <a:pt x="28" y="3"/>
                      <a:pt x="34" y="10"/>
                      <a:pt x="34" y="19"/>
                    </a:cubicBezTo>
                    <a:cubicBezTo>
                      <a:pt x="34" y="27"/>
                      <a:pt x="28" y="34"/>
                      <a:pt x="20" y="33"/>
                    </a:cubicBezTo>
                    <a:cubicBezTo>
                      <a:pt x="11" y="33"/>
                      <a:pt x="5" y="27"/>
                      <a:pt x="5" y="18"/>
                    </a:cubicBezTo>
                    <a:cubicBezTo>
                      <a:pt x="5" y="10"/>
                      <a:pt x="11" y="3"/>
                      <a:pt x="20" y="3"/>
                    </a:cubicBez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59" name="Freeform 19"/>
              <p:cNvSpPr>
                <a:spLocks noEditPoints="1"/>
              </p:cNvSpPr>
              <p:nvPr/>
            </p:nvSpPr>
            <p:spPr bwMode="ltGray">
              <a:xfrm>
                <a:off x="3744913" y="6008688"/>
                <a:ext cx="6350" cy="6350"/>
              </a:xfrm>
              <a:custGeom>
                <a:avLst/>
                <a:gdLst>
                  <a:gd name="T0" fmla="*/ 5 w 17"/>
                  <a:gd name="T1" fmla="*/ 12 h 19"/>
                  <a:gd name="T2" fmla="*/ 7 w 17"/>
                  <a:gd name="T3" fmla="*/ 12 h 19"/>
                  <a:gd name="T4" fmla="*/ 11 w 17"/>
                  <a:gd name="T5" fmla="*/ 15 h 19"/>
                  <a:gd name="T6" fmla="*/ 12 w 17"/>
                  <a:gd name="T7" fmla="*/ 19 h 19"/>
                  <a:gd name="T8" fmla="*/ 17 w 17"/>
                  <a:gd name="T9" fmla="*/ 19 h 19"/>
                  <a:gd name="T10" fmla="*/ 15 w 17"/>
                  <a:gd name="T11" fmla="*/ 15 h 19"/>
                  <a:gd name="T12" fmla="*/ 12 w 17"/>
                  <a:gd name="T13" fmla="*/ 10 h 19"/>
                  <a:gd name="T14" fmla="*/ 12 w 17"/>
                  <a:gd name="T15" fmla="*/ 10 h 19"/>
                  <a:gd name="T16" fmla="*/ 16 w 17"/>
                  <a:gd name="T17" fmla="*/ 5 h 19"/>
                  <a:gd name="T18" fmla="*/ 14 w 17"/>
                  <a:gd name="T19" fmla="*/ 1 h 19"/>
                  <a:gd name="T20" fmla="*/ 8 w 17"/>
                  <a:gd name="T21" fmla="*/ 0 h 19"/>
                  <a:gd name="T22" fmla="*/ 0 w 17"/>
                  <a:gd name="T23" fmla="*/ 0 h 19"/>
                  <a:gd name="T24" fmla="*/ 0 w 17"/>
                  <a:gd name="T25" fmla="*/ 19 h 19"/>
                  <a:gd name="T26" fmla="*/ 5 w 17"/>
                  <a:gd name="T27" fmla="*/ 19 h 19"/>
                  <a:gd name="T28" fmla="*/ 5 w 17"/>
                  <a:gd name="T29" fmla="*/ 12 h 19"/>
                  <a:gd name="T30" fmla="*/ 5 w 17"/>
                  <a:gd name="T31" fmla="*/ 3 h 19"/>
                  <a:gd name="T32" fmla="*/ 7 w 17"/>
                  <a:gd name="T33" fmla="*/ 3 h 19"/>
                  <a:gd name="T34" fmla="*/ 11 w 17"/>
                  <a:gd name="T35" fmla="*/ 6 h 19"/>
                  <a:gd name="T36" fmla="*/ 7 w 17"/>
                  <a:gd name="T37" fmla="*/ 9 h 19"/>
                  <a:gd name="T38" fmla="*/ 5 w 17"/>
                  <a:gd name="T39" fmla="*/ 9 h 19"/>
                  <a:gd name="T40" fmla="*/ 5 w 17"/>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5" y="12"/>
                    </a:moveTo>
                    <a:cubicBezTo>
                      <a:pt x="7" y="12"/>
                      <a:pt x="7" y="12"/>
                      <a:pt x="7" y="12"/>
                    </a:cubicBezTo>
                    <a:cubicBezTo>
                      <a:pt x="9" y="12"/>
                      <a:pt x="10" y="13"/>
                      <a:pt x="11" y="15"/>
                    </a:cubicBezTo>
                    <a:cubicBezTo>
                      <a:pt x="11" y="17"/>
                      <a:pt x="12" y="18"/>
                      <a:pt x="12" y="19"/>
                    </a:cubicBezTo>
                    <a:cubicBezTo>
                      <a:pt x="17" y="19"/>
                      <a:pt x="17" y="19"/>
                      <a:pt x="17" y="19"/>
                    </a:cubicBezTo>
                    <a:cubicBezTo>
                      <a:pt x="16" y="18"/>
                      <a:pt x="16" y="17"/>
                      <a:pt x="15" y="15"/>
                    </a:cubicBezTo>
                    <a:cubicBezTo>
                      <a:pt x="15" y="12"/>
                      <a:pt x="14" y="11"/>
                      <a:pt x="12" y="10"/>
                    </a:cubicBezTo>
                    <a:cubicBezTo>
                      <a:pt x="12" y="10"/>
                      <a:pt x="12" y="10"/>
                      <a:pt x="12" y="10"/>
                    </a:cubicBezTo>
                    <a:cubicBezTo>
                      <a:pt x="14" y="9"/>
                      <a:pt x="16" y="8"/>
                      <a:pt x="16" y="5"/>
                    </a:cubicBezTo>
                    <a:cubicBezTo>
                      <a:pt x="16" y="3"/>
                      <a:pt x="15" y="2"/>
                      <a:pt x="14" y="1"/>
                    </a:cubicBezTo>
                    <a:cubicBezTo>
                      <a:pt x="13" y="0"/>
                      <a:pt x="11" y="0"/>
                      <a:pt x="8" y="0"/>
                    </a:cubicBezTo>
                    <a:cubicBezTo>
                      <a:pt x="4" y="0"/>
                      <a:pt x="2" y="0"/>
                      <a:pt x="0" y="0"/>
                    </a:cubicBezTo>
                    <a:cubicBezTo>
                      <a:pt x="0" y="19"/>
                      <a:pt x="0" y="19"/>
                      <a:pt x="0" y="19"/>
                    </a:cubicBezTo>
                    <a:cubicBezTo>
                      <a:pt x="5" y="19"/>
                      <a:pt x="5" y="19"/>
                      <a:pt x="5" y="19"/>
                    </a:cubicBezTo>
                    <a:lnTo>
                      <a:pt x="5" y="12"/>
                    </a:lnTo>
                    <a:close/>
                    <a:moveTo>
                      <a:pt x="5" y="3"/>
                    </a:moveTo>
                    <a:cubicBezTo>
                      <a:pt x="5" y="3"/>
                      <a:pt x="6" y="3"/>
                      <a:pt x="7" y="3"/>
                    </a:cubicBezTo>
                    <a:cubicBezTo>
                      <a:pt x="10" y="3"/>
                      <a:pt x="11" y="4"/>
                      <a:pt x="11" y="6"/>
                    </a:cubicBezTo>
                    <a:cubicBezTo>
                      <a:pt x="11" y="8"/>
                      <a:pt x="9" y="9"/>
                      <a:pt x="7" y="9"/>
                    </a:cubicBezTo>
                    <a:cubicBezTo>
                      <a:pt x="5" y="9"/>
                      <a:pt x="5" y="9"/>
                      <a:pt x="5" y="9"/>
                    </a:cubicBezTo>
                    <a:lnTo>
                      <a:pt x="5" y="3"/>
                    </a:lnTo>
                    <a:close/>
                  </a:path>
                </a:pathLst>
              </a:custGeom>
              <a:solidFill>
                <a:srgbClr val="034E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0" name="Freeform 20"/>
              <p:cNvSpPr>
                <a:spLocks noEditPoints="1"/>
              </p:cNvSpPr>
              <p:nvPr/>
            </p:nvSpPr>
            <p:spPr bwMode="ltGray">
              <a:xfrm>
                <a:off x="4064000" y="5949950"/>
                <a:ext cx="61912" cy="61913"/>
              </a:xfrm>
              <a:custGeom>
                <a:avLst/>
                <a:gdLst>
                  <a:gd name="T0" fmla="*/ 82 w 165"/>
                  <a:gd name="T1" fmla="*/ 0 h 165"/>
                  <a:gd name="T2" fmla="*/ 0 w 165"/>
                  <a:gd name="T3" fmla="*/ 82 h 165"/>
                  <a:gd name="T4" fmla="*/ 82 w 165"/>
                  <a:gd name="T5" fmla="*/ 165 h 165"/>
                  <a:gd name="T6" fmla="*/ 165 w 165"/>
                  <a:gd name="T7" fmla="*/ 82 h 165"/>
                  <a:gd name="T8" fmla="*/ 82 w 165"/>
                  <a:gd name="T9" fmla="*/ 0 h 165"/>
                  <a:gd name="T10" fmla="*/ 82 w 165"/>
                  <a:gd name="T11" fmla="*/ 132 h 165"/>
                  <a:gd name="T12" fmla="*/ 33 w 165"/>
                  <a:gd name="T13" fmla="*/ 82 h 165"/>
                  <a:gd name="T14" fmla="*/ 82 w 165"/>
                  <a:gd name="T15" fmla="*/ 33 h 165"/>
                  <a:gd name="T16" fmla="*/ 132 w 165"/>
                  <a:gd name="T17" fmla="*/ 82 h 165"/>
                  <a:gd name="T18" fmla="*/ 82 w 165"/>
                  <a:gd name="T19" fmla="*/ 13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5">
                    <a:moveTo>
                      <a:pt x="82" y="0"/>
                    </a:moveTo>
                    <a:cubicBezTo>
                      <a:pt x="37" y="0"/>
                      <a:pt x="0" y="37"/>
                      <a:pt x="0" y="82"/>
                    </a:cubicBezTo>
                    <a:cubicBezTo>
                      <a:pt x="0" y="128"/>
                      <a:pt x="37" y="165"/>
                      <a:pt x="82" y="165"/>
                    </a:cubicBezTo>
                    <a:cubicBezTo>
                      <a:pt x="128" y="165"/>
                      <a:pt x="165" y="128"/>
                      <a:pt x="165" y="82"/>
                    </a:cubicBezTo>
                    <a:cubicBezTo>
                      <a:pt x="165" y="37"/>
                      <a:pt x="128" y="0"/>
                      <a:pt x="82" y="0"/>
                    </a:cubicBezTo>
                    <a:close/>
                    <a:moveTo>
                      <a:pt x="82" y="132"/>
                    </a:moveTo>
                    <a:cubicBezTo>
                      <a:pt x="55" y="132"/>
                      <a:pt x="33" y="109"/>
                      <a:pt x="33" y="82"/>
                    </a:cubicBezTo>
                    <a:cubicBezTo>
                      <a:pt x="33" y="55"/>
                      <a:pt x="55" y="33"/>
                      <a:pt x="82" y="33"/>
                    </a:cubicBezTo>
                    <a:cubicBezTo>
                      <a:pt x="110" y="33"/>
                      <a:pt x="132" y="55"/>
                      <a:pt x="132" y="82"/>
                    </a:cubicBezTo>
                    <a:cubicBezTo>
                      <a:pt x="132" y="109"/>
                      <a:pt x="110" y="132"/>
                      <a:pt x="82" y="132"/>
                    </a:cubicBezTo>
                    <a:close/>
                  </a:path>
                </a:pathLst>
              </a:cu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1" name="Oval 21"/>
              <p:cNvSpPr>
                <a:spLocks noChangeArrowheads="1"/>
              </p:cNvSpPr>
              <p:nvPr/>
            </p:nvSpPr>
            <p:spPr bwMode="ltGray">
              <a:xfrm>
                <a:off x="4081463" y="5967413"/>
                <a:ext cx="26987" cy="26988"/>
              </a:xfrm>
              <a:prstGeom prst="ellipse">
                <a:avLst/>
              </a:prstGeom>
              <a:solidFill>
                <a:srgbClr val="898E9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sp>
            <p:nvSpPr>
              <p:cNvPr id="62" name="Freeform 22"/>
              <p:cNvSpPr>
                <a:spLocks noEditPoints="1"/>
              </p:cNvSpPr>
              <p:nvPr/>
            </p:nvSpPr>
            <p:spPr bwMode="ltGray">
              <a:xfrm>
                <a:off x="4076700" y="5962650"/>
                <a:ext cx="36512" cy="36513"/>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85 h 99"/>
                  <a:gd name="T12" fmla="*/ 13 w 99"/>
                  <a:gd name="T13" fmla="*/ 49 h 99"/>
                  <a:gd name="T14" fmla="*/ 49 w 99"/>
                  <a:gd name="T15" fmla="*/ 13 h 99"/>
                  <a:gd name="T16" fmla="*/ 86 w 99"/>
                  <a:gd name="T17" fmla="*/ 49 h 99"/>
                  <a:gd name="T18" fmla="*/ 49 w 99"/>
                  <a:gd name="T19"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6"/>
                      <a:pt x="22" y="99"/>
                      <a:pt x="49" y="99"/>
                    </a:cubicBezTo>
                    <a:cubicBezTo>
                      <a:pt x="77" y="99"/>
                      <a:pt x="99" y="76"/>
                      <a:pt x="99" y="49"/>
                    </a:cubicBezTo>
                    <a:cubicBezTo>
                      <a:pt x="99" y="22"/>
                      <a:pt x="77" y="0"/>
                      <a:pt x="49" y="0"/>
                    </a:cubicBezTo>
                    <a:close/>
                    <a:moveTo>
                      <a:pt x="49" y="85"/>
                    </a:moveTo>
                    <a:cubicBezTo>
                      <a:pt x="29" y="85"/>
                      <a:pt x="13" y="69"/>
                      <a:pt x="13" y="49"/>
                    </a:cubicBezTo>
                    <a:cubicBezTo>
                      <a:pt x="13" y="29"/>
                      <a:pt x="29" y="13"/>
                      <a:pt x="49" y="13"/>
                    </a:cubicBezTo>
                    <a:cubicBezTo>
                      <a:pt x="69" y="13"/>
                      <a:pt x="86" y="29"/>
                      <a:pt x="86" y="49"/>
                    </a:cubicBezTo>
                    <a:cubicBezTo>
                      <a:pt x="86" y="69"/>
                      <a:pt x="69" y="85"/>
                      <a:pt x="49" y="85"/>
                    </a:cubicBezTo>
                    <a:close/>
                  </a:path>
                </a:pathLst>
              </a:custGeom>
              <a:solidFill>
                <a:srgbClr val="1C1B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264" tIns="62132" rIns="124264" bIns="62132" numCol="1" anchor="t" anchorCtr="0" compatLnSpc="1">
                <a:prstTxWarp prst="textNoShape">
                  <a:avLst/>
                </a:prstTxWarp>
              </a:bodyPr>
              <a:lstStyle/>
              <a:p>
                <a:pPr defTabSz="932597"/>
                <a:endParaRPr lang="en-US" sz="2446" kern="0">
                  <a:solidFill>
                    <a:sysClr val="windowText" lastClr="000000"/>
                  </a:solidFill>
                </a:endParaRPr>
              </a:p>
            </p:txBody>
          </p:sp>
        </p:grpSp>
      </p:grpSp>
      <p:sp>
        <p:nvSpPr>
          <p:cNvPr id="80" name="Rectangle 79"/>
          <p:cNvSpPr/>
          <p:nvPr/>
        </p:nvSpPr>
        <p:spPr bwMode="gray">
          <a:xfrm>
            <a:off x="2904026" y="5641256"/>
            <a:ext cx="8562073" cy="509758"/>
          </a:xfrm>
          <a:prstGeom prst="rect">
            <a:avLst/>
          </a:prstGeom>
          <a:noFill/>
          <a:ln>
            <a:solidFill>
              <a:srgbClr val="FFC000"/>
            </a:solidFill>
          </a:ln>
          <a:effectLst/>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2175" kern="0">
              <a:solidFill>
                <a:srgbClr val="C7C9CC"/>
              </a:solidFill>
              <a:latin typeface="+mj-lt"/>
              <a:cs typeface="Arial" pitchFamily="34" charset="0"/>
            </a:endParaRPr>
          </a:p>
        </p:txBody>
      </p:sp>
    </p:spTree>
    <p:extLst>
      <p:ext uri="{BB962C8B-B14F-4D97-AF65-F5344CB8AC3E}">
        <p14:creationId xmlns:p14="http://schemas.microsoft.com/office/powerpoint/2010/main" val="128748363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Efficient Dev / Test Environments</a:t>
            </a:r>
            <a:br>
              <a:rPr lang="en-US" sz="4080" dirty="0"/>
            </a:br>
            <a:endParaRPr lang="en-US" sz="4080" dirty="0"/>
          </a:p>
        </p:txBody>
      </p:sp>
      <p:sp>
        <p:nvSpPr>
          <p:cNvPr id="4" name="Content Placeholder 1"/>
          <p:cNvSpPr txBox="1">
            <a:spLocks/>
          </p:cNvSpPr>
          <p:nvPr/>
        </p:nvSpPr>
        <p:spPr>
          <a:xfrm>
            <a:off x="724862" y="1623070"/>
            <a:ext cx="11230027" cy="102515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66221" indent="-466221" defTabSz="932563">
              <a:buFont typeface="Arial"/>
              <a:buChar char="•"/>
            </a:pPr>
            <a:endParaRPr lang="en-US" sz="3999"/>
          </a:p>
          <a:p>
            <a:pPr marL="466221" indent="-466221" defTabSz="932563">
              <a:buFont typeface="Arial"/>
              <a:buChar char="•"/>
            </a:pPr>
            <a:endParaRPr lang="en-US" sz="3999" dirty="0"/>
          </a:p>
        </p:txBody>
      </p:sp>
      <p:grpSp>
        <p:nvGrpSpPr>
          <p:cNvPr id="5" name="Group 4"/>
          <p:cNvGrpSpPr/>
          <p:nvPr/>
        </p:nvGrpSpPr>
        <p:grpSpPr>
          <a:xfrm>
            <a:off x="3643734" y="1517695"/>
            <a:ext cx="5263759" cy="1588698"/>
            <a:chOff x="3039241" y="1238611"/>
            <a:chExt cx="3871311" cy="1168432"/>
          </a:xfrm>
        </p:grpSpPr>
        <p:cxnSp>
          <p:nvCxnSpPr>
            <p:cNvPr id="6" name="Straight Arrow Connector 5"/>
            <p:cNvCxnSpPr/>
            <p:nvPr/>
          </p:nvCxnSpPr>
          <p:spPr>
            <a:xfrm>
              <a:off x="3039241" y="2194169"/>
              <a:ext cx="72696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043548" y="1898466"/>
              <a:ext cx="620691" cy="508577"/>
            </a:xfrm>
            <a:prstGeom prst="rect">
              <a:avLst/>
            </a:prstGeom>
          </p:spPr>
          <p:txBody>
            <a:bodyPr wrap="none">
              <a:spAutoFit/>
            </a:bodyPr>
            <a:lstStyle/>
            <a:p>
              <a:pPr algn="ctr" defTabSz="932597"/>
              <a:r>
                <a:rPr lang="en-US" sz="1903" kern="0" dirty="0">
                  <a:solidFill>
                    <a:srgbClr val="4D4D4F"/>
                  </a:solidFill>
                  <a:latin typeface="+mj-lt"/>
                  <a:cs typeface="Gotham Rounded Book"/>
                </a:rPr>
                <a:t>VM </a:t>
              </a:r>
            </a:p>
            <a:p>
              <a:pPr algn="ctr" defTabSz="932597"/>
              <a:r>
                <a:rPr lang="en-US" sz="1903" kern="0" dirty="0">
                  <a:solidFill>
                    <a:srgbClr val="4D4D4F"/>
                  </a:solidFill>
                  <a:latin typeface="+mj-lt"/>
                  <a:cs typeface="Gotham Rounded Book"/>
                </a:rPr>
                <a:t>clones</a:t>
              </a:r>
            </a:p>
          </p:txBody>
        </p:sp>
        <p:sp>
          <p:nvSpPr>
            <p:cNvPr id="8" name="Rectangle 7"/>
            <p:cNvSpPr/>
            <p:nvPr/>
          </p:nvSpPr>
          <p:spPr>
            <a:xfrm>
              <a:off x="3827511" y="1238611"/>
              <a:ext cx="3083041" cy="508577"/>
            </a:xfrm>
            <a:prstGeom prst="rect">
              <a:avLst/>
            </a:prstGeom>
          </p:spPr>
          <p:txBody>
            <a:bodyPr wrap="square">
              <a:spAutoFit/>
            </a:bodyPr>
            <a:lstStyle/>
            <a:p>
              <a:pPr algn="ctr" defTabSz="932597"/>
              <a:r>
                <a:rPr lang="en-US" sz="1903" kern="0" dirty="0">
                  <a:solidFill>
                    <a:srgbClr val="4D4D4F"/>
                  </a:solidFill>
                  <a:latin typeface="+mj-lt"/>
                  <a:cs typeface="Gotham Rounded Book"/>
                </a:rPr>
                <a:t>Give developers their own high performance environment</a:t>
              </a:r>
            </a:p>
          </p:txBody>
        </p:sp>
      </p:grpSp>
      <p:sp>
        <p:nvSpPr>
          <p:cNvPr id="9" name="Rectangle 8"/>
          <p:cNvSpPr/>
          <p:nvPr/>
        </p:nvSpPr>
        <p:spPr>
          <a:xfrm>
            <a:off x="5501532" y="5392869"/>
            <a:ext cx="3620322" cy="691503"/>
          </a:xfrm>
          <a:prstGeom prst="rect">
            <a:avLst/>
          </a:prstGeom>
        </p:spPr>
        <p:txBody>
          <a:bodyPr wrap="square">
            <a:spAutoFit/>
          </a:bodyPr>
          <a:lstStyle/>
          <a:p>
            <a:pPr algn="ctr" defTabSz="932597"/>
            <a:r>
              <a:rPr lang="en-US" sz="1903" kern="0" dirty="0">
                <a:solidFill>
                  <a:srgbClr val="4D4D4F"/>
                </a:solidFill>
                <a:latin typeface="+mj-lt"/>
                <a:cs typeface="Gotham Rounded Book"/>
              </a:rPr>
              <a:t>Quickly spin up local or remote VM clones for QA testing</a:t>
            </a:r>
          </a:p>
        </p:txBody>
      </p:sp>
      <p:sp>
        <p:nvSpPr>
          <p:cNvPr id="10" name="Rectangle 9"/>
          <p:cNvSpPr/>
          <p:nvPr/>
        </p:nvSpPr>
        <p:spPr>
          <a:xfrm>
            <a:off x="8395406" y="3344517"/>
            <a:ext cx="1443089" cy="990170"/>
          </a:xfrm>
          <a:prstGeom prst="rect">
            <a:avLst/>
          </a:prstGeom>
        </p:spPr>
        <p:txBody>
          <a:bodyPr wrap="square">
            <a:spAutoFit/>
          </a:bodyPr>
          <a:lstStyle/>
          <a:p>
            <a:pPr algn="ctr" defTabSz="932597"/>
            <a:r>
              <a:rPr lang="en-US" sz="1903" kern="0" dirty="0">
                <a:solidFill>
                  <a:srgbClr val="4D4D4F"/>
                </a:solidFill>
                <a:latin typeface="+mj-lt"/>
                <a:cs typeface="Gotham Rounded Book"/>
              </a:rPr>
              <a:t>VM </a:t>
            </a:r>
          </a:p>
          <a:p>
            <a:pPr algn="ctr" defTabSz="932597"/>
            <a:r>
              <a:rPr lang="en-US" sz="1903" kern="0" dirty="0">
                <a:solidFill>
                  <a:srgbClr val="4D4D4F"/>
                </a:solidFill>
                <a:latin typeface="+mj-lt"/>
                <a:cs typeface="Gotham Rounded Book"/>
              </a:rPr>
              <a:t>clones or replicas</a:t>
            </a:r>
          </a:p>
        </p:txBody>
      </p:sp>
      <p:cxnSp>
        <p:nvCxnSpPr>
          <p:cNvPr id="11" name="Straight Arrow Connector 10"/>
          <p:cNvCxnSpPr/>
          <p:nvPr/>
        </p:nvCxnSpPr>
        <p:spPr>
          <a:xfrm>
            <a:off x="7301783" y="3440980"/>
            <a:ext cx="9910" cy="715546"/>
          </a:xfrm>
          <a:prstGeom prst="straightConnector1">
            <a:avLst/>
          </a:prstGeom>
          <a:ln>
            <a:solidFill>
              <a:schemeClr val="accent4">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227979" y="3465806"/>
            <a:ext cx="1071807" cy="702627"/>
          </a:xfrm>
          <a:prstGeom prst="straightConnector1">
            <a:avLst/>
          </a:prstGeom>
          <a:ln>
            <a:solidFill>
              <a:schemeClr val="accent4">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299785" y="3465806"/>
            <a:ext cx="1095623" cy="643083"/>
          </a:xfrm>
          <a:prstGeom prst="straightConnector1">
            <a:avLst/>
          </a:prstGeom>
          <a:ln>
            <a:solidFill>
              <a:schemeClr val="accent4">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12405" y="4552967"/>
            <a:ext cx="4285300" cy="1246787"/>
          </a:xfrm>
          <a:prstGeom prst="rect">
            <a:avLst/>
          </a:prstGeom>
        </p:spPr>
        <p:txBody>
          <a:bodyPr wrap="square">
            <a:spAutoFit/>
          </a:bodyPr>
          <a:lstStyle/>
          <a:p>
            <a:pPr defTabSz="932597"/>
            <a:r>
              <a:rPr lang="en-US" sz="2448" kern="0" dirty="0">
                <a:solidFill>
                  <a:srgbClr val="4D4D4F"/>
                </a:solidFill>
                <a:latin typeface="+mj-lt"/>
                <a:cs typeface="Gotham Rounded Book"/>
              </a:rPr>
              <a:t>Benefit from a VM-centric approach to development and testing.</a:t>
            </a:r>
          </a:p>
        </p:txBody>
      </p:sp>
      <p:pic>
        <p:nvPicPr>
          <p:cNvPr id="15" name="Picture 14" descr="database-clo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917" y="2303684"/>
            <a:ext cx="916626" cy="916626"/>
          </a:xfrm>
          <a:prstGeom prst="rect">
            <a:avLst/>
          </a:prstGeom>
        </p:spPr>
      </p:pic>
      <p:pic>
        <p:nvPicPr>
          <p:cNvPr id="16" name="Picture 15" descr="database-v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025" y="2303683"/>
            <a:ext cx="1105151" cy="1105151"/>
          </a:xfrm>
          <a:prstGeom prst="rect">
            <a:avLst/>
          </a:prstGeom>
        </p:spPr>
      </p:pic>
      <p:pic>
        <p:nvPicPr>
          <p:cNvPr id="17" name="Picture 16" descr="database-clo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868" y="2294806"/>
            <a:ext cx="916626" cy="916626"/>
          </a:xfrm>
          <a:prstGeom prst="rect">
            <a:avLst/>
          </a:prstGeom>
        </p:spPr>
      </p:pic>
      <p:pic>
        <p:nvPicPr>
          <p:cNvPr id="18" name="Picture 17" descr="database-clo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229" y="2303684"/>
            <a:ext cx="916626" cy="916626"/>
          </a:xfrm>
          <a:prstGeom prst="rect">
            <a:avLst/>
          </a:prstGeom>
        </p:spPr>
      </p:pic>
      <p:pic>
        <p:nvPicPr>
          <p:cNvPr id="19" name="Picture 18" descr="database-clo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73" y="2294806"/>
            <a:ext cx="916626" cy="916626"/>
          </a:xfrm>
          <a:prstGeom prst="rect">
            <a:avLst/>
          </a:prstGeom>
        </p:spPr>
      </p:pic>
      <p:pic>
        <p:nvPicPr>
          <p:cNvPr id="20" name="Picture 19" descr="database-clo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705" y="4341745"/>
            <a:ext cx="916626" cy="916626"/>
          </a:xfrm>
          <a:prstGeom prst="rect">
            <a:avLst/>
          </a:prstGeom>
        </p:spPr>
      </p:pic>
      <p:pic>
        <p:nvPicPr>
          <p:cNvPr id="21" name="Picture 20" descr="database-clo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914" y="4296835"/>
            <a:ext cx="916626" cy="916626"/>
          </a:xfrm>
          <a:prstGeom prst="rect">
            <a:avLst/>
          </a:prstGeom>
        </p:spPr>
      </p:pic>
      <p:pic>
        <p:nvPicPr>
          <p:cNvPr id="22" name="Picture 21" descr="database-clo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3592" y="4296835"/>
            <a:ext cx="916626" cy="916626"/>
          </a:xfrm>
          <a:prstGeom prst="rect">
            <a:avLst/>
          </a:prstGeom>
        </p:spPr>
      </p:pic>
      <p:pic>
        <p:nvPicPr>
          <p:cNvPr id="23" name="Picture 22" descr="oracle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074" y="5810681"/>
            <a:ext cx="2845484" cy="403423"/>
          </a:xfrm>
          <a:prstGeom prst="rect">
            <a:avLst/>
          </a:prstGeom>
        </p:spPr>
      </p:pic>
      <p:pic>
        <p:nvPicPr>
          <p:cNvPr id="24" name="Picture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61206" y="4349270"/>
            <a:ext cx="1441354" cy="1179818"/>
          </a:xfrm>
          <a:prstGeom prst="rect">
            <a:avLst/>
          </a:prstGeom>
        </p:spPr>
      </p:pic>
    </p:spTree>
    <p:extLst>
      <p:ext uri="{BB962C8B-B14F-4D97-AF65-F5344CB8AC3E}">
        <p14:creationId xmlns:p14="http://schemas.microsoft.com/office/powerpoint/2010/main" val="2142439216"/>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t>Continuous Software improvements</a:t>
            </a:r>
            <a:br>
              <a:rPr lang="en-US" sz="4080" dirty="0"/>
            </a:br>
            <a:endParaRPr lang="en-US" sz="4080" dirty="0"/>
          </a:p>
        </p:txBody>
      </p:sp>
      <p:graphicFrame>
        <p:nvGraphicFramePr>
          <p:cNvPr id="4" name="Content Placeholder 3"/>
          <p:cNvGraphicFramePr>
            <a:graphicFrameLocks/>
          </p:cNvGraphicFramePr>
          <p:nvPr>
            <p:extLst/>
          </p:nvPr>
        </p:nvGraphicFramePr>
        <p:xfrm>
          <a:off x="724862" y="1095509"/>
          <a:ext cx="11230664" cy="58020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5804796"/>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1" y="2125662"/>
            <a:ext cx="11885514" cy="2182284"/>
          </a:xfrm>
        </p:spPr>
        <p:txBody>
          <a:bodyPr/>
          <a:lstStyle/>
          <a:p>
            <a:r>
              <a:rPr lang="en-US" dirty="0"/>
              <a:t>Data Protection and Disaster Recovery</a:t>
            </a:r>
          </a:p>
        </p:txBody>
      </p:sp>
    </p:spTree>
    <p:extLst>
      <p:ext uri="{BB962C8B-B14F-4D97-AF65-F5344CB8AC3E}">
        <p14:creationId xmlns:p14="http://schemas.microsoft.com/office/powerpoint/2010/main" val="131050167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80" dirty="0"/>
              <a:t>Nutanix Data Protection and Disaster Recovery</a:t>
            </a:r>
          </a:p>
        </p:txBody>
      </p:sp>
      <p:pic>
        <p:nvPicPr>
          <p:cNvPr id="3" name="Picture 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43108" y="1458980"/>
            <a:ext cx="10813060" cy="2764347"/>
          </a:xfrm>
          <a:prstGeom prst="rect">
            <a:avLst/>
          </a:prstGeom>
        </p:spPr>
      </p:pic>
      <p:sp>
        <p:nvSpPr>
          <p:cNvPr id="4" name="Rectangle 3"/>
          <p:cNvSpPr/>
          <p:nvPr/>
        </p:nvSpPr>
        <p:spPr>
          <a:xfrm>
            <a:off x="2410533" y="4791753"/>
            <a:ext cx="1771538" cy="1479578"/>
          </a:xfrm>
          <a:prstGeom prst="rect">
            <a:avLst/>
          </a:prstGeom>
        </p:spPr>
        <p:txBody>
          <a:bodyPr wrap="square" lIns="69922" tIns="34962" rIns="69922" bIns="34962">
            <a:spAutoFit/>
          </a:bodyPr>
          <a:lstStyle/>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Self-healing from disk failure</a:t>
            </a:r>
          </a:p>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Redundancy of key components</a:t>
            </a:r>
          </a:p>
          <a:p>
            <a:pPr marL="127442" indent="-127442" defTabSz="932597">
              <a:lnSpc>
                <a:spcPct val="110000"/>
              </a:lnSpc>
              <a:buFont typeface="Arial"/>
              <a:buChar char="•"/>
            </a:pPr>
            <a:endParaRPr lang="en-US" sz="1632" kern="0" dirty="0">
              <a:solidFill>
                <a:sysClr val="windowText" lastClr="000000"/>
              </a:solidFill>
              <a:latin typeface="+mj-lt"/>
              <a:ea typeface="Gotham Rounded Medium" charset="0"/>
              <a:cs typeface="Gotham Rounded Medium" charset="0"/>
            </a:endParaRPr>
          </a:p>
        </p:txBody>
      </p:sp>
      <p:sp>
        <p:nvSpPr>
          <p:cNvPr id="9" name="Rectangle 8"/>
          <p:cNvSpPr/>
          <p:nvPr/>
        </p:nvSpPr>
        <p:spPr>
          <a:xfrm>
            <a:off x="2632241" y="4273359"/>
            <a:ext cx="1151587" cy="369275"/>
          </a:xfrm>
          <a:prstGeom prst="rect">
            <a:avLst/>
          </a:prstGeom>
        </p:spPr>
        <p:txBody>
          <a:bodyPr wrap="none" lIns="69922" tIns="34962" rIns="69922" bIns="34962">
            <a:spAutoFit/>
          </a:bodyPr>
          <a:lstStyle/>
          <a:p>
            <a:pPr defTabSz="932597"/>
            <a:r>
              <a:rPr lang="en-US" sz="1903" kern="0" dirty="0">
                <a:solidFill>
                  <a:sysClr val="windowText" lastClr="000000"/>
                </a:solidFill>
                <a:latin typeface="+mj-lt"/>
                <a:cs typeface="Gotham Rounded Medium"/>
              </a:rPr>
              <a:t>Hardware</a:t>
            </a:r>
          </a:p>
        </p:txBody>
      </p:sp>
      <p:sp>
        <p:nvSpPr>
          <p:cNvPr id="5" name="Rectangle 4"/>
          <p:cNvSpPr/>
          <p:nvPr/>
        </p:nvSpPr>
        <p:spPr>
          <a:xfrm>
            <a:off x="4073234" y="4791745"/>
            <a:ext cx="1948691" cy="1197783"/>
          </a:xfrm>
          <a:prstGeom prst="rect">
            <a:avLst/>
          </a:prstGeom>
        </p:spPr>
        <p:txBody>
          <a:bodyPr wrap="square" lIns="69922" tIns="34962" rIns="69922" bIns="34962">
            <a:spAutoFit/>
          </a:bodyPr>
          <a:lstStyle/>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Node failure resiliency</a:t>
            </a:r>
          </a:p>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Non-disruptive upgrades</a:t>
            </a:r>
          </a:p>
        </p:txBody>
      </p:sp>
      <p:sp>
        <p:nvSpPr>
          <p:cNvPr id="10" name="Rectangle 9"/>
          <p:cNvSpPr/>
          <p:nvPr/>
        </p:nvSpPr>
        <p:spPr>
          <a:xfrm>
            <a:off x="4552409" y="4273356"/>
            <a:ext cx="721605" cy="369275"/>
          </a:xfrm>
          <a:prstGeom prst="rect">
            <a:avLst/>
          </a:prstGeom>
        </p:spPr>
        <p:txBody>
          <a:bodyPr wrap="none" lIns="69922" tIns="34962" rIns="69922" bIns="34962">
            <a:spAutoFit/>
          </a:bodyPr>
          <a:lstStyle/>
          <a:p>
            <a:pPr algn="ctr" defTabSz="932597"/>
            <a:r>
              <a:rPr lang="en-US" sz="1903" kern="0" dirty="0">
                <a:solidFill>
                  <a:sysClr val="windowText" lastClr="000000"/>
                </a:solidFill>
                <a:latin typeface="+mj-lt"/>
                <a:cs typeface="Gotham Rounded Medium"/>
              </a:rPr>
              <a:t>Node</a:t>
            </a:r>
          </a:p>
        </p:txBody>
      </p:sp>
      <p:sp>
        <p:nvSpPr>
          <p:cNvPr id="6" name="Rectangle 5"/>
          <p:cNvSpPr/>
          <p:nvPr/>
        </p:nvSpPr>
        <p:spPr>
          <a:xfrm>
            <a:off x="5819349" y="4743939"/>
            <a:ext cx="1771538" cy="1452075"/>
          </a:xfrm>
          <a:prstGeom prst="rect">
            <a:avLst/>
          </a:prstGeom>
        </p:spPr>
        <p:txBody>
          <a:bodyPr wrap="square" lIns="69922" tIns="34962" rIns="69922" bIns="34962">
            <a:spAutoFit/>
          </a:bodyPr>
          <a:lstStyle/>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Tunable redundancy and Erasure coding</a:t>
            </a:r>
          </a:p>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Transparent consistent checks</a:t>
            </a:r>
          </a:p>
        </p:txBody>
      </p:sp>
      <p:sp>
        <p:nvSpPr>
          <p:cNvPr id="11" name="Rectangle 10"/>
          <p:cNvSpPr/>
          <p:nvPr/>
        </p:nvSpPr>
        <p:spPr>
          <a:xfrm>
            <a:off x="6334741" y="4273364"/>
            <a:ext cx="628415" cy="369275"/>
          </a:xfrm>
          <a:prstGeom prst="rect">
            <a:avLst/>
          </a:prstGeom>
        </p:spPr>
        <p:txBody>
          <a:bodyPr wrap="none" lIns="69922" tIns="34962" rIns="69922" bIns="34962">
            <a:spAutoFit/>
          </a:bodyPr>
          <a:lstStyle/>
          <a:p>
            <a:pPr algn="ctr" defTabSz="932597"/>
            <a:r>
              <a:rPr lang="en-US" sz="1903" kern="0" dirty="0">
                <a:solidFill>
                  <a:sysClr val="windowText" lastClr="000000"/>
                </a:solidFill>
                <a:latin typeface="+mj-lt"/>
                <a:cs typeface="Gotham Rounded Medium"/>
              </a:rPr>
              <a:t>Data</a:t>
            </a:r>
          </a:p>
        </p:txBody>
      </p:sp>
      <p:sp>
        <p:nvSpPr>
          <p:cNvPr id="7" name="Rectangle 6"/>
          <p:cNvSpPr/>
          <p:nvPr/>
        </p:nvSpPr>
        <p:spPr>
          <a:xfrm>
            <a:off x="7581800" y="4741733"/>
            <a:ext cx="1771538" cy="1761371"/>
          </a:xfrm>
          <a:prstGeom prst="rect">
            <a:avLst/>
          </a:prstGeom>
        </p:spPr>
        <p:txBody>
          <a:bodyPr wrap="square" lIns="69922" tIns="34962" rIns="69922" bIns="34962">
            <a:spAutoFit/>
          </a:bodyPr>
          <a:lstStyle/>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VM-centric Protection</a:t>
            </a:r>
          </a:p>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HA &amp; DRS</a:t>
            </a:r>
          </a:p>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Eco-system integration (</a:t>
            </a:r>
            <a:r>
              <a:rPr lang="en-US" sz="1632" kern="0" dirty="0" err="1">
                <a:solidFill>
                  <a:sysClr val="windowText" lastClr="000000"/>
                </a:solidFill>
                <a:latin typeface="+mj-lt"/>
                <a:ea typeface="Gotham Rounded Medium" charset="0"/>
                <a:cs typeface="Gotham Rounded Medium" charset="0"/>
              </a:rPr>
              <a:t>CommVault</a:t>
            </a:r>
            <a:r>
              <a:rPr lang="en-US" sz="1632" kern="0" dirty="0">
                <a:solidFill>
                  <a:sysClr val="windowText" lastClr="000000"/>
                </a:solidFill>
                <a:latin typeface="+mj-lt"/>
                <a:ea typeface="Gotham Rounded Medium" charset="0"/>
                <a:cs typeface="Gotham Rounded Medium" charset="0"/>
              </a:rPr>
              <a:t>)</a:t>
            </a:r>
          </a:p>
        </p:txBody>
      </p:sp>
      <p:sp>
        <p:nvSpPr>
          <p:cNvPr id="12" name="Rectangle 11"/>
          <p:cNvSpPr/>
          <p:nvPr/>
        </p:nvSpPr>
        <p:spPr>
          <a:xfrm>
            <a:off x="7806334" y="4273355"/>
            <a:ext cx="1025698" cy="369275"/>
          </a:xfrm>
          <a:prstGeom prst="rect">
            <a:avLst/>
          </a:prstGeom>
        </p:spPr>
        <p:txBody>
          <a:bodyPr wrap="none" lIns="69922" tIns="34962" rIns="69922" bIns="34962">
            <a:spAutoFit/>
          </a:bodyPr>
          <a:lstStyle/>
          <a:p>
            <a:pPr algn="ctr" defTabSz="932597"/>
            <a:r>
              <a:rPr lang="en-US" sz="1903" kern="0" dirty="0">
                <a:solidFill>
                  <a:sysClr val="windowText" lastClr="000000"/>
                </a:solidFill>
                <a:latin typeface="+mj-lt"/>
                <a:cs typeface="Gotham Rounded Medium"/>
              </a:rPr>
              <a:t>App/VM</a:t>
            </a:r>
          </a:p>
        </p:txBody>
      </p:sp>
      <p:sp>
        <p:nvSpPr>
          <p:cNvPr id="8" name="Rectangle 7"/>
          <p:cNvSpPr/>
          <p:nvPr/>
        </p:nvSpPr>
        <p:spPr>
          <a:xfrm>
            <a:off x="9430396" y="4791748"/>
            <a:ext cx="2511369" cy="1197783"/>
          </a:xfrm>
          <a:prstGeom prst="rect">
            <a:avLst/>
          </a:prstGeom>
        </p:spPr>
        <p:txBody>
          <a:bodyPr wrap="square" lIns="69922" tIns="34962" rIns="69922" bIns="34962">
            <a:spAutoFit/>
          </a:bodyPr>
          <a:lstStyle/>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Multi-site replication</a:t>
            </a:r>
          </a:p>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Cloud Connect</a:t>
            </a:r>
          </a:p>
          <a:p>
            <a:pPr marL="127442" indent="-127442" defTabSz="932597">
              <a:lnSpc>
                <a:spcPct val="110000"/>
              </a:lnSpc>
              <a:buFont typeface="Arial"/>
              <a:buChar char="•"/>
            </a:pPr>
            <a:r>
              <a:rPr lang="en-US" sz="1632" kern="0" dirty="0">
                <a:solidFill>
                  <a:sysClr val="windowText" lastClr="000000"/>
                </a:solidFill>
                <a:latin typeface="+mj-lt"/>
                <a:ea typeface="Gotham Rounded Medium" charset="0"/>
                <a:cs typeface="Gotham Rounded Medium" charset="0"/>
              </a:rPr>
              <a:t>Metro Availability / Sync Replication</a:t>
            </a:r>
          </a:p>
        </p:txBody>
      </p:sp>
      <p:sp>
        <p:nvSpPr>
          <p:cNvPr id="13" name="Rectangle 12"/>
          <p:cNvSpPr/>
          <p:nvPr/>
        </p:nvSpPr>
        <p:spPr>
          <a:xfrm>
            <a:off x="9075777" y="4273356"/>
            <a:ext cx="1942469" cy="369275"/>
          </a:xfrm>
          <a:prstGeom prst="rect">
            <a:avLst/>
          </a:prstGeom>
        </p:spPr>
        <p:txBody>
          <a:bodyPr wrap="square" lIns="69922" tIns="34962" rIns="69922" bIns="34962">
            <a:spAutoFit/>
          </a:bodyPr>
          <a:lstStyle/>
          <a:p>
            <a:pPr algn="ctr" defTabSz="932597"/>
            <a:r>
              <a:rPr lang="en-US" sz="1903" kern="0" dirty="0">
                <a:solidFill>
                  <a:sysClr val="windowText" lastClr="000000"/>
                </a:solidFill>
                <a:latin typeface="+mj-lt"/>
                <a:cs typeface="Gotham Rounded Medium"/>
              </a:rPr>
              <a:t>Site</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601" y="4614809"/>
            <a:ext cx="1819529" cy="416244"/>
          </a:xfrm>
          <a:prstGeom prst="rect">
            <a:avLst/>
          </a:prstGeom>
        </p:spPr>
      </p:pic>
      <p:pic>
        <p:nvPicPr>
          <p:cNvPr id="15" name="Picture 14"/>
          <p:cNvPicPr>
            <a:picLocks noChangeAspect="1"/>
          </p:cNvPicPr>
          <p:nvPr/>
        </p:nvPicPr>
        <p:blipFill>
          <a:blip r:embed="rId4"/>
          <a:stretch>
            <a:fillRect/>
          </a:stretch>
        </p:blipFill>
        <p:spPr>
          <a:xfrm>
            <a:off x="1403938" y="3701012"/>
            <a:ext cx="1059182" cy="860817"/>
          </a:xfrm>
          <a:prstGeom prst="rect">
            <a:avLst/>
          </a:prstGeom>
        </p:spPr>
      </p:pic>
      <p:grpSp>
        <p:nvGrpSpPr>
          <p:cNvPr id="25" name="Group 24"/>
          <p:cNvGrpSpPr/>
          <p:nvPr/>
        </p:nvGrpSpPr>
        <p:grpSpPr>
          <a:xfrm>
            <a:off x="373106" y="1287871"/>
            <a:ext cx="3007876" cy="1819697"/>
            <a:chOff x="364145" y="1262425"/>
            <a:chExt cx="2949584" cy="1784432"/>
          </a:xfrm>
        </p:grpSpPr>
        <p:grpSp>
          <p:nvGrpSpPr>
            <p:cNvPr id="26" name="Group 25"/>
            <p:cNvGrpSpPr/>
            <p:nvPr/>
          </p:nvGrpSpPr>
          <p:grpSpPr>
            <a:xfrm>
              <a:off x="364145" y="1262425"/>
              <a:ext cx="2949584" cy="1784432"/>
              <a:chOff x="391455" y="1801585"/>
              <a:chExt cx="2949584" cy="1784432"/>
            </a:xfrm>
          </p:grpSpPr>
          <p:sp>
            <p:nvSpPr>
              <p:cNvPr id="34" name="Rectangle 33"/>
              <p:cNvSpPr/>
              <p:nvPr/>
            </p:nvSpPr>
            <p:spPr bwMode="gray">
              <a:xfrm>
                <a:off x="391455" y="1801585"/>
                <a:ext cx="2949584" cy="1784432"/>
              </a:xfrm>
              <a:prstGeom prst="rect">
                <a:avLst/>
              </a:prstGeom>
              <a:noFill/>
              <a:ln w="38100">
                <a:solidFill>
                  <a:srgbClr val="FF0000"/>
                </a:solidFill>
              </a:ln>
              <a:scene3d>
                <a:camera prst="orthographicFront"/>
                <a:lightRig rig="threePt" dir="t"/>
              </a:scene3d>
              <a:sp3d prstMaterial="plastic">
                <a:bevelT w="19050" h="6350"/>
              </a:sp3d>
            </p:spPr>
            <p:style>
              <a:lnRef idx="1">
                <a:schemeClr val="accent1"/>
              </a:lnRef>
              <a:fillRef idx="3">
                <a:schemeClr val="accent1"/>
              </a:fillRef>
              <a:effectRef idx="2">
                <a:schemeClr val="accent1"/>
              </a:effectRef>
              <a:fontRef idx="minor">
                <a:schemeClr val="lt1"/>
              </a:fontRef>
            </p:style>
            <p:txBody>
              <a:bodyPr rtlCol="0" anchor="ctr"/>
              <a:lstStyle/>
              <a:p>
                <a:pPr algn="ctr" defTabSz="932597"/>
                <a:endParaRPr lang="en-US" sz="1632" kern="0">
                  <a:solidFill>
                    <a:srgbClr val="C7C9CC"/>
                  </a:solidFill>
                  <a:latin typeface="+mj-lt"/>
                  <a:cs typeface="Arial" pitchFamily="34" charset="0"/>
                </a:endParaRPr>
              </a:p>
            </p:txBody>
          </p:sp>
          <p:cxnSp>
            <p:nvCxnSpPr>
              <p:cNvPr id="35" name="Straight Connector 34"/>
              <p:cNvCxnSpPr/>
              <p:nvPr/>
            </p:nvCxnSpPr>
            <p:spPr>
              <a:xfrm>
                <a:off x="684239" y="2641407"/>
                <a:ext cx="2288408" cy="0"/>
              </a:xfrm>
              <a:prstGeom prst="line">
                <a:avLst/>
              </a:prstGeom>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00093" y="1975062"/>
                <a:ext cx="672554" cy="595558"/>
              </a:xfrm>
              <a:prstGeom prst="rect">
                <a:avLst/>
              </a:prstGeom>
            </p:spPr>
          </p:pic>
        </p:grpSp>
        <p:pic>
          <p:nvPicPr>
            <p:cNvPr id="27" name="Picture 26"/>
            <p:cNvPicPr>
              <a:picLocks noChangeAspect="1"/>
            </p:cNvPicPr>
            <p:nvPr/>
          </p:nvPicPr>
          <p:blipFill rotWithShape="1">
            <a:blip r:embed="rId6" cstate="screen">
              <a:clrChange>
                <a:clrFrom>
                  <a:srgbClr val="FFFFFC"/>
                </a:clrFrom>
                <a:clrTo>
                  <a:srgbClr val="FFFFFC">
                    <a:alpha val="0"/>
                  </a:srgbClr>
                </a:clrTo>
              </a:clrChange>
              <a:extLst>
                <a:ext uri="{28A0092B-C50C-407E-A947-70E740481C1C}">
                  <a14:useLocalDpi xmlns:a14="http://schemas.microsoft.com/office/drawing/2010/main"/>
                </a:ext>
              </a:extLst>
            </a:blip>
            <a:srcRect/>
            <a:stretch/>
          </p:blipFill>
          <p:spPr>
            <a:xfrm>
              <a:off x="679387" y="1784268"/>
              <a:ext cx="1245391" cy="301490"/>
            </a:xfrm>
            <a:prstGeom prst="rect">
              <a:avLst/>
            </a:prstGeom>
          </p:spPr>
        </p:pic>
        <p:pic>
          <p:nvPicPr>
            <p:cNvPr id="28" name="Picture 27"/>
            <p:cNvPicPr>
              <a:picLocks noChangeAspect="1"/>
            </p:cNvPicPr>
            <p:nvPr/>
          </p:nvPicPr>
          <p:blipFill>
            <a:blip r:embed="rId7" cstate="screen">
              <a:clrChange>
                <a:clrFrom>
                  <a:srgbClr val="FFFCFF"/>
                </a:clrFrom>
                <a:clrTo>
                  <a:srgbClr val="FFFCFF">
                    <a:alpha val="0"/>
                  </a:srgbClr>
                </a:clrTo>
              </a:clrChange>
              <a:extLst>
                <a:ext uri="{28A0092B-C50C-407E-A947-70E740481C1C}">
                  <a14:useLocalDpi xmlns:a14="http://schemas.microsoft.com/office/drawing/2010/main"/>
                </a:ext>
              </a:extLst>
            </a:blip>
            <a:stretch>
              <a:fillRect/>
            </a:stretch>
          </p:blipFill>
          <p:spPr>
            <a:xfrm>
              <a:off x="721842" y="1396212"/>
              <a:ext cx="1278083" cy="301826"/>
            </a:xfrm>
            <a:prstGeom prst="rect">
              <a:avLst/>
            </a:prstGeom>
          </p:spPr>
        </p:pic>
      </p:grpSp>
      <p:sp>
        <p:nvSpPr>
          <p:cNvPr id="37" name="Rectangle 36"/>
          <p:cNvSpPr/>
          <p:nvPr/>
        </p:nvSpPr>
        <p:spPr>
          <a:xfrm>
            <a:off x="6091058" y="1402540"/>
            <a:ext cx="2981479" cy="670445"/>
          </a:xfrm>
          <a:prstGeom prst="rect">
            <a:avLst/>
          </a:prstGeom>
        </p:spPr>
        <p:txBody>
          <a:bodyPr wrap="square">
            <a:spAutoFit/>
          </a:bodyPr>
          <a:lstStyle/>
          <a:p>
            <a:pPr algn="ctr" defTabSz="932597"/>
            <a:r>
              <a:rPr lang="en-US" sz="1836" i="1" kern="0" dirty="0">
                <a:solidFill>
                  <a:sysClr val="windowText" lastClr="000000"/>
                </a:solidFill>
                <a:latin typeface="+mj-lt"/>
              </a:rPr>
              <a:t>Complement app-native functionality</a:t>
            </a:r>
          </a:p>
        </p:txBody>
      </p:sp>
      <p:pic>
        <p:nvPicPr>
          <p:cNvPr id="1026" name="Picture 2" descr="http://blogs.microsoft.com/wp-content/uploads/2012/08/8867.Microsoft_5F00_Logo_2D00_for_2D00_scre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872" y="2226904"/>
            <a:ext cx="2308072" cy="84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47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659"/>
          <p:cNvSpPr>
            <a:spLocks/>
          </p:cNvSpPr>
          <p:nvPr/>
        </p:nvSpPr>
        <p:spPr bwMode="auto">
          <a:xfrm>
            <a:off x="2822022" y="1199326"/>
            <a:ext cx="2847374" cy="1740374"/>
          </a:xfrm>
          <a:custGeom>
            <a:avLst/>
            <a:gdLst>
              <a:gd name="T0" fmla="*/ 392 w 392"/>
              <a:gd name="T1" fmla="*/ 168 h 235"/>
              <a:gd name="T2" fmla="*/ 324 w 392"/>
              <a:gd name="T3" fmla="*/ 101 h 235"/>
              <a:gd name="T4" fmla="*/ 323 w 392"/>
              <a:gd name="T5" fmla="*/ 101 h 235"/>
              <a:gd name="T6" fmla="*/ 321 w 392"/>
              <a:gd name="T7" fmla="*/ 100 h 235"/>
              <a:gd name="T8" fmla="*/ 320 w 392"/>
              <a:gd name="T9" fmla="*/ 98 h 235"/>
              <a:gd name="T10" fmla="*/ 320 w 392"/>
              <a:gd name="T11" fmla="*/ 89 h 235"/>
              <a:gd name="T12" fmla="*/ 232 w 392"/>
              <a:gd name="T13" fmla="*/ 0 h 235"/>
              <a:gd name="T14" fmla="*/ 201 w 392"/>
              <a:gd name="T15" fmla="*/ 5 h 235"/>
              <a:gd name="T16" fmla="*/ 201 w 392"/>
              <a:gd name="T17" fmla="*/ 5 h 235"/>
              <a:gd name="T18" fmla="*/ 193 w 392"/>
              <a:gd name="T19" fmla="*/ 8 h 235"/>
              <a:gd name="T20" fmla="*/ 161 w 392"/>
              <a:gd name="T21" fmla="*/ 35 h 235"/>
              <a:gd name="T22" fmla="*/ 161 w 392"/>
              <a:gd name="T23" fmla="*/ 35 h 235"/>
              <a:gd name="T24" fmla="*/ 149 w 392"/>
              <a:gd name="T25" fmla="*/ 58 h 235"/>
              <a:gd name="T26" fmla="*/ 146 w 392"/>
              <a:gd name="T27" fmla="*/ 60 h 235"/>
              <a:gd name="T28" fmla="*/ 144 w 392"/>
              <a:gd name="T29" fmla="*/ 59 h 235"/>
              <a:gd name="T30" fmla="*/ 117 w 392"/>
              <a:gd name="T31" fmla="*/ 49 h 235"/>
              <a:gd name="T32" fmla="*/ 76 w 392"/>
              <a:gd name="T33" fmla="*/ 90 h 235"/>
              <a:gd name="T34" fmla="*/ 77 w 392"/>
              <a:gd name="T35" fmla="*/ 97 h 235"/>
              <a:gd name="T36" fmla="*/ 77 w 392"/>
              <a:gd name="T37" fmla="*/ 97 h 235"/>
              <a:gd name="T38" fmla="*/ 77 w 392"/>
              <a:gd name="T39" fmla="*/ 98 h 235"/>
              <a:gd name="T40" fmla="*/ 76 w 392"/>
              <a:gd name="T41" fmla="*/ 100 h 235"/>
              <a:gd name="T42" fmla="*/ 73 w 392"/>
              <a:gd name="T43" fmla="*/ 101 h 235"/>
              <a:gd name="T44" fmla="*/ 67 w 392"/>
              <a:gd name="T45" fmla="*/ 101 h 235"/>
              <a:gd name="T46" fmla="*/ 0 w 392"/>
              <a:gd name="T47" fmla="*/ 168 h 235"/>
              <a:gd name="T48" fmla="*/ 67 w 392"/>
              <a:gd name="T49" fmla="*/ 235 h 235"/>
              <a:gd name="T50" fmla="*/ 327 w 392"/>
              <a:gd name="T51" fmla="*/ 235 h 235"/>
              <a:gd name="T52" fmla="*/ 327 w 392"/>
              <a:gd name="T53" fmla="*/ 235 h 235"/>
              <a:gd name="T54" fmla="*/ 392 w 392"/>
              <a:gd name="T55" fmla="*/ 16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2" h="235">
                <a:moveTo>
                  <a:pt x="392" y="168"/>
                </a:moveTo>
                <a:cubicBezTo>
                  <a:pt x="392" y="131"/>
                  <a:pt x="362" y="101"/>
                  <a:pt x="324" y="101"/>
                </a:cubicBezTo>
                <a:cubicBezTo>
                  <a:pt x="324" y="101"/>
                  <a:pt x="324" y="101"/>
                  <a:pt x="323" y="101"/>
                </a:cubicBezTo>
                <a:cubicBezTo>
                  <a:pt x="322" y="101"/>
                  <a:pt x="321" y="101"/>
                  <a:pt x="321" y="100"/>
                </a:cubicBezTo>
                <a:cubicBezTo>
                  <a:pt x="320" y="99"/>
                  <a:pt x="320" y="98"/>
                  <a:pt x="320" y="98"/>
                </a:cubicBezTo>
                <a:cubicBezTo>
                  <a:pt x="320" y="95"/>
                  <a:pt x="320" y="92"/>
                  <a:pt x="320" y="89"/>
                </a:cubicBezTo>
                <a:cubicBezTo>
                  <a:pt x="320" y="40"/>
                  <a:pt x="281" y="0"/>
                  <a:pt x="232" y="0"/>
                </a:cubicBezTo>
                <a:cubicBezTo>
                  <a:pt x="221" y="0"/>
                  <a:pt x="211" y="2"/>
                  <a:pt x="201" y="5"/>
                </a:cubicBezTo>
                <a:cubicBezTo>
                  <a:pt x="201" y="5"/>
                  <a:pt x="201" y="5"/>
                  <a:pt x="201" y="5"/>
                </a:cubicBezTo>
                <a:cubicBezTo>
                  <a:pt x="198" y="6"/>
                  <a:pt x="195" y="7"/>
                  <a:pt x="193" y="8"/>
                </a:cubicBezTo>
                <a:cubicBezTo>
                  <a:pt x="180" y="13"/>
                  <a:pt x="170" y="22"/>
                  <a:pt x="161" y="35"/>
                </a:cubicBezTo>
                <a:cubicBezTo>
                  <a:pt x="161" y="35"/>
                  <a:pt x="161" y="35"/>
                  <a:pt x="161" y="35"/>
                </a:cubicBezTo>
                <a:cubicBezTo>
                  <a:pt x="156" y="42"/>
                  <a:pt x="152" y="50"/>
                  <a:pt x="149" y="58"/>
                </a:cubicBezTo>
                <a:cubicBezTo>
                  <a:pt x="148" y="59"/>
                  <a:pt x="147" y="59"/>
                  <a:pt x="146" y="60"/>
                </a:cubicBezTo>
                <a:cubicBezTo>
                  <a:pt x="145" y="60"/>
                  <a:pt x="144" y="60"/>
                  <a:pt x="144" y="59"/>
                </a:cubicBezTo>
                <a:cubicBezTo>
                  <a:pt x="136" y="53"/>
                  <a:pt x="127" y="49"/>
                  <a:pt x="117" y="49"/>
                </a:cubicBezTo>
                <a:cubicBezTo>
                  <a:pt x="94" y="49"/>
                  <a:pt x="76" y="67"/>
                  <a:pt x="76" y="90"/>
                </a:cubicBezTo>
                <a:cubicBezTo>
                  <a:pt x="76" y="92"/>
                  <a:pt x="76" y="94"/>
                  <a:pt x="77" y="97"/>
                </a:cubicBezTo>
                <a:cubicBezTo>
                  <a:pt x="77" y="97"/>
                  <a:pt x="77" y="97"/>
                  <a:pt x="77" y="97"/>
                </a:cubicBezTo>
                <a:cubicBezTo>
                  <a:pt x="77" y="97"/>
                  <a:pt x="77" y="98"/>
                  <a:pt x="77" y="98"/>
                </a:cubicBezTo>
                <a:cubicBezTo>
                  <a:pt x="77" y="99"/>
                  <a:pt x="76" y="100"/>
                  <a:pt x="76" y="100"/>
                </a:cubicBezTo>
                <a:cubicBezTo>
                  <a:pt x="75" y="101"/>
                  <a:pt x="74" y="101"/>
                  <a:pt x="73" y="101"/>
                </a:cubicBezTo>
                <a:cubicBezTo>
                  <a:pt x="71" y="101"/>
                  <a:pt x="69" y="101"/>
                  <a:pt x="67" y="101"/>
                </a:cubicBezTo>
                <a:cubicBezTo>
                  <a:pt x="30" y="101"/>
                  <a:pt x="0" y="131"/>
                  <a:pt x="0" y="168"/>
                </a:cubicBezTo>
                <a:cubicBezTo>
                  <a:pt x="0" y="205"/>
                  <a:pt x="30" y="235"/>
                  <a:pt x="67" y="235"/>
                </a:cubicBezTo>
                <a:cubicBezTo>
                  <a:pt x="327" y="235"/>
                  <a:pt x="327" y="235"/>
                  <a:pt x="327" y="235"/>
                </a:cubicBezTo>
                <a:cubicBezTo>
                  <a:pt x="327" y="235"/>
                  <a:pt x="327" y="235"/>
                  <a:pt x="327" y="235"/>
                </a:cubicBezTo>
                <a:cubicBezTo>
                  <a:pt x="363" y="234"/>
                  <a:pt x="392" y="204"/>
                  <a:pt x="392" y="168"/>
                </a:cubicBezTo>
                <a:close/>
              </a:path>
            </a:pathLst>
          </a:custGeom>
          <a:solidFill>
            <a:schemeClr val="accent2"/>
          </a:solidFill>
          <a:ln>
            <a:noFill/>
          </a:ln>
          <a:extLst/>
        </p:spPr>
        <p:txBody>
          <a:bodyPr vert="horz" wrap="square" lIns="93211" tIns="46607" rIns="93211" bIns="46607" numCol="1" anchor="t" anchorCtr="0" compatLnSpc="1">
            <a:prstTxWarp prst="textNoShape">
              <a:avLst/>
            </a:prstTxWarp>
          </a:bodyPr>
          <a:lstStyle/>
          <a:p>
            <a:pPr defTabSz="932597"/>
            <a:endParaRPr lang="en-US" sz="1835" kern="0">
              <a:solidFill>
                <a:sysClr val="windowText" lastClr="000000"/>
              </a:solidFill>
            </a:endParaRPr>
          </a:p>
        </p:txBody>
      </p:sp>
      <p:sp>
        <p:nvSpPr>
          <p:cNvPr id="6" name="Title 5"/>
          <p:cNvSpPr>
            <a:spLocks noGrp="1"/>
          </p:cNvSpPr>
          <p:nvPr>
            <p:ph type="title"/>
          </p:nvPr>
        </p:nvSpPr>
        <p:spPr/>
        <p:txBody>
          <a:bodyPr/>
          <a:lstStyle/>
          <a:p>
            <a:r>
              <a:rPr lang="en-US" sz="4080" dirty="0"/>
              <a:t>Complexity with Legacy Infrastructure</a:t>
            </a:r>
          </a:p>
        </p:txBody>
      </p:sp>
      <p:pic>
        <p:nvPicPr>
          <p:cNvPr id="107" name="Picture 106"/>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3816904" y="1830095"/>
            <a:ext cx="1147079" cy="186975"/>
          </a:xfrm>
          <a:prstGeom prst="rect">
            <a:avLst/>
          </a:prstGeom>
        </p:spPr>
      </p:pic>
      <p:pic>
        <p:nvPicPr>
          <p:cNvPr id="108" name="Picture 107"/>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3186418" y="2043350"/>
            <a:ext cx="755746" cy="755746"/>
          </a:xfrm>
          <a:prstGeom prst="rect">
            <a:avLst/>
          </a:prstGeom>
        </p:spPr>
      </p:pic>
      <p:pic>
        <p:nvPicPr>
          <p:cNvPr id="109" name="Picture 108"/>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4060531" y="2299219"/>
            <a:ext cx="1387964" cy="296330"/>
          </a:xfrm>
          <a:prstGeom prst="rect">
            <a:avLst/>
          </a:prstGeom>
        </p:spPr>
      </p:pic>
      <p:cxnSp>
        <p:nvCxnSpPr>
          <p:cNvPr id="3" name="Straight Connector 2"/>
          <p:cNvCxnSpPr/>
          <p:nvPr/>
        </p:nvCxnSpPr>
        <p:spPr>
          <a:xfrm>
            <a:off x="654298" y="3123008"/>
            <a:ext cx="11056882"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6880399" y="4093432"/>
            <a:ext cx="4288430" cy="1530530"/>
          </a:xfrm>
          <a:prstGeom prst="rect">
            <a:avLst/>
          </a:prstGeom>
          <a:noFill/>
        </p:spPr>
        <p:txBody>
          <a:bodyPr wrap="square" rtlCol="0">
            <a:spAutoFit/>
          </a:bodyPr>
          <a:lstStyle/>
          <a:p>
            <a:pPr defTabSz="932597">
              <a:spcBef>
                <a:spcPts val="408"/>
              </a:spcBef>
            </a:pPr>
            <a:r>
              <a:rPr lang="en-US" sz="2039" kern="0" dirty="0">
                <a:solidFill>
                  <a:srgbClr val="4C4C4E"/>
                </a:solidFill>
                <a:latin typeface="Gotham Rounded Medium"/>
                <a:cs typeface="Arial" pitchFamily="34" charset="0"/>
              </a:rPr>
              <a:t>x</a:t>
            </a:r>
            <a:r>
              <a:rPr lang="en-US" sz="2039" kern="0" dirty="0">
                <a:solidFill>
                  <a:schemeClr val="tx1">
                    <a:lumMod val="65000"/>
                    <a:lumOff val="35000"/>
                  </a:schemeClr>
                </a:solidFill>
                <a:latin typeface="+mj-lt"/>
                <a:cs typeface="Arial" pitchFamily="34" charset="0"/>
              </a:rPr>
              <a:t> Lifecycle complexity</a:t>
            </a:r>
          </a:p>
          <a:p>
            <a:pPr defTabSz="932597">
              <a:spcBef>
                <a:spcPts val="408"/>
              </a:spcBef>
            </a:pPr>
            <a:r>
              <a:rPr lang="en-US" sz="2039" kern="0" dirty="0">
                <a:solidFill>
                  <a:srgbClr val="4C4C4E"/>
                </a:solidFill>
                <a:latin typeface="Gotham Rounded Medium"/>
                <a:cs typeface="Arial" pitchFamily="34" charset="0"/>
              </a:rPr>
              <a:t>x</a:t>
            </a:r>
            <a:r>
              <a:rPr lang="en-US" sz="2039" kern="0" dirty="0">
                <a:solidFill>
                  <a:schemeClr val="tx1">
                    <a:lumMod val="65000"/>
                    <a:lumOff val="35000"/>
                  </a:schemeClr>
                </a:solidFill>
                <a:latin typeface="+mj-lt"/>
                <a:cs typeface="Arial" pitchFamily="34" charset="0"/>
              </a:rPr>
              <a:t> Resource silos</a:t>
            </a:r>
          </a:p>
          <a:p>
            <a:pPr defTabSz="932597">
              <a:spcBef>
                <a:spcPts val="408"/>
              </a:spcBef>
            </a:pPr>
            <a:r>
              <a:rPr lang="en-US" sz="2039" kern="0" dirty="0">
                <a:solidFill>
                  <a:srgbClr val="4C4C4E"/>
                </a:solidFill>
                <a:latin typeface="Gotham Rounded Medium"/>
                <a:cs typeface="Arial" pitchFamily="34" charset="0"/>
              </a:rPr>
              <a:t>x</a:t>
            </a:r>
            <a:r>
              <a:rPr lang="en-US" sz="2039" kern="0" dirty="0">
                <a:solidFill>
                  <a:schemeClr val="tx1">
                    <a:lumMod val="65000"/>
                    <a:lumOff val="35000"/>
                  </a:schemeClr>
                </a:solidFill>
                <a:latin typeface="+mj-lt"/>
                <a:cs typeface="Arial" pitchFamily="34" charset="0"/>
              </a:rPr>
              <a:t> Support challenges</a:t>
            </a:r>
          </a:p>
          <a:p>
            <a:pPr defTabSz="932597">
              <a:spcBef>
                <a:spcPts val="408"/>
              </a:spcBef>
            </a:pPr>
            <a:r>
              <a:rPr lang="en-US" sz="2039" kern="0" dirty="0">
                <a:solidFill>
                  <a:srgbClr val="4C4C4E"/>
                </a:solidFill>
                <a:latin typeface="Gotham Rounded Medium"/>
                <a:cs typeface="Arial" pitchFamily="34" charset="0"/>
              </a:rPr>
              <a:t>x</a:t>
            </a:r>
            <a:r>
              <a:rPr lang="en-US" sz="2039" kern="0" dirty="0">
                <a:solidFill>
                  <a:schemeClr val="tx1">
                    <a:lumMod val="65000"/>
                    <a:lumOff val="35000"/>
                  </a:schemeClr>
                </a:solidFill>
                <a:latin typeface="+mj-lt"/>
                <a:cs typeface="Arial" pitchFamily="34" charset="0"/>
              </a:rPr>
              <a:t> High costs</a:t>
            </a:r>
          </a:p>
        </p:txBody>
      </p:sp>
      <p:sp>
        <p:nvSpPr>
          <p:cNvPr id="69" name="TextBox 68"/>
          <p:cNvSpPr txBox="1"/>
          <p:nvPr/>
        </p:nvSpPr>
        <p:spPr>
          <a:xfrm>
            <a:off x="6832065" y="1605602"/>
            <a:ext cx="4288430" cy="1245746"/>
          </a:xfrm>
          <a:prstGeom prst="rect">
            <a:avLst/>
          </a:prstGeom>
          <a:noFill/>
        </p:spPr>
        <p:txBody>
          <a:bodyPr wrap="square" rtlCol="0">
            <a:spAutoFit/>
          </a:bodyPr>
          <a:lstStyle/>
          <a:p>
            <a:pPr defTabSz="932597"/>
            <a:r>
              <a:rPr lang="en-US" sz="2447" b="1" kern="0" dirty="0">
                <a:solidFill>
                  <a:schemeClr val="accent2"/>
                </a:solidFill>
                <a:latin typeface="+mj-lt"/>
                <a:cs typeface="Arial" pitchFamily="34" charset="0"/>
              </a:rPr>
              <a:t>+</a:t>
            </a:r>
            <a:r>
              <a:rPr lang="en-US" sz="2039" kern="0" dirty="0">
                <a:solidFill>
                  <a:schemeClr val="tx1">
                    <a:lumMod val="65000"/>
                    <a:lumOff val="35000"/>
                  </a:schemeClr>
                </a:solidFill>
                <a:latin typeface="+mj-lt"/>
                <a:cs typeface="Arial" pitchFamily="34" charset="0"/>
              </a:rPr>
              <a:t> Automated operations</a:t>
            </a:r>
          </a:p>
          <a:p>
            <a:pPr defTabSz="932597"/>
            <a:r>
              <a:rPr lang="en-US" sz="2447" b="1" kern="0" dirty="0">
                <a:solidFill>
                  <a:schemeClr val="accent2"/>
                </a:solidFill>
                <a:latin typeface="+mj-lt"/>
                <a:cs typeface="Arial" pitchFamily="34" charset="0"/>
              </a:rPr>
              <a:t>+</a:t>
            </a:r>
            <a:r>
              <a:rPr lang="en-US" sz="2039" kern="0" dirty="0">
                <a:solidFill>
                  <a:schemeClr val="tx1">
                    <a:lumMod val="65000"/>
                    <a:lumOff val="35000"/>
                  </a:schemeClr>
                </a:solidFill>
                <a:latin typeface="+mj-lt"/>
                <a:cs typeface="Arial" pitchFamily="34" charset="0"/>
              </a:rPr>
              <a:t> Self-service provisioning</a:t>
            </a:r>
          </a:p>
          <a:p>
            <a:pPr defTabSz="932597"/>
            <a:r>
              <a:rPr lang="en-US" sz="2447" b="1" kern="0" dirty="0">
                <a:solidFill>
                  <a:schemeClr val="accent2"/>
                </a:solidFill>
                <a:latin typeface="+mj-lt"/>
                <a:cs typeface="Arial" pitchFamily="34" charset="0"/>
              </a:rPr>
              <a:t>+</a:t>
            </a:r>
            <a:r>
              <a:rPr lang="en-US" sz="2039" kern="0" dirty="0">
                <a:solidFill>
                  <a:schemeClr val="tx1">
                    <a:lumMod val="65000"/>
                    <a:lumOff val="35000"/>
                  </a:schemeClr>
                </a:solidFill>
                <a:latin typeface="+mj-lt"/>
                <a:cs typeface="Arial" pitchFamily="34" charset="0"/>
              </a:rPr>
              <a:t> Monitoring and analytics</a:t>
            </a:r>
          </a:p>
        </p:txBody>
      </p:sp>
      <p:grpSp>
        <p:nvGrpSpPr>
          <p:cNvPr id="8" name="Group 7"/>
          <p:cNvGrpSpPr/>
          <p:nvPr/>
        </p:nvGrpSpPr>
        <p:grpSpPr>
          <a:xfrm>
            <a:off x="443981" y="3372685"/>
            <a:ext cx="5816159" cy="3256918"/>
            <a:chOff x="434676" y="3306791"/>
            <a:chExt cx="5705604" cy="3195010"/>
          </a:xfrm>
        </p:grpSpPr>
        <p:sp>
          <p:nvSpPr>
            <p:cNvPr id="137" name="Rounded Rectangle 136"/>
            <p:cNvSpPr/>
            <p:nvPr/>
          </p:nvSpPr>
          <p:spPr bwMode="ltGray">
            <a:xfrm>
              <a:off x="2374687" y="3943998"/>
              <a:ext cx="3758537" cy="55595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4280" tIns="62139" rIns="124280" bIns="62139" rtlCol="0" anchor="ctr"/>
            <a:lstStyle/>
            <a:p>
              <a:pPr algn="ctr" defTabSz="932597"/>
              <a:endParaRPr lang="en-US" sz="1631" kern="0" dirty="0">
                <a:solidFill>
                  <a:prstClr val="white"/>
                </a:solidFill>
                <a:latin typeface="Gotham Rounded Book"/>
                <a:cs typeface="Gotham Rounded Book"/>
              </a:endParaRPr>
            </a:p>
          </p:txBody>
        </p:sp>
        <p:sp>
          <p:nvSpPr>
            <p:cNvPr id="138" name="Rounded Rectangle 137"/>
            <p:cNvSpPr/>
            <p:nvPr/>
          </p:nvSpPr>
          <p:spPr bwMode="ltGray">
            <a:xfrm>
              <a:off x="2360721" y="5946245"/>
              <a:ext cx="3763231" cy="55555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4280" tIns="62139" rIns="124280" bIns="62139" rtlCol="0" anchor="ctr"/>
            <a:lstStyle/>
            <a:p>
              <a:pPr algn="ctr" defTabSz="932597"/>
              <a:endParaRPr lang="en-US" sz="1631" kern="0" dirty="0">
                <a:solidFill>
                  <a:prstClr val="black">
                    <a:lumMod val="65000"/>
                    <a:lumOff val="35000"/>
                  </a:prstClr>
                </a:solidFill>
                <a:latin typeface="Gotham Rounded Book"/>
                <a:cs typeface="Gotham Rounded Book"/>
              </a:endParaRPr>
            </a:p>
          </p:txBody>
        </p:sp>
        <p:sp>
          <p:nvSpPr>
            <p:cNvPr id="139" name="Rounded Rectangle 138"/>
            <p:cNvSpPr/>
            <p:nvPr/>
          </p:nvSpPr>
          <p:spPr bwMode="ltGray">
            <a:xfrm>
              <a:off x="2368494" y="5281432"/>
              <a:ext cx="3764729" cy="5559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4280" tIns="62139" rIns="124280" bIns="62139" rtlCol="0" anchor="ctr"/>
            <a:lstStyle/>
            <a:p>
              <a:pPr defTabSz="932597"/>
              <a:endParaRPr lang="en-US" sz="1835" kern="0" dirty="0">
                <a:solidFill>
                  <a:schemeClr val="tx1"/>
                </a:solidFill>
                <a:latin typeface="Arial" charset="0"/>
                <a:ea typeface="ＭＳ Ｐゴシック" charset="-128"/>
                <a:cs typeface="ＭＳ Ｐゴシック" charset="-128"/>
              </a:endParaRPr>
            </a:p>
          </p:txBody>
        </p:sp>
        <p:sp>
          <p:nvSpPr>
            <p:cNvPr id="140" name="Rounded Rectangle 139"/>
            <p:cNvSpPr/>
            <p:nvPr/>
          </p:nvSpPr>
          <p:spPr bwMode="ltGray">
            <a:xfrm>
              <a:off x="2384832" y="4600841"/>
              <a:ext cx="3748389" cy="55595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4280" tIns="62139" rIns="124280" bIns="62139" rtlCol="0" anchor="ctr"/>
            <a:lstStyle/>
            <a:p>
              <a:pPr algn="ctr" defTabSz="932597"/>
              <a:endParaRPr lang="en-US" sz="1631" kern="0" dirty="0">
                <a:solidFill>
                  <a:schemeClr val="bg1"/>
                </a:solidFill>
                <a:latin typeface="Gotham Rounded Book"/>
                <a:cs typeface="Gotham Rounded Book"/>
              </a:endParaRPr>
            </a:p>
          </p:txBody>
        </p:sp>
        <p:sp>
          <p:nvSpPr>
            <p:cNvPr id="141" name="Rounded Rectangle 140"/>
            <p:cNvSpPr/>
            <p:nvPr/>
          </p:nvSpPr>
          <p:spPr bwMode="ltGray">
            <a:xfrm>
              <a:off x="2377049" y="3306791"/>
              <a:ext cx="3763231" cy="555952"/>
            </a:xfrm>
            <a:prstGeom prst="roundRect">
              <a:avLst>
                <a:gd name="adj" fmla="val 2534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4280" tIns="62139" rIns="124280" bIns="62139" rtlCol="0" anchor="ctr"/>
            <a:lstStyle/>
            <a:p>
              <a:pPr algn="ctr" defTabSz="932597"/>
              <a:endParaRPr lang="en-US" sz="1631" kern="0" dirty="0">
                <a:solidFill>
                  <a:prstClr val="white"/>
                </a:solidFill>
                <a:latin typeface="Gotham Rounded Book"/>
                <a:cs typeface="Gotham Rounded Book"/>
              </a:endParaRPr>
            </a:p>
          </p:txBody>
        </p:sp>
        <p:sp>
          <p:nvSpPr>
            <p:cNvPr id="15" name="TextBox 14"/>
            <p:cNvSpPr txBox="1"/>
            <p:nvPr/>
          </p:nvSpPr>
          <p:spPr bwMode="ltGray">
            <a:xfrm>
              <a:off x="1226971" y="6039685"/>
              <a:ext cx="1012850" cy="374203"/>
            </a:xfrm>
            <a:prstGeom prst="rect">
              <a:avLst/>
            </a:prstGeom>
            <a:noFill/>
          </p:spPr>
          <p:txBody>
            <a:bodyPr wrap="none" lIns="124280" tIns="62139" rIns="124280" bIns="62139" rtlCol="0" anchor="ctr">
              <a:spAutoFit/>
            </a:bodyPr>
            <a:lstStyle/>
            <a:p>
              <a:pPr algn="r" defTabSz="932597"/>
              <a:r>
                <a:rPr lang="en-US" sz="1631" kern="0" dirty="0">
                  <a:solidFill>
                    <a:schemeClr val="accent3"/>
                  </a:solidFill>
                  <a:latin typeface="Gotham Rounded Book"/>
                </a:rPr>
                <a:t>Network</a:t>
              </a:r>
            </a:p>
          </p:txBody>
        </p:sp>
        <p:sp>
          <p:nvSpPr>
            <p:cNvPr id="16" name="TextBox 15"/>
            <p:cNvSpPr txBox="1"/>
            <p:nvPr/>
          </p:nvSpPr>
          <p:spPr bwMode="ltGray">
            <a:xfrm>
              <a:off x="793936" y="3397666"/>
              <a:ext cx="1445887" cy="374203"/>
            </a:xfrm>
            <a:prstGeom prst="rect">
              <a:avLst/>
            </a:prstGeom>
            <a:noFill/>
          </p:spPr>
          <p:txBody>
            <a:bodyPr wrap="none" lIns="124280" tIns="62139" rIns="124280" bIns="62139" rtlCol="0" anchor="ctr">
              <a:spAutoFit/>
            </a:bodyPr>
            <a:lstStyle/>
            <a:p>
              <a:pPr algn="r" defTabSz="932597"/>
              <a:r>
                <a:rPr lang="en-US" sz="1631" kern="0" dirty="0">
                  <a:solidFill>
                    <a:schemeClr val="accent3"/>
                  </a:solidFill>
                  <a:latin typeface="Gotham Rounded Book"/>
                </a:rPr>
                <a:t>Virtualization</a:t>
              </a:r>
            </a:p>
          </p:txBody>
        </p:sp>
        <p:sp>
          <p:nvSpPr>
            <p:cNvPr id="17" name="TextBox 16"/>
            <p:cNvSpPr txBox="1"/>
            <p:nvPr/>
          </p:nvSpPr>
          <p:spPr bwMode="ltGray">
            <a:xfrm>
              <a:off x="1141970" y="4020211"/>
              <a:ext cx="1097855" cy="374203"/>
            </a:xfrm>
            <a:prstGeom prst="rect">
              <a:avLst/>
            </a:prstGeom>
            <a:noFill/>
          </p:spPr>
          <p:txBody>
            <a:bodyPr wrap="none" lIns="124280" tIns="62139" rIns="124280" bIns="62139" rtlCol="0" anchor="ctr">
              <a:spAutoFit/>
            </a:bodyPr>
            <a:lstStyle/>
            <a:p>
              <a:pPr algn="r" defTabSz="932597"/>
              <a:r>
                <a:rPr lang="en-US" sz="1631" kern="0" dirty="0">
                  <a:solidFill>
                    <a:schemeClr val="accent3"/>
                  </a:solidFill>
                  <a:latin typeface="Gotham Rounded Book"/>
                </a:rPr>
                <a:t>Compute</a:t>
              </a:r>
            </a:p>
          </p:txBody>
        </p:sp>
        <p:sp>
          <p:nvSpPr>
            <p:cNvPr id="18" name="TextBox 17"/>
            <p:cNvSpPr txBox="1"/>
            <p:nvPr/>
          </p:nvSpPr>
          <p:spPr bwMode="ltGray">
            <a:xfrm>
              <a:off x="434676" y="4691717"/>
              <a:ext cx="1805147" cy="374203"/>
            </a:xfrm>
            <a:prstGeom prst="rect">
              <a:avLst/>
            </a:prstGeom>
            <a:noFill/>
          </p:spPr>
          <p:txBody>
            <a:bodyPr wrap="none" lIns="124280" tIns="62139" rIns="124280" bIns="62139" rtlCol="0" anchor="ctr">
              <a:spAutoFit/>
            </a:bodyPr>
            <a:lstStyle/>
            <a:p>
              <a:pPr algn="r" defTabSz="932597"/>
              <a:r>
                <a:rPr lang="en-US" sz="1631" kern="0" dirty="0">
                  <a:solidFill>
                    <a:schemeClr val="accent3"/>
                  </a:solidFill>
                  <a:latin typeface="Gotham Rounded Book"/>
                </a:rPr>
                <a:t>Storage Network</a:t>
              </a:r>
            </a:p>
          </p:txBody>
        </p:sp>
        <p:sp>
          <p:nvSpPr>
            <p:cNvPr id="19" name="TextBox 18"/>
            <p:cNvSpPr txBox="1"/>
            <p:nvPr/>
          </p:nvSpPr>
          <p:spPr bwMode="ltGray">
            <a:xfrm>
              <a:off x="1259048" y="5372307"/>
              <a:ext cx="980774" cy="374203"/>
            </a:xfrm>
            <a:prstGeom prst="rect">
              <a:avLst/>
            </a:prstGeom>
            <a:noFill/>
          </p:spPr>
          <p:txBody>
            <a:bodyPr wrap="none" lIns="124280" tIns="62139" rIns="124280" bIns="62139" rtlCol="0" anchor="ctr">
              <a:spAutoFit/>
            </a:bodyPr>
            <a:lstStyle/>
            <a:p>
              <a:pPr algn="r" defTabSz="932597"/>
              <a:r>
                <a:rPr lang="en-US" sz="1631" kern="0" dirty="0">
                  <a:solidFill>
                    <a:schemeClr val="accent3"/>
                  </a:solidFill>
                  <a:latin typeface="Gotham Rounded Book"/>
                </a:rPr>
                <a:t>Storage</a:t>
              </a:r>
            </a:p>
          </p:txBody>
        </p:sp>
        <p:pic>
          <p:nvPicPr>
            <p:cNvPr id="22" name="Picture 21"/>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2895930" y="3507872"/>
              <a:ext cx="943495" cy="153790"/>
            </a:xfrm>
            <a:prstGeom prst="rect">
              <a:avLst/>
            </a:prstGeom>
          </p:spPr>
        </p:pic>
        <p:pic>
          <p:nvPicPr>
            <p:cNvPr id="23" name="Picture 22"/>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4447894" y="3462897"/>
              <a:ext cx="1141628" cy="243737"/>
            </a:xfrm>
            <a:prstGeom prst="rect">
              <a:avLst/>
            </a:prstGeom>
          </p:spPr>
        </p:pic>
        <p:pic>
          <p:nvPicPr>
            <p:cNvPr id="2050" name="Picture 2" descr="\\Mac\Home\Desktop\arista_logo_huge.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759818" y="5988209"/>
              <a:ext cx="870142" cy="48945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Mac\Home\Desktop\NetAppP2.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81453" y="5281432"/>
              <a:ext cx="1065105" cy="614484"/>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Mac\Home\Desktop\hp-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30422" y="4031526"/>
              <a:ext cx="391596" cy="391596"/>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Mac\Home\Desktop\Dell_Logo.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12578" y="4032591"/>
              <a:ext cx="392774" cy="391596"/>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Mac\Home\Desktop\logo-brocade-black-red-rgb.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251055" y="4718442"/>
              <a:ext cx="980177" cy="321824"/>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Mac\Home\Desktop\2000px-EMC_Corporation_logo.svg.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975997" y="5429439"/>
              <a:ext cx="742952" cy="261148"/>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6" descr="\\Mac\Home\Desktop\1000px-Cisco_logo.svg.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881453" y="5998771"/>
              <a:ext cx="713427" cy="401659"/>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6" descr="\\Mac\Home\Desktop\1000px-Cisco_logo.svg.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039818" y="4017775"/>
              <a:ext cx="713427" cy="401659"/>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4" descr="\\Mac\Home\Desktop\hp-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30422" y="5358454"/>
              <a:ext cx="391596" cy="391596"/>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5" descr="\\Mac\Home\Desktop\Dell_Logo.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325562" y="5359519"/>
              <a:ext cx="392774" cy="391596"/>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4" descr="\\Mac\Home\Desktop\hp-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022018" y="6030988"/>
              <a:ext cx="391596" cy="391596"/>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6" descr="\\Mac\Home\Desktop\1000px-Cisco_logo.svg.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277933" y="4653822"/>
              <a:ext cx="713427" cy="401659"/>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61516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left)">
                                      <p:cBhvr>
                                        <p:cTn id="1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p:cNvSpPr>
            <a:spLocks noGrp="1"/>
          </p:cNvSpPr>
          <p:nvPr>
            <p:ph type="title"/>
          </p:nvPr>
        </p:nvSpPr>
        <p:spPr/>
        <p:txBody>
          <a:bodyPr/>
          <a:lstStyle/>
          <a:p>
            <a:r>
              <a:rPr lang="en-US" sz="4080" dirty="0" err="1"/>
              <a:t>Nutanix</a:t>
            </a:r>
            <a:r>
              <a:rPr lang="en-US" sz="4080" dirty="0"/>
              <a:t> Has You Covered</a:t>
            </a:r>
          </a:p>
        </p:txBody>
      </p:sp>
      <p:grpSp>
        <p:nvGrpSpPr>
          <p:cNvPr id="3" name="Group 2"/>
          <p:cNvGrpSpPr/>
          <p:nvPr/>
        </p:nvGrpSpPr>
        <p:grpSpPr>
          <a:xfrm>
            <a:off x="4543367" y="1616601"/>
            <a:ext cx="2614613" cy="4555327"/>
            <a:chOff x="4436773" y="0"/>
            <a:chExt cx="2063246" cy="3730626"/>
          </a:xfrm>
          <a:solidFill>
            <a:schemeClr val="accent1"/>
          </a:solidFill>
        </p:grpSpPr>
        <p:sp>
          <p:nvSpPr>
            <p:cNvPr id="4" name="Rounded Rectangle 3"/>
            <p:cNvSpPr/>
            <p:nvPr/>
          </p:nvSpPr>
          <p:spPr>
            <a:xfrm>
              <a:off x="4436773" y="0"/>
              <a:ext cx="2063246" cy="3730626"/>
            </a:xfrm>
            <a:prstGeom prst="roundRect">
              <a:avLst>
                <a:gd name="adj" fmla="val 10000"/>
              </a:avLst>
            </a:prstGeom>
            <a:grpFill/>
          </p:spPr>
          <p:style>
            <a:lnRef idx="0">
              <a:schemeClr val="dk1">
                <a:hueOff val="0"/>
                <a:satOff val="0"/>
                <a:lumOff val="0"/>
                <a:alphaOff val="0"/>
              </a:schemeClr>
            </a:lnRef>
            <a:fillRef idx="1">
              <a:scrgbClr r="0" g="0" b="0"/>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5" name="Rounded Rectangle 4"/>
            <p:cNvSpPr/>
            <p:nvPr/>
          </p:nvSpPr>
          <p:spPr>
            <a:xfrm>
              <a:off x="4436773" y="0"/>
              <a:ext cx="2063246" cy="111918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330" tIns="124330" rIns="124330" bIns="124330" numCol="1" spcCol="1270" anchor="ctr" anchorCtr="0">
              <a:noAutofit/>
            </a:bodyPr>
            <a:lstStyle/>
            <a:p>
              <a:pPr algn="ctr" defTabSz="1450462">
                <a:lnSpc>
                  <a:spcPct val="90000"/>
                </a:lnSpc>
                <a:spcBef>
                  <a:spcPct val="0"/>
                </a:spcBef>
                <a:spcAft>
                  <a:spcPct val="35000"/>
                </a:spcAft>
              </a:pPr>
              <a:r>
                <a:rPr lang="en-US" sz="2856" kern="0" dirty="0">
                  <a:solidFill>
                    <a:srgbClr val="FFFFFF"/>
                  </a:solidFill>
                  <a:latin typeface="+mj-lt"/>
                  <a:cs typeface="Gotham Rounded Book"/>
                </a:rPr>
                <a:t>RTO</a:t>
              </a:r>
            </a:p>
          </p:txBody>
        </p:sp>
      </p:grpSp>
      <p:grpSp>
        <p:nvGrpSpPr>
          <p:cNvPr id="6" name="Group 5"/>
          <p:cNvGrpSpPr/>
          <p:nvPr/>
        </p:nvGrpSpPr>
        <p:grpSpPr>
          <a:xfrm>
            <a:off x="1856096" y="1619731"/>
            <a:ext cx="2614613" cy="4555327"/>
            <a:chOff x="2218783" y="0"/>
            <a:chExt cx="2063246" cy="3730626"/>
          </a:xfrm>
          <a:solidFill>
            <a:srgbClr val="43546A"/>
          </a:solidFill>
        </p:grpSpPr>
        <p:sp>
          <p:nvSpPr>
            <p:cNvPr id="7" name="Rounded Rectangle 6"/>
            <p:cNvSpPr/>
            <p:nvPr/>
          </p:nvSpPr>
          <p:spPr>
            <a:xfrm>
              <a:off x="2218783" y="0"/>
              <a:ext cx="2063246" cy="3730626"/>
            </a:xfrm>
            <a:prstGeom prst="roundRect">
              <a:avLst>
                <a:gd name="adj" fmla="val 10000"/>
              </a:avLst>
            </a:prstGeom>
            <a:solidFill>
              <a:schemeClr val="bg2">
                <a:lumMod val="75000"/>
              </a:schemeClr>
            </a:solidFill>
          </p:spPr>
          <p:style>
            <a:lnRef idx="0">
              <a:schemeClr val="dk1">
                <a:hueOff val="0"/>
                <a:satOff val="0"/>
                <a:lumOff val="0"/>
                <a:alphaOff val="0"/>
              </a:schemeClr>
            </a:lnRef>
            <a:fillRef idx="1">
              <a:scrgbClr r="0" g="0" b="0"/>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18783" y="0"/>
              <a:ext cx="2063246" cy="1119187"/>
            </a:xfrm>
            <a:prstGeom prst="rect">
              <a:avLst/>
            </a:prstGeom>
            <a:solidFill>
              <a:schemeClr val="bg2">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330" tIns="124330" rIns="124330" bIns="124330" numCol="1" spcCol="1270" anchor="ctr" anchorCtr="0">
              <a:noAutofit/>
            </a:bodyPr>
            <a:lstStyle/>
            <a:p>
              <a:pPr algn="ctr" defTabSz="1450462">
                <a:lnSpc>
                  <a:spcPct val="90000"/>
                </a:lnSpc>
                <a:spcBef>
                  <a:spcPct val="0"/>
                </a:spcBef>
                <a:spcAft>
                  <a:spcPct val="35000"/>
                </a:spcAft>
              </a:pPr>
              <a:r>
                <a:rPr lang="en-US" sz="2856" kern="0" dirty="0">
                  <a:solidFill>
                    <a:srgbClr val="FFFFFF"/>
                  </a:solidFill>
                  <a:latin typeface="+mj-lt"/>
                  <a:cs typeface="Gotham Rounded Book"/>
                </a:rPr>
                <a:t>RPO</a:t>
              </a:r>
            </a:p>
          </p:txBody>
        </p:sp>
      </p:grpSp>
      <p:grpSp>
        <p:nvGrpSpPr>
          <p:cNvPr id="9" name="Group 8"/>
          <p:cNvGrpSpPr/>
          <p:nvPr/>
        </p:nvGrpSpPr>
        <p:grpSpPr>
          <a:xfrm>
            <a:off x="7227981" y="1616601"/>
            <a:ext cx="2614613" cy="4555327"/>
            <a:chOff x="793" y="0"/>
            <a:chExt cx="2063246" cy="3730626"/>
          </a:xfrm>
          <a:solidFill>
            <a:srgbClr val="43546A"/>
          </a:solidFill>
        </p:grpSpPr>
        <p:sp>
          <p:nvSpPr>
            <p:cNvPr id="10" name="Rounded Rectangle 9"/>
            <p:cNvSpPr/>
            <p:nvPr/>
          </p:nvSpPr>
          <p:spPr>
            <a:xfrm>
              <a:off x="793" y="0"/>
              <a:ext cx="2063246" cy="3730626"/>
            </a:xfrm>
            <a:prstGeom prst="roundRect">
              <a:avLst>
                <a:gd name="adj" fmla="val 10000"/>
              </a:avLst>
            </a:prstGeom>
            <a:solidFill>
              <a:schemeClr val="accent5"/>
            </a:solidFill>
          </p:spPr>
          <p:style>
            <a:lnRef idx="0">
              <a:schemeClr val="dk1">
                <a:hueOff val="0"/>
                <a:satOff val="0"/>
                <a:lumOff val="0"/>
                <a:alphaOff val="0"/>
              </a:schemeClr>
            </a:lnRef>
            <a:fillRef idx="1">
              <a:scrgbClr r="0" g="0" b="0"/>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11" name="Rounded Rectangle 4"/>
            <p:cNvSpPr/>
            <p:nvPr/>
          </p:nvSpPr>
          <p:spPr>
            <a:xfrm>
              <a:off x="793" y="1"/>
              <a:ext cx="2063246" cy="881387"/>
            </a:xfrm>
            <a:prstGeom prst="rect">
              <a:avLst/>
            </a:prstGeom>
            <a:solidFill>
              <a:schemeClr val="accent5"/>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330" tIns="124330" rIns="124330" bIns="124330" numCol="1" spcCol="1270" anchor="ctr" anchorCtr="0">
              <a:noAutofit/>
            </a:bodyPr>
            <a:lstStyle/>
            <a:p>
              <a:pPr algn="ctr" defTabSz="1450462">
                <a:lnSpc>
                  <a:spcPct val="90000"/>
                </a:lnSpc>
                <a:spcBef>
                  <a:spcPct val="0"/>
                </a:spcBef>
                <a:spcAft>
                  <a:spcPct val="35000"/>
                </a:spcAft>
              </a:pPr>
              <a:r>
                <a:rPr lang="en-US" sz="2856" kern="0" dirty="0" err="1">
                  <a:solidFill>
                    <a:schemeClr val="bg1"/>
                  </a:solidFill>
                  <a:latin typeface="+mj-lt"/>
                  <a:cs typeface="Gotham Rounded Book"/>
                </a:rPr>
                <a:t>Nutanix</a:t>
              </a:r>
              <a:r>
                <a:rPr lang="en-US" sz="2856" kern="0" dirty="0">
                  <a:solidFill>
                    <a:schemeClr val="bg1"/>
                  </a:solidFill>
                  <a:latin typeface="+mj-lt"/>
                  <a:cs typeface="Gotham Rounded Book"/>
                </a:rPr>
                <a:t> Feature</a:t>
              </a:r>
            </a:p>
          </p:txBody>
        </p:sp>
      </p:grpSp>
      <p:grpSp>
        <p:nvGrpSpPr>
          <p:cNvPr id="12" name="Group 11"/>
          <p:cNvGrpSpPr/>
          <p:nvPr/>
        </p:nvGrpSpPr>
        <p:grpSpPr>
          <a:xfrm>
            <a:off x="2196593" y="2801757"/>
            <a:ext cx="4793904" cy="663615"/>
            <a:chOff x="3750718" y="1894519"/>
            <a:chExt cx="3782970" cy="543473"/>
          </a:xfrm>
          <a:solidFill>
            <a:schemeClr val="accent2"/>
          </a:solidFill>
        </p:grpSpPr>
        <p:grpSp>
          <p:nvGrpSpPr>
            <p:cNvPr id="13" name="Group 12"/>
            <p:cNvGrpSpPr/>
            <p:nvPr/>
          </p:nvGrpSpPr>
          <p:grpSpPr>
            <a:xfrm>
              <a:off x="3750718" y="1894520"/>
              <a:ext cx="1650597" cy="543472"/>
              <a:chOff x="2425107" y="1119278"/>
              <a:chExt cx="1650597" cy="543472"/>
            </a:xfrm>
            <a:grpFill/>
          </p:grpSpPr>
          <p:sp>
            <p:nvSpPr>
              <p:cNvPr id="17" name="Rounded Rectangle 16"/>
              <p:cNvSpPr/>
              <p:nvPr/>
            </p:nvSpPr>
            <p:spPr>
              <a:xfrm>
                <a:off x="2425107" y="1119278"/>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3934547"/>
                  <a:satOff val="0"/>
                  <a:lumOff val="5348"/>
                  <a:alphaOff val="0"/>
                </a:schemeClr>
              </a:effectRef>
              <a:fontRef idx="minor">
                <a:schemeClr val="lt1"/>
              </a:fontRef>
            </p:style>
          </p:sp>
          <p:sp>
            <p:nvSpPr>
              <p:cNvPr id="18" name="Rounded Rectangle 4"/>
              <p:cNvSpPr/>
              <p:nvPr/>
            </p:nvSpPr>
            <p:spPr>
              <a:xfrm>
                <a:off x="2441025" y="1135196"/>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Minutes</a:t>
                </a:r>
              </a:p>
            </p:txBody>
          </p:sp>
        </p:grpSp>
        <p:grpSp>
          <p:nvGrpSpPr>
            <p:cNvPr id="14" name="Group 13"/>
            <p:cNvGrpSpPr/>
            <p:nvPr/>
          </p:nvGrpSpPr>
          <p:grpSpPr>
            <a:xfrm>
              <a:off x="5883091" y="1894519"/>
              <a:ext cx="1650597" cy="543472"/>
              <a:chOff x="4643097" y="1119278"/>
              <a:chExt cx="1650597" cy="543472"/>
            </a:xfrm>
            <a:grpFill/>
          </p:grpSpPr>
          <p:sp>
            <p:nvSpPr>
              <p:cNvPr id="15" name="Rounded Rectangle 14"/>
              <p:cNvSpPr/>
              <p:nvPr/>
            </p:nvSpPr>
            <p:spPr>
              <a:xfrm>
                <a:off x="4643097" y="1119278"/>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7869094"/>
                  <a:satOff val="0"/>
                  <a:lumOff val="10695"/>
                  <a:alphaOff val="0"/>
                </a:schemeClr>
              </a:effectRef>
              <a:fontRef idx="minor">
                <a:schemeClr val="lt1"/>
              </a:fontRef>
            </p:style>
          </p:sp>
          <p:sp>
            <p:nvSpPr>
              <p:cNvPr id="16" name="Rounded Rectangle 12"/>
              <p:cNvSpPr/>
              <p:nvPr/>
            </p:nvSpPr>
            <p:spPr>
              <a:xfrm>
                <a:off x="4659015" y="1135196"/>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Minutes</a:t>
                </a:r>
              </a:p>
            </p:txBody>
          </p:sp>
        </p:grpSp>
      </p:grpSp>
      <p:grpSp>
        <p:nvGrpSpPr>
          <p:cNvPr id="19" name="Group 18"/>
          <p:cNvGrpSpPr/>
          <p:nvPr/>
        </p:nvGrpSpPr>
        <p:grpSpPr>
          <a:xfrm>
            <a:off x="7506311" y="2819179"/>
            <a:ext cx="2091691" cy="663614"/>
            <a:chOff x="207118" y="1119278"/>
            <a:chExt cx="1650597" cy="543472"/>
          </a:xfrm>
          <a:solidFill>
            <a:schemeClr val="accent2"/>
          </a:solidFill>
        </p:grpSpPr>
        <p:sp>
          <p:nvSpPr>
            <p:cNvPr id="20" name="Rounded Rectangle 19"/>
            <p:cNvSpPr/>
            <p:nvPr/>
          </p:nvSpPr>
          <p:spPr>
            <a:xfrm>
              <a:off x="207118" y="1119278"/>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21" name="Rounded Rectangle 4"/>
            <p:cNvSpPr/>
            <p:nvPr/>
          </p:nvSpPr>
          <p:spPr>
            <a:xfrm>
              <a:off x="223036" y="1135196"/>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Time Stream</a:t>
              </a:r>
              <a:endParaRPr lang="en-US" sz="816" kern="0" dirty="0">
                <a:solidFill>
                  <a:sysClr val="windowText" lastClr="000000"/>
                </a:solidFill>
                <a:latin typeface="+mj-lt"/>
                <a:cs typeface="Gotham Rounded Book"/>
              </a:endParaRPr>
            </a:p>
          </p:txBody>
        </p:sp>
      </p:grpSp>
      <p:grpSp>
        <p:nvGrpSpPr>
          <p:cNvPr id="22" name="Group 21"/>
          <p:cNvGrpSpPr/>
          <p:nvPr/>
        </p:nvGrpSpPr>
        <p:grpSpPr>
          <a:xfrm>
            <a:off x="2196593" y="3538533"/>
            <a:ext cx="4793904" cy="663615"/>
            <a:chOff x="3750718" y="2521603"/>
            <a:chExt cx="3782970" cy="543473"/>
          </a:xfrm>
          <a:solidFill>
            <a:schemeClr val="accent2"/>
          </a:solidFill>
        </p:grpSpPr>
        <p:grpSp>
          <p:nvGrpSpPr>
            <p:cNvPr id="23" name="Group 22"/>
            <p:cNvGrpSpPr/>
            <p:nvPr/>
          </p:nvGrpSpPr>
          <p:grpSpPr>
            <a:xfrm>
              <a:off x="3750718" y="2521604"/>
              <a:ext cx="1650597" cy="543472"/>
              <a:chOff x="2425107" y="1746362"/>
              <a:chExt cx="1650597" cy="543472"/>
            </a:xfrm>
            <a:grpFill/>
          </p:grpSpPr>
          <p:sp>
            <p:nvSpPr>
              <p:cNvPr id="27" name="Rounded Rectangle 26"/>
              <p:cNvSpPr/>
              <p:nvPr/>
            </p:nvSpPr>
            <p:spPr>
              <a:xfrm>
                <a:off x="2425107" y="1746362"/>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4918184"/>
                  <a:satOff val="0"/>
                  <a:lumOff val="6685"/>
                  <a:alphaOff val="0"/>
                </a:schemeClr>
              </a:effectRef>
              <a:fontRef idx="minor">
                <a:schemeClr val="lt1"/>
              </a:fontRef>
            </p:style>
          </p:sp>
          <p:sp>
            <p:nvSpPr>
              <p:cNvPr id="28" name="Rounded Rectangle 6"/>
              <p:cNvSpPr/>
              <p:nvPr/>
            </p:nvSpPr>
            <p:spPr>
              <a:xfrm>
                <a:off x="2441025" y="1762280"/>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Hours</a:t>
                </a:r>
              </a:p>
            </p:txBody>
          </p:sp>
        </p:grpSp>
        <p:grpSp>
          <p:nvGrpSpPr>
            <p:cNvPr id="24" name="Group 23"/>
            <p:cNvGrpSpPr/>
            <p:nvPr/>
          </p:nvGrpSpPr>
          <p:grpSpPr>
            <a:xfrm>
              <a:off x="5883091" y="2521603"/>
              <a:ext cx="1650597" cy="543472"/>
              <a:chOff x="4643097" y="1746362"/>
              <a:chExt cx="1650597" cy="543472"/>
            </a:xfrm>
            <a:grpFill/>
          </p:grpSpPr>
          <p:sp>
            <p:nvSpPr>
              <p:cNvPr id="25" name="Rounded Rectangle 24"/>
              <p:cNvSpPr/>
              <p:nvPr/>
            </p:nvSpPr>
            <p:spPr>
              <a:xfrm>
                <a:off x="4643097" y="1746362"/>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8852731"/>
                  <a:satOff val="0"/>
                  <a:lumOff val="12032"/>
                  <a:alphaOff val="0"/>
                </a:schemeClr>
              </a:effectRef>
              <a:fontRef idx="minor">
                <a:schemeClr val="lt1"/>
              </a:fontRef>
            </p:style>
          </p:sp>
          <p:sp>
            <p:nvSpPr>
              <p:cNvPr id="26" name="Rounded Rectangle 14"/>
              <p:cNvSpPr/>
              <p:nvPr/>
            </p:nvSpPr>
            <p:spPr>
              <a:xfrm>
                <a:off x="4659015" y="1762280"/>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Hours</a:t>
                </a:r>
              </a:p>
            </p:txBody>
          </p:sp>
        </p:grpSp>
      </p:grpSp>
      <p:grpSp>
        <p:nvGrpSpPr>
          <p:cNvPr id="29" name="Group 28"/>
          <p:cNvGrpSpPr/>
          <p:nvPr/>
        </p:nvGrpSpPr>
        <p:grpSpPr>
          <a:xfrm>
            <a:off x="7506311" y="3555955"/>
            <a:ext cx="2091691" cy="663614"/>
            <a:chOff x="207118" y="1746362"/>
            <a:chExt cx="1650597" cy="543472"/>
          </a:xfrm>
          <a:solidFill>
            <a:schemeClr val="accent2"/>
          </a:solidFill>
        </p:grpSpPr>
        <p:sp>
          <p:nvSpPr>
            <p:cNvPr id="30" name="Rounded Rectangle 29"/>
            <p:cNvSpPr/>
            <p:nvPr/>
          </p:nvSpPr>
          <p:spPr>
            <a:xfrm>
              <a:off x="207118" y="1746362"/>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983637"/>
                <a:satOff val="0"/>
                <a:lumOff val="1337"/>
                <a:alphaOff val="0"/>
              </a:schemeClr>
            </a:effectRef>
            <a:fontRef idx="minor">
              <a:schemeClr val="lt1"/>
            </a:fontRef>
          </p:style>
        </p:sp>
        <p:sp>
          <p:nvSpPr>
            <p:cNvPr id="31" name="Rounded Rectangle 6"/>
            <p:cNvSpPr/>
            <p:nvPr/>
          </p:nvSpPr>
          <p:spPr>
            <a:xfrm>
              <a:off x="223036" y="1762280"/>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Cloud Connect</a:t>
              </a:r>
            </a:p>
          </p:txBody>
        </p:sp>
      </p:grpSp>
      <p:grpSp>
        <p:nvGrpSpPr>
          <p:cNvPr id="32" name="Group 31"/>
          <p:cNvGrpSpPr/>
          <p:nvPr/>
        </p:nvGrpSpPr>
        <p:grpSpPr>
          <a:xfrm>
            <a:off x="2196592" y="5192791"/>
            <a:ext cx="4793904" cy="663615"/>
            <a:chOff x="3750718" y="3148687"/>
            <a:chExt cx="3782970" cy="543473"/>
          </a:xfrm>
          <a:solidFill>
            <a:schemeClr val="accent3"/>
          </a:solidFill>
        </p:grpSpPr>
        <p:grpSp>
          <p:nvGrpSpPr>
            <p:cNvPr id="33" name="Group 32"/>
            <p:cNvGrpSpPr/>
            <p:nvPr/>
          </p:nvGrpSpPr>
          <p:grpSpPr>
            <a:xfrm>
              <a:off x="3750718" y="3148688"/>
              <a:ext cx="1650597" cy="543472"/>
              <a:chOff x="2425107" y="2373446"/>
              <a:chExt cx="1650597" cy="543472"/>
            </a:xfrm>
            <a:grpFill/>
          </p:grpSpPr>
          <p:sp>
            <p:nvSpPr>
              <p:cNvPr id="37" name="Rounded Rectangle 36"/>
              <p:cNvSpPr/>
              <p:nvPr/>
            </p:nvSpPr>
            <p:spPr>
              <a:xfrm>
                <a:off x="2425107" y="2373446"/>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5901821"/>
                  <a:satOff val="0"/>
                  <a:lumOff val="8021"/>
                  <a:alphaOff val="0"/>
                </a:schemeClr>
              </a:effectRef>
              <a:fontRef idx="minor">
                <a:schemeClr val="lt1"/>
              </a:fontRef>
            </p:style>
          </p:sp>
          <p:sp>
            <p:nvSpPr>
              <p:cNvPr id="38" name="Rounded Rectangle 8"/>
              <p:cNvSpPr/>
              <p:nvPr/>
            </p:nvSpPr>
            <p:spPr>
              <a:xfrm>
                <a:off x="2441025" y="2389364"/>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Zero</a:t>
                </a:r>
              </a:p>
            </p:txBody>
          </p:sp>
        </p:grpSp>
        <p:grpSp>
          <p:nvGrpSpPr>
            <p:cNvPr id="34" name="Group 33"/>
            <p:cNvGrpSpPr/>
            <p:nvPr/>
          </p:nvGrpSpPr>
          <p:grpSpPr>
            <a:xfrm>
              <a:off x="5883091" y="3148687"/>
              <a:ext cx="1650597" cy="543472"/>
              <a:chOff x="4643097" y="2373446"/>
              <a:chExt cx="1650597" cy="543472"/>
            </a:xfrm>
            <a:grpFill/>
          </p:grpSpPr>
          <p:sp>
            <p:nvSpPr>
              <p:cNvPr id="35" name="Rounded Rectangle 34"/>
              <p:cNvSpPr/>
              <p:nvPr/>
            </p:nvSpPr>
            <p:spPr>
              <a:xfrm>
                <a:off x="4643097" y="2373446"/>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9836368"/>
                  <a:satOff val="0"/>
                  <a:lumOff val="13369"/>
                  <a:alphaOff val="0"/>
                </a:schemeClr>
              </a:effectRef>
              <a:fontRef idx="minor">
                <a:schemeClr val="lt1"/>
              </a:fontRef>
            </p:style>
          </p:sp>
          <p:sp>
            <p:nvSpPr>
              <p:cNvPr id="36" name="Rounded Rectangle 16"/>
              <p:cNvSpPr/>
              <p:nvPr/>
            </p:nvSpPr>
            <p:spPr>
              <a:xfrm>
                <a:off x="4659015" y="2389364"/>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Minutes</a:t>
                </a:r>
              </a:p>
            </p:txBody>
          </p:sp>
        </p:grpSp>
      </p:grpSp>
      <p:grpSp>
        <p:nvGrpSpPr>
          <p:cNvPr id="39" name="Group 38"/>
          <p:cNvGrpSpPr/>
          <p:nvPr/>
        </p:nvGrpSpPr>
        <p:grpSpPr>
          <a:xfrm>
            <a:off x="7506311" y="5210213"/>
            <a:ext cx="2091691" cy="663614"/>
            <a:chOff x="207118" y="2373446"/>
            <a:chExt cx="1650597" cy="543472"/>
          </a:xfrm>
          <a:solidFill>
            <a:schemeClr val="accent3"/>
          </a:solidFill>
        </p:grpSpPr>
        <p:sp>
          <p:nvSpPr>
            <p:cNvPr id="40" name="Rounded Rectangle 39"/>
            <p:cNvSpPr/>
            <p:nvPr/>
          </p:nvSpPr>
          <p:spPr>
            <a:xfrm>
              <a:off x="207118" y="2373446"/>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1967273"/>
                <a:satOff val="0"/>
                <a:lumOff val="2674"/>
                <a:alphaOff val="0"/>
              </a:schemeClr>
            </a:effectRef>
            <a:fontRef idx="minor">
              <a:schemeClr val="lt1"/>
            </a:fontRef>
          </p:style>
        </p:sp>
        <p:sp>
          <p:nvSpPr>
            <p:cNvPr id="41" name="Rounded Rectangle 8"/>
            <p:cNvSpPr/>
            <p:nvPr/>
          </p:nvSpPr>
          <p:spPr>
            <a:xfrm>
              <a:off x="223036" y="2389364"/>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Metro Availability</a:t>
              </a:r>
            </a:p>
          </p:txBody>
        </p:sp>
      </p:grpSp>
      <p:grpSp>
        <p:nvGrpSpPr>
          <p:cNvPr id="42" name="Group 41"/>
          <p:cNvGrpSpPr/>
          <p:nvPr/>
        </p:nvGrpSpPr>
        <p:grpSpPr>
          <a:xfrm>
            <a:off x="2196593" y="4365854"/>
            <a:ext cx="4793904" cy="663615"/>
            <a:chOff x="3750718" y="3775771"/>
            <a:chExt cx="3782970" cy="543473"/>
          </a:xfrm>
          <a:solidFill>
            <a:schemeClr val="accent3"/>
          </a:solidFill>
        </p:grpSpPr>
        <p:grpSp>
          <p:nvGrpSpPr>
            <p:cNvPr id="43" name="Group 42"/>
            <p:cNvGrpSpPr/>
            <p:nvPr/>
          </p:nvGrpSpPr>
          <p:grpSpPr>
            <a:xfrm>
              <a:off x="3750718" y="3775772"/>
              <a:ext cx="1650597" cy="543472"/>
              <a:chOff x="2425107" y="3000530"/>
              <a:chExt cx="1650597" cy="543472"/>
            </a:xfrm>
            <a:grpFill/>
          </p:grpSpPr>
          <p:sp>
            <p:nvSpPr>
              <p:cNvPr id="47" name="Rounded Rectangle 46"/>
              <p:cNvSpPr/>
              <p:nvPr/>
            </p:nvSpPr>
            <p:spPr>
              <a:xfrm>
                <a:off x="2425107" y="3000530"/>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6885457"/>
                  <a:satOff val="0"/>
                  <a:lumOff val="9358"/>
                  <a:alphaOff val="0"/>
                </a:schemeClr>
              </a:effectRef>
              <a:fontRef idx="minor">
                <a:schemeClr val="lt1"/>
              </a:fontRef>
            </p:style>
          </p:sp>
          <p:sp>
            <p:nvSpPr>
              <p:cNvPr id="48" name="Rounded Rectangle 10"/>
              <p:cNvSpPr/>
              <p:nvPr/>
            </p:nvSpPr>
            <p:spPr>
              <a:xfrm>
                <a:off x="2441025" y="3016448"/>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Minutes</a:t>
                </a:r>
              </a:p>
            </p:txBody>
          </p:sp>
        </p:grpSp>
        <p:grpSp>
          <p:nvGrpSpPr>
            <p:cNvPr id="44" name="Group 43"/>
            <p:cNvGrpSpPr/>
            <p:nvPr/>
          </p:nvGrpSpPr>
          <p:grpSpPr>
            <a:xfrm>
              <a:off x="5883091" y="3775771"/>
              <a:ext cx="1650597" cy="543472"/>
              <a:chOff x="4643097" y="3000530"/>
              <a:chExt cx="1650597" cy="543472"/>
            </a:xfrm>
            <a:grpFill/>
          </p:grpSpPr>
          <p:sp>
            <p:nvSpPr>
              <p:cNvPr id="45" name="Rounded Rectangle 44"/>
              <p:cNvSpPr/>
              <p:nvPr/>
            </p:nvSpPr>
            <p:spPr>
              <a:xfrm>
                <a:off x="4643097" y="3000530"/>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10820004"/>
                  <a:satOff val="0"/>
                  <a:lumOff val="14706"/>
                  <a:alphaOff val="0"/>
                </a:schemeClr>
              </a:effectRef>
              <a:fontRef idx="minor">
                <a:schemeClr val="lt1"/>
              </a:fontRef>
            </p:style>
          </p:sp>
          <p:sp>
            <p:nvSpPr>
              <p:cNvPr id="46" name="Rounded Rectangle 18"/>
              <p:cNvSpPr/>
              <p:nvPr/>
            </p:nvSpPr>
            <p:spPr>
              <a:xfrm>
                <a:off x="4659015" y="3016448"/>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Minutes</a:t>
                </a:r>
              </a:p>
            </p:txBody>
          </p:sp>
        </p:grpSp>
      </p:grpSp>
      <p:grpSp>
        <p:nvGrpSpPr>
          <p:cNvPr id="49" name="Group 48"/>
          <p:cNvGrpSpPr/>
          <p:nvPr/>
        </p:nvGrpSpPr>
        <p:grpSpPr>
          <a:xfrm>
            <a:off x="7506311" y="4383276"/>
            <a:ext cx="2091691" cy="663614"/>
            <a:chOff x="207118" y="3000530"/>
            <a:chExt cx="1650597" cy="543472"/>
          </a:xfrm>
          <a:solidFill>
            <a:schemeClr val="accent3"/>
          </a:solidFill>
        </p:grpSpPr>
        <p:sp>
          <p:nvSpPr>
            <p:cNvPr id="50" name="Rounded Rectangle 49"/>
            <p:cNvSpPr/>
            <p:nvPr/>
          </p:nvSpPr>
          <p:spPr>
            <a:xfrm>
              <a:off x="207118" y="3000530"/>
              <a:ext cx="1650597" cy="543472"/>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2950910"/>
                <a:satOff val="0"/>
                <a:lumOff val="4011"/>
                <a:alphaOff val="0"/>
              </a:schemeClr>
            </a:effectRef>
            <a:fontRef idx="minor">
              <a:schemeClr val="lt1"/>
            </a:fontRef>
          </p:style>
        </p:sp>
        <p:sp>
          <p:nvSpPr>
            <p:cNvPr id="51" name="Rounded Rectangle 10"/>
            <p:cNvSpPr/>
            <p:nvPr/>
          </p:nvSpPr>
          <p:spPr>
            <a:xfrm>
              <a:off x="223036" y="3016448"/>
              <a:ext cx="1618761" cy="511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6263" tIns="27198" rIns="36263" bIns="27198" numCol="1" spcCol="1270" anchor="ctr" anchorCtr="0">
              <a:noAutofit/>
            </a:bodyPr>
            <a:lstStyle/>
            <a:p>
              <a:pPr algn="ctr" defTabSz="634577">
                <a:lnSpc>
                  <a:spcPct val="90000"/>
                </a:lnSpc>
                <a:spcBef>
                  <a:spcPct val="0"/>
                </a:spcBef>
                <a:spcAft>
                  <a:spcPct val="35000"/>
                </a:spcAft>
              </a:pPr>
              <a:r>
                <a:rPr lang="en-US" sz="1224" kern="0" dirty="0">
                  <a:solidFill>
                    <a:sysClr val="windowText" lastClr="000000"/>
                  </a:solidFill>
                  <a:latin typeface="+mj-lt"/>
                  <a:cs typeface="Gotham Rounded Book"/>
                </a:rPr>
                <a:t>Remote Replication</a:t>
              </a:r>
            </a:p>
          </p:txBody>
        </p:sp>
      </p:grpSp>
      <p:sp>
        <p:nvSpPr>
          <p:cNvPr id="52" name="Rounded Rectangle 51"/>
          <p:cNvSpPr/>
          <p:nvPr/>
        </p:nvSpPr>
        <p:spPr>
          <a:xfrm>
            <a:off x="1535502" y="2747922"/>
            <a:ext cx="9794886" cy="1541055"/>
          </a:xfrm>
          <a:prstGeom prst="roundRect">
            <a:avLst/>
          </a:prstGeom>
          <a:solidFill>
            <a:srgbClr val="A2D2EA">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632" kern="0" dirty="0">
              <a:solidFill>
                <a:schemeClr val="accent2"/>
              </a:solidFill>
              <a:latin typeface="+mj-lt"/>
              <a:cs typeface="Gotham Book"/>
            </a:endParaRPr>
          </a:p>
        </p:txBody>
      </p:sp>
      <p:sp>
        <p:nvSpPr>
          <p:cNvPr id="53" name="TextBox 52"/>
          <p:cNvSpPr txBox="1"/>
          <p:nvPr/>
        </p:nvSpPr>
        <p:spPr>
          <a:xfrm>
            <a:off x="9701785" y="3133563"/>
            <a:ext cx="1663603" cy="606488"/>
          </a:xfrm>
          <a:prstGeom prst="rect">
            <a:avLst/>
          </a:prstGeom>
          <a:noFill/>
        </p:spPr>
        <p:txBody>
          <a:bodyPr wrap="square" rtlCol="0">
            <a:spAutoFit/>
          </a:bodyPr>
          <a:lstStyle/>
          <a:p>
            <a:pPr algn="ctr" defTabSz="932597"/>
            <a:r>
              <a:rPr lang="en-US" sz="1632" kern="0" dirty="0">
                <a:solidFill>
                  <a:sysClr val="windowText" lastClr="000000"/>
                </a:solidFill>
                <a:latin typeface="+mj-lt"/>
                <a:cs typeface="Gotham Rounded Medium"/>
              </a:rPr>
              <a:t>Minor </a:t>
            </a:r>
          </a:p>
          <a:p>
            <a:pPr algn="ctr" defTabSz="932597"/>
            <a:r>
              <a:rPr lang="en-US" sz="1632" kern="0" dirty="0">
                <a:solidFill>
                  <a:sysClr val="windowText" lastClr="000000"/>
                </a:solidFill>
                <a:latin typeface="+mj-lt"/>
                <a:cs typeface="Gotham Rounded Medium"/>
              </a:rPr>
              <a:t>incidents</a:t>
            </a:r>
          </a:p>
        </p:txBody>
      </p:sp>
      <p:sp>
        <p:nvSpPr>
          <p:cNvPr id="54" name="TextBox 53"/>
          <p:cNvSpPr txBox="1"/>
          <p:nvPr/>
        </p:nvSpPr>
        <p:spPr>
          <a:xfrm>
            <a:off x="9881766" y="4749607"/>
            <a:ext cx="1303640" cy="606488"/>
          </a:xfrm>
          <a:prstGeom prst="rect">
            <a:avLst/>
          </a:prstGeom>
          <a:noFill/>
        </p:spPr>
        <p:txBody>
          <a:bodyPr wrap="square" rtlCol="0">
            <a:spAutoFit/>
          </a:bodyPr>
          <a:lstStyle/>
          <a:p>
            <a:pPr algn="ctr" defTabSz="932597"/>
            <a:r>
              <a:rPr lang="en-US" sz="1632" kern="0" dirty="0">
                <a:solidFill>
                  <a:sysClr val="windowText" lastClr="000000"/>
                </a:solidFill>
                <a:latin typeface="+mj-lt"/>
                <a:cs typeface="Gotham Rounded Medium"/>
              </a:rPr>
              <a:t>Major incidents</a:t>
            </a:r>
          </a:p>
        </p:txBody>
      </p:sp>
      <p:sp>
        <p:nvSpPr>
          <p:cNvPr id="55" name="Rounded Rectangle 54"/>
          <p:cNvSpPr/>
          <p:nvPr/>
        </p:nvSpPr>
        <p:spPr>
          <a:xfrm>
            <a:off x="1560931" y="4351684"/>
            <a:ext cx="9774504" cy="1674604"/>
          </a:xfrm>
          <a:prstGeom prst="roundRect">
            <a:avLst/>
          </a:prstGeom>
          <a:solidFill>
            <a:schemeClr val="accent4">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632" kern="0" dirty="0">
              <a:solidFill>
                <a:schemeClr val="accent3">
                  <a:lumMod val="50000"/>
                </a:schemeClr>
              </a:solidFill>
              <a:latin typeface="+mj-lt"/>
              <a:cs typeface="Gotham Book"/>
            </a:endParaRPr>
          </a:p>
        </p:txBody>
      </p:sp>
    </p:spTree>
    <p:extLst>
      <p:ext uri="{BB962C8B-B14F-4D97-AF65-F5344CB8AC3E}">
        <p14:creationId xmlns:p14="http://schemas.microsoft.com/office/powerpoint/2010/main" val="1208953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pPr marL="0" indent="0">
              <a:buNone/>
            </a:pPr>
            <a:r>
              <a:rPr lang="en-US" sz="4080" b="0" dirty="0"/>
              <a:t>VM Centric Asynchronous Replication</a:t>
            </a:r>
          </a:p>
        </p:txBody>
      </p:sp>
      <p:sp>
        <p:nvSpPr>
          <p:cNvPr id="101" name="Rounded Rectangle 100"/>
          <p:cNvSpPr/>
          <p:nvPr/>
        </p:nvSpPr>
        <p:spPr bwMode="gray">
          <a:xfrm>
            <a:off x="7001849" y="1565743"/>
            <a:ext cx="5079479" cy="2222503"/>
          </a:xfrm>
          <a:prstGeom prst="roundRect">
            <a:avLst>
              <a:gd name="adj" fmla="val 4366"/>
            </a:avLst>
          </a:prstGeom>
          <a:gradFill rotWithShape="1">
            <a:gsLst>
              <a:gs pos="0">
                <a:srgbClr val="2362AD"/>
              </a:gs>
              <a:gs pos="100000">
                <a:srgbClr val="034EA2"/>
              </a:gs>
            </a:gsLst>
            <a:lin ang="5400000" scaled="0"/>
          </a:gradFill>
          <a:ln w="6350" cap="flat" cmpd="sng" algn="ctr">
            <a:noFill/>
            <a:prstDash val="solid"/>
            <a:miter lim="800000"/>
          </a:ln>
          <a:effectLst/>
          <a:scene3d>
            <a:camera prst="orthographicFront"/>
            <a:lightRig rig="threePt" dir="t"/>
          </a:scene3d>
          <a:sp3d prstMaterial="plastic">
            <a:bevelT w="19050" h="6350"/>
          </a:sp3d>
        </p:spPr>
        <p:txBody>
          <a:bodyPr tIns="93260" rIns="93260" bIns="93260" rtlCol="0" anchor="ctr"/>
          <a:lstStyle/>
          <a:p>
            <a:pPr algn="ctr" defTabSz="621716" fontAlgn="base">
              <a:spcBef>
                <a:spcPts val="459"/>
              </a:spcBef>
              <a:spcAft>
                <a:spcPct val="0"/>
              </a:spcAft>
              <a:defRPr/>
            </a:pPr>
            <a:endParaRPr lang="en-US" sz="1836" kern="0" dirty="0">
              <a:solidFill>
                <a:prstClr val="white"/>
              </a:solidFill>
              <a:latin typeface="Gotham Rounded Book" pitchFamily="50" charset="0"/>
              <a:ea typeface="ＭＳ Ｐゴシック" charset="-128"/>
              <a:cs typeface="Calibri" panose="020F0502020204030204" pitchFamily="34" charset="0"/>
            </a:endParaRPr>
          </a:p>
        </p:txBody>
      </p:sp>
      <p:grpSp>
        <p:nvGrpSpPr>
          <p:cNvPr id="102" name="Group 101"/>
          <p:cNvGrpSpPr/>
          <p:nvPr/>
        </p:nvGrpSpPr>
        <p:grpSpPr>
          <a:xfrm>
            <a:off x="561592" y="2433486"/>
            <a:ext cx="1440785" cy="808442"/>
            <a:chOff x="10491788" y="4337051"/>
            <a:chExt cx="571500" cy="320675"/>
          </a:xfrm>
          <a:effectLst/>
        </p:grpSpPr>
        <p:sp>
          <p:nvSpPr>
            <p:cNvPr id="103" name="Freeform 866"/>
            <p:cNvSpPr>
              <a:spLocks/>
            </p:cNvSpPr>
            <p:nvPr/>
          </p:nvSpPr>
          <p:spPr bwMode="auto">
            <a:xfrm>
              <a:off x="10707688" y="4352926"/>
              <a:ext cx="85725" cy="249238"/>
            </a:xfrm>
            <a:custGeom>
              <a:avLst/>
              <a:gdLst>
                <a:gd name="T0" fmla="*/ 54 w 54"/>
                <a:gd name="T1" fmla="*/ 157 h 157"/>
                <a:gd name="T2" fmla="*/ 54 w 54"/>
                <a:gd name="T3" fmla="*/ 3 h 157"/>
                <a:gd name="T4" fmla="*/ 54 w 54"/>
                <a:gd name="T5" fmla="*/ 0 h 157"/>
                <a:gd name="T6" fmla="*/ 0 w 54"/>
                <a:gd name="T7" fmla="*/ 11 h 157"/>
                <a:gd name="T8" fmla="*/ 0 w 54"/>
                <a:gd name="T9" fmla="*/ 152 h 157"/>
                <a:gd name="T10" fmla="*/ 54 w 54"/>
                <a:gd name="T11" fmla="*/ 157 h 157"/>
              </a:gdLst>
              <a:ahLst/>
              <a:cxnLst>
                <a:cxn ang="0">
                  <a:pos x="T0" y="T1"/>
                </a:cxn>
                <a:cxn ang="0">
                  <a:pos x="T2" y="T3"/>
                </a:cxn>
                <a:cxn ang="0">
                  <a:pos x="T4" y="T5"/>
                </a:cxn>
                <a:cxn ang="0">
                  <a:pos x="T6" y="T7"/>
                </a:cxn>
                <a:cxn ang="0">
                  <a:pos x="T8" y="T9"/>
                </a:cxn>
                <a:cxn ang="0">
                  <a:pos x="T10" y="T11"/>
                </a:cxn>
              </a:cxnLst>
              <a:rect l="0" t="0" r="r" b="b"/>
              <a:pathLst>
                <a:path w="54" h="157">
                  <a:moveTo>
                    <a:pt x="54" y="157"/>
                  </a:moveTo>
                  <a:lnTo>
                    <a:pt x="54" y="3"/>
                  </a:lnTo>
                  <a:lnTo>
                    <a:pt x="54" y="0"/>
                  </a:lnTo>
                  <a:lnTo>
                    <a:pt x="0" y="11"/>
                  </a:lnTo>
                  <a:lnTo>
                    <a:pt x="0" y="152"/>
                  </a:lnTo>
                  <a:lnTo>
                    <a:pt x="54" y="15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104" name="Freeform 867"/>
            <p:cNvSpPr>
              <a:spLocks/>
            </p:cNvSpPr>
            <p:nvPr/>
          </p:nvSpPr>
          <p:spPr bwMode="auto">
            <a:xfrm>
              <a:off x="10577513" y="4386263"/>
              <a:ext cx="42863" cy="201613"/>
            </a:xfrm>
            <a:custGeom>
              <a:avLst/>
              <a:gdLst>
                <a:gd name="T0" fmla="*/ 0 w 27"/>
                <a:gd name="T1" fmla="*/ 125 h 127"/>
                <a:gd name="T2" fmla="*/ 27 w 27"/>
                <a:gd name="T3" fmla="*/ 127 h 127"/>
                <a:gd name="T4" fmla="*/ 27 w 27"/>
                <a:gd name="T5" fmla="*/ 0 h 127"/>
                <a:gd name="T6" fmla="*/ 0 w 27"/>
                <a:gd name="T7" fmla="*/ 6 h 127"/>
                <a:gd name="T8" fmla="*/ 0 w 27"/>
                <a:gd name="T9" fmla="*/ 125 h 127"/>
              </a:gdLst>
              <a:ahLst/>
              <a:cxnLst>
                <a:cxn ang="0">
                  <a:pos x="T0" y="T1"/>
                </a:cxn>
                <a:cxn ang="0">
                  <a:pos x="T2" y="T3"/>
                </a:cxn>
                <a:cxn ang="0">
                  <a:pos x="T4" y="T5"/>
                </a:cxn>
                <a:cxn ang="0">
                  <a:pos x="T6" y="T7"/>
                </a:cxn>
                <a:cxn ang="0">
                  <a:pos x="T8" y="T9"/>
                </a:cxn>
              </a:cxnLst>
              <a:rect l="0" t="0" r="r" b="b"/>
              <a:pathLst>
                <a:path w="27" h="127">
                  <a:moveTo>
                    <a:pt x="0" y="125"/>
                  </a:moveTo>
                  <a:lnTo>
                    <a:pt x="27" y="127"/>
                  </a:lnTo>
                  <a:lnTo>
                    <a:pt x="27" y="0"/>
                  </a:lnTo>
                  <a:lnTo>
                    <a:pt x="0" y="6"/>
                  </a:lnTo>
                  <a:lnTo>
                    <a:pt x="0" y="125"/>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105" name="Freeform 868"/>
            <p:cNvSpPr>
              <a:spLocks noEditPoints="1"/>
            </p:cNvSpPr>
            <p:nvPr/>
          </p:nvSpPr>
          <p:spPr bwMode="auto">
            <a:xfrm>
              <a:off x="10491788" y="4337051"/>
              <a:ext cx="571500" cy="320675"/>
            </a:xfrm>
            <a:custGeom>
              <a:avLst/>
              <a:gdLst>
                <a:gd name="T0" fmla="*/ 360 w 360"/>
                <a:gd name="T1" fmla="*/ 143 h 202"/>
                <a:gd name="T2" fmla="*/ 356 w 360"/>
                <a:gd name="T3" fmla="*/ 143 h 202"/>
                <a:gd name="T4" fmla="*/ 356 w 360"/>
                <a:gd name="T5" fmla="*/ 37 h 202"/>
                <a:gd name="T6" fmla="*/ 205 w 360"/>
                <a:gd name="T7" fmla="*/ 0 h 202"/>
                <a:gd name="T8" fmla="*/ 205 w 360"/>
                <a:gd name="T9" fmla="*/ 4 h 202"/>
                <a:gd name="T10" fmla="*/ 205 w 360"/>
                <a:gd name="T11" fmla="*/ 167 h 202"/>
                <a:gd name="T12" fmla="*/ 203 w 360"/>
                <a:gd name="T13" fmla="*/ 168 h 202"/>
                <a:gd name="T14" fmla="*/ 200 w 360"/>
                <a:gd name="T15" fmla="*/ 168 h 202"/>
                <a:gd name="T16" fmla="*/ 200 w 360"/>
                <a:gd name="T17" fmla="*/ 4 h 202"/>
                <a:gd name="T18" fmla="*/ 200 w 360"/>
                <a:gd name="T19" fmla="*/ 0 h 202"/>
                <a:gd name="T20" fmla="*/ 154 w 360"/>
                <a:gd name="T21" fmla="*/ 9 h 202"/>
                <a:gd name="T22" fmla="*/ 154 w 360"/>
                <a:gd name="T23" fmla="*/ 9 h 202"/>
                <a:gd name="T24" fmla="*/ 136 w 360"/>
                <a:gd name="T25" fmla="*/ 0 h 202"/>
                <a:gd name="T26" fmla="*/ 81 w 360"/>
                <a:gd name="T27" fmla="*/ 11 h 202"/>
                <a:gd name="T28" fmla="*/ 81 w 360"/>
                <a:gd name="T29" fmla="*/ 23 h 202"/>
                <a:gd name="T30" fmla="*/ 54 w 360"/>
                <a:gd name="T31" fmla="*/ 28 h 202"/>
                <a:gd name="T32" fmla="*/ 54 w 360"/>
                <a:gd name="T33" fmla="*/ 28 h 202"/>
                <a:gd name="T34" fmla="*/ 65 w 360"/>
                <a:gd name="T35" fmla="*/ 26 h 202"/>
                <a:gd name="T36" fmla="*/ 54 w 360"/>
                <a:gd name="T37" fmla="*/ 20 h 202"/>
                <a:gd name="T38" fmla="*/ 7 w 360"/>
                <a:gd name="T39" fmla="*/ 30 h 202"/>
                <a:gd name="T40" fmla="*/ 7 w 360"/>
                <a:gd name="T41" fmla="*/ 37 h 202"/>
                <a:gd name="T42" fmla="*/ 7 w 360"/>
                <a:gd name="T43" fmla="*/ 152 h 202"/>
                <a:gd name="T44" fmla="*/ 5 w 360"/>
                <a:gd name="T45" fmla="*/ 152 h 202"/>
                <a:gd name="T46" fmla="*/ 0 w 360"/>
                <a:gd name="T47" fmla="*/ 151 h 202"/>
                <a:gd name="T48" fmla="*/ 0 w 360"/>
                <a:gd name="T49" fmla="*/ 173 h 202"/>
                <a:gd name="T50" fmla="*/ 205 w 360"/>
                <a:gd name="T51" fmla="*/ 202 h 202"/>
                <a:gd name="T52" fmla="*/ 360 w 360"/>
                <a:gd name="T53" fmla="*/ 166 h 202"/>
                <a:gd name="T54" fmla="*/ 360 w 360"/>
                <a:gd name="T55" fmla="*/ 143 h 202"/>
                <a:gd name="T56" fmla="*/ 190 w 360"/>
                <a:gd name="T57" fmla="*/ 10 h 202"/>
                <a:gd name="T58" fmla="*/ 190 w 360"/>
                <a:gd name="T59" fmla="*/ 13 h 202"/>
                <a:gd name="T60" fmla="*/ 190 w 360"/>
                <a:gd name="T61" fmla="*/ 167 h 202"/>
                <a:gd name="T62" fmla="*/ 136 w 360"/>
                <a:gd name="T63" fmla="*/ 162 h 202"/>
                <a:gd name="T64" fmla="*/ 136 w 360"/>
                <a:gd name="T65" fmla="*/ 21 h 202"/>
                <a:gd name="T66" fmla="*/ 190 w 360"/>
                <a:gd name="T67" fmla="*/ 10 h 202"/>
                <a:gd name="T68" fmla="*/ 81 w 360"/>
                <a:gd name="T69" fmla="*/ 158 h 202"/>
                <a:gd name="T70" fmla="*/ 54 w 360"/>
                <a:gd name="T71" fmla="*/ 156 h 202"/>
                <a:gd name="T72" fmla="*/ 54 w 360"/>
                <a:gd name="T73" fmla="*/ 37 h 202"/>
                <a:gd name="T74" fmla="*/ 81 w 360"/>
                <a:gd name="T75" fmla="*/ 31 h 202"/>
                <a:gd name="T76" fmla="*/ 81 w 360"/>
                <a:gd name="T77" fmla="*/ 15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202">
                  <a:moveTo>
                    <a:pt x="360" y="143"/>
                  </a:moveTo>
                  <a:lnTo>
                    <a:pt x="356" y="143"/>
                  </a:lnTo>
                  <a:lnTo>
                    <a:pt x="356" y="37"/>
                  </a:lnTo>
                  <a:lnTo>
                    <a:pt x="205" y="0"/>
                  </a:lnTo>
                  <a:lnTo>
                    <a:pt x="205" y="4"/>
                  </a:lnTo>
                  <a:lnTo>
                    <a:pt x="205" y="167"/>
                  </a:lnTo>
                  <a:lnTo>
                    <a:pt x="203" y="168"/>
                  </a:lnTo>
                  <a:lnTo>
                    <a:pt x="200" y="168"/>
                  </a:lnTo>
                  <a:lnTo>
                    <a:pt x="200" y="4"/>
                  </a:lnTo>
                  <a:lnTo>
                    <a:pt x="200" y="0"/>
                  </a:lnTo>
                  <a:lnTo>
                    <a:pt x="154" y="9"/>
                  </a:lnTo>
                  <a:lnTo>
                    <a:pt x="154" y="9"/>
                  </a:lnTo>
                  <a:lnTo>
                    <a:pt x="136" y="0"/>
                  </a:lnTo>
                  <a:lnTo>
                    <a:pt x="81" y="11"/>
                  </a:lnTo>
                  <a:lnTo>
                    <a:pt x="81" y="23"/>
                  </a:lnTo>
                  <a:lnTo>
                    <a:pt x="54" y="28"/>
                  </a:lnTo>
                  <a:lnTo>
                    <a:pt x="54" y="28"/>
                  </a:lnTo>
                  <a:lnTo>
                    <a:pt x="65" y="26"/>
                  </a:lnTo>
                  <a:lnTo>
                    <a:pt x="54" y="20"/>
                  </a:lnTo>
                  <a:lnTo>
                    <a:pt x="7" y="30"/>
                  </a:lnTo>
                  <a:lnTo>
                    <a:pt x="7" y="37"/>
                  </a:lnTo>
                  <a:lnTo>
                    <a:pt x="7" y="152"/>
                  </a:lnTo>
                  <a:lnTo>
                    <a:pt x="5" y="152"/>
                  </a:lnTo>
                  <a:lnTo>
                    <a:pt x="0" y="151"/>
                  </a:lnTo>
                  <a:lnTo>
                    <a:pt x="0" y="173"/>
                  </a:lnTo>
                  <a:lnTo>
                    <a:pt x="205" y="202"/>
                  </a:lnTo>
                  <a:lnTo>
                    <a:pt x="360" y="166"/>
                  </a:lnTo>
                  <a:lnTo>
                    <a:pt x="360" y="143"/>
                  </a:lnTo>
                  <a:close/>
                  <a:moveTo>
                    <a:pt x="190" y="10"/>
                  </a:moveTo>
                  <a:lnTo>
                    <a:pt x="190" y="13"/>
                  </a:lnTo>
                  <a:lnTo>
                    <a:pt x="190" y="167"/>
                  </a:lnTo>
                  <a:lnTo>
                    <a:pt x="136" y="162"/>
                  </a:lnTo>
                  <a:lnTo>
                    <a:pt x="136" y="21"/>
                  </a:lnTo>
                  <a:lnTo>
                    <a:pt x="190" y="10"/>
                  </a:lnTo>
                  <a:close/>
                  <a:moveTo>
                    <a:pt x="81" y="158"/>
                  </a:moveTo>
                  <a:lnTo>
                    <a:pt x="54" y="156"/>
                  </a:lnTo>
                  <a:lnTo>
                    <a:pt x="54" y="37"/>
                  </a:lnTo>
                  <a:lnTo>
                    <a:pt x="81" y="31"/>
                  </a:lnTo>
                  <a:lnTo>
                    <a:pt x="81" y="158"/>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106" name="Group 105"/>
          <p:cNvGrpSpPr/>
          <p:nvPr/>
        </p:nvGrpSpPr>
        <p:grpSpPr>
          <a:xfrm>
            <a:off x="5301815" y="2433486"/>
            <a:ext cx="1440785" cy="808442"/>
            <a:chOff x="10491788" y="4337051"/>
            <a:chExt cx="571500" cy="320675"/>
          </a:xfrm>
          <a:effectLst/>
        </p:grpSpPr>
        <p:sp>
          <p:nvSpPr>
            <p:cNvPr id="107" name="Freeform 866"/>
            <p:cNvSpPr>
              <a:spLocks/>
            </p:cNvSpPr>
            <p:nvPr/>
          </p:nvSpPr>
          <p:spPr bwMode="auto">
            <a:xfrm>
              <a:off x="10707688" y="4352926"/>
              <a:ext cx="85725" cy="249238"/>
            </a:xfrm>
            <a:custGeom>
              <a:avLst/>
              <a:gdLst>
                <a:gd name="T0" fmla="*/ 54 w 54"/>
                <a:gd name="T1" fmla="*/ 157 h 157"/>
                <a:gd name="T2" fmla="*/ 54 w 54"/>
                <a:gd name="T3" fmla="*/ 3 h 157"/>
                <a:gd name="T4" fmla="*/ 54 w 54"/>
                <a:gd name="T5" fmla="*/ 0 h 157"/>
                <a:gd name="T6" fmla="*/ 0 w 54"/>
                <a:gd name="T7" fmla="*/ 11 h 157"/>
                <a:gd name="T8" fmla="*/ 0 w 54"/>
                <a:gd name="T9" fmla="*/ 152 h 157"/>
                <a:gd name="T10" fmla="*/ 54 w 54"/>
                <a:gd name="T11" fmla="*/ 157 h 157"/>
              </a:gdLst>
              <a:ahLst/>
              <a:cxnLst>
                <a:cxn ang="0">
                  <a:pos x="T0" y="T1"/>
                </a:cxn>
                <a:cxn ang="0">
                  <a:pos x="T2" y="T3"/>
                </a:cxn>
                <a:cxn ang="0">
                  <a:pos x="T4" y="T5"/>
                </a:cxn>
                <a:cxn ang="0">
                  <a:pos x="T6" y="T7"/>
                </a:cxn>
                <a:cxn ang="0">
                  <a:pos x="T8" y="T9"/>
                </a:cxn>
                <a:cxn ang="0">
                  <a:pos x="T10" y="T11"/>
                </a:cxn>
              </a:cxnLst>
              <a:rect l="0" t="0" r="r" b="b"/>
              <a:pathLst>
                <a:path w="54" h="157">
                  <a:moveTo>
                    <a:pt x="54" y="157"/>
                  </a:moveTo>
                  <a:lnTo>
                    <a:pt x="54" y="3"/>
                  </a:lnTo>
                  <a:lnTo>
                    <a:pt x="54" y="0"/>
                  </a:lnTo>
                  <a:lnTo>
                    <a:pt x="0" y="11"/>
                  </a:lnTo>
                  <a:lnTo>
                    <a:pt x="0" y="152"/>
                  </a:lnTo>
                  <a:lnTo>
                    <a:pt x="54" y="15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108" name="Freeform 867"/>
            <p:cNvSpPr>
              <a:spLocks/>
            </p:cNvSpPr>
            <p:nvPr/>
          </p:nvSpPr>
          <p:spPr bwMode="auto">
            <a:xfrm>
              <a:off x="10577513" y="4386263"/>
              <a:ext cx="42863" cy="201613"/>
            </a:xfrm>
            <a:custGeom>
              <a:avLst/>
              <a:gdLst>
                <a:gd name="T0" fmla="*/ 0 w 27"/>
                <a:gd name="T1" fmla="*/ 125 h 127"/>
                <a:gd name="T2" fmla="*/ 27 w 27"/>
                <a:gd name="T3" fmla="*/ 127 h 127"/>
                <a:gd name="T4" fmla="*/ 27 w 27"/>
                <a:gd name="T5" fmla="*/ 0 h 127"/>
                <a:gd name="T6" fmla="*/ 0 w 27"/>
                <a:gd name="T7" fmla="*/ 6 h 127"/>
                <a:gd name="T8" fmla="*/ 0 w 27"/>
                <a:gd name="T9" fmla="*/ 125 h 127"/>
              </a:gdLst>
              <a:ahLst/>
              <a:cxnLst>
                <a:cxn ang="0">
                  <a:pos x="T0" y="T1"/>
                </a:cxn>
                <a:cxn ang="0">
                  <a:pos x="T2" y="T3"/>
                </a:cxn>
                <a:cxn ang="0">
                  <a:pos x="T4" y="T5"/>
                </a:cxn>
                <a:cxn ang="0">
                  <a:pos x="T6" y="T7"/>
                </a:cxn>
                <a:cxn ang="0">
                  <a:pos x="T8" y="T9"/>
                </a:cxn>
              </a:cxnLst>
              <a:rect l="0" t="0" r="r" b="b"/>
              <a:pathLst>
                <a:path w="27" h="127">
                  <a:moveTo>
                    <a:pt x="0" y="125"/>
                  </a:moveTo>
                  <a:lnTo>
                    <a:pt x="27" y="127"/>
                  </a:lnTo>
                  <a:lnTo>
                    <a:pt x="27" y="0"/>
                  </a:lnTo>
                  <a:lnTo>
                    <a:pt x="0" y="6"/>
                  </a:lnTo>
                  <a:lnTo>
                    <a:pt x="0" y="125"/>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109" name="Freeform 868"/>
            <p:cNvSpPr>
              <a:spLocks noEditPoints="1"/>
            </p:cNvSpPr>
            <p:nvPr/>
          </p:nvSpPr>
          <p:spPr bwMode="auto">
            <a:xfrm>
              <a:off x="10491788" y="4337051"/>
              <a:ext cx="571500" cy="320675"/>
            </a:xfrm>
            <a:custGeom>
              <a:avLst/>
              <a:gdLst>
                <a:gd name="T0" fmla="*/ 360 w 360"/>
                <a:gd name="T1" fmla="*/ 143 h 202"/>
                <a:gd name="T2" fmla="*/ 356 w 360"/>
                <a:gd name="T3" fmla="*/ 143 h 202"/>
                <a:gd name="T4" fmla="*/ 356 w 360"/>
                <a:gd name="T5" fmla="*/ 37 h 202"/>
                <a:gd name="T6" fmla="*/ 205 w 360"/>
                <a:gd name="T7" fmla="*/ 0 h 202"/>
                <a:gd name="T8" fmla="*/ 205 w 360"/>
                <a:gd name="T9" fmla="*/ 4 h 202"/>
                <a:gd name="T10" fmla="*/ 205 w 360"/>
                <a:gd name="T11" fmla="*/ 167 h 202"/>
                <a:gd name="T12" fmla="*/ 203 w 360"/>
                <a:gd name="T13" fmla="*/ 168 h 202"/>
                <a:gd name="T14" fmla="*/ 200 w 360"/>
                <a:gd name="T15" fmla="*/ 168 h 202"/>
                <a:gd name="T16" fmla="*/ 200 w 360"/>
                <a:gd name="T17" fmla="*/ 4 h 202"/>
                <a:gd name="T18" fmla="*/ 200 w 360"/>
                <a:gd name="T19" fmla="*/ 0 h 202"/>
                <a:gd name="T20" fmla="*/ 154 w 360"/>
                <a:gd name="T21" fmla="*/ 9 h 202"/>
                <a:gd name="T22" fmla="*/ 154 w 360"/>
                <a:gd name="T23" fmla="*/ 9 h 202"/>
                <a:gd name="T24" fmla="*/ 136 w 360"/>
                <a:gd name="T25" fmla="*/ 0 h 202"/>
                <a:gd name="T26" fmla="*/ 81 w 360"/>
                <a:gd name="T27" fmla="*/ 11 h 202"/>
                <a:gd name="T28" fmla="*/ 81 w 360"/>
                <a:gd name="T29" fmla="*/ 23 h 202"/>
                <a:gd name="T30" fmla="*/ 54 w 360"/>
                <a:gd name="T31" fmla="*/ 28 h 202"/>
                <a:gd name="T32" fmla="*/ 54 w 360"/>
                <a:gd name="T33" fmla="*/ 28 h 202"/>
                <a:gd name="T34" fmla="*/ 65 w 360"/>
                <a:gd name="T35" fmla="*/ 26 h 202"/>
                <a:gd name="T36" fmla="*/ 54 w 360"/>
                <a:gd name="T37" fmla="*/ 20 h 202"/>
                <a:gd name="T38" fmla="*/ 7 w 360"/>
                <a:gd name="T39" fmla="*/ 30 h 202"/>
                <a:gd name="T40" fmla="*/ 7 w 360"/>
                <a:gd name="T41" fmla="*/ 37 h 202"/>
                <a:gd name="T42" fmla="*/ 7 w 360"/>
                <a:gd name="T43" fmla="*/ 152 h 202"/>
                <a:gd name="T44" fmla="*/ 5 w 360"/>
                <a:gd name="T45" fmla="*/ 152 h 202"/>
                <a:gd name="T46" fmla="*/ 0 w 360"/>
                <a:gd name="T47" fmla="*/ 151 h 202"/>
                <a:gd name="T48" fmla="*/ 0 w 360"/>
                <a:gd name="T49" fmla="*/ 173 h 202"/>
                <a:gd name="T50" fmla="*/ 205 w 360"/>
                <a:gd name="T51" fmla="*/ 202 h 202"/>
                <a:gd name="T52" fmla="*/ 360 w 360"/>
                <a:gd name="T53" fmla="*/ 166 h 202"/>
                <a:gd name="T54" fmla="*/ 360 w 360"/>
                <a:gd name="T55" fmla="*/ 143 h 202"/>
                <a:gd name="T56" fmla="*/ 190 w 360"/>
                <a:gd name="T57" fmla="*/ 10 h 202"/>
                <a:gd name="T58" fmla="*/ 190 w 360"/>
                <a:gd name="T59" fmla="*/ 13 h 202"/>
                <a:gd name="T60" fmla="*/ 190 w 360"/>
                <a:gd name="T61" fmla="*/ 167 h 202"/>
                <a:gd name="T62" fmla="*/ 136 w 360"/>
                <a:gd name="T63" fmla="*/ 162 h 202"/>
                <a:gd name="T64" fmla="*/ 136 w 360"/>
                <a:gd name="T65" fmla="*/ 21 h 202"/>
                <a:gd name="T66" fmla="*/ 190 w 360"/>
                <a:gd name="T67" fmla="*/ 10 h 202"/>
                <a:gd name="T68" fmla="*/ 81 w 360"/>
                <a:gd name="T69" fmla="*/ 158 h 202"/>
                <a:gd name="T70" fmla="*/ 54 w 360"/>
                <a:gd name="T71" fmla="*/ 156 h 202"/>
                <a:gd name="T72" fmla="*/ 54 w 360"/>
                <a:gd name="T73" fmla="*/ 37 h 202"/>
                <a:gd name="T74" fmla="*/ 81 w 360"/>
                <a:gd name="T75" fmla="*/ 31 h 202"/>
                <a:gd name="T76" fmla="*/ 81 w 360"/>
                <a:gd name="T77" fmla="*/ 15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202">
                  <a:moveTo>
                    <a:pt x="360" y="143"/>
                  </a:moveTo>
                  <a:lnTo>
                    <a:pt x="356" y="143"/>
                  </a:lnTo>
                  <a:lnTo>
                    <a:pt x="356" y="37"/>
                  </a:lnTo>
                  <a:lnTo>
                    <a:pt x="205" y="0"/>
                  </a:lnTo>
                  <a:lnTo>
                    <a:pt x="205" y="4"/>
                  </a:lnTo>
                  <a:lnTo>
                    <a:pt x="205" y="167"/>
                  </a:lnTo>
                  <a:lnTo>
                    <a:pt x="203" y="168"/>
                  </a:lnTo>
                  <a:lnTo>
                    <a:pt x="200" y="168"/>
                  </a:lnTo>
                  <a:lnTo>
                    <a:pt x="200" y="4"/>
                  </a:lnTo>
                  <a:lnTo>
                    <a:pt x="200" y="0"/>
                  </a:lnTo>
                  <a:lnTo>
                    <a:pt x="154" y="9"/>
                  </a:lnTo>
                  <a:lnTo>
                    <a:pt x="154" y="9"/>
                  </a:lnTo>
                  <a:lnTo>
                    <a:pt x="136" y="0"/>
                  </a:lnTo>
                  <a:lnTo>
                    <a:pt x="81" y="11"/>
                  </a:lnTo>
                  <a:lnTo>
                    <a:pt x="81" y="23"/>
                  </a:lnTo>
                  <a:lnTo>
                    <a:pt x="54" y="28"/>
                  </a:lnTo>
                  <a:lnTo>
                    <a:pt x="54" y="28"/>
                  </a:lnTo>
                  <a:lnTo>
                    <a:pt x="65" y="26"/>
                  </a:lnTo>
                  <a:lnTo>
                    <a:pt x="54" y="20"/>
                  </a:lnTo>
                  <a:lnTo>
                    <a:pt x="7" y="30"/>
                  </a:lnTo>
                  <a:lnTo>
                    <a:pt x="7" y="37"/>
                  </a:lnTo>
                  <a:lnTo>
                    <a:pt x="7" y="152"/>
                  </a:lnTo>
                  <a:lnTo>
                    <a:pt x="5" y="152"/>
                  </a:lnTo>
                  <a:lnTo>
                    <a:pt x="0" y="151"/>
                  </a:lnTo>
                  <a:lnTo>
                    <a:pt x="0" y="173"/>
                  </a:lnTo>
                  <a:lnTo>
                    <a:pt x="205" y="202"/>
                  </a:lnTo>
                  <a:lnTo>
                    <a:pt x="360" y="166"/>
                  </a:lnTo>
                  <a:lnTo>
                    <a:pt x="360" y="143"/>
                  </a:lnTo>
                  <a:close/>
                  <a:moveTo>
                    <a:pt x="190" y="10"/>
                  </a:moveTo>
                  <a:lnTo>
                    <a:pt x="190" y="13"/>
                  </a:lnTo>
                  <a:lnTo>
                    <a:pt x="190" y="167"/>
                  </a:lnTo>
                  <a:lnTo>
                    <a:pt x="136" y="162"/>
                  </a:lnTo>
                  <a:lnTo>
                    <a:pt x="136" y="21"/>
                  </a:lnTo>
                  <a:lnTo>
                    <a:pt x="190" y="10"/>
                  </a:lnTo>
                  <a:close/>
                  <a:moveTo>
                    <a:pt x="81" y="158"/>
                  </a:moveTo>
                  <a:lnTo>
                    <a:pt x="54" y="156"/>
                  </a:lnTo>
                  <a:lnTo>
                    <a:pt x="54" y="37"/>
                  </a:lnTo>
                  <a:lnTo>
                    <a:pt x="81" y="31"/>
                  </a:lnTo>
                  <a:lnTo>
                    <a:pt x="81" y="158"/>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110" name="Group 109"/>
          <p:cNvGrpSpPr/>
          <p:nvPr/>
        </p:nvGrpSpPr>
        <p:grpSpPr>
          <a:xfrm>
            <a:off x="2839391" y="4935094"/>
            <a:ext cx="1440785" cy="808442"/>
            <a:chOff x="10491788" y="4337051"/>
            <a:chExt cx="571500" cy="320675"/>
          </a:xfrm>
          <a:effectLst/>
        </p:grpSpPr>
        <p:sp>
          <p:nvSpPr>
            <p:cNvPr id="111" name="Freeform 866"/>
            <p:cNvSpPr>
              <a:spLocks/>
            </p:cNvSpPr>
            <p:nvPr/>
          </p:nvSpPr>
          <p:spPr bwMode="auto">
            <a:xfrm>
              <a:off x="10707688" y="4352926"/>
              <a:ext cx="85725" cy="249238"/>
            </a:xfrm>
            <a:custGeom>
              <a:avLst/>
              <a:gdLst>
                <a:gd name="T0" fmla="*/ 54 w 54"/>
                <a:gd name="T1" fmla="*/ 157 h 157"/>
                <a:gd name="T2" fmla="*/ 54 w 54"/>
                <a:gd name="T3" fmla="*/ 3 h 157"/>
                <a:gd name="T4" fmla="*/ 54 w 54"/>
                <a:gd name="T5" fmla="*/ 0 h 157"/>
                <a:gd name="T6" fmla="*/ 0 w 54"/>
                <a:gd name="T7" fmla="*/ 11 h 157"/>
                <a:gd name="T8" fmla="*/ 0 w 54"/>
                <a:gd name="T9" fmla="*/ 152 h 157"/>
                <a:gd name="T10" fmla="*/ 54 w 54"/>
                <a:gd name="T11" fmla="*/ 157 h 157"/>
              </a:gdLst>
              <a:ahLst/>
              <a:cxnLst>
                <a:cxn ang="0">
                  <a:pos x="T0" y="T1"/>
                </a:cxn>
                <a:cxn ang="0">
                  <a:pos x="T2" y="T3"/>
                </a:cxn>
                <a:cxn ang="0">
                  <a:pos x="T4" y="T5"/>
                </a:cxn>
                <a:cxn ang="0">
                  <a:pos x="T6" y="T7"/>
                </a:cxn>
                <a:cxn ang="0">
                  <a:pos x="T8" y="T9"/>
                </a:cxn>
                <a:cxn ang="0">
                  <a:pos x="T10" y="T11"/>
                </a:cxn>
              </a:cxnLst>
              <a:rect l="0" t="0" r="r" b="b"/>
              <a:pathLst>
                <a:path w="54" h="157">
                  <a:moveTo>
                    <a:pt x="54" y="157"/>
                  </a:moveTo>
                  <a:lnTo>
                    <a:pt x="54" y="3"/>
                  </a:lnTo>
                  <a:lnTo>
                    <a:pt x="54" y="0"/>
                  </a:lnTo>
                  <a:lnTo>
                    <a:pt x="0" y="11"/>
                  </a:lnTo>
                  <a:lnTo>
                    <a:pt x="0" y="152"/>
                  </a:lnTo>
                  <a:lnTo>
                    <a:pt x="54" y="15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112" name="Freeform 867"/>
            <p:cNvSpPr>
              <a:spLocks/>
            </p:cNvSpPr>
            <p:nvPr/>
          </p:nvSpPr>
          <p:spPr bwMode="auto">
            <a:xfrm>
              <a:off x="10577513" y="4386263"/>
              <a:ext cx="42863" cy="201613"/>
            </a:xfrm>
            <a:custGeom>
              <a:avLst/>
              <a:gdLst>
                <a:gd name="T0" fmla="*/ 0 w 27"/>
                <a:gd name="T1" fmla="*/ 125 h 127"/>
                <a:gd name="T2" fmla="*/ 27 w 27"/>
                <a:gd name="T3" fmla="*/ 127 h 127"/>
                <a:gd name="T4" fmla="*/ 27 w 27"/>
                <a:gd name="T5" fmla="*/ 0 h 127"/>
                <a:gd name="T6" fmla="*/ 0 w 27"/>
                <a:gd name="T7" fmla="*/ 6 h 127"/>
                <a:gd name="T8" fmla="*/ 0 w 27"/>
                <a:gd name="T9" fmla="*/ 125 h 127"/>
              </a:gdLst>
              <a:ahLst/>
              <a:cxnLst>
                <a:cxn ang="0">
                  <a:pos x="T0" y="T1"/>
                </a:cxn>
                <a:cxn ang="0">
                  <a:pos x="T2" y="T3"/>
                </a:cxn>
                <a:cxn ang="0">
                  <a:pos x="T4" y="T5"/>
                </a:cxn>
                <a:cxn ang="0">
                  <a:pos x="T6" y="T7"/>
                </a:cxn>
                <a:cxn ang="0">
                  <a:pos x="T8" y="T9"/>
                </a:cxn>
              </a:cxnLst>
              <a:rect l="0" t="0" r="r" b="b"/>
              <a:pathLst>
                <a:path w="27" h="127">
                  <a:moveTo>
                    <a:pt x="0" y="125"/>
                  </a:moveTo>
                  <a:lnTo>
                    <a:pt x="27" y="127"/>
                  </a:lnTo>
                  <a:lnTo>
                    <a:pt x="27" y="0"/>
                  </a:lnTo>
                  <a:lnTo>
                    <a:pt x="0" y="6"/>
                  </a:lnTo>
                  <a:lnTo>
                    <a:pt x="0" y="125"/>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113" name="Freeform 868"/>
            <p:cNvSpPr>
              <a:spLocks noEditPoints="1"/>
            </p:cNvSpPr>
            <p:nvPr/>
          </p:nvSpPr>
          <p:spPr bwMode="auto">
            <a:xfrm>
              <a:off x="10491788" y="4337051"/>
              <a:ext cx="571500" cy="320675"/>
            </a:xfrm>
            <a:custGeom>
              <a:avLst/>
              <a:gdLst>
                <a:gd name="T0" fmla="*/ 360 w 360"/>
                <a:gd name="T1" fmla="*/ 143 h 202"/>
                <a:gd name="T2" fmla="*/ 356 w 360"/>
                <a:gd name="T3" fmla="*/ 143 h 202"/>
                <a:gd name="T4" fmla="*/ 356 w 360"/>
                <a:gd name="T5" fmla="*/ 37 h 202"/>
                <a:gd name="T6" fmla="*/ 205 w 360"/>
                <a:gd name="T7" fmla="*/ 0 h 202"/>
                <a:gd name="T8" fmla="*/ 205 w 360"/>
                <a:gd name="T9" fmla="*/ 4 h 202"/>
                <a:gd name="T10" fmla="*/ 205 w 360"/>
                <a:gd name="T11" fmla="*/ 167 h 202"/>
                <a:gd name="T12" fmla="*/ 203 w 360"/>
                <a:gd name="T13" fmla="*/ 168 h 202"/>
                <a:gd name="T14" fmla="*/ 200 w 360"/>
                <a:gd name="T15" fmla="*/ 168 h 202"/>
                <a:gd name="T16" fmla="*/ 200 w 360"/>
                <a:gd name="T17" fmla="*/ 4 h 202"/>
                <a:gd name="T18" fmla="*/ 200 w 360"/>
                <a:gd name="T19" fmla="*/ 0 h 202"/>
                <a:gd name="T20" fmla="*/ 154 w 360"/>
                <a:gd name="T21" fmla="*/ 9 h 202"/>
                <a:gd name="T22" fmla="*/ 154 w 360"/>
                <a:gd name="T23" fmla="*/ 9 h 202"/>
                <a:gd name="T24" fmla="*/ 136 w 360"/>
                <a:gd name="T25" fmla="*/ 0 h 202"/>
                <a:gd name="T26" fmla="*/ 81 w 360"/>
                <a:gd name="T27" fmla="*/ 11 h 202"/>
                <a:gd name="T28" fmla="*/ 81 w 360"/>
                <a:gd name="T29" fmla="*/ 23 h 202"/>
                <a:gd name="T30" fmla="*/ 54 w 360"/>
                <a:gd name="T31" fmla="*/ 28 h 202"/>
                <a:gd name="T32" fmla="*/ 54 w 360"/>
                <a:gd name="T33" fmla="*/ 28 h 202"/>
                <a:gd name="T34" fmla="*/ 65 w 360"/>
                <a:gd name="T35" fmla="*/ 26 h 202"/>
                <a:gd name="T36" fmla="*/ 54 w 360"/>
                <a:gd name="T37" fmla="*/ 20 h 202"/>
                <a:gd name="T38" fmla="*/ 7 w 360"/>
                <a:gd name="T39" fmla="*/ 30 h 202"/>
                <a:gd name="T40" fmla="*/ 7 w 360"/>
                <a:gd name="T41" fmla="*/ 37 h 202"/>
                <a:gd name="T42" fmla="*/ 7 w 360"/>
                <a:gd name="T43" fmla="*/ 152 h 202"/>
                <a:gd name="T44" fmla="*/ 5 w 360"/>
                <a:gd name="T45" fmla="*/ 152 h 202"/>
                <a:gd name="T46" fmla="*/ 0 w 360"/>
                <a:gd name="T47" fmla="*/ 151 h 202"/>
                <a:gd name="T48" fmla="*/ 0 w 360"/>
                <a:gd name="T49" fmla="*/ 173 h 202"/>
                <a:gd name="T50" fmla="*/ 205 w 360"/>
                <a:gd name="T51" fmla="*/ 202 h 202"/>
                <a:gd name="T52" fmla="*/ 360 w 360"/>
                <a:gd name="T53" fmla="*/ 166 h 202"/>
                <a:gd name="T54" fmla="*/ 360 w 360"/>
                <a:gd name="T55" fmla="*/ 143 h 202"/>
                <a:gd name="T56" fmla="*/ 190 w 360"/>
                <a:gd name="T57" fmla="*/ 10 h 202"/>
                <a:gd name="T58" fmla="*/ 190 w 360"/>
                <a:gd name="T59" fmla="*/ 13 h 202"/>
                <a:gd name="T60" fmla="*/ 190 w 360"/>
                <a:gd name="T61" fmla="*/ 167 h 202"/>
                <a:gd name="T62" fmla="*/ 136 w 360"/>
                <a:gd name="T63" fmla="*/ 162 h 202"/>
                <a:gd name="T64" fmla="*/ 136 w 360"/>
                <a:gd name="T65" fmla="*/ 21 h 202"/>
                <a:gd name="T66" fmla="*/ 190 w 360"/>
                <a:gd name="T67" fmla="*/ 10 h 202"/>
                <a:gd name="T68" fmla="*/ 81 w 360"/>
                <a:gd name="T69" fmla="*/ 158 h 202"/>
                <a:gd name="T70" fmla="*/ 54 w 360"/>
                <a:gd name="T71" fmla="*/ 156 h 202"/>
                <a:gd name="T72" fmla="*/ 54 w 360"/>
                <a:gd name="T73" fmla="*/ 37 h 202"/>
                <a:gd name="T74" fmla="*/ 81 w 360"/>
                <a:gd name="T75" fmla="*/ 31 h 202"/>
                <a:gd name="T76" fmla="*/ 81 w 360"/>
                <a:gd name="T77" fmla="*/ 15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202">
                  <a:moveTo>
                    <a:pt x="360" y="143"/>
                  </a:moveTo>
                  <a:lnTo>
                    <a:pt x="356" y="143"/>
                  </a:lnTo>
                  <a:lnTo>
                    <a:pt x="356" y="37"/>
                  </a:lnTo>
                  <a:lnTo>
                    <a:pt x="205" y="0"/>
                  </a:lnTo>
                  <a:lnTo>
                    <a:pt x="205" y="4"/>
                  </a:lnTo>
                  <a:lnTo>
                    <a:pt x="205" y="167"/>
                  </a:lnTo>
                  <a:lnTo>
                    <a:pt x="203" y="168"/>
                  </a:lnTo>
                  <a:lnTo>
                    <a:pt x="200" y="168"/>
                  </a:lnTo>
                  <a:lnTo>
                    <a:pt x="200" y="4"/>
                  </a:lnTo>
                  <a:lnTo>
                    <a:pt x="200" y="0"/>
                  </a:lnTo>
                  <a:lnTo>
                    <a:pt x="154" y="9"/>
                  </a:lnTo>
                  <a:lnTo>
                    <a:pt x="154" y="9"/>
                  </a:lnTo>
                  <a:lnTo>
                    <a:pt x="136" y="0"/>
                  </a:lnTo>
                  <a:lnTo>
                    <a:pt x="81" y="11"/>
                  </a:lnTo>
                  <a:lnTo>
                    <a:pt x="81" y="23"/>
                  </a:lnTo>
                  <a:lnTo>
                    <a:pt x="54" y="28"/>
                  </a:lnTo>
                  <a:lnTo>
                    <a:pt x="54" y="28"/>
                  </a:lnTo>
                  <a:lnTo>
                    <a:pt x="65" y="26"/>
                  </a:lnTo>
                  <a:lnTo>
                    <a:pt x="54" y="20"/>
                  </a:lnTo>
                  <a:lnTo>
                    <a:pt x="7" y="30"/>
                  </a:lnTo>
                  <a:lnTo>
                    <a:pt x="7" y="37"/>
                  </a:lnTo>
                  <a:lnTo>
                    <a:pt x="7" y="152"/>
                  </a:lnTo>
                  <a:lnTo>
                    <a:pt x="5" y="152"/>
                  </a:lnTo>
                  <a:lnTo>
                    <a:pt x="0" y="151"/>
                  </a:lnTo>
                  <a:lnTo>
                    <a:pt x="0" y="173"/>
                  </a:lnTo>
                  <a:lnTo>
                    <a:pt x="205" y="202"/>
                  </a:lnTo>
                  <a:lnTo>
                    <a:pt x="360" y="166"/>
                  </a:lnTo>
                  <a:lnTo>
                    <a:pt x="360" y="143"/>
                  </a:lnTo>
                  <a:close/>
                  <a:moveTo>
                    <a:pt x="190" y="10"/>
                  </a:moveTo>
                  <a:lnTo>
                    <a:pt x="190" y="13"/>
                  </a:lnTo>
                  <a:lnTo>
                    <a:pt x="190" y="167"/>
                  </a:lnTo>
                  <a:lnTo>
                    <a:pt x="136" y="162"/>
                  </a:lnTo>
                  <a:lnTo>
                    <a:pt x="136" y="21"/>
                  </a:lnTo>
                  <a:lnTo>
                    <a:pt x="190" y="10"/>
                  </a:lnTo>
                  <a:close/>
                  <a:moveTo>
                    <a:pt x="81" y="158"/>
                  </a:moveTo>
                  <a:lnTo>
                    <a:pt x="54" y="156"/>
                  </a:lnTo>
                  <a:lnTo>
                    <a:pt x="54" y="37"/>
                  </a:lnTo>
                  <a:lnTo>
                    <a:pt x="81" y="31"/>
                  </a:lnTo>
                  <a:lnTo>
                    <a:pt x="81" y="158"/>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sp>
        <p:nvSpPr>
          <p:cNvPr id="114" name="TextBox 113"/>
          <p:cNvSpPr txBox="1"/>
          <p:nvPr/>
        </p:nvSpPr>
        <p:spPr>
          <a:xfrm>
            <a:off x="385681" y="3250188"/>
            <a:ext cx="698436" cy="286306"/>
          </a:xfrm>
          <a:prstGeom prst="rect">
            <a:avLst/>
          </a:prstGeom>
          <a:noFill/>
        </p:spPr>
        <p:txBody>
          <a:bodyPr wrap="none" rtlCol="0">
            <a:spAutoFit/>
          </a:bodyPr>
          <a:lstStyle/>
          <a:p>
            <a:pPr defTabSz="621716" fontAlgn="base">
              <a:spcBef>
                <a:spcPct val="0"/>
              </a:spcBef>
              <a:spcAft>
                <a:spcPct val="0"/>
              </a:spcAft>
            </a:pPr>
            <a:r>
              <a:rPr lang="en-US" sz="1224" kern="0" dirty="0">
                <a:solidFill>
                  <a:srgbClr val="4C4C4E">
                    <a:lumMod val="65000"/>
                    <a:lumOff val="35000"/>
                  </a:srgbClr>
                </a:solidFill>
                <a:latin typeface="Gotham Rounded Bold" pitchFamily="50" charset="0"/>
                <a:ea typeface="ＭＳ Ｐゴシック" charset="-128"/>
                <a:cs typeface="Arial" pitchFamily="34" charset="0"/>
              </a:rPr>
              <a:t>Location 1</a:t>
            </a:r>
          </a:p>
        </p:txBody>
      </p:sp>
      <p:sp>
        <p:nvSpPr>
          <p:cNvPr id="115" name="TextBox 114"/>
          <p:cNvSpPr txBox="1"/>
          <p:nvPr/>
        </p:nvSpPr>
        <p:spPr>
          <a:xfrm>
            <a:off x="5769214" y="3375028"/>
            <a:ext cx="698436" cy="286306"/>
          </a:xfrm>
          <a:prstGeom prst="rect">
            <a:avLst/>
          </a:prstGeom>
          <a:noFill/>
        </p:spPr>
        <p:txBody>
          <a:bodyPr wrap="none" rtlCol="0">
            <a:spAutoFit/>
          </a:bodyPr>
          <a:lstStyle/>
          <a:p>
            <a:pPr defTabSz="621716" fontAlgn="base">
              <a:spcBef>
                <a:spcPct val="0"/>
              </a:spcBef>
              <a:spcAft>
                <a:spcPct val="0"/>
              </a:spcAft>
            </a:pPr>
            <a:r>
              <a:rPr lang="en-US" sz="1224" kern="0" dirty="0">
                <a:solidFill>
                  <a:srgbClr val="4C4C4E">
                    <a:lumMod val="65000"/>
                    <a:lumOff val="35000"/>
                  </a:srgbClr>
                </a:solidFill>
                <a:latin typeface="Gotham Rounded Bold" pitchFamily="50" charset="0"/>
                <a:ea typeface="ＭＳ Ｐゴシック" charset="-128"/>
                <a:cs typeface="Arial" pitchFamily="34" charset="0"/>
              </a:rPr>
              <a:t>Location 2</a:t>
            </a:r>
          </a:p>
        </p:txBody>
      </p:sp>
      <p:sp>
        <p:nvSpPr>
          <p:cNvPr id="116" name="TextBox 115"/>
          <p:cNvSpPr txBox="1"/>
          <p:nvPr/>
        </p:nvSpPr>
        <p:spPr>
          <a:xfrm>
            <a:off x="3006387" y="5837278"/>
            <a:ext cx="698436" cy="286306"/>
          </a:xfrm>
          <a:prstGeom prst="rect">
            <a:avLst/>
          </a:prstGeom>
          <a:noFill/>
        </p:spPr>
        <p:txBody>
          <a:bodyPr wrap="none" rtlCol="0">
            <a:spAutoFit/>
          </a:bodyPr>
          <a:lstStyle/>
          <a:p>
            <a:pPr defTabSz="621716" fontAlgn="base">
              <a:spcBef>
                <a:spcPct val="0"/>
              </a:spcBef>
              <a:spcAft>
                <a:spcPct val="0"/>
              </a:spcAft>
            </a:pPr>
            <a:r>
              <a:rPr lang="en-US" sz="1224" kern="0" dirty="0">
                <a:solidFill>
                  <a:srgbClr val="4C4C4E">
                    <a:lumMod val="65000"/>
                    <a:lumOff val="35000"/>
                  </a:srgbClr>
                </a:solidFill>
                <a:latin typeface="Gotham Rounded Bold" pitchFamily="50" charset="0"/>
                <a:ea typeface="ＭＳ Ｐゴシック" charset="-128"/>
                <a:cs typeface="Arial" pitchFamily="34" charset="0"/>
              </a:rPr>
              <a:t>Location 3</a:t>
            </a:r>
          </a:p>
        </p:txBody>
      </p:sp>
      <p:sp>
        <p:nvSpPr>
          <p:cNvPr id="117" name="Rounded Rectangle 116"/>
          <p:cNvSpPr/>
          <p:nvPr/>
        </p:nvSpPr>
        <p:spPr bwMode="gray">
          <a:xfrm>
            <a:off x="7001848" y="3916468"/>
            <a:ext cx="5079479" cy="2300946"/>
          </a:xfrm>
          <a:prstGeom prst="roundRect">
            <a:avLst>
              <a:gd name="adj" fmla="val 5037"/>
            </a:avLst>
          </a:prstGeom>
          <a:gradFill rotWithShape="1">
            <a:gsLst>
              <a:gs pos="0">
                <a:srgbClr val="2362AD"/>
              </a:gs>
              <a:gs pos="100000">
                <a:srgbClr val="034EA2"/>
              </a:gs>
            </a:gsLst>
            <a:lin ang="5400000" scaled="0"/>
          </a:gradFill>
          <a:ln w="6350" cap="flat" cmpd="sng" algn="ctr">
            <a:noFill/>
            <a:prstDash val="solid"/>
            <a:miter lim="800000"/>
          </a:ln>
          <a:effectLst/>
          <a:scene3d>
            <a:camera prst="orthographicFront"/>
            <a:lightRig rig="threePt" dir="t"/>
          </a:scene3d>
          <a:sp3d prstMaterial="plastic">
            <a:bevelT w="19050" h="6350"/>
          </a:sp3d>
        </p:spPr>
        <p:txBody>
          <a:bodyPr tIns="93260" rIns="93260" bIns="93260" rtlCol="0" anchor="ctr"/>
          <a:lstStyle/>
          <a:p>
            <a:pPr algn="ctr" defTabSz="621716" fontAlgn="base">
              <a:spcBef>
                <a:spcPts val="459"/>
              </a:spcBef>
              <a:spcAft>
                <a:spcPct val="0"/>
              </a:spcAft>
              <a:defRPr/>
            </a:pPr>
            <a:endParaRPr lang="en-US" sz="1836" kern="0" dirty="0">
              <a:solidFill>
                <a:prstClr val="white"/>
              </a:solidFill>
              <a:latin typeface="Gotham Rounded Book" pitchFamily="50" charset="0"/>
              <a:ea typeface="ＭＳ Ｐゴシック" charset="-128"/>
              <a:cs typeface="Calibri" panose="020F0502020204030204" pitchFamily="34" charset="0"/>
            </a:endParaRPr>
          </a:p>
        </p:txBody>
      </p:sp>
      <p:sp>
        <p:nvSpPr>
          <p:cNvPr id="118" name="Rectangle 117"/>
          <p:cNvSpPr/>
          <p:nvPr/>
        </p:nvSpPr>
        <p:spPr>
          <a:xfrm>
            <a:off x="7255177" y="1795922"/>
            <a:ext cx="4650582" cy="939422"/>
          </a:xfrm>
          <a:prstGeom prst="rect">
            <a:avLst/>
          </a:prstGeom>
        </p:spPr>
        <p:txBody>
          <a:bodyPr wrap="square">
            <a:spAutoFit/>
          </a:bodyPr>
          <a:lstStyle/>
          <a:p>
            <a:pPr defTabSz="621716" fontAlgn="base">
              <a:lnSpc>
                <a:spcPct val="80000"/>
              </a:lnSpc>
              <a:spcBef>
                <a:spcPct val="20000"/>
              </a:spcBef>
              <a:spcAft>
                <a:spcPct val="0"/>
              </a:spcAft>
              <a:buSzPct val="110000"/>
            </a:pPr>
            <a:r>
              <a:rPr lang="en-US" sz="1836" kern="0" dirty="0">
                <a:solidFill>
                  <a:prstClr val="white"/>
                </a:solidFill>
                <a:latin typeface="Gotham Rounded Medium"/>
                <a:ea typeface="ＭＳ Ｐゴシック" charset="-128"/>
                <a:cs typeface="Gotham Rounded Book"/>
              </a:rPr>
              <a:t>Use Cases</a:t>
            </a:r>
          </a:p>
          <a:p>
            <a:pPr marL="293056" lvl="1" indent="-293056" defTabSz="621716" fontAlgn="base">
              <a:spcBef>
                <a:spcPct val="20000"/>
              </a:spcBef>
              <a:spcAft>
                <a:spcPct val="0"/>
              </a:spcAft>
              <a:buSzPct val="110000"/>
              <a:buFont typeface="Arial" pitchFamily="34" charset="0"/>
              <a:buChar char="•"/>
            </a:pPr>
            <a:r>
              <a:rPr lang="en-US" sz="1632" kern="0" dirty="0">
                <a:solidFill>
                  <a:prstClr val="white"/>
                </a:solidFill>
                <a:latin typeface="Gotham Rounded Book"/>
                <a:ea typeface="ＭＳ Ｐゴシック" charset="-128"/>
                <a:cs typeface="Gotham Rounded Book"/>
              </a:rPr>
              <a:t>Protection against VM corruption/deletion</a:t>
            </a:r>
          </a:p>
          <a:p>
            <a:pPr marL="293056" lvl="1" indent="-293056" defTabSz="621716" fontAlgn="base">
              <a:spcBef>
                <a:spcPct val="20000"/>
              </a:spcBef>
              <a:spcAft>
                <a:spcPct val="0"/>
              </a:spcAft>
              <a:buSzPct val="110000"/>
              <a:buFont typeface="Arial" pitchFamily="34" charset="0"/>
              <a:buChar char="•"/>
            </a:pPr>
            <a:r>
              <a:rPr lang="en-US" sz="1632" kern="0" dirty="0">
                <a:solidFill>
                  <a:prstClr val="white"/>
                </a:solidFill>
                <a:latin typeface="Gotham Rounded Book"/>
                <a:ea typeface="ＭＳ Ｐゴシック" charset="-128"/>
                <a:cs typeface="Gotham Rounded Book"/>
              </a:rPr>
              <a:t>Protection against complete site failure(s)</a:t>
            </a:r>
          </a:p>
        </p:txBody>
      </p:sp>
      <p:sp>
        <p:nvSpPr>
          <p:cNvPr id="119" name="Rectangle 118"/>
          <p:cNvSpPr/>
          <p:nvPr/>
        </p:nvSpPr>
        <p:spPr>
          <a:xfrm>
            <a:off x="7255177" y="4139373"/>
            <a:ext cx="4561052" cy="2117673"/>
          </a:xfrm>
          <a:prstGeom prst="rect">
            <a:avLst/>
          </a:prstGeom>
        </p:spPr>
        <p:txBody>
          <a:bodyPr wrap="square">
            <a:spAutoFit/>
          </a:bodyPr>
          <a:lstStyle/>
          <a:p>
            <a:pPr marL="0" lvl="1" defTabSz="621716" fontAlgn="base">
              <a:lnSpc>
                <a:spcPct val="80000"/>
              </a:lnSpc>
              <a:spcBef>
                <a:spcPct val="20000"/>
              </a:spcBef>
              <a:spcAft>
                <a:spcPct val="0"/>
              </a:spcAft>
              <a:buSzPct val="110000"/>
            </a:pPr>
            <a:r>
              <a:rPr lang="en-US" sz="1836" kern="0" dirty="0">
                <a:solidFill>
                  <a:prstClr val="white"/>
                </a:solidFill>
                <a:latin typeface="Gotham Rounded Medium"/>
                <a:ea typeface="ＭＳ Ｐゴシック" charset="-128"/>
                <a:cs typeface="Gotham Rounded Book"/>
              </a:rPr>
              <a:t>Points of differentiation</a:t>
            </a:r>
          </a:p>
          <a:p>
            <a:pPr marL="293056" lvl="1" indent="-293056" defTabSz="621716" fontAlgn="base">
              <a:spcBef>
                <a:spcPct val="20000"/>
              </a:spcBef>
              <a:spcAft>
                <a:spcPct val="0"/>
              </a:spcAft>
              <a:buSzPct val="110000"/>
              <a:buFont typeface="Arial" pitchFamily="34" charset="0"/>
              <a:buChar char="•"/>
            </a:pPr>
            <a:r>
              <a:rPr lang="en-US" sz="1632" kern="0" dirty="0">
                <a:solidFill>
                  <a:prstClr val="white"/>
                </a:solidFill>
                <a:latin typeface="Gotham Rounded Book"/>
                <a:ea typeface="ＭＳ Ｐゴシック" charset="-128"/>
                <a:cs typeface="Gotham Rounded Book"/>
              </a:rPr>
              <a:t>Multiple DR topologies </a:t>
            </a:r>
          </a:p>
          <a:p>
            <a:pPr marL="293056" lvl="1" indent="-293056" defTabSz="621716" fontAlgn="base">
              <a:spcBef>
                <a:spcPct val="20000"/>
              </a:spcBef>
              <a:spcAft>
                <a:spcPct val="0"/>
              </a:spcAft>
              <a:buSzPct val="110000"/>
              <a:buFont typeface="Arial" pitchFamily="34" charset="0"/>
              <a:buChar char="•"/>
            </a:pPr>
            <a:r>
              <a:rPr lang="en-US" sz="1632" kern="0" dirty="0">
                <a:solidFill>
                  <a:prstClr val="white"/>
                </a:solidFill>
                <a:latin typeface="Gotham Rounded Book"/>
                <a:ea typeface="ＭＳ Ｐゴシック" charset="-128"/>
                <a:cs typeface="Gotham Rounded Book"/>
              </a:rPr>
              <a:t>Multiple retention policies</a:t>
            </a:r>
          </a:p>
          <a:p>
            <a:pPr marL="293056" lvl="1" indent="-293056" defTabSz="621716" fontAlgn="base">
              <a:spcBef>
                <a:spcPct val="20000"/>
              </a:spcBef>
              <a:spcAft>
                <a:spcPct val="0"/>
              </a:spcAft>
              <a:buSzPct val="110000"/>
              <a:buFont typeface="Arial" pitchFamily="34" charset="0"/>
              <a:buChar char="•"/>
            </a:pPr>
            <a:r>
              <a:rPr lang="en-US" sz="1632" kern="0" dirty="0">
                <a:solidFill>
                  <a:prstClr val="white"/>
                </a:solidFill>
                <a:latin typeface="Gotham Rounded Book"/>
                <a:ea typeface="ＭＳ Ｐゴシック" charset="-128"/>
                <a:cs typeface="Gotham Rounded Book"/>
              </a:rPr>
              <a:t>WAN optimized replication</a:t>
            </a:r>
          </a:p>
          <a:p>
            <a:pPr marL="293056" lvl="1" indent="-293056" defTabSz="621716" fontAlgn="base">
              <a:spcBef>
                <a:spcPct val="20000"/>
              </a:spcBef>
              <a:spcAft>
                <a:spcPct val="0"/>
              </a:spcAft>
              <a:buSzPct val="110000"/>
              <a:buFont typeface="Arial" pitchFamily="34" charset="0"/>
              <a:buChar char="•"/>
            </a:pPr>
            <a:r>
              <a:rPr lang="en-US" sz="1632" kern="0" dirty="0">
                <a:solidFill>
                  <a:prstClr val="white"/>
                </a:solidFill>
                <a:latin typeface="Gotham Rounded Book"/>
                <a:ea typeface="ＭＳ Ｐゴシック" charset="-128"/>
                <a:cs typeface="Gotham Rounded Book"/>
              </a:rPr>
              <a:t>Rest API driven </a:t>
            </a:r>
            <a:br>
              <a:rPr lang="en-US" sz="1632" kern="0" dirty="0">
                <a:solidFill>
                  <a:prstClr val="white"/>
                </a:solidFill>
                <a:latin typeface="Gotham Rounded Book"/>
                <a:ea typeface="ＭＳ Ｐゴシック" charset="-128"/>
                <a:cs typeface="Gotham Rounded Book"/>
              </a:rPr>
            </a:br>
            <a:r>
              <a:rPr lang="en-US" sz="1632" kern="0" dirty="0">
                <a:solidFill>
                  <a:prstClr val="white"/>
                </a:solidFill>
                <a:latin typeface="Gotham Rounded Book"/>
                <a:ea typeface="ＭＳ Ｐゴシック" charset="-128"/>
                <a:cs typeface="Gotham Rounded Book"/>
              </a:rPr>
              <a:t>(customer DR runbooks)</a:t>
            </a:r>
          </a:p>
          <a:p>
            <a:pPr marL="293056" lvl="1" indent="-293056" defTabSz="621716" fontAlgn="base">
              <a:spcBef>
                <a:spcPct val="20000"/>
              </a:spcBef>
              <a:spcAft>
                <a:spcPct val="0"/>
              </a:spcAft>
              <a:buSzPct val="110000"/>
              <a:buFont typeface="Arial" pitchFamily="34" charset="0"/>
              <a:buChar char="•"/>
            </a:pPr>
            <a:r>
              <a:rPr lang="en-US" sz="1632" kern="0" dirty="0">
                <a:solidFill>
                  <a:prstClr val="white"/>
                </a:solidFill>
                <a:latin typeface="Gotham Rounded Book"/>
                <a:ea typeface="ＭＳ Ｐゴシック" charset="-128"/>
                <a:cs typeface="Gotham Rounded Book"/>
              </a:rPr>
              <a:t>VM and application level consistency</a:t>
            </a:r>
          </a:p>
        </p:txBody>
      </p:sp>
      <p:cxnSp>
        <p:nvCxnSpPr>
          <p:cNvPr id="120" name="Straight Arrow Connector 119"/>
          <p:cNvCxnSpPr>
            <a:stCxn id="127" idx="1"/>
          </p:cNvCxnSpPr>
          <p:nvPr/>
        </p:nvCxnSpPr>
        <p:spPr>
          <a:xfrm flipH="1">
            <a:off x="2145837" y="2670463"/>
            <a:ext cx="2161942" cy="2139"/>
          </a:xfrm>
          <a:prstGeom prst="straightConnector1">
            <a:avLst/>
          </a:prstGeom>
          <a:noFill/>
          <a:ln w="12700" cap="rnd" cmpd="sng" algn="ctr">
            <a:solidFill>
              <a:srgbClr val="76787A">
                <a:lumMod val="75000"/>
              </a:srgbClr>
            </a:solidFill>
            <a:prstDash val="solid"/>
            <a:miter lim="800000"/>
            <a:headEnd type="arrow" w="lg" len="lg"/>
            <a:tailEnd type="none"/>
          </a:ln>
          <a:effectLst/>
        </p:spPr>
      </p:cxnSp>
      <p:sp>
        <p:nvSpPr>
          <p:cNvPr id="121" name="TextBox 120"/>
          <p:cNvSpPr txBox="1"/>
          <p:nvPr/>
        </p:nvSpPr>
        <p:spPr>
          <a:xfrm>
            <a:off x="2039905" y="2432606"/>
            <a:ext cx="1463575"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Protection Domain 1</a:t>
            </a:r>
          </a:p>
        </p:txBody>
      </p:sp>
      <p:sp>
        <p:nvSpPr>
          <p:cNvPr id="122" name="TextBox 121"/>
          <p:cNvSpPr txBox="1"/>
          <p:nvPr/>
        </p:nvSpPr>
        <p:spPr>
          <a:xfrm>
            <a:off x="2041387" y="2763913"/>
            <a:ext cx="1463575"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Protection Domain 2</a:t>
            </a:r>
          </a:p>
        </p:txBody>
      </p:sp>
      <p:sp>
        <p:nvSpPr>
          <p:cNvPr id="123" name="TextBox 122"/>
          <p:cNvSpPr txBox="1"/>
          <p:nvPr/>
        </p:nvSpPr>
        <p:spPr>
          <a:xfrm rot="18478170">
            <a:off x="3432769" y="4094569"/>
            <a:ext cx="1463575"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Protection Domain 3</a:t>
            </a:r>
          </a:p>
        </p:txBody>
      </p:sp>
      <p:sp>
        <p:nvSpPr>
          <p:cNvPr id="124" name="TextBox 123"/>
          <p:cNvSpPr txBox="1"/>
          <p:nvPr/>
        </p:nvSpPr>
        <p:spPr>
          <a:xfrm rot="18468684">
            <a:off x="4501339" y="3875465"/>
            <a:ext cx="1463575"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Protection Domain 4</a:t>
            </a:r>
          </a:p>
        </p:txBody>
      </p:sp>
      <p:sp>
        <p:nvSpPr>
          <p:cNvPr id="125" name="TextBox 124"/>
          <p:cNvSpPr txBox="1"/>
          <p:nvPr/>
        </p:nvSpPr>
        <p:spPr>
          <a:xfrm>
            <a:off x="4307779" y="2860089"/>
            <a:ext cx="961657"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Remote Site</a:t>
            </a:r>
          </a:p>
        </p:txBody>
      </p:sp>
      <p:cxnSp>
        <p:nvCxnSpPr>
          <p:cNvPr id="126" name="Straight Arrow Connector 125"/>
          <p:cNvCxnSpPr>
            <a:stCxn id="125" idx="1"/>
          </p:cNvCxnSpPr>
          <p:nvPr/>
        </p:nvCxnSpPr>
        <p:spPr>
          <a:xfrm flipH="1">
            <a:off x="2145837" y="2991210"/>
            <a:ext cx="2161942" cy="2208"/>
          </a:xfrm>
          <a:prstGeom prst="straightConnector1">
            <a:avLst/>
          </a:prstGeom>
          <a:noFill/>
          <a:ln w="12700" cap="rnd" cmpd="sng" algn="ctr">
            <a:solidFill>
              <a:srgbClr val="76787A">
                <a:lumMod val="75000"/>
              </a:srgbClr>
            </a:solidFill>
            <a:prstDash val="solid"/>
            <a:miter lim="800000"/>
            <a:headEnd type="arrow" w="lg" len="lg"/>
            <a:tailEnd type="none"/>
          </a:ln>
          <a:effectLst/>
        </p:spPr>
      </p:cxnSp>
      <p:sp>
        <p:nvSpPr>
          <p:cNvPr id="127" name="TextBox 126"/>
          <p:cNvSpPr txBox="1"/>
          <p:nvPr/>
        </p:nvSpPr>
        <p:spPr>
          <a:xfrm>
            <a:off x="4307779" y="2539342"/>
            <a:ext cx="961657"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Remote Site</a:t>
            </a:r>
          </a:p>
        </p:txBody>
      </p:sp>
      <p:cxnSp>
        <p:nvCxnSpPr>
          <p:cNvPr id="128" name="Straight Arrow Connector 127"/>
          <p:cNvCxnSpPr/>
          <p:nvPr/>
        </p:nvCxnSpPr>
        <p:spPr>
          <a:xfrm flipH="1" flipV="1">
            <a:off x="1441270" y="3306773"/>
            <a:ext cx="1089192" cy="1397844"/>
          </a:xfrm>
          <a:prstGeom prst="straightConnector1">
            <a:avLst/>
          </a:prstGeom>
          <a:noFill/>
          <a:ln w="12700" cap="rnd" cmpd="sng" algn="ctr">
            <a:solidFill>
              <a:srgbClr val="76787A">
                <a:lumMod val="75000"/>
              </a:srgbClr>
            </a:solidFill>
            <a:prstDash val="solid"/>
            <a:miter lim="800000"/>
            <a:headEnd type="arrow" w="lg" len="lg"/>
            <a:tailEnd type="none"/>
          </a:ln>
          <a:effectLst/>
        </p:spPr>
      </p:cxnSp>
      <p:sp>
        <p:nvSpPr>
          <p:cNvPr id="129" name="TextBox 128"/>
          <p:cNvSpPr txBox="1"/>
          <p:nvPr/>
        </p:nvSpPr>
        <p:spPr>
          <a:xfrm rot="3130599">
            <a:off x="1336118" y="3756807"/>
            <a:ext cx="1463575"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Protection Domain 2</a:t>
            </a:r>
          </a:p>
        </p:txBody>
      </p:sp>
      <p:sp>
        <p:nvSpPr>
          <p:cNvPr id="130" name="TextBox 129"/>
          <p:cNvSpPr txBox="1"/>
          <p:nvPr/>
        </p:nvSpPr>
        <p:spPr>
          <a:xfrm>
            <a:off x="2039907" y="4704617"/>
            <a:ext cx="961657"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Remote Site</a:t>
            </a:r>
          </a:p>
        </p:txBody>
      </p:sp>
      <p:cxnSp>
        <p:nvCxnSpPr>
          <p:cNvPr id="131" name="Straight Arrow Connector 130"/>
          <p:cNvCxnSpPr/>
          <p:nvPr/>
        </p:nvCxnSpPr>
        <p:spPr>
          <a:xfrm flipV="1">
            <a:off x="4778883" y="3375028"/>
            <a:ext cx="1089192" cy="1397844"/>
          </a:xfrm>
          <a:prstGeom prst="straightConnector1">
            <a:avLst/>
          </a:prstGeom>
          <a:noFill/>
          <a:ln w="12700" cap="rnd" cmpd="sng" algn="ctr">
            <a:solidFill>
              <a:srgbClr val="76787A">
                <a:lumMod val="75000"/>
              </a:srgbClr>
            </a:solidFill>
            <a:prstDash val="solid"/>
            <a:miter lim="800000"/>
            <a:headEnd type="arrow" w="lg" len="lg"/>
            <a:tailEnd type="none"/>
          </a:ln>
          <a:effectLst/>
        </p:spPr>
      </p:cxnSp>
      <p:cxnSp>
        <p:nvCxnSpPr>
          <p:cNvPr id="132" name="Straight Arrow Connector 131"/>
          <p:cNvCxnSpPr/>
          <p:nvPr/>
        </p:nvCxnSpPr>
        <p:spPr>
          <a:xfrm flipH="1">
            <a:off x="3774494" y="3560779"/>
            <a:ext cx="1089192" cy="1397844"/>
          </a:xfrm>
          <a:prstGeom prst="straightConnector1">
            <a:avLst/>
          </a:prstGeom>
          <a:noFill/>
          <a:ln w="12700" cap="rnd" cmpd="sng" algn="ctr">
            <a:solidFill>
              <a:srgbClr val="76787A">
                <a:lumMod val="75000"/>
              </a:srgbClr>
            </a:solidFill>
            <a:prstDash val="solid"/>
            <a:miter lim="800000"/>
            <a:headEnd type="arrow" w="lg" len="lg"/>
            <a:tailEnd type="none"/>
          </a:ln>
          <a:effectLst/>
        </p:spPr>
      </p:cxnSp>
      <p:sp>
        <p:nvSpPr>
          <p:cNvPr id="133" name="TextBox 132"/>
          <p:cNvSpPr txBox="1"/>
          <p:nvPr/>
        </p:nvSpPr>
        <p:spPr>
          <a:xfrm>
            <a:off x="4536345" y="3178177"/>
            <a:ext cx="961657"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Remote Site</a:t>
            </a:r>
          </a:p>
        </p:txBody>
      </p:sp>
      <p:sp>
        <p:nvSpPr>
          <p:cNvPr id="134" name="TextBox 133"/>
          <p:cNvSpPr txBox="1"/>
          <p:nvPr/>
        </p:nvSpPr>
        <p:spPr>
          <a:xfrm>
            <a:off x="3958213" y="4785225"/>
            <a:ext cx="961657" cy="262241"/>
          </a:xfrm>
          <a:prstGeom prst="rect">
            <a:avLst/>
          </a:prstGeom>
          <a:noFill/>
        </p:spPr>
        <p:txBody>
          <a:bodyPr wrap="none" rtlCol="0">
            <a:spAutoFit/>
          </a:bodyPr>
          <a:lstStyle/>
          <a:p>
            <a:pPr defTabSz="621716" fontAlgn="base">
              <a:spcBef>
                <a:spcPct val="0"/>
              </a:spcBef>
              <a:spcAft>
                <a:spcPct val="0"/>
              </a:spcAft>
            </a:pPr>
            <a:r>
              <a:rPr lang="en-US" sz="1071" kern="0" dirty="0">
                <a:solidFill>
                  <a:srgbClr val="4C4C4E">
                    <a:lumMod val="65000"/>
                    <a:lumOff val="35000"/>
                  </a:srgbClr>
                </a:solidFill>
                <a:latin typeface="Gotham Medium"/>
                <a:ea typeface="ＭＳ Ｐゴシック" charset="-128"/>
                <a:cs typeface="Arial" pitchFamily="34" charset="0"/>
              </a:rPr>
              <a:t>Remote Site</a:t>
            </a:r>
          </a:p>
        </p:txBody>
      </p:sp>
    </p:spTree>
    <p:extLst>
      <p:ext uri="{BB962C8B-B14F-4D97-AF65-F5344CB8AC3E}">
        <p14:creationId xmlns:p14="http://schemas.microsoft.com/office/powerpoint/2010/main" val="53618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pPr marL="0" indent="0">
              <a:buNone/>
            </a:pPr>
            <a:r>
              <a:rPr lang="en-US" sz="4080" b="0" dirty="0"/>
              <a:t>Synchronous Replication</a:t>
            </a:r>
          </a:p>
        </p:txBody>
      </p:sp>
      <p:pic>
        <p:nvPicPr>
          <p:cNvPr id="5" name="Picture 4"/>
          <p:cNvPicPr>
            <a:picLocks noChangeAspect="1"/>
          </p:cNvPicPr>
          <p:nvPr/>
        </p:nvPicPr>
        <p:blipFill>
          <a:blip r:embed="rId2"/>
          <a:stretch>
            <a:fillRect/>
          </a:stretch>
        </p:blipFill>
        <p:spPr>
          <a:xfrm>
            <a:off x="1825077" y="1114797"/>
            <a:ext cx="8598910" cy="5683136"/>
          </a:xfrm>
          <a:prstGeom prst="rect">
            <a:avLst/>
          </a:prstGeom>
        </p:spPr>
      </p:pic>
    </p:spTree>
    <p:extLst>
      <p:ext uri="{BB962C8B-B14F-4D97-AF65-F5344CB8AC3E}">
        <p14:creationId xmlns:p14="http://schemas.microsoft.com/office/powerpoint/2010/main" val="373089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err="1"/>
              <a:t>Nutanix</a:t>
            </a:r>
            <a:r>
              <a:rPr lang="en-US" sz="4080" dirty="0"/>
              <a:t> Cloud Connect</a:t>
            </a:r>
          </a:p>
        </p:txBody>
      </p:sp>
      <p:cxnSp>
        <p:nvCxnSpPr>
          <p:cNvPr id="302" name="Straight Arrow Connector 327"/>
          <p:cNvCxnSpPr>
            <a:stCxn id="375" idx="0"/>
          </p:cNvCxnSpPr>
          <p:nvPr/>
        </p:nvCxnSpPr>
        <p:spPr>
          <a:xfrm flipV="1">
            <a:off x="2306079" y="4600144"/>
            <a:ext cx="393225" cy="1313814"/>
          </a:xfrm>
          <a:prstGeom prst="bentConnector2">
            <a:avLst/>
          </a:prstGeom>
          <a:noFill/>
          <a:ln w="28575" cap="flat" cmpd="sng" algn="ctr">
            <a:solidFill>
              <a:srgbClr val="034EA2"/>
            </a:solidFill>
            <a:prstDash val="lgDash"/>
            <a:miter lim="800000"/>
            <a:tailEnd type="arrow"/>
          </a:ln>
          <a:effectLst/>
        </p:spPr>
      </p:cxnSp>
      <p:sp>
        <p:nvSpPr>
          <p:cNvPr id="303" name="Rounded Rectangle 302"/>
          <p:cNvSpPr/>
          <p:nvPr/>
        </p:nvSpPr>
        <p:spPr bwMode="gray">
          <a:xfrm>
            <a:off x="349868" y="1657406"/>
            <a:ext cx="1282958" cy="1016410"/>
          </a:xfrm>
          <a:prstGeom prst="roundRect">
            <a:avLst>
              <a:gd name="adj" fmla="val 5666"/>
            </a:avLst>
          </a:prstGeom>
          <a:gradFill rotWithShape="1">
            <a:gsLst>
              <a:gs pos="0">
                <a:srgbClr val="C7C9CC"/>
              </a:gs>
              <a:gs pos="100000">
                <a:srgbClr val="C7C9CC">
                  <a:lumMod val="75000"/>
                </a:srgbClr>
              </a:gs>
            </a:gsLst>
            <a:lin ang="5400000" scaled="0"/>
          </a:gra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prstMaterial="plastic">
            <a:bevelT w="19050" h="6350"/>
          </a:sp3d>
        </p:spPr>
        <p:txBody>
          <a:bodyPr tIns="93260" rIns="93260" bIns="93260" rtlCol="0" anchor="ctr"/>
          <a:lstStyle/>
          <a:p>
            <a:pPr algn="ctr" defTabSz="932597">
              <a:spcBef>
                <a:spcPts val="459"/>
              </a:spcBef>
              <a:defRPr/>
            </a:pPr>
            <a:endParaRPr lang="en-US" sz="1836" kern="0" dirty="0">
              <a:solidFill>
                <a:srgbClr val="44546A"/>
              </a:solidFill>
              <a:latin typeface="Gotham Rounded Book" pitchFamily="50" charset="0"/>
              <a:ea typeface="ＭＳ Ｐゴシック" charset="-128"/>
              <a:cs typeface="Calibri" panose="020F0502020204030204" pitchFamily="34" charset="0"/>
            </a:endParaRPr>
          </a:p>
        </p:txBody>
      </p:sp>
      <p:sp>
        <p:nvSpPr>
          <p:cNvPr id="306" name="Rounded Rectangle 305"/>
          <p:cNvSpPr/>
          <p:nvPr/>
        </p:nvSpPr>
        <p:spPr bwMode="gray">
          <a:xfrm>
            <a:off x="1980088" y="1657406"/>
            <a:ext cx="1282958" cy="1016410"/>
          </a:xfrm>
          <a:prstGeom prst="roundRect">
            <a:avLst>
              <a:gd name="adj" fmla="val 5666"/>
            </a:avLst>
          </a:prstGeom>
          <a:gradFill rotWithShape="1">
            <a:gsLst>
              <a:gs pos="0">
                <a:srgbClr val="C7C9CC"/>
              </a:gs>
              <a:gs pos="100000">
                <a:srgbClr val="C7C9CC">
                  <a:lumMod val="75000"/>
                </a:srgbClr>
              </a:gs>
            </a:gsLst>
            <a:lin ang="5400000" scaled="0"/>
          </a:gra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prstMaterial="plastic">
            <a:bevelT w="19050" h="6350"/>
          </a:sp3d>
        </p:spPr>
        <p:txBody>
          <a:bodyPr tIns="93260" rIns="93260" bIns="93260" rtlCol="0" anchor="ctr"/>
          <a:lstStyle/>
          <a:p>
            <a:pPr algn="ctr" defTabSz="932597">
              <a:spcBef>
                <a:spcPts val="459"/>
              </a:spcBef>
              <a:defRPr/>
            </a:pPr>
            <a:endParaRPr lang="en-US" sz="1836" kern="0" dirty="0">
              <a:solidFill>
                <a:srgbClr val="44546A"/>
              </a:solidFill>
              <a:latin typeface="Gotham Rounded Book" pitchFamily="50" charset="0"/>
              <a:ea typeface="ＭＳ Ｐゴシック" charset="-128"/>
              <a:cs typeface="Calibri" panose="020F0502020204030204" pitchFamily="34" charset="0"/>
            </a:endParaRPr>
          </a:p>
        </p:txBody>
      </p:sp>
      <p:sp>
        <p:nvSpPr>
          <p:cNvPr id="307" name="Rounded Rectangle 306"/>
          <p:cNvSpPr/>
          <p:nvPr/>
        </p:nvSpPr>
        <p:spPr bwMode="gray">
          <a:xfrm>
            <a:off x="3610308" y="1657406"/>
            <a:ext cx="1282958" cy="1016410"/>
          </a:xfrm>
          <a:prstGeom prst="roundRect">
            <a:avLst>
              <a:gd name="adj" fmla="val 5666"/>
            </a:avLst>
          </a:prstGeom>
          <a:gradFill rotWithShape="1">
            <a:gsLst>
              <a:gs pos="0">
                <a:srgbClr val="C7C9CC"/>
              </a:gs>
              <a:gs pos="100000">
                <a:srgbClr val="C7C9CC">
                  <a:lumMod val="75000"/>
                </a:srgbClr>
              </a:gs>
            </a:gsLst>
            <a:lin ang="5400000" scaled="0"/>
          </a:gra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prstMaterial="plastic">
            <a:bevelT w="19050" h="6350"/>
          </a:sp3d>
        </p:spPr>
        <p:txBody>
          <a:bodyPr tIns="93260" rIns="93260" bIns="93260" rtlCol="0" anchor="ctr"/>
          <a:lstStyle/>
          <a:p>
            <a:pPr algn="ctr" defTabSz="932597">
              <a:spcBef>
                <a:spcPts val="459"/>
              </a:spcBef>
              <a:defRPr/>
            </a:pPr>
            <a:endParaRPr lang="en-US" sz="1836" kern="0" dirty="0">
              <a:solidFill>
                <a:srgbClr val="44546A"/>
              </a:solidFill>
              <a:latin typeface="Gotham Rounded Book" pitchFamily="50" charset="0"/>
              <a:ea typeface="ＭＳ Ｐゴシック" charset="-128"/>
              <a:cs typeface="Calibri" panose="020F0502020204030204" pitchFamily="34" charset="0"/>
            </a:endParaRPr>
          </a:p>
        </p:txBody>
      </p:sp>
      <p:sp>
        <p:nvSpPr>
          <p:cNvPr id="308" name="Rounded Rectangle 307"/>
          <p:cNvSpPr/>
          <p:nvPr/>
        </p:nvSpPr>
        <p:spPr bwMode="gray">
          <a:xfrm>
            <a:off x="5240527" y="1645542"/>
            <a:ext cx="1282958" cy="1016410"/>
          </a:xfrm>
          <a:prstGeom prst="roundRect">
            <a:avLst>
              <a:gd name="adj" fmla="val 5666"/>
            </a:avLst>
          </a:prstGeom>
          <a:gradFill rotWithShape="1">
            <a:gsLst>
              <a:gs pos="0">
                <a:srgbClr val="C7C9CC"/>
              </a:gs>
              <a:gs pos="100000">
                <a:srgbClr val="C7C9CC">
                  <a:lumMod val="75000"/>
                </a:srgbClr>
              </a:gs>
            </a:gsLst>
            <a:lin ang="5400000" scaled="0"/>
          </a:gra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prstMaterial="plastic">
            <a:bevelT w="19050" h="6350"/>
          </a:sp3d>
        </p:spPr>
        <p:txBody>
          <a:bodyPr tIns="93260" rIns="93260" bIns="93260" rtlCol="0" anchor="ctr"/>
          <a:lstStyle/>
          <a:p>
            <a:pPr algn="ctr" defTabSz="932597">
              <a:spcBef>
                <a:spcPts val="459"/>
              </a:spcBef>
              <a:defRPr/>
            </a:pPr>
            <a:endParaRPr lang="en-US" sz="1836" kern="0" dirty="0">
              <a:solidFill>
                <a:srgbClr val="44546A"/>
              </a:solidFill>
              <a:latin typeface="Gotham Rounded Book" pitchFamily="50" charset="0"/>
              <a:ea typeface="ＭＳ Ｐゴシック" charset="-128"/>
              <a:cs typeface="Calibri" panose="020F0502020204030204" pitchFamily="34" charset="0"/>
            </a:endParaRPr>
          </a:p>
        </p:txBody>
      </p:sp>
      <p:grpSp>
        <p:nvGrpSpPr>
          <p:cNvPr id="309" name="Group 308"/>
          <p:cNvGrpSpPr/>
          <p:nvPr/>
        </p:nvGrpSpPr>
        <p:grpSpPr>
          <a:xfrm>
            <a:off x="7001847" y="1565745"/>
            <a:ext cx="5079480" cy="4573227"/>
            <a:chOff x="6859552" y="1535182"/>
            <a:chExt cx="4980334" cy="4483963"/>
          </a:xfrm>
        </p:grpSpPr>
        <p:sp>
          <p:nvSpPr>
            <p:cNvPr id="310" name="Rounded Rectangle 309"/>
            <p:cNvSpPr/>
            <p:nvPr/>
          </p:nvSpPr>
          <p:spPr bwMode="gray">
            <a:xfrm>
              <a:off x="6859553" y="1535182"/>
              <a:ext cx="4980333" cy="1150868"/>
            </a:xfrm>
            <a:prstGeom prst="roundRect">
              <a:avLst>
                <a:gd name="adj" fmla="val 6559"/>
              </a:avLst>
            </a:prstGeom>
            <a:gradFill rotWithShape="1">
              <a:gsLst>
                <a:gs pos="0">
                  <a:srgbClr val="2362AD"/>
                </a:gs>
                <a:gs pos="100000">
                  <a:srgbClr val="034EA2"/>
                </a:gs>
              </a:gsLst>
              <a:lin ang="5400000" scaled="0"/>
            </a:gradFill>
            <a:ln w="6350" cap="flat" cmpd="sng" algn="ctr">
              <a:noFill/>
              <a:prstDash val="solid"/>
              <a:miter lim="800000"/>
            </a:ln>
            <a:effectLst/>
            <a:scene3d>
              <a:camera prst="orthographicFront"/>
              <a:lightRig rig="threePt" dir="t"/>
            </a:scene3d>
            <a:sp3d prstMaterial="plastic">
              <a:bevelT w="19050" h="6350"/>
            </a:sp3d>
          </p:spPr>
          <p:txBody>
            <a:bodyPr tIns="93260" rIns="93260" bIns="93260" rtlCol="0" anchor="ctr"/>
            <a:lstStyle/>
            <a:p>
              <a:pPr algn="ctr" defTabSz="621716" fontAlgn="base">
                <a:spcBef>
                  <a:spcPts val="459"/>
                </a:spcBef>
                <a:spcAft>
                  <a:spcPct val="0"/>
                </a:spcAft>
                <a:defRPr/>
              </a:pPr>
              <a:endParaRPr lang="en-US" sz="1836" kern="0" dirty="0">
                <a:solidFill>
                  <a:prstClr val="white"/>
                </a:solidFill>
                <a:latin typeface="Gotham Rounded Book" pitchFamily="50" charset="0"/>
                <a:ea typeface="ＭＳ Ｐゴシック" charset="-128"/>
                <a:cs typeface="Calibri" panose="020F0502020204030204" pitchFamily="34" charset="0"/>
              </a:endParaRPr>
            </a:p>
          </p:txBody>
        </p:sp>
        <p:sp>
          <p:nvSpPr>
            <p:cNvPr id="311" name="Rounded Rectangle 310"/>
            <p:cNvSpPr/>
            <p:nvPr/>
          </p:nvSpPr>
          <p:spPr bwMode="gray">
            <a:xfrm>
              <a:off x="6859552" y="4058576"/>
              <a:ext cx="4980333" cy="1960569"/>
            </a:xfrm>
            <a:prstGeom prst="roundRect">
              <a:avLst>
                <a:gd name="adj" fmla="val 5037"/>
              </a:avLst>
            </a:prstGeom>
            <a:gradFill rotWithShape="1">
              <a:gsLst>
                <a:gs pos="0">
                  <a:srgbClr val="2362AD"/>
                </a:gs>
                <a:gs pos="100000">
                  <a:srgbClr val="034EA2"/>
                </a:gs>
              </a:gsLst>
              <a:lin ang="5400000" scaled="0"/>
            </a:gradFill>
            <a:ln w="6350" cap="flat" cmpd="sng" algn="ctr">
              <a:noFill/>
              <a:prstDash val="solid"/>
              <a:miter lim="800000"/>
            </a:ln>
            <a:effectLst/>
            <a:scene3d>
              <a:camera prst="orthographicFront"/>
              <a:lightRig rig="threePt" dir="t"/>
            </a:scene3d>
            <a:sp3d prstMaterial="plastic">
              <a:bevelT w="19050" h="6350"/>
            </a:sp3d>
          </p:spPr>
          <p:txBody>
            <a:bodyPr tIns="93260" rIns="93260" bIns="93260" rtlCol="0" anchor="ctr"/>
            <a:lstStyle/>
            <a:p>
              <a:pPr algn="ctr" defTabSz="621716" fontAlgn="base">
                <a:spcBef>
                  <a:spcPts val="459"/>
                </a:spcBef>
                <a:spcAft>
                  <a:spcPct val="0"/>
                </a:spcAft>
                <a:defRPr/>
              </a:pPr>
              <a:endParaRPr lang="en-US" sz="1836" kern="0" dirty="0">
                <a:solidFill>
                  <a:prstClr val="white"/>
                </a:solidFill>
                <a:latin typeface="Gotham Rounded Book" pitchFamily="50" charset="0"/>
                <a:ea typeface="ＭＳ Ｐゴシック" charset="-128"/>
                <a:cs typeface="Calibri" panose="020F0502020204030204" pitchFamily="34" charset="0"/>
              </a:endParaRPr>
            </a:p>
          </p:txBody>
        </p:sp>
        <p:sp>
          <p:nvSpPr>
            <p:cNvPr id="312" name="Rectangle 311"/>
            <p:cNvSpPr/>
            <p:nvPr/>
          </p:nvSpPr>
          <p:spPr>
            <a:xfrm>
              <a:off x="7107937" y="1716084"/>
              <a:ext cx="4559808" cy="921086"/>
            </a:xfrm>
            <a:prstGeom prst="rect">
              <a:avLst/>
            </a:prstGeom>
          </p:spPr>
          <p:txBody>
            <a:bodyPr wrap="square">
              <a:spAutoFit/>
            </a:bodyPr>
            <a:lstStyle/>
            <a:p>
              <a:pPr defTabSz="621716" fontAlgn="base">
                <a:lnSpc>
                  <a:spcPct val="80000"/>
                </a:lnSpc>
                <a:spcBef>
                  <a:spcPct val="20000"/>
                </a:spcBef>
                <a:spcAft>
                  <a:spcPct val="0"/>
                </a:spcAft>
                <a:buSzPct val="110000"/>
                <a:defRPr/>
              </a:pPr>
              <a:r>
                <a:rPr lang="en-US" sz="1836" kern="0" dirty="0">
                  <a:solidFill>
                    <a:prstClr val="white"/>
                  </a:solidFill>
                  <a:latin typeface="Gotham Rounded Medium"/>
                  <a:ea typeface="ＭＳ Ｐゴシック" charset="-128"/>
                  <a:cs typeface="Gotham Rounded Book"/>
                </a:rPr>
                <a:t>What is it</a:t>
              </a:r>
            </a:p>
            <a:p>
              <a:pPr marL="293056" lvl="1" indent="-293056" defTabSz="621716" fontAlgn="base">
                <a:spcBef>
                  <a:spcPct val="20000"/>
                </a:spcBef>
                <a:spcAft>
                  <a:spcPct val="0"/>
                </a:spcAft>
                <a:buSzPct val="110000"/>
                <a:buFont typeface="Arial" pitchFamily="34" charset="0"/>
                <a:buChar char="•"/>
                <a:defRPr/>
              </a:pPr>
              <a:r>
                <a:rPr lang="en-US" sz="1632" kern="0" dirty="0">
                  <a:solidFill>
                    <a:prstClr val="white"/>
                  </a:solidFill>
                  <a:latin typeface="Gotham Rounded Book"/>
                  <a:ea typeface="ＭＳ Ｐゴシック" charset="-128"/>
                  <a:cs typeface="Gotham Rounded Book"/>
                </a:rPr>
                <a:t>Hybrid cloud solution from </a:t>
              </a:r>
              <a:r>
                <a:rPr lang="en-US" sz="1632" kern="0" dirty="0" err="1">
                  <a:solidFill>
                    <a:prstClr val="white"/>
                  </a:solidFill>
                  <a:latin typeface="Gotham Rounded Book"/>
                  <a:ea typeface="ＭＳ Ｐゴシック" charset="-128"/>
                  <a:cs typeface="Gotham Rounded Book"/>
                </a:rPr>
                <a:t>Nutanix</a:t>
              </a:r>
              <a:endParaRPr lang="en-US" sz="1632" kern="0" dirty="0">
                <a:solidFill>
                  <a:prstClr val="white"/>
                </a:solidFill>
                <a:latin typeface="Gotham Rounded Book"/>
                <a:ea typeface="ＭＳ Ｐゴシック" charset="-128"/>
                <a:cs typeface="Gotham Rounded Book"/>
              </a:endParaRPr>
            </a:p>
            <a:p>
              <a:pPr marL="293056" lvl="1" indent="-293056" defTabSz="621716" fontAlgn="base">
                <a:spcBef>
                  <a:spcPct val="20000"/>
                </a:spcBef>
                <a:spcAft>
                  <a:spcPct val="0"/>
                </a:spcAft>
                <a:buSzPct val="110000"/>
                <a:buFont typeface="Arial" pitchFamily="34" charset="0"/>
                <a:buChar char="•"/>
                <a:defRPr/>
              </a:pPr>
              <a:r>
                <a:rPr lang="en-US" sz="1632" kern="0" dirty="0">
                  <a:solidFill>
                    <a:prstClr val="white"/>
                  </a:solidFill>
                  <a:latin typeface="Gotham Rounded Book"/>
                  <a:ea typeface="ＭＳ Ｐゴシック" charset="-128"/>
                  <a:cs typeface="Gotham Rounded Book"/>
                </a:rPr>
                <a:t>Integration with Azure and AWS</a:t>
              </a:r>
            </a:p>
          </p:txBody>
        </p:sp>
        <p:sp>
          <p:nvSpPr>
            <p:cNvPr id="313" name="Rectangle 312"/>
            <p:cNvSpPr/>
            <p:nvPr/>
          </p:nvSpPr>
          <p:spPr>
            <a:xfrm>
              <a:off x="7107937" y="4261602"/>
              <a:ext cx="4472026" cy="1222451"/>
            </a:xfrm>
            <a:prstGeom prst="rect">
              <a:avLst/>
            </a:prstGeom>
          </p:spPr>
          <p:txBody>
            <a:bodyPr wrap="square">
              <a:spAutoFit/>
            </a:bodyPr>
            <a:lstStyle/>
            <a:p>
              <a:pPr marL="0" lvl="1" defTabSz="621716" fontAlgn="base">
                <a:lnSpc>
                  <a:spcPct val="80000"/>
                </a:lnSpc>
                <a:spcBef>
                  <a:spcPct val="20000"/>
                </a:spcBef>
                <a:spcAft>
                  <a:spcPct val="0"/>
                </a:spcAft>
                <a:buSzPct val="110000"/>
                <a:defRPr/>
              </a:pPr>
              <a:r>
                <a:rPr lang="en-US" sz="1836" kern="0" dirty="0">
                  <a:solidFill>
                    <a:prstClr val="white"/>
                  </a:solidFill>
                  <a:latin typeface="Gotham Rounded Medium"/>
                  <a:ea typeface="ＭＳ Ｐゴシック" charset="-128"/>
                  <a:cs typeface="Gotham Rounded Book"/>
                </a:rPr>
                <a:t>Points of differentiation</a:t>
              </a:r>
            </a:p>
            <a:p>
              <a:pPr marL="293056" lvl="1" indent="-293056" defTabSz="621716" fontAlgn="base">
                <a:spcBef>
                  <a:spcPct val="20000"/>
                </a:spcBef>
                <a:spcAft>
                  <a:spcPct val="0"/>
                </a:spcAft>
                <a:buSzPct val="110000"/>
                <a:buFont typeface="Arial" pitchFamily="34" charset="0"/>
                <a:buChar char="•"/>
                <a:defRPr/>
              </a:pPr>
              <a:r>
                <a:rPr lang="en-US" sz="1632" kern="0" dirty="0">
                  <a:solidFill>
                    <a:prstClr val="white"/>
                  </a:solidFill>
                  <a:latin typeface="Gotham Rounded Book"/>
                  <a:ea typeface="ＭＳ Ｐゴシック" charset="-128"/>
                  <a:cs typeface="Gotham Rounded Book"/>
                </a:rPr>
                <a:t>Easy to setup and manage</a:t>
              </a:r>
            </a:p>
            <a:p>
              <a:pPr marL="293056" lvl="1" indent="-293056" defTabSz="621716" fontAlgn="base">
                <a:spcBef>
                  <a:spcPct val="20000"/>
                </a:spcBef>
                <a:spcAft>
                  <a:spcPct val="0"/>
                </a:spcAft>
                <a:buSzPct val="110000"/>
                <a:buFont typeface="Arial" pitchFamily="34" charset="0"/>
                <a:buChar char="•"/>
                <a:defRPr/>
              </a:pPr>
              <a:r>
                <a:rPr lang="en-US" sz="1632" kern="0" dirty="0">
                  <a:solidFill>
                    <a:prstClr val="white"/>
                  </a:solidFill>
                  <a:latin typeface="Gotham Rounded Book"/>
                  <a:ea typeface="ＭＳ Ｐゴシック" charset="-128"/>
                  <a:cs typeface="Gotham Rounded Book"/>
                </a:rPr>
                <a:t>WAN optimized replication</a:t>
              </a:r>
            </a:p>
            <a:p>
              <a:pPr marL="293056" lvl="1" indent="-293056" defTabSz="621716" fontAlgn="base">
                <a:spcBef>
                  <a:spcPct val="20000"/>
                </a:spcBef>
                <a:spcAft>
                  <a:spcPct val="0"/>
                </a:spcAft>
                <a:buSzPct val="110000"/>
                <a:buFont typeface="Arial" pitchFamily="34" charset="0"/>
                <a:buChar char="•"/>
                <a:defRPr/>
              </a:pPr>
              <a:r>
                <a:rPr lang="en-US" sz="1632" kern="0" dirty="0" err="1">
                  <a:solidFill>
                    <a:prstClr val="white"/>
                  </a:solidFill>
                  <a:latin typeface="Gotham Rounded Book"/>
                  <a:ea typeface="ＭＳ Ｐゴシック" charset="-128"/>
                  <a:cs typeface="Gotham Rounded Book"/>
                </a:rPr>
                <a:t>Interop</a:t>
              </a:r>
              <a:r>
                <a:rPr lang="en-US" sz="1632" kern="0" dirty="0">
                  <a:solidFill>
                    <a:prstClr val="white"/>
                  </a:solidFill>
                  <a:latin typeface="Gotham Rounded Book"/>
                  <a:ea typeface="ＭＳ Ｐゴシック" charset="-128"/>
                  <a:cs typeface="Gotham Rounded Book"/>
                </a:rPr>
                <a:t> with </a:t>
              </a:r>
              <a:r>
                <a:rPr lang="en-US" sz="1632" kern="0" dirty="0" err="1">
                  <a:solidFill>
                    <a:prstClr val="white"/>
                  </a:solidFill>
                  <a:latin typeface="Gotham Rounded Book"/>
                  <a:ea typeface="ＭＳ Ｐゴシック" charset="-128"/>
                  <a:cs typeface="Gotham Rounded Book"/>
                </a:rPr>
                <a:t>Nutanix</a:t>
              </a:r>
              <a:r>
                <a:rPr lang="en-US" sz="1632" kern="0" dirty="0">
                  <a:solidFill>
                    <a:prstClr val="white"/>
                  </a:solidFill>
                  <a:latin typeface="Gotham Rounded Book"/>
                  <a:ea typeface="ＭＳ Ｐゴシック" charset="-128"/>
                  <a:cs typeface="Gotham Rounded Book"/>
                </a:rPr>
                <a:t> DR portfolio</a:t>
              </a:r>
            </a:p>
          </p:txBody>
        </p:sp>
        <p:sp>
          <p:nvSpPr>
            <p:cNvPr id="314" name="Rounded Rectangle 313"/>
            <p:cNvSpPr/>
            <p:nvPr/>
          </p:nvSpPr>
          <p:spPr bwMode="gray">
            <a:xfrm>
              <a:off x="6859553" y="2799063"/>
              <a:ext cx="4980333" cy="1150868"/>
            </a:xfrm>
            <a:prstGeom prst="roundRect">
              <a:avLst>
                <a:gd name="adj" fmla="val 6559"/>
              </a:avLst>
            </a:prstGeom>
            <a:gradFill rotWithShape="1">
              <a:gsLst>
                <a:gs pos="0">
                  <a:srgbClr val="2362AD"/>
                </a:gs>
                <a:gs pos="100000">
                  <a:srgbClr val="034EA2"/>
                </a:gs>
              </a:gsLst>
              <a:lin ang="5400000" scaled="0"/>
            </a:gradFill>
            <a:ln w="6350" cap="flat" cmpd="sng" algn="ctr">
              <a:noFill/>
              <a:prstDash val="solid"/>
              <a:miter lim="800000"/>
            </a:ln>
            <a:effectLst/>
            <a:scene3d>
              <a:camera prst="orthographicFront"/>
              <a:lightRig rig="threePt" dir="t"/>
            </a:scene3d>
            <a:sp3d prstMaterial="plastic">
              <a:bevelT w="19050" h="6350"/>
            </a:sp3d>
          </p:spPr>
          <p:txBody>
            <a:bodyPr tIns="93260" rIns="93260" bIns="93260" rtlCol="0" anchor="ctr"/>
            <a:lstStyle/>
            <a:p>
              <a:pPr algn="ctr" defTabSz="621716" fontAlgn="base">
                <a:spcBef>
                  <a:spcPts val="459"/>
                </a:spcBef>
                <a:spcAft>
                  <a:spcPct val="0"/>
                </a:spcAft>
                <a:defRPr/>
              </a:pPr>
              <a:endParaRPr lang="en-US" sz="1836" kern="0" dirty="0">
                <a:solidFill>
                  <a:prstClr val="white"/>
                </a:solidFill>
                <a:latin typeface="Gotham Rounded Book" pitchFamily="50" charset="0"/>
                <a:ea typeface="ＭＳ Ｐゴシック" charset="-128"/>
                <a:cs typeface="Calibri" panose="020F0502020204030204" pitchFamily="34" charset="0"/>
              </a:endParaRPr>
            </a:p>
          </p:txBody>
        </p:sp>
        <p:sp>
          <p:nvSpPr>
            <p:cNvPr id="315" name="Rectangle 314"/>
            <p:cNvSpPr/>
            <p:nvPr/>
          </p:nvSpPr>
          <p:spPr>
            <a:xfrm>
              <a:off x="7107937" y="2979965"/>
              <a:ext cx="4559808" cy="921086"/>
            </a:xfrm>
            <a:prstGeom prst="rect">
              <a:avLst/>
            </a:prstGeom>
          </p:spPr>
          <p:txBody>
            <a:bodyPr wrap="square">
              <a:spAutoFit/>
            </a:bodyPr>
            <a:lstStyle/>
            <a:p>
              <a:pPr defTabSz="621716" fontAlgn="base">
                <a:lnSpc>
                  <a:spcPct val="80000"/>
                </a:lnSpc>
                <a:spcBef>
                  <a:spcPct val="20000"/>
                </a:spcBef>
                <a:spcAft>
                  <a:spcPct val="0"/>
                </a:spcAft>
                <a:buSzPct val="110000"/>
                <a:defRPr/>
              </a:pPr>
              <a:r>
                <a:rPr lang="en-US" sz="1836" kern="0" dirty="0">
                  <a:solidFill>
                    <a:prstClr val="white"/>
                  </a:solidFill>
                  <a:latin typeface="Gotham Rounded Medium"/>
                  <a:ea typeface="ＭＳ Ｐゴシック" charset="-128"/>
                  <a:cs typeface="Gotham Rounded Book"/>
                </a:rPr>
                <a:t>Use Cases:</a:t>
              </a:r>
            </a:p>
            <a:p>
              <a:pPr marL="293056" lvl="1" indent="-293056" defTabSz="621716" fontAlgn="base">
                <a:spcBef>
                  <a:spcPct val="20000"/>
                </a:spcBef>
                <a:spcAft>
                  <a:spcPct val="0"/>
                </a:spcAft>
                <a:buSzPct val="110000"/>
                <a:buFont typeface="Arial" pitchFamily="34" charset="0"/>
                <a:buChar char="•"/>
                <a:defRPr/>
              </a:pPr>
              <a:r>
                <a:rPr lang="en-US" sz="1632" kern="0" dirty="0">
                  <a:solidFill>
                    <a:prstClr val="white"/>
                  </a:solidFill>
                  <a:latin typeface="Gotham Rounded Book"/>
                  <a:ea typeface="ＭＳ Ｐゴシック" charset="-128"/>
                  <a:cs typeface="Gotham Rounded Book"/>
                </a:rPr>
                <a:t>Archiving</a:t>
              </a:r>
            </a:p>
            <a:p>
              <a:pPr marL="293056" lvl="1" indent="-293056" defTabSz="621716" fontAlgn="base">
                <a:spcBef>
                  <a:spcPct val="20000"/>
                </a:spcBef>
                <a:spcAft>
                  <a:spcPct val="0"/>
                </a:spcAft>
                <a:buSzPct val="110000"/>
                <a:buFont typeface="Arial" pitchFamily="34" charset="0"/>
                <a:buChar char="•"/>
                <a:defRPr/>
              </a:pPr>
              <a:r>
                <a:rPr lang="en-US" sz="1632" kern="0" dirty="0">
                  <a:solidFill>
                    <a:prstClr val="white"/>
                  </a:solidFill>
                  <a:latin typeface="Gotham Rounded Book"/>
                  <a:ea typeface="ＭＳ Ｐゴシック" charset="-128"/>
                  <a:cs typeface="Gotham Rounded Book"/>
                </a:rPr>
                <a:t>Backup</a:t>
              </a:r>
            </a:p>
          </p:txBody>
        </p:sp>
      </p:grpSp>
      <p:grpSp>
        <p:nvGrpSpPr>
          <p:cNvPr id="316" name="Group 315"/>
          <p:cNvGrpSpPr/>
          <p:nvPr/>
        </p:nvGrpSpPr>
        <p:grpSpPr>
          <a:xfrm>
            <a:off x="516512" y="2258130"/>
            <a:ext cx="305819" cy="289966"/>
            <a:chOff x="6408738" y="3927475"/>
            <a:chExt cx="1163638" cy="1103313"/>
          </a:xfrm>
          <a:effectLst/>
        </p:grpSpPr>
        <p:sp>
          <p:nvSpPr>
            <p:cNvPr id="317" name="Freeform 11"/>
            <p:cNvSpPr>
              <a:spLocks/>
            </p:cNvSpPr>
            <p:nvPr/>
          </p:nvSpPr>
          <p:spPr bwMode="auto">
            <a:xfrm>
              <a:off x="6408738" y="4167188"/>
              <a:ext cx="565150" cy="863600"/>
            </a:xfrm>
            <a:custGeom>
              <a:avLst/>
              <a:gdLst>
                <a:gd name="T0" fmla="*/ 0 w 356"/>
                <a:gd name="T1" fmla="*/ 411 h 544"/>
                <a:gd name="T2" fmla="*/ 356 w 356"/>
                <a:gd name="T3" fmla="*/ 544 h 544"/>
                <a:gd name="T4" fmla="*/ 356 w 356"/>
                <a:gd name="T5" fmla="*/ 134 h 544"/>
                <a:gd name="T6" fmla="*/ 0 w 356"/>
                <a:gd name="T7" fmla="*/ 0 h 544"/>
                <a:gd name="T8" fmla="*/ 0 w 356"/>
                <a:gd name="T9" fmla="*/ 411 h 544"/>
              </a:gdLst>
              <a:ahLst/>
              <a:cxnLst>
                <a:cxn ang="0">
                  <a:pos x="T0" y="T1"/>
                </a:cxn>
                <a:cxn ang="0">
                  <a:pos x="T2" y="T3"/>
                </a:cxn>
                <a:cxn ang="0">
                  <a:pos x="T4" y="T5"/>
                </a:cxn>
                <a:cxn ang="0">
                  <a:pos x="T6" y="T7"/>
                </a:cxn>
                <a:cxn ang="0">
                  <a:pos x="T8" y="T9"/>
                </a:cxn>
              </a:cxnLst>
              <a:rect l="0" t="0" r="r" b="b"/>
              <a:pathLst>
                <a:path w="356" h="544">
                  <a:moveTo>
                    <a:pt x="0" y="411"/>
                  </a:moveTo>
                  <a:lnTo>
                    <a:pt x="356" y="544"/>
                  </a:lnTo>
                  <a:lnTo>
                    <a:pt x="356" y="134"/>
                  </a:lnTo>
                  <a:lnTo>
                    <a:pt x="0" y="0"/>
                  </a:lnTo>
                  <a:lnTo>
                    <a:pt x="0" y="411"/>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18" name="Freeform 12"/>
            <p:cNvSpPr>
              <a:spLocks/>
            </p:cNvSpPr>
            <p:nvPr/>
          </p:nvSpPr>
          <p:spPr bwMode="auto">
            <a:xfrm>
              <a:off x="7010401" y="4167188"/>
              <a:ext cx="561975" cy="863600"/>
            </a:xfrm>
            <a:custGeom>
              <a:avLst/>
              <a:gdLst>
                <a:gd name="T0" fmla="*/ 0 w 354"/>
                <a:gd name="T1" fmla="*/ 544 h 544"/>
                <a:gd name="T2" fmla="*/ 354 w 354"/>
                <a:gd name="T3" fmla="*/ 411 h 544"/>
                <a:gd name="T4" fmla="*/ 354 w 354"/>
                <a:gd name="T5" fmla="*/ 0 h 544"/>
                <a:gd name="T6" fmla="*/ 0 w 354"/>
                <a:gd name="T7" fmla="*/ 134 h 544"/>
                <a:gd name="T8" fmla="*/ 0 w 354"/>
                <a:gd name="T9" fmla="*/ 544 h 544"/>
              </a:gdLst>
              <a:ahLst/>
              <a:cxnLst>
                <a:cxn ang="0">
                  <a:pos x="T0" y="T1"/>
                </a:cxn>
                <a:cxn ang="0">
                  <a:pos x="T2" y="T3"/>
                </a:cxn>
                <a:cxn ang="0">
                  <a:pos x="T4" y="T5"/>
                </a:cxn>
                <a:cxn ang="0">
                  <a:pos x="T6" y="T7"/>
                </a:cxn>
                <a:cxn ang="0">
                  <a:pos x="T8" y="T9"/>
                </a:cxn>
              </a:cxnLst>
              <a:rect l="0" t="0" r="r" b="b"/>
              <a:pathLst>
                <a:path w="354" h="544">
                  <a:moveTo>
                    <a:pt x="0" y="544"/>
                  </a:moveTo>
                  <a:lnTo>
                    <a:pt x="354" y="411"/>
                  </a:lnTo>
                  <a:lnTo>
                    <a:pt x="354" y="0"/>
                  </a:lnTo>
                  <a:lnTo>
                    <a:pt x="0" y="134"/>
                  </a:lnTo>
                  <a:lnTo>
                    <a:pt x="0" y="544"/>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19" name="Freeform 13"/>
            <p:cNvSpPr>
              <a:spLocks/>
            </p:cNvSpPr>
            <p:nvPr/>
          </p:nvSpPr>
          <p:spPr bwMode="auto">
            <a:xfrm>
              <a:off x="6416676" y="3927475"/>
              <a:ext cx="1139825" cy="427038"/>
            </a:xfrm>
            <a:custGeom>
              <a:avLst/>
              <a:gdLst>
                <a:gd name="T0" fmla="*/ 718 w 718"/>
                <a:gd name="T1" fmla="*/ 136 h 269"/>
                <a:gd name="T2" fmla="*/ 354 w 718"/>
                <a:gd name="T3" fmla="*/ 0 h 269"/>
                <a:gd name="T4" fmla="*/ 0 w 718"/>
                <a:gd name="T5" fmla="*/ 133 h 269"/>
                <a:gd name="T6" fmla="*/ 364 w 718"/>
                <a:gd name="T7" fmla="*/ 269 h 269"/>
                <a:gd name="T8" fmla="*/ 718 w 718"/>
                <a:gd name="T9" fmla="*/ 136 h 269"/>
              </a:gdLst>
              <a:ahLst/>
              <a:cxnLst>
                <a:cxn ang="0">
                  <a:pos x="T0" y="T1"/>
                </a:cxn>
                <a:cxn ang="0">
                  <a:pos x="T2" y="T3"/>
                </a:cxn>
                <a:cxn ang="0">
                  <a:pos x="T4" y="T5"/>
                </a:cxn>
                <a:cxn ang="0">
                  <a:pos x="T6" y="T7"/>
                </a:cxn>
                <a:cxn ang="0">
                  <a:pos x="T8" y="T9"/>
                </a:cxn>
              </a:cxnLst>
              <a:rect l="0" t="0" r="r" b="b"/>
              <a:pathLst>
                <a:path w="718" h="269">
                  <a:moveTo>
                    <a:pt x="718" y="136"/>
                  </a:moveTo>
                  <a:lnTo>
                    <a:pt x="354" y="0"/>
                  </a:lnTo>
                  <a:lnTo>
                    <a:pt x="0" y="133"/>
                  </a:lnTo>
                  <a:lnTo>
                    <a:pt x="364" y="269"/>
                  </a:lnTo>
                  <a:lnTo>
                    <a:pt x="718" y="136"/>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grpSp>
      <p:grpSp>
        <p:nvGrpSpPr>
          <p:cNvPr id="325" name="Group 324"/>
          <p:cNvGrpSpPr/>
          <p:nvPr/>
        </p:nvGrpSpPr>
        <p:grpSpPr>
          <a:xfrm>
            <a:off x="516512" y="1806481"/>
            <a:ext cx="305819" cy="289966"/>
            <a:chOff x="6408738" y="3927475"/>
            <a:chExt cx="1163638" cy="1103313"/>
          </a:xfrm>
          <a:effectLst/>
        </p:grpSpPr>
        <p:sp>
          <p:nvSpPr>
            <p:cNvPr id="329" name="Freeform 11"/>
            <p:cNvSpPr>
              <a:spLocks/>
            </p:cNvSpPr>
            <p:nvPr/>
          </p:nvSpPr>
          <p:spPr bwMode="auto">
            <a:xfrm>
              <a:off x="6408738" y="4167188"/>
              <a:ext cx="565150" cy="863600"/>
            </a:xfrm>
            <a:custGeom>
              <a:avLst/>
              <a:gdLst>
                <a:gd name="T0" fmla="*/ 0 w 356"/>
                <a:gd name="T1" fmla="*/ 411 h 544"/>
                <a:gd name="T2" fmla="*/ 356 w 356"/>
                <a:gd name="T3" fmla="*/ 544 h 544"/>
                <a:gd name="T4" fmla="*/ 356 w 356"/>
                <a:gd name="T5" fmla="*/ 134 h 544"/>
                <a:gd name="T6" fmla="*/ 0 w 356"/>
                <a:gd name="T7" fmla="*/ 0 h 544"/>
                <a:gd name="T8" fmla="*/ 0 w 356"/>
                <a:gd name="T9" fmla="*/ 411 h 544"/>
              </a:gdLst>
              <a:ahLst/>
              <a:cxnLst>
                <a:cxn ang="0">
                  <a:pos x="T0" y="T1"/>
                </a:cxn>
                <a:cxn ang="0">
                  <a:pos x="T2" y="T3"/>
                </a:cxn>
                <a:cxn ang="0">
                  <a:pos x="T4" y="T5"/>
                </a:cxn>
                <a:cxn ang="0">
                  <a:pos x="T6" y="T7"/>
                </a:cxn>
                <a:cxn ang="0">
                  <a:pos x="T8" y="T9"/>
                </a:cxn>
              </a:cxnLst>
              <a:rect l="0" t="0" r="r" b="b"/>
              <a:pathLst>
                <a:path w="356" h="544">
                  <a:moveTo>
                    <a:pt x="0" y="411"/>
                  </a:moveTo>
                  <a:lnTo>
                    <a:pt x="356" y="544"/>
                  </a:lnTo>
                  <a:lnTo>
                    <a:pt x="356" y="134"/>
                  </a:lnTo>
                  <a:lnTo>
                    <a:pt x="0" y="0"/>
                  </a:lnTo>
                  <a:lnTo>
                    <a:pt x="0" y="411"/>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30" name="Freeform 12"/>
            <p:cNvSpPr>
              <a:spLocks/>
            </p:cNvSpPr>
            <p:nvPr/>
          </p:nvSpPr>
          <p:spPr bwMode="auto">
            <a:xfrm>
              <a:off x="7010401" y="4167188"/>
              <a:ext cx="561975" cy="863600"/>
            </a:xfrm>
            <a:custGeom>
              <a:avLst/>
              <a:gdLst>
                <a:gd name="T0" fmla="*/ 0 w 354"/>
                <a:gd name="T1" fmla="*/ 544 h 544"/>
                <a:gd name="T2" fmla="*/ 354 w 354"/>
                <a:gd name="T3" fmla="*/ 411 h 544"/>
                <a:gd name="T4" fmla="*/ 354 w 354"/>
                <a:gd name="T5" fmla="*/ 0 h 544"/>
                <a:gd name="T6" fmla="*/ 0 w 354"/>
                <a:gd name="T7" fmla="*/ 134 h 544"/>
                <a:gd name="T8" fmla="*/ 0 w 354"/>
                <a:gd name="T9" fmla="*/ 544 h 544"/>
              </a:gdLst>
              <a:ahLst/>
              <a:cxnLst>
                <a:cxn ang="0">
                  <a:pos x="T0" y="T1"/>
                </a:cxn>
                <a:cxn ang="0">
                  <a:pos x="T2" y="T3"/>
                </a:cxn>
                <a:cxn ang="0">
                  <a:pos x="T4" y="T5"/>
                </a:cxn>
                <a:cxn ang="0">
                  <a:pos x="T6" y="T7"/>
                </a:cxn>
                <a:cxn ang="0">
                  <a:pos x="T8" y="T9"/>
                </a:cxn>
              </a:cxnLst>
              <a:rect l="0" t="0" r="r" b="b"/>
              <a:pathLst>
                <a:path w="354" h="544">
                  <a:moveTo>
                    <a:pt x="0" y="544"/>
                  </a:moveTo>
                  <a:lnTo>
                    <a:pt x="354" y="411"/>
                  </a:lnTo>
                  <a:lnTo>
                    <a:pt x="354" y="0"/>
                  </a:lnTo>
                  <a:lnTo>
                    <a:pt x="0" y="134"/>
                  </a:lnTo>
                  <a:lnTo>
                    <a:pt x="0" y="544"/>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32" name="Freeform 13"/>
            <p:cNvSpPr>
              <a:spLocks/>
            </p:cNvSpPr>
            <p:nvPr/>
          </p:nvSpPr>
          <p:spPr bwMode="auto">
            <a:xfrm>
              <a:off x="6416676" y="3927475"/>
              <a:ext cx="1139825" cy="427038"/>
            </a:xfrm>
            <a:custGeom>
              <a:avLst/>
              <a:gdLst>
                <a:gd name="T0" fmla="*/ 718 w 718"/>
                <a:gd name="T1" fmla="*/ 136 h 269"/>
                <a:gd name="T2" fmla="*/ 354 w 718"/>
                <a:gd name="T3" fmla="*/ 0 h 269"/>
                <a:gd name="T4" fmla="*/ 0 w 718"/>
                <a:gd name="T5" fmla="*/ 133 h 269"/>
                <a:gd name="T6" fmla="*/ 364 w 718"/>
                <a:gd name="T7" fmla="*/ 269 h 269"/>
                <a:gd name="T8" fmla="*/ 718 w 718"/>
                <a:gd name="T9" fmla="*/ 136 h 269"/>
              </a:gdLst>
              <a:ahLst/>
              <a:cxnLst>
                <a:cxn ang="0">
                  <a:pos x="T0" y="T1"/>
                </a:cxn>
                <a:cxn ang="0">
                  <a:pos x="T2" y="T3"/>
                </a:cxn>
                <a:cxn ang="0">
                  <a:pos x="T4" y="T5"/>
                </a:cxn>
                <a:cxn ang="0">
                  <a:pos x="T6" y="T7"/>
                </a:cxn>
                <a:cxn ang="0">
                  <a:pos x="T8" y="T9"/>
                </a:cxn>
              </a:cxnLst>
              <a:rect l="0" t="0" r="r" b="b"/>
              <a:pathLst>
                <a:path w="718" h="269">
                  <a:moveTo>
                    <a:pt x="718" y="136"/>
                  </a:moveTo>
                  <a:lnTo>
                    <a:pt x="354" y="0"/>
                  </a:lnTo>
                  <a:lnTo>
                    <a:pt x="0" y="133"/>
                  </a:lnTo>
                  <a:lnTo>
                    <a:pt x="364" y="269"/>
                  </a:lnTo>
                  <a:lnTo>
                    <a:pt x="718" y="136"/>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grpSp>
      <p:grpSp>
        <p:nvGrpSpPr>
          <p:cNvPr id="333" name="Group 332"/>
          <p:cNvGrpSpPr/>
          <p:nvPr/>
        </p:nvGrpSpPr>
        <p:grpSpPr>
          <a:xfrm>
            <a:off x="2147704" y="2041514"/>
            <a:ext cx="305819" cy="289966"/>
            <a:chOff x="6408738" y="3927475"/>
            <a:chExt cx="1163638" cy="1103313"/>
          </a:xfrm>
          <a:effectLst/>
        </p:grpSpPr>
        <p:sp>
          <p:nvSpPr>
            <p:cNvPr id="334" name="Freeform 11"/>
            <p:cNvSpPr>
              <a:spLocks/>
            </p:cNvSpPr>
            <p:nvPr/>
          </p:nvSpPr>
          <p:spPr bwMode="auto">
            <a:xfrm>
              <a:off x="6408738" y="4167188"/>
              <a:ext cx="565150" cy="863600"/>
            </a:xfrm>
            <a:custGeom>
              <a:avLst/>
              <a:gdLst>
                <a:gd name="T0" fmla="*/ 0 w 356"/>
                <a:gd name="T1" fmla="*/ 411 h 544"/>
                <a:gd name="T2" fmla="*/ 356 w 356"/>
                <a:gd name="T3" fmla="*/ 544 h 544"/>
                <a:gd name="T4" fmla="*/ 356 w 356"/>
                <a:gd name="T5" fmla="*/ 134 h 544"/>
                <a:gd name="T6" fmla="*/ 0 w 356"/>
                <a:gd name="T7" fmla="*/ 0 h 544"/>
                <a:gd name="T8" fmla="*/ 0 w 356"/>
                <a:gd name="T9" fmla="*/ 411 h 544"/>
              </a:gdLst>
              <a:ahLst/>
              <a:cxnLst>
                <a:cxn ang="0">
                  <a:pos x="T0" y="T1"/>
                </a:cxn>
                <a:cxn ang="0">
                  <a:pos x="T2" y="T3"/>
                </a:cxn>
                <a:cxn ang="0">
                  <a:pos x="T4" y="T5"/>
                </a:cxn>
                <a:cxn ang="0">
                  <a:pos x="T6" y="T7"/>
                </a:cxn>
                <a:cxn ang="0">
                  <a:pos x="T8" y="T9"/>
                </a:cxn>
              </a:cxnLst>
              <a:rect l="0" t="0" r="r" b="b"/>
              <a:pathLst>
                <a:path w="356" h="544">
                  <a:moveTo>
                    <a:pt x="0" y="411"/>
                  </a:moveTo>
                  <a:lnTo>
                    <a:pt x="356" y="544"/>
                  </a:lnTo>
                  <a:lnTo>
                    <a:pt x="356" y="134"/>
                  </a:lnTo>
                  <a:lnTo>
                    <a:pt x="0" y="0"/>
                  </a:lnTo>
                  <a:lnTo>
                    <a:pt x="0" y="411"/>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35" name="Freeform 12"/>
            <p:cNvSpPr>
              <a:spLocks/>
            </p:cNvSpPr>
            <p:nvPr/>
          </p:nvSpPr>
          <p:spPr bwMode="auto">
            <a:xfrm>
              <a:off x="7010401" y="4167188"/>
              <a:ext cx="561975" cy="863600"/>
            </a:xfrm>
            <a:custGeom>
              <a:avLst/>
              <a:gdLst>
                <a:gd name="T0" fmla="*/ 0 w 354"/>
                <a:gd name="T1" fmla="*/ 544 h 544"/>
                <a:gd name="T2" fmla="*/ 354 w 354"/>
                <a:gd name="T3" fmla="*/ 411 h 544"/>
                <a:gd name="T4" fmla="*/ 354 w 354"/>
                <a:gd name="T5" fmla="*/ 0 h 544"/>
                <a:gd name="T6" fmla="*/ 0 w 354"/>
                <a:gd name="T7" fmla="*/ 134 h 544"/>
                <a:gd name="T8" fmla="*/ 0 w 354"/>
                <a:gd name="T9" fmla="*/ 544 h 544"/>
              </a:gdLst>
              <a:ahLst/>
              <a:cxnLst>
                <a:cxn ang="0">
                  <a:pos x="T0" y="T1"/>
                </a:cxn>
                <a:cxn ang="0">
                  <a:pos x="T2" y="T3"/>
                </a:cxn>
                <a:cxn ang="0">
                  <a:pos x="T4" y="T5"/>
                </a:cxn>
                <a:cxn ang="0">
                  <a:pos x="T6" y="T7"/>
                </a:cxn>
                <a:cxn ang="0">
                  <a:pos x="T8" y="T9"/>
                </a:cxn>
              </a:cxnLst>
              <a:rect l="0" t="0" r="r" b="b"/>
              <a:pathLst>
                <a:path w="354" h="544">
                  <a:moveTo>
                    <a:pt x="0" y="544"/>
                  </a:moveTo>
                  <a:lnTo>
                    <a:pt x="354" y="411"/>
                  </a:lnTo>
                  <a:lnTo>
                    <a:pt x="354" y="0"/>
                  </a:lnTo>
                  <a:lnTo>
                    <a:pt x="0" y="134"/>
                  </a:lnTo>
                  <a:lnTo>
                    <a:pt x="0" y="544"/>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36" name="Freeform 13"/>
            <p:cNvSpPr>
              <a:spLocks/>
            </p:cNvSpPr>
            <p:nvPr/>
          </p:nvSpPr>
          <p:spPr bwMode="auto">
            <a:xfrm>
              <a:off x="6416676" y="3927475"/>
              <a:ext cx="1139825" cy="427038"/>
            </a:xfrm>
            <a:custGeom>
              <a:avLst/>
              <a:gdLst>
                <a:gd name="T0" fmla="*/ 718 w 718"/>
                <a:gd name="T1" fmla="*/ 136 h 269"/>
                <a:gd name="T2" fmla="*/ 354 w 718"/>
                <a:gd name="T3" fmla="*/ 0 h 269"/>
                <a:gd name="T4" fmla="*/ 0 w 718"/>
                <a:gd name="T5" fmla="*/ 133 h 269"/>
                <a:gd name="T6" fmla="*/ 364 w 718"/>
                <a:gd name="T7" fmla="*/ 269 h 269"/>
                <a:gd name="T8" fmla="*/ 718 w 718"/>
                <a:gd name="T9" fmla="*/ 136 h 269"/>
              </a:gdLst>
              <a:ahLst/>
              <a:cxnLst>
                <a:cxn ang="0">
                  <a:pos x="T0" y="T1"/>
                </a:cxn>
                <a:cxn ang="0">
                  <a:pos x="T2" y="T3"/>
                </a:cxn>
                <a:cxn ang="0">
                  <a:pos x="T4" y="T5"/>
                </a:cxn>
                <a:cxn ang="0">
                  <a:pos x="T6" y="T7"/>
                </a:cxn>
                <a:cxn ang="0">
                  <a:pos x="T8" y="T9"/>
                </a:cxn>
              </a:cxnLst>
              <a:rect l="0" t="0" r="r" b="b"/>
              <a:pathLst>
                <a:path w="718" h="269">
                  <a:moveTo>
                    <a:pt x="718" y="136"/>
                  </a:moveTo>
                  <a:lnTo>
                    <a:pt x="354" y="0"/>
                  </a:lnTo>
                  <a:lnTo>
                    <a:pt x="0" y="133"/>
                  </a:lnTo>
                  <a:lnTo>
                    <a:pt x="364" y="269"/>
                  </a:lnTo>
                  <a:lnTo>
                    <a:pt x="718" y="136"/>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grpSp>
      <p:grpSp>
        <p:nvGrpSpPr>
          <p:cNvPr id="338" name="Group 337"/>
          <p:cNvGrpSpPr/>
          <p:nvPr/>
        </p:nvGrpSpPr>
        <p:grpSpPr>
          <a:xfrm>
            <a:off x="3797493" y="2041514"/>
            <a:ext cx="305819" cy="289966"/>
            <a:chOff x="6408738" y="3927475"/>
            <a:chExt cx="1163638" cy="1103313"/>
          </a:xfrm>
          <a:effectLst/>
        </p:grpSpPr>
        <p:sp>
          <p:nvSpPr>
            <p:cNvPr id="339" name="Freeform 11"/>
            <p:cNvSpPr>
              <a:spLocks/>
            </p:cNvSpPr>
            <p:nvPr/>
          </p:nvSpPr>
          <p:spPr bwMode="auto">
            <a:xfrm>
              <a:off x="6408738" y="4167188"/>
              <a:ext cx="565150" cy="863600"/>
            </a:xfrm>
            <a:custGeom>
              <a:avLst/>
              <a:gdLst>
                <a:gd name="T0" fmla="*/ 0 w 356"/>
                <a:gd name="T1" fmla="*/ 411 h 544"/>
                <a:gd name="T2" fmla="*/ 356 w 356"/>
                <a:gd name="T3" fmla="*/ 544 h 544"/>
                <a:gd name="T4" fmla="*/ 356 w 356"/>
                <a:gd name="T5" fmla="*/ 134 h 544"/>
                <a:gd name="T6" fmla="*/ 0 w 356"/>
                <a:gd name="T7" fmla="*/ 0 h 544"/>
                <a:gd name="T8" fmla="*/ 0 w 356"/>
                <a:gd name="T9" fmla="*/ 411 h 544"/>
              </a:gdLst>
              <a:ahLst/>
              <a:cxnLst>
                <a:cxn ang="0">
                  <a:pos x="T0" y="T1"/>
                </a:cxn>
                <a:cxn ang="0">
                  <a:pos x="T2" y="T3"/>
                </a:cxn>
                <a:cxn ang="0">
                  <a:pos x="T4" y="T5"/>
                </a:cxn>
                <a:cxn ang="0">
                  <a:pos x="T6" y="T7"/>
                </a:cxn>
                <a:cxn ang="0">
                  <a:pos x="T8" y="T9"/>
                </a:cxn>
              </a:cxnLst>
              <a:rect l="0" t="0" r="r" b="b"/>
              <a:pathLst>
                <a:path w="356" h="544">
                  <a:moveTo>
                    <a:pt x="0" y="411"/>
                  </a:moveTo>
                  <a:lnTo>
                    <a:pt x="356" y="544"/>
                  </a:lnTo>
                  <a:lnTo>
                    <a:pt x="356" y="134"/>
                  </a:lnTo>
                  <a:lnTo>
                    <a:pt x="0" y="0"/>
                  </a:lnTo>
                  <a:lnTo>
                    <a:pt x="0" y="411"/>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40" name="Freeform 12"/>
            <p:cNvSpPr>
              <a:spLocks/>
            </p:cNvSpPr>
            <p:nvPr/>
          </p:nvSpPr>
          <p:spPr bwMode="auto">
            <a:xfrm>
              <a:off x="7010401" y="4167188"/>
              <a:ext cx="561975" cy="863600"/>
            </a:xfrm>
            <a:custGeom>
              <a:avLst/>
              <a:gdLst>
                <a:gd name="T0" fmla="*/ 0 w 354"/>
                <a:gd name="T1" fmla="*/ 544 h 544"/>
                <a:gd name="T2" fmla="*/ 354 w 354"/>
                <a:gd name="T3" fmla="*/ 411 h 544"/>
                <a:gd name="T4" fmla="*/ 354 w 354"/>
                <a:gd name="T5" fmla="*/ 0 h 544"/>
                <a:gd name="T6" fmla="*/ 0 w 354"/>
                <a:gd name="T7" fmla="*/ 134 h 544"/>
                <a:gd name="T8" fmla="*/ 0 w 354"/>
                <a:gd name="T9" fmla="*/ 544 h 544"/>
              </a:gdLst>
              <a:ahLst/>
              <a:cxnLst>
                <a:cxn ang="0">
                  <a:pos x="T0" y="T1"/>
                </a:cxn>
                <a:cxn ang="0">
                  <a:pos x="T2" y="T3"/>
                </a:cxn>
                <a:cxn ang="0">
                  <a:pos x="T4" y="T5"/>
                </a:cxn>
                <a:cxn ang="0">
                  <a:pos x="T6" y="T7"/>
                </a:cxn>
                <a:cxn ang="0">
                  <a:pos x="T8" y="T9"/>
                </a:cxn>
              </a:cxnLst>
              <a:rect l="0" t="0" r="r" b="b"/>
              <a:pathLst>
                <a:path w="354" h="544">
                  <a:moveTo>
                    <a:pt x="0" y="544"/>
                  </a:moveTo>
                  <a:lnTo>
                    <a:pt x="354" y="411"/>
                  </a:lnTo>
                  <a:lnTo>
                    <a:pt x="354" y="0"/>
                  </a:lnTo>
                  <a:lnTo>
                    <a:pt x="0" y="134"/>
                  </a:lnTo>
                  <a:lnTo>
                    <a:pt x="0" y="544"/>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41" name="Freeform 13"/>
            <p:cNvSpPr>
              <a:spLocks/>
            </p:cNvSpPr>
            <p:nvPr/>
          </p:nvSpPr>
          <p:spPr bwMode="auto">
            <a:xfrm>
              <a:off x="6416676" y="3927475"/>
              <a:ext cx="1139825" cy="427038"/>
            </a:xfrm>
            <a:custGeom>
              <a:avLst/>
              <a:gdLst>
                <a:gd name="T0" fmla="*/ 718 w 718"/>
                <a:gd name="T1" fmla="*/ 136 h 269"/>
                <a:gd name="T2" fmla="*/ 354 w 718"/>
                <a:gd name="T3" fmla="*/ 0 h 269"/>
                <a:gd name="T4" fmla="*/ 0 w 718"/>
                <a:gd name="T5" fmla="*/ 133 h 269"/>
                <a:gd name="T6" fmla="*/ 364 w 718"/>
                <a:gd name="T7" fmla="*/ 269 h 269"/>
                <a:gd name="T8" fmla="*/ 718 w 718"/>
                <a:gd name="T9" fmla="*/ 136 h 269"/>
              </a:gdLst>
              <a:ahLst/>
              <a:cxnLst>
                <a:cxn ang="0">
                  <a:pos x="T0" y="T1"/>
                </a:cxn>
                <a:cxn ang="0">
                  <a:pos x="T2" y="T3"/>
                </a:cxn>
                <a:cxn ang="0">
                  <a:pos x="T4" y="T5"/>
                </a:cxn>
                <a:cxn ang="0">
                  <a:pos x="T6" y="T7"/>
                </a:cxn>
                <a:cxn ang="0">
                  <a:pos x="T8" y="T9"/>
                </a:cxn>
              </a:cxnLst>
              <a:rect l="0" t="0" r="r" b="b"/>
              <a:pathLst>
                <a:path w="718" h="269">
                  <a:moveTo>
                    <a:pt x="718" y="136"/>
                  </a:moveTo>
                  <a:lnTo>
                    <a:pt x="354" y="0"/>
                  </a:lnTo>
                  <a:lnTo>
                    <a:pt x="0" y="133"/>
                  </a:lnTo>
                  <a:lnTo>
                    <a:pt x="364" y="269"/>
                  </a:lnTo>
                  <a:lnTo>
                    <a:pt x="718" y="136"/>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grpSp>
      <p:grpSp>
        <p:nvGrpSpPr>
          <p:cNvPr id="342" name="Group 341"/>
          <p:cNvGrpSpPr/>
          <p:nvPr/>
        </p:nvGrpSpPr>
        <p:grpSpPr>
          <a:xfrm>
            <a:off x="5457790" y="2251445"/>
            <a:ext cx="305819" cy="289966"/>
            <a:chOff x="6408738" y="3927475"/>
            <a:chExt cx="1163638" cy="1103313"/>
          </a:xfrm>
          <a:effectLst/>
        </p:grpSpPr>
        <p:sp>
          <p:nvSpPr>
            <p:cNvPr id="343" name="Freeform 11"/>
            <p:cNvSpPr>
              <a:spLocks/>
            </p:cNvSpPr>
            <p:nvPr/>
          </p:nvSpPr>
          <p:spPr bwMode="auto">
            <a:xfrm>
              <a:off x="6408738" y="4167188"/>
              <a:ext cx="565150" cy="863600"/>
            </a:xfrm>
            <a:custGeom>
              <a:avLst/>
              <a:gdLst>
                <a:gd name="T0" fmla="*/ 0 w 356"/>
                <a:gd name="T1" fmla="*/ 411 h 544"/>
                <a:gd name="T2" fmla="*/ 356 w 356"/>
                <a:gd name="T3" fmla="*/ 544 h 544"/>
                <a:gd name="T4" fmla="*/ 356 w 356"/>
                <a:gd name="T5" fmla="*/ 134 h 544"/>
                <a:gd name="T6" fmla="*/ 0 w 356"/>
                <a:gd name="T7" fmla="*/ 0 h 544"/>
                <a:gd name="T8" fmla="*/ 0 w 356"/>
                <a:gd name="T9" fmla="*/ 411 h 544"/>
              </a:gdLst>
              <a:ahLst/>
              <a:cxnLst>
                <a:cxn ang="0">
                  <a:pos x="T0" y="T1"/>
                </a:cxn>
                <a:cxn ang="0">
                  <a:pos x="T2" y="T3"/>
                </a:cxn>
                <a:cxn ang="0">
                  <a:pos x="T4" y="T5"/>
                </a:cxn>
                <a:cxn ang="0">
                  <a:pos x="T6" y="T7"/>
                </a:cxn>
                <a:cxn ang="0">
                  <a:pos x="T8" y="T9"/>
                </a:cxn>
              </a:cxnLst>
              <a:rect l="0" t="0" r="r" b="b"/>
              <a:pathLst>
                <a:path w="356" h="544">
                  <a:moveTo>
                    <a:pt x="0" y="411"/>
                  </a:moveTo>
                  <a:lnTo>
                    <a:pt x="356" y="544"/>
                  </a:lnTo>
                  <a:lnTo>
                    <a:pt x="356" y="134"/>
                  </a:lnTo>
                  <a:lnTo>
                    <a:pt x="0" y="0"/>
                  </a:lnTo>
                  <a:lnTo>
                    <a:pt x="0" y="411"/>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44" name="Freeform 12"/>
            <p:cNvSpPr>
              <a:spLocks/>
            </p:cNvSpPr>
            <p:nvPr/>
          </p:nvSpPr>
          <p:spPr bwMode="auto">
            <a:xfrm>
              <a:off x="7010401" y="4167188"/>
              <a:ext cx="561975" cy="863600"/>
            </a:xfrm>
            <a:custGeom>
              <a:avLst/>
              <a:gdLst>
                <a:gd name="T0" fmla="*/ 0 w 354"/>
                <a:gd name="T1" fmla="*/ 544 h 544"/>
                <a:gd name="T2" fmla="*/ 354 w 354"/>
                <a:gd name="T3" fmla="*/ 411 h 544"/>
                <a:gd name="T4" fmla="*/ 354 w 354"/>
                <a:gd name="T5" fmla="*/ 0 h 544"/>
                <a:gd name="T6" fmla="*/ 0 w 354"/>
                <a:gd name="T7" fmla="*/ 134 h 544"/>
                <a:gd name="T8" fmla="*/ 0 w 354"/>
                <a:gd name="T9" fmla="*/ 544 h 544"/>
              </a:gdLst>
              <a:ahLst/>
              <a:cxnLst>
                <a:cxn ang="0">
                  <a:pos x="T0" y="T1"/>
                </a:cxn>
                <a:cxn ang="0">
                  <a:pos x="T2" y="T3"/>
                </a:cxn>
                <a:cxn ang="0">
                  <a:pos x="T4" y="T5"/>
                </a:cxn>
                <a:cxn ang="0">
                  <a:pos x="T6" y="T7"/>
                </a:cxn>
                <a:cxn ang="0">
                  <a:pos x="T8" y="T9"/>
                </a:cxn>
              </a:cxnLst>
              <a:rect l="0" t="0" r="r" b="b"/>
              <a:pathLst>
                <a:path w="354" h="544">
                  <a:moveTo>
                    <a:pt x="0" y="544"/>
                  </a:moveTo>
                  <a:lnTo>
                    <a:pt x="354" y="411"/>
                  </a:lnTo>
                  <a:lnTo>
                    <a:pt x="354" y="0"/>
                  </a:lnTo>
                  <a:lnTo>
                    <a:pt x="0" y="134"/>
                  </a:lnTo>
                  <a:lnTo>
                    <a:pt x="0" y="544"/>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45" name="Freeform 13"/>
            <p:cNvSpPr>
              <a:spLocks/>
            </p:cNvSpPr>
            <p:nvPr/>
          </p:nvSpPr>
          <p:spPr bwMode="auto">
            <a:xfrm>
              <a:off x="6416676" y="3927475"/>
              <a:ext cx="1139825" cy="427038"/>
            </a:xfrm>
            <a:custGeom>
              <a:avLst/>
              <a:gdLst>
                <a:gd name="T0" fmla="*/ 718 w 718"/>
                <a:gd name="T1" fmla="*/ 136 h 269"/>
                <a:gd name="T2" fmla="*/ 354 w 718"/>
                <a:gd name="T3" fmla="*/ 0 h 269"/>
                <a:gd name="T4" fmla="*/ 0 w 718"/>
                <a:gd name="T5" fmla="*/ 133 h 269"/>
                <a:gd name="T6" fmla="*/ 364 w 718"/>
                <a:gd name="T7" fmla="*/ 269 h 269"/>
                <a:gd name="T8" fmla="*/ 718 w 718"/>
                <a:gd name="T9" fmla="*/ 136 h 269"/>
              </a:gdLst>
              <a:ahLst/>
              <a:cxnLst>
                <a:cxn ang="0">
                  <a:pos x="T0" y="T1"/>
                </a:cxn>
                <a:cxn ang="0">
                  <a:pos x="T2" y="T3"/>
                </a:cxn>
                <a:cxn ang="0">
                  <a:pos x="T4" y="T5"/>
                </a:cxn>
                <a:cxn ang="0">
                  <a:pos x="T6" y="T7"/>
                </a:cxn>
                <a:cxn ang="0">
                  <a:pos x="T8" y="T9"/>
                </a:cxn>
              </a:cxnLst>
              <a:rect l="0" t="0" r="r" b="b"/>
              <a:pathLst>
                <a:path w="718" h="269">
                  <a:moveTo>
                    <a:pt x="718" y="136"/>
                  </a:moveTo>
                  <a:lnTo>
                    <a:pt x="354" y="0"/>
                  </a:lnTo>
                  <a:lnTo>
                    <a:pt x="0" y="133"/>
                  </a:lnTo>
                  <a:lnTo>
                    <a:pt x="364" y="269"/>
                  </a:lnTo>
                  <a:lnTo>
                    <a:pt x="718" y="136"/>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grpSp>
      <p:grpSp>
        <p:nvGrpSpPr>
          <p:cNvPr id="347" name="Group 346"/>
          <p:cNvGrpSpPr/>
          <p:nvPr/>
        </p:nvGrpSpPr>
        <p:grpSpPr>
          <a:xfrm>
            <a:off x="5457790" y="1799795"/>
            <a:ext cx="305819" cy="289966"/>
            <a:chOff x="6408738" y="3927475"/>
            <a:chExt cx="1163638" cy="1103313"/>
          </a:xfrm>
          <a:effectLst/>
        </p:grpSpPr>
        <p:sp>
          <p:nvSpPr>
            <p:cNvPr id="348" name="Freeform 11"/>
            <p:cNvSpPr>
              <a:spLocks/>
            </p:cNvSpPr>
            <p:nvPr/>
          </p:nvSpPr>
          <p:spPr bwMode="auto">
            <a:xfrm>
              <a:off x="6408738" y="4167188"/>
              <a:ext cx="565150" cy="863600"/>
            </a:xfrm>
            <a:custGeom>
              <a:avLst/>
              <a:gdLst>
                <a:gd name="T0" fmla="*/ 0 w 356"/>
                <a:gd name="T1" fmla="*/ 411 h 544"/>
                <a:gd name="T2" fmla="*/ 356 w 356"/>
                <a:gd name="T3" fmla="*/ 544 h 544"/>
                <a:gd name="T4" fmla="*/ 356 w 356"/>
                <a:gd name="T5" fmla="*/ 134 h 544"/>
                <a:gd name="T6" fmla="*/ 0 w 356"/>
                <a:gd name="T7" fmla="*/ 0 h 544"/>
                <a:gd name="T8" fmla="*/ 0 w 356"/>
                <a:gd name="T9" fmla="*/ 411 h 544"/>
              </a:gdLst>
              <a:ahLst/>
              <a:cxnLst>
                <a:cxn ang="0">
                  <a:pos x="T0" y="T1"/>
                </a:cxn>
                <a:cxn ang="0">
                  <a:pos x="T2" y="T3"/>
                </a:cxn>
                <a:cxn ang="0">
                  <a:pos x="T4" y="T5"/>
                </a:cxn>
                <a:cxn ang="0">
                  <a:pos x="T6" y="T7"/>
                </a:cxn>
                <a:cxn ang="0">
                  <a:pos x="T8" y="T9"/>
                </a:cxn>
              </a:cxnLst>
              <a:rect l="0" t="0" r="r" b="b"/>
              <a:pathLst>
                <a:path w="356" h="544">
                  <a:moveTo>
                    <a:pt x="0" y="411"/>
                  </a:moveTo>
                  <a:lnTo>
                    <a:pt x="356" y="544"/>
                  </a:lnTo>
                  <a:lnTo>
                    <a:pt x="356" y="134"/>
                  </a:lnTo>
                  <a:lnTo>
                    <a:pt x="0" y="0"/>
                  </a:lnTo>
                  <a:lnTo>
                    <a:pt x="0" y="411"/>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49" name="Freeform 12"/>
            <p:cNvSpPr>
              <a:spLocks/>
            </p:cNvSpPr>
            <p:nvPr/>
          </p:nvSpPr>
          <p:spPr bwMode="auto">
            <a:xfrm>
              <a:off x="7010401" y="4167188"/>
              <a:ext cx="561975" cy="863600"/>
            </a:xfrm>
            <a:custGeom>
              <a:avLst/>
              <a:gdLst>
                <a:gd name="T0" fmla="*/ 0 w 354"/>
                <a:gd name="T1" fmla="*/ 544 h 544"/>
                <a:gd name="T2" fmla="*/ 354 w 354"/>
                <a:gd name="T3" fmla="*/ 411 h 544"/>
                <a:gd name="T4" fmla="*/ 354 w 354"/>
                <a:gd name="T5" fmla="*/ 0 h 544"/>
                <a:gd name="T6" fmla="*/ 0 w 354"/>
                <a:gd name="T7" fmla="*/ 134 h 544"/>
                <a:gd name="T8" fmla="*/ 0 w 354"/>
                <a:gd name="T9" fmla="*/ 544 h 544"/>
              </a:gdLst>
              <a:ahLst/>
              <a:cxnLst>
                <a:cxn ang="0">
                  <a:pos x="T0" y="T1"/>
                </a:cxn>
                <a:cxn ang="0">
                  <a:pos x="T2" y="T3"/>
                </a:cxn>
                <a:cxn ang="0">
                  <a:pos x="T4" y="T5"/>
                </a:cxn>
                <a:cxn ang="0">
                  <a:pos x="T6" y="T7"/>
                </a:cxn>
                <a:cxn ang="0">
                  <a:pos x="T8" y="T9"/>
                </a:cxn>
              </a:cxnLst>
              <a:rect l="0" t="0" r="r" b="b"/>
              <a:pathLst>
                <a:path w="354" h="544">
                  <a:moveTo>
                    <a:pt x="0" y="544"/>
                  </a:moveTo>
                  <a:lnTo>
                    <a:pt x="354" y="411"/>
                  </a:lnTo>
                  <a:lnTo>
                    <a:pt x="354" y="0"/>
                  </a:lnTo>
                  <a:lnTo>
                    <a:pt x="0" y="134"/>
                  </a:lnTo>
                  <a:lnTo>
                    <a:pt x="0" y="544"/>
                  </a:ln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sp>
          <p:nvSpPr>
            <p:cNvPr id="351" name="Freeform 13"/>
            <p:cNvSpPr>
              <a:spLocks/>
            </p:cNvSpPr>
            <p:nvPr/>
          </p:nvSpPr>
          <p:spPr bwMode="auto">
            <a:xfrm>
              <a:off x="6416676" y="3927475"/>
              <a:ext cx="1139825" cy="427038"/>
            </a:xfrm>
            <a:custGeom>
              <a:avLst/>
              <a:gdLst>
                <a:gd name="T0" fmla="*/ 718 w 718"/>
                <a:gd name="T1" fmla="*/ 136 h 269"/>
                <a:gd name="T2" fmla="*/ 354 w 718"/>
                <a:gd name="T3" fmla="*/ 0 h 269"/>
                <a:gd name="T4" fmla="*/ 0 w 718"/>
                <a:gd name="T5" fmla="*/ 133 h 269"/>
                <a:gd name="T6" fmla="*/ 364 w 718"/>
                <a:gd name="T7" fmla="*/ 269 h 269"/>
                <a:gd name="T8" fmla="*/ 718 w 718"/>
                <a:gd name="T9" fmla="*/ 136 h 269"/>
              </a:gdLst>
              <a:ahLst/>
              <a:cxnLst>
                <a:cxn ang="0">
                  <a:pos x="T0" y="T1"/>
                </a:cxn>
                <a:cxn ang="0">
                  <a:pos x="T2" y="T3"/>
                </a:cxn>
                <a:cxn ang="0">
                  <a:pos x="T4" y="T5"/>
                </a:cxn>
                <a:cxn ang="0">
                  <a:pos x="T6" y="T7"/>
                </a:cxn>
                <a:cxn ang="0">
                  <a:pos x="T8" y="T9"/>
                </a:cxn>
              </a:cxnLst>
              <a:rect l="0" t="0" r="r" b="b"/>
              <a:pathLst>
                <a:path w="718" h="269">
                  <a:moveTo>
                    <a:pt x="718" y="136"/>
                  </a:moveTo>
                  <a:lnTo>
                    <a:pt x="354" y="0"/>
                  </a:lnTo>
                  <a:lnTo>
                    <a:pt x="0" y="133"/>
                  </a:lnTo>
                  <a:lnTo>
                    <a:pt x="364" y="269"/>
                  </a:lnTo>
                  <a:lnTo>
                    <a:pt x="718" y="136"/>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4546A"/>
                </a:solidFill>
                <a:latin typeface="Arial" charset="0"/>
                <a:ea typeface="ＭＳ Ｐゴシック" charset="-128"/>
              </a:endParaRPr>
            </a:p>
          </p:txBody>
        </p:sp>
      </p:grpSp>
      <p:sp>
        <p:nvSpPr>
          <p:cNvPr id="352" name="TextBox 351"/>
          <p:cNvSpPr txBox="1"/>
          <p:nvPr/>
        </p:nvSpPr>
        <p:spPr>
          <a:xfrm>
            <a:off x="846599" y="1745156"/>
            <a:ext cx="532982" cy="414353"/>
          </a:xfrm>
          <a:prstGeom prst="rect">
            <a:avLst/>
          </a:prstGeom>
          <a:noFill/>
        </p:spPr>
        <p:txBody>
          <a:bodyPr wrap="none" lIns="0" rIns="0" rtlCol="0">
            <a:spAutoFit/>
          </a:bodyPr>
          <a:lstStyle/>
          <a:p>
            <a:pPr defTabSz="621716" fontAlgn="base">
              <a:spcBef>
                <a:spcPct val="0"/>
              </a:spcBef>
              <a:spcAft>
                <a:spcPct val="0"/>
              </a:spcAft>
            </a:pPr>
            <a:r>
              <a:rPr lang="en-US" sz="1020" kern="0" dirty="0">
                <a:solidFill>
                  <a:srgbClr val="44546A"/>
                </a:solidFill>
                <a:latin typeface="Gotham Rounded Medium"/>
                <a:ea typeface="ＭＳ Ｐゴシック" charset="-128"/>
                <a:cs typeface="Arial" pitchFamily="34" charset="0"/>
              </a:rPr>
              <a:t>AWS</a:t>
            </a:r>
            <a:br>
              <a:rPr lang="en-US" sz="1020" kern="0" dirty="0">
                <a:solidFill>
                  <a:srgbClr val="44546A"/>
                </a:solidFill>
                <a:latin typeface="Gotham Rounded Medium"/>
                <a:ea typeface="ＭＳ Ｐゴシック" charset="-128"/>
                <a:cs typeface="Arial" pitchFamily="34" charset="0"/>
              </a:rPr>
            </a:br>
            <a:r>
              <a:rPr lang="en-US" sz="1020" kern="0" dirty="0">
                <a:solidFill>
                  <a:srgbClr val="44546A"/>
                </a:solidFill>
                <a:latin typeface="Gotham Rounded Medium"/>
                <a:ea typeface="ＭＳ Ｐゴシック" charset="-128"/>
                <a:cs typeface="Arial" pitchFamily="34" charset="0"/>
              </a:rPr>
              <a:t>Cluster 1</a:t>
            </a:r>
          </a:p>
        </p:txBody>
      </p:sp>
      <p:sp>
        <p:nvSpPr>
          <p:cNvPr id="354" name="TextBox 353"/>
          <p:cNvSpPr txBox="1"/>
          <p:nvPr/>
        </p:nvSpPr>
        <p:spPr>
          <a:xfrm>
            <a:off x="846599" y="2192391"/>
            <a:ext cx="532982" cy="414353"/>
          </a:xfrm>
          <a:prstGeom prst="rect">
            <a:avLst/>
          </a:prstGeom>
          <a:noFill/>
        </p:spPr>
        <p:txBody>
          <a:bodyPr wrap="none" lIns="0" rIns="0" rtlCol="0">
            <a:spAutoFit/>
          </a:bodyPr>
          <a:lstStyle/>
          <a:p>
            <a:pPr defTabSz="621716" fontAlgn="base">
              <a:spcBef>
                <a:spcPct val="0"/>
              </a:spcBef>
              <a:spcAft>
                <a:spcPct val="0"/>
              </a:spcAft>
            </a:pPr>
            <a:r>
              <a:rPr lang="en-US" sz="1020" kern="0" dirty="0">
                <a:solidFill>
                  <a:srgbClr val="44546A"/>
                </a:solidFill>
                <a:latin typeface="Gotham Rounded Medium"/>
                <a:ea typeface="ＭＳ Ｐゴシック" charset="-128"/>
                <a:cs typeface="Arial" pitchFamily="34" charset="0"/>
              </a:rPr>
              <a:t>AWS</a:t>
            </a:r>
            <a:br>
              <a:rPr lang="en-US" sz="1020" kern="0" dirty="0">
                <a:solidFill>
                  <a:srgbClr val="44546A"/>
                </a:solidFill>
                <a:latin typeface="Gotham Rounded Medium"/>
                <a:ea typeface="ＭＳ Ｐゴシック" charset="-128"/>
                <a:cs typeface="Arial" pitchFamily="34" charset="0"/>
              </a:rPr>
            </a:br>
            <a:r>
              <a:rPr lang="en-US" sz="1020" kern="0" dirty="0">
                <a:solidFill>
                  <a:srgbClr val="44546A"/>
                </a:solidFill>
                <a:latin typeface="Gotham Rounded Medium"/>
                <a:ea typeface="ＭＳ Ｐゴシック" charset="-128"/>
                <a:cs typeface="Arial" pitchFamily="34" charset="0"/>
              </a:rPr>
              <a:t>Cluster 2</a:t>
            </a:r>
          </a:p>
        </p:txBody>
      </p:sp>
      <p:sp>
        <p:nvSpPr>
          <p:cNvPr id="355" name="TextBox 354"/>
          <p:cNvSpPr txBox="1"/>
          <p:nvPr/>
        </p:nvSpPr>
        <p:spPr>
          <a:xfrm>
            <a:off x="5805212" y="1738471"/>
            <a:ext cx="532982" cy="414353"/>
          </a:xfrm>
          <a:prstGeom prst="rect">
            <a:avLst/>
          </a:prstGeom>
          <a:noFill/>
        </p:spPr>
        <p:txBody>
          <a:bodyPr wrap="none" lIns="0" rIns="0" rtlCol="0">
            <a:spAutoFit/>
          </a:bodyPr>
          <a:lstStyle/>
          <a:p>
            <a:pPr defTabSz="621716" fontAlgn="base">
              <a:spcBef>
                <a:spcPct val="0"/>
              </a:spcBef>
              <a:spcAft>
                <a:spcPct val="0"/>
              </a:spcAft>
            </a:pPr>
            <a:r>
              <a:rPr lang="en-US" sz="1020" kern="0" dirty="0">
                <a:solidFill>
                  <a:srgbClr val="44546A"/>
                </a:solidFill>
                <a:latin typeface="Gotham Rounded Medium"/>
                <a:ea typeface="ＭＳ Ｐゴシック" charset="-128"/>
                <a:cs typeface="Arial" pitchFamily="34" charset="0"/>
              </a:rPr>
              <a:t>AWS</a:t>
            </a:r>
            <a:br>
              <a:rPr lang="en-US" sz="1020" kern="0" dirty="0">
                <a:solidFill>
                  <a:srgbClr val="44546A"/>
                </a:solidFill>
                <a:latin typeface="Gotham Rounded Medium"/>
                <a:ea typeface="ＭＳ Ｐゴシック" charset="-128"/>
                <a:cs typeface="Arial" pitchFamily="34" charset="0"/>
              </a:rPr>
            </a:br>
            <a:r>
              <a:rPr lang="en-US" sz="1020" kern="0" dirty="0">
                <a:solidFill>
                  <a:srgbClr val="44546A"/>
                </a:solidFill>
                <a:latin typeface="Gotham Rounded Medium"/>
                <a:ea typeface="ＭＳ Ｐゴシック" charset="-128"/>
                <a:cs typeface="Arial" pitchFamily="34" charset="0"/>
              </a:rPr>
              <a:t>Cluster 5</a:t>
            </a:r>
          </a:p>
        </p:txBody>
      </p:sp>
      <p:sp>
        <p:nvSpPr>
          <p:cNvPr id="356" name="TextBox 355"/>
          <p:cNvSpPr txBox="1"/>
          <p:nvPr/>
        </p:nvSpPr>
        <p:spPr>
          <a:xfrm>
            <a:off x="5805212" y="2185705"/>
            <a:ext cx="532982" cy="414353"/>
          </a:xfrm>
          <a:prstGeom prst="rect">
            <a:avLst/>
          </a:prstGeom>
          <a:noFill/>
        </p:spPr>
        <p:txBody>
          <a:bodyPr wrap="none" lIns="0" rIns="0" rtlCol="0">
            <a:spAutoFit/>
          </a:bodyPr>
          <a:lstStyle/>
          <a:p>
            <a:pPr defTabSz="621716" fontAlgn="base">
              <a:spcBef>
                <a:spcPct val="0"/>
              </a:spcBef>
              <a:spcAft>
                <a:spcPct val="0"/>
              </a:spcAft>
            </a:pPr>
            <a:r>
              <a:rPr lang="en-US" sz="1020" kern="0" dirty="0">
                <a:solidFill>
                  <a:srgbClr val="44546A"/>
                </a:solidFill>
                <a:latin typeface="Gotham Rounded Medium"/>
                <a:ea typeface="ＭＳ Ｐゴシック" charset="-128"/>
                <a:cs typeface="Arial" pitchFamily="34" charset="0"/>
              </a:rPr>
              <a:t>AWS</a:t>
            </a:r>
            <a:br>
              <a:rPr lang="en-US" sz="1020" kern="0" dirty="0">
                <a:solidFill>
                  <a:srgbClr val="44546A"/>
                </a:solidFill>
                <a:latin typeface="Gotham Rounded Medium"/>
                <a:ea typeface="ＭＳ Ｐゴシック" charset="-128"/>
                <a:cs typeface="Arial" pitchFamily="34" charset="0"/>
              </a:rPr>
            </a:br>
            <a:r>
              <a:rPr lang="en-US" sz="1020" kern="0" dirty="0">
                <a:solidFill>
                  <a:srgbClr val="44546A"/>
                </a:solidFill>
                <a:latin typeface="Gotham Rounded Medium"/>
                <a:ea typeface="ＭＳ Ｐゴシック" charset="-128"/>
                <a:cs typeface="Arial" pitchFamily="34" charset="0"/>
              </a:rPr>
              <a:t>Cluster 5</a:t>
            </a:r>
          </a:p>
        </p:txBody>
      </p:sp>
      <p:sp>
        <p:nvSpPr>
          <p:cNvPr id="357" name="TextBox 356"/>
          <p:cNvSpPr txBox="1"/>
          <p:nvPr/>
        </p:nvSpPr>
        <p:spPr>
          <a:xfrm>
            <a:off x="2474325" y="1976005"/>
            <a:ext cx="532982" cy="414353"/>
          </a:xfrm>
          <a:prstGeom prst="rect">
            <a:avLst/>
          </a:prstGeom>
          <a:noFill/>
        </p:spPr>
        <p:txBody>
          <a:bodyPr wrap="none" lIns="0" rIns="0" rtlCol="0">
            <a:spAutoFit/>
          </a:bodyPr>
          <a:lstStyle/>
          <a:p>
            <a:pPr defTabSz="621716" fontAlgn="base">
              <a:spcBef>
                <a:spcPct val="0"/>
              </a:spcBef>
              <a:spcAft>
                <a:spcPct val="0"/>
              </a:spcAft>
            </a:pPr>
            <a:r>
              <a:rPr lang="en-US" sz="1020" kern="0" dirty="0">
                <a:solidFill>
                  <a:srgbClr val="44546A"/>
                </a:solidFill>
                <a:latin typeface="Gotham Rounded Medium"/>
                <a:ea typeface="ＭＳ Ｐゴシック" charset="-128"/>
                <a:cs typeface="Arial" pitchFamily="34" charset="0"/>
              </a:rPr>
              <a:t>AWS</a:t>
            </a:r>
            <a:br>
              <a:rPr lang="en-US" sz="1020" kern="0" dirty="0">
                <a:solidFill>
                  <a:srgbClr val="44546A"/>
                </a:solidFill>
                <a:latin typeface="Gotham Rounded Medium"/>
                <a:ea typeface="ＭＳ Ｐゴシック" charset="-128"/>
                <a:cs typeface="Arial" pitchFamily="34" charset="0"/>
              </a:rPr>
            </a:br>
            <a:r>
              <a:rPr lang="en-US" sz="1020" kern="0" dirty="0">
                <a:solidFill>
                  <a:srgbClr val="44546A"/>
                </a:solidFill>
                <a:latin typeface="Gotham Rounded Medium"/>
                <a:ea typeface="ＭＳ Ｐゴシック" charset="-128"/>
                <a:cs typeface="Arial" pitchFamily="34" charset="0"/>
              </a:rPr>
              <a:t>Cluster 3</a:t>
            </a:r>
          </a:p>
        </p:txBody>
      </p:sp>
      <p:sp>
        <p:nvSpPr>
          <p:cNvPr id="358" name="TextBox 357"/>
          <p:cNvSpPr txBox="1"/>
          <p:nvPr/>
        </p:nvSpPr>
        <p:spPr>
          <a:xfrm>
            <a:off x="4128049" y="1976005"/>
            <a:ext cx="532982" cy="414353"/>
          </a:xfrm>
          <a:prstGeom prst="rect">
            <a:avLst/>
          </a:prstGeom>
          <a:noFill/>
        </p:spPr>
        <p:txBody>
          <a:bodyPr wrap="none" lIns="0" rIns="0" rtlCol="0">
            <a:spAutoFit/>
          </a:bodyPr>
          <a:lstStyle/>
          <a:p>
            <a:pPr defTabSz="621716" fontAlgn="base">
              <a:spcBef>
                <a:spcPct val="0"/>
              </a:spcBef>
              <a:spcAft>
                <a:spcPct val="0"/>
              </a:spcAft>
            </a:pPr>
            <a:r>
              <a:rPr lang="en-US" sz="1020" kern="0" dirty="0">
                <a:solidFill>
                  <a:srgbClr val="44546A"/>
                </a:solidFill>
                <a:latin typeface="Gotham Rounded Medium"/>
                <a:ea typeface="ＭＳ Ｐゴシック" charset="-128"/>
                <a:cs typeface="Arial" pitchFamily="34" charset="0"/>
              </a:rPr>
              <a:t>AWS</a:t>
            </a:r>
            <a:br>
              <a:rPr lang="en-US" sz="1020" kern="0" dirty="0">
                <a:solidFill>
                  <a:srgbClr val="44546A"/>
                </a:solidFill>
                <a:latin typeface="Gotham Rounded Medium"/>
                <a:ea typeface="ＭＳ Ｐゴシック" charset="-128"/>
                <a:cs typeface="Arial" pitchFamily="34" charset="0"/>
              </a:rPr>
            </a:br>
            <a:r>
              <a:rPr lang="en-US" sz="1020" kern="0" dirty="0">
                <a:solidFill>
                  <a:srgbClr val="44546A"/>
                </a:solidFill>
                <a:latin typeface="Gotham Rounded Medium"/>
                <a:ea typeface="ＭＳ Ｐゴシック" charset="-128"/>
                <a:cs typeface="Arial" pitchFamily="34" charset="0"/>
              </a:rPr>
              <a:t>Cluster 4</a:t>
            </a:r>
          </a:p>
        </p:txBody>
      </p:sp>
      <p:sp>
        <p:nvSpPr>
          <p:cNvPr id="359" name="TextBox 358"/>
          <p:cNvSpPr txBox="1"/>
          <p:nvPr/>
        </p:nvSpPr>
        <p:spPr>
          <a:xfrm>
            <a:off x="1978701" y="1373388"/>
            <a:ext cx="1110107" cy="286306"/>
          </a:xfrm>
          <a:prstGeom prst="rect">
            <a:avLst/>
          </a:prstGeom>
          <a:noFill/>
        </p:spPr>
        <p:txBody>
          <a:bodyPr wrap="none" lIns="0" rIns="0" rtlCol="0">
            <a:spAutoFit/>
          </a:bodyPr>
          <a:lstStyle/>
          <a:p>
            <a:pPr defTabSz="621716" fontAlgn="base">
              <a:spcBef>
                <a:spcPct val="0"/>
              </a:spcBef>
              <a:spcAft>
                <a:spcPct val="0"/>
              </a:spcAft>
            </a:pPr>
            <a:r>
              <a:rPr lang="en-US" sz="1224" kern="0" dirty="0">
                <a:solidFill>
                  <a:srgbClr val="44546A"/>
                </a:solidFill>
                <a:latin typeface="Gotham Rounded Medium"/>
                <a:ea typeface="ＭＳ Ｐゴシック" charset="-128"/>
              </a:rPr>
              <a:t>North California</a:t>
            </a:r>
          </a:p>
        </p:txBody>
      </p:sp>
      <p:sp>
        <p:nvSpPr>
          <p:cNvPr id="360" name="TextBox 359"/>
          <p:cNvSpPr txBox="1"/>
          <p:nvPr/>
        </p:nvSpPr>
        <p:spPr>
          <a:xfrm>
            <a:off x="462393" y="1373388"/>
            <a:ext cx="967870" cy="286306"/>
          </a:xfrm>
          <a:prstGeom prst="rect">
            <a:avLst/>
          </a:prstGeom>
          <a:noFill/>
        </p:spPr>
        <p:txBody>
          <a:bodyPr wrap="none" lIns="0" rIns="0" rtlCol="0">
            <a:spAutoFit/>
          </a:bodyPr>
          <a:lstStyle/>
          <a:p>
            <a:pPr defTabSz="621716" fontAlgn="base">
              <a:spcBef>
                <a:spcPct val="0"/>
              </a:spcBef>
              <a:spcAft>
                <a:spcPct val="0"/>
              </a:spcAft>
            </a:pPr>
            <a:r>
              <a:rPr lang="en-US" sz="1224" kern="0" dirty="0">
                <a:solidFill>
                  <a:srgbClr val="44546A"/>
                </a:solidFill>
                <a:latin typeface="Gotham Rounded Medium"/>
                <a:ea typeface="ＭＳ Ｐゴシック" charset="-128"/>
              </a:rPr>
              <a:t>North Virginia</a:t>
            </a:r>
          </a:p>
        </p:txBody>
      </p:sp>
      <p:sp>
        <p:nvSpPr>
          <p:cNvPr id="362" name="TextBox 361"/>
          <p:cNvSpPr txBox="1"/>
          <p:nvPr/>
        </p:nvSpPr>
        <p:spPr>
          <a:xfrm>
            <a:off x="3964798" y="1373388"/>
            <a:ext cx="487205" cy="286306"/>
          </a:xfrm>
          <a:prstGeom prst="rect">
            <a:avLst/>
          </a:prstGeom>
          <a:noFill/>
        </p:spPr>
        <p:txBody>
          <a:bodyPr wrap="none" lIns="0" rIns="0" rtlCol="0">
            <a:spAutoFit/>
          </a:bodyPr>
          <a:lstStyle/>
          <a:p>
            <a:pPr defTabSz="621716" fontAlgn="base">
              <a:spcBef>
                <a:spcPct val="0"/>
              </a:spcBef>
              <a:spcAft>
                <a:spcPct val="0"/>
              </a:spcAft>
            </a:pPr>
            <a:r>
              <a:rPr lang="en-US" sz="1224" kern="0" dirty="0">
                <a:solidFill>
                  <a:srgbClr val="44546A"/>
                </a:solidFill>
                <a:latin typeface="Gotham Rounded Medium"/>
                <a:ea typeface="ＭＳ Ｐゴシック" charset="-128"/>
              </a:rPr>
              <a:t>Ireland</a:t>
            </a:r>
          </a:p>
        </p:txBody>
      </p:sp>
      <p:sp>
        <p:nvSpPr>
          <p:cNvPr id="363" name="TextBox 362"/>
          <p:cNvSpPr txBox="1"/>
          <p:nvPr/>
        </p:nvSpPr>
        <p:spPr>
          <a:xfrm>
            <a:off x="5637154" y="1373388"/>
            <a:ext cx="434887" cy="286306"/>
          </a:xfrm>
          <a:prstGeom prst="rect">
            <a:avLst/>
          </a:prstGeom>
          <a:noFill/>
        </p:spPr>
        <p:txBody>
          <a:bodyPr wrap="none" lIns="0" rIns="0" rtlCol="0">
            <a:spAutoFit/>
          </a:bodyPr>
          <a:lstStyle/>
          <a:p>
            <a:pPr defTabSz="621716" fontAlgn="base">
              <a:spcBef>
                <a:spcPct val="0"/>
              </a:spcBef>
              <a:spcAft>
                <a:spcPct val="0"/>
              </a:spcAft>
            </a:pPr>
            <a:r>
              <a:rPr lang="en-US" sz="1224" kern="0" dirty="0">
                <a:solidFill>
                  <a:srgbClr val="44546A"/>
                </a:solidFill>
                <a:latin typeface="Gotham Rounded Medium"/>
                <a:ea typeface="ＭＳ Ｐゴシック" charset="-128"/>
              </a:rPr>
              <a:t>Tokyo</a:t>
            </a:r>
          </a:p>
        </p:txBody>
      </p:sp>
      <p:sp>
        <p:nvSpPr>
          <p:cNvPr id="364" name="TextBox 363"/>
          <p:cNvSpPr txBox="1"/>
          <p:nvPr/>
        </p:nvSpPr>
        <p:spPr>
          <a:xfrm>
            <a:off x="512235" y="4931787"/>
            <a:ext cx="851791" cy="262241"/>
          </a:xfrm>
          <a:prstGeom prst="rect">
            <a:avLst/>
          </a:prstGeom>
          <a:noFill/>
        </p:spPr>
        <p:txBody>
          <a:bodyPr wrap="none" lIns="0" rIns="0" rtlCol="0">
            <a:spAutoFit/>
          </a:bodyPr>
          <a:lstStyle/>
          <a:p>
            <a:pPr defTabSz="621716" fontAlgn="base">
              <a:spcBef>
                <a:spcPct val="0"/>
              </a:spcBef>
              <a:spcAft>
                <a:spcPct val="0"/>
              </a:spcAft>
            </a:pPr>
            <a:r>
              <a:rPr lang="en-US" sz="1071" kern="0" dirty="0">
                <a:solidFill>
                  <a:srgbClr val="4C4C4E"/>
                </a:solidFill>
                <a:latin typeface="Gotham Rounded Medium"/>
                <a:ea typeface="ＭＳ Ｐゴシック" charset="-128"/>
              </a:rPr>
              <a:t>New York DC</a:t>
            </a:r>
          </a:p>
        </p:txBody>
      </p:sp>
      <p:sp>
        <p:nvSpPr>
          <p:cNvPr id="365" name="TextBox 364"/>
          <p:cNvSpPr txBox="1"/>
          <p:nvPr/>
        </p:nvSpPr>
        <p:spPr>
          <a:xfrm>
            <a:off x="5068551" y="4931787"/>
            <a:ext cx="624537" cy="262241"/>
          </a:xfrm>
          <a:prstGeom prst="rect">
            <a:avLst/>
          </a:prstGeom>
          <a:noFill/>
        </p:spPr>
        <p:txBody>
          <a:bodyPr wrap="none" lIns="0" rIns="0" rtlCol="0">
            <a:spAutoFit/>
          </a:bodyPr>
          <a:lstStyle/>
          <a:p>
            <a:pPr defTabSz="621716" fontAlgn="base">
              <a:spcBef>
                <a:spcPct val="0"/>
              </a:spcBef>
              <a:spcAft>
                <a:spcPct val="0"/>
              </a:spcAft>
            </a:pPr>
            <a:r>
              <a:rPr lang="en-US" sz="1071" kern="0" dirty="0">
                <a:solidFill>
                  <a:srgbClr val="4C4C4E"/>
                </a:solidFill>
                <a:latin typeface="Gotham Rounded Medium"/>
                <a:ea typeface="ＭＳ Ｐゴシック" charset="-128"/>
              </a:rPr>
              <a:t>Tokyo DC</a:t>
            </a:r>
          </a:p>
        </p:txBody>
      </p:sp>
      <p:grpSp>
        <p:nvGrpSpPr>
          <p:cNvPr id="366" name="Group 365"/>
          <p:cNvGrpSpPr>
            <a:grpSpLocks noChangeAspect="1"/>
          </p:cNvGrpSpPr>
          <p:nvPr/>
        </p:nvGrpSpPr>
        <p:grpSpPr bwMode="auto">
          <a:xfrm>
            <a:off x="1319524" y="6322457"/>
            <a:ext cx="986557" cy="246114"/>
            <a:chOff x="3131" y="3976"/>
            <a:chExt cx="469" cy="117"/>
          </a:xfrm>
        </p:grpSpPr>
        <p:sp>
          <p:nvSpPr>
            <p:cNvPr id="367" name="Freeform 6"/>
            <p:cNvSpPr>
              <a:spLocks/>
            </p:cNvSpPr>
            <p:nvPr/>
          </p:nvSpPr>
          <p:spPr bwMode="auto">
            <a:xfrm>
              <a:off x="3131" y="3976"/>
              <a:ext cx="469" cy="117"/>
            </a:xfrm>
            <a:custGeom>
              <a:avLst/>
              <a:gdLst>
                <a:gd name="T0" fmla="*/ 469 w 469"/>
                <a:gd name="T1" fmla="*/ 39 h 117"/>
                <a:gd name="T2" fmla="*/ 469 w 469"/>
                <a:gd name="T3" fmla="*/ 28 h 117"/>
                <a:gd name="T4" fmla="*/ 441 w 469"/>
                <a:gd name="T5" fmla="*/ 0 h 117"/>
                <a:gd name="T6" fmla="*/ 247 w 469"/>
                <a:gd name="T7" fmla="*/ 0 h 117"/>
                <a:gd name="T8" fmla="*/ 222 w 469"/>
                <a:gd name="T9" fmla="*/ 0 h 117"/>
                <a:gd name="T10" fmla="*/ 28 w 469"/>
                <a:gd name="T11" fmla="*/ 0 h 117"/>
                <a:gd name="T12" fmla="*/ 0 w 469"/>
                <a:gd name="T13" fmla="*/ 28 h 117"/>
                <a:gd name="T14" fmla="*/ 0 w 469"/>
                <a:gd name="T15" fmla="*/ 39 h 117"/>
                <a:gd name="T16" fmla="*/ 5 w 469"/>
                <a:gd name="T17" fmla="*/ 39 h 117"/>
                <a:gd name="T18" fmla="*/ 5 w 469"/>
                <a:gd name="T19" fmla="*/ 78 h 117"/>
                <a:gd name="T20" fmla="*/ 0 w 469"/>
                <a:gd name="T21" fmla="*/ 78 h 117"/>
                <a:gd name="T22" fmla="*/ 0 w 469"/>
                <a:gd name="T23" fmla="*/ 89 h 117"/>
                <a:gd name="T24" fmla="*/ 28 w 469"/>
                <a:gd name="T25" fmla="*/ 117 h 117"/>
                <a:gd name="T26" fmla="*/ 441 w 469"/>
                <a:gd name="T27" fmla="*/ 117 h 117"/>
                <a:gd name="T28" fmla="*/ 469 w 469"/>
                <a:gd name="T29" fmla="*/ 89 h 117"/>
                <a:gd name="T30" fmla="*/ 469 w 469"/>
                <a:gd name="T31" fmla="*/ 78 h 117"/>
                <a:gd name="T32" fmla="*/ 463 w 469"/>
                <a:gd name="T33" fmla="*/ 78 h 117"/>
                <a:gd name="T34" fmla="*/ 463 w 469"/>
                <a:gd name="T35" fmla="*/ 39 h 117"/>
                <a:gd name="T36" fmla="*/ 469 w 469"/>
                <a:gd name="T37" fmla="*/ 3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9" h="117">
                  <a:moveTo>
                    <a:pt x="469" y="39"/>
                  </a:moveTo>
                  <a:lnTo>
                    <a:pt x="469" y="28"/>
                  </a:lnTo>
                  <a:lnTo>
                    <a:pt x="441" y="0"/>
                  </a:lnTo>
                  <a:lnTo>
                    <a:pt x="247" y="0"/>
                  </a:lnTo>
                  <a:lnTo>
                    <a:pt x="222" y="0"/>
                  </a:lnTo>
                  <a:lnTo>
                    <a:pt x="28" y="0"/>
                  </a:lnTo>
                  <a:lnTo>
                    <a:pt x="0" y="28"/>
                  </a:lnTo>
                  <a:lnTo>
                    <a:pt x="0" y="39"/>
                  </a:lnTo>
                  <a:lnTo>
                    <a:pt x="5" y="39"/>
                  </a:lnTo>
                  <a:lnTo>
                    <a:pt x="5" y="78"/>
                  </a:lnTo>
                  <a:lnTo>
                    <a:pt x="0" y="78"/>
                  </a:lnTo>
                  <a:lnTo>
                    <a:pt x="0" y="89"/>
                  </a:lnTo>
                  <a:lnTo>
                    <a:pt x="28" y="117"/>
                  </a:lnTo>
                  <a:lnTo>
                    <a:pt x="441" y="117"/>
                  </a:lnTo>
                  <a:lnTo>
                    <a:pt x="469" y="89"/>
                  </a:lnTo>
                  <a:lnTo>
                    <a:pt x="469" y="78"/>
                  </a:lnTo>
                  <a:lnTo>
                    <a:pt x="463" y="78"/>
                  </a:lnTo>
                  <a:lnTo>
                    <a:pt x="463" y="39"/>
                  </a:lnTo>
                  <a:lnTo>
                    <a:pt x="469" y="39"/>
                  </a:lnTo>
                  <a:close/>
                </a:path>
              </a:pathLst>
            </a:custGeom>
            <a:solidFill>
              <a:srgbClr val="034EA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68" name="Freeform 7"/>
            <p:cNvSpPr>
              <a:spLocks/>
            </p:cNvSpPr>
            <p:nvPr/>
          </p:nvSpPr>
          <p:spPr bwMode="auto">
            <a:xfrm>
              <a:off x="3148" y="3987"/>
              <a:ext cx="100" cy="17"/>
            </a:xfrm>
            <a:custGeom>
              <a:avLst/>
              <a:gdLst>
                <a:gd name="T0" fmla="*/ 0 w 100"/>
                <a:gd name="T1" fmla="*/ 17 h 17"/>
                <a:gd name="T2" fmla="*/ 83 w 100"/>
                <a:gd name="T3" fmla="*/ 17 h 17"/>
                <a:gd name="T4" fmla="*/ 100 w 100"/>
                <a:gd name="T5" fmla="*/ 0 h 17"/>
                <a:gd name="T6" fmla="*/ 16 w 100"/>
                <a:gd name="T7" fmla="*/ 0 h 17"/>
                <a:gd name="T8" fmla="*/ 0 w 100"/>
                <a:gd name="T9" fmla="*/ 17 h 17"/>
              </a:gdLst>
              <a:ahLst/>
              <a:cxnLst>
                <a:cxn ang="0">
                  <a:pos x="T0" y="T1"/>
                </a:cxn>
                <a:cxn ang="0">
                  <a:pos x="T2" y="T3"/>
                </a:cxn>
                <a:cxn ang="0">
                  <a:pos x="T4" y="T5"/>
                </a:cxn>
                <a:cxn ang="0">
                  <a:pos x="T6" y="T7"/>
                </a:cxn>
                <a:cxn ang="0">
                  <a:pos x="T8" y="T9"/>
                </a:cxn>
              </a:cxnLst>
              <a:rect l="0" t="0" r="r" b="b"/>
              <a:pathLst>
                <a:path w="100" h="17">
                  <a:moveTo>
                    <a:pt x="0" y="17"/>
                  </a:moveTo>
                  <a:lnTo>
                    <a:pt x="83" y="17"/>
                  </a:lnTo>
                  <a:lnTo>
                    <a:pt x="100" y="0"/>
                  </a:lnTo>
                  <a:lnTo>
                    <a:pt x="16" y="0"/>
                  </a:lnTo>
                  <a:lnTo>
                    <a:pt x="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69" name="Freeform 8"/>
            <p:cNvSpPr>
              <a:spLocks/>
            </p:cNvSpPr>
            <p:nvPr/>
          </p:nvSpPr>
          <p:spPr bwMode="auto">
            <a:xfrm>
              <a:off x="3148" y="4065"/>
              <a:ext cx="100" cy="17"/>
            </a:xfrm>
            <a:custGeom>
              <a:avLst/>
              <a:gdLst>
                <a:gd name="T0" fmla="*/ 0 w 100"/>
                <a:gd name="T1" fmla="*/ 0 h 17"/>
                <a:gd name="T2" fmla="*/ 16 w 100"/>
                <a:gd name="T3" fmla="*/ 17 h 17"/>
                <a:gd name="T4" fmla="*/ 100 w 100"/>
                <a:gd name="T5" fmla="*/ 17 h 17"/>
                <a:gd name="T6" fmla="*/ 83 w 100"/>
                <a:gd name="T7" fmla="*/ 0 h 17"/>
                <a:gd name="T8" fmla="*/ 0 w 100"/>
                <a:gd name="T9" fmla="*/ 0 h 17"/>
              </a:gdLst>
              <a:ahLst/>
              <a:cxnLst>
                <a:cxn ang="0">
                  <a:pos x="T0" y="T1"/>
                </a:cxn>
                <a:cxn ang="0">
                  <a:pos x="T2" y="T3"/>
                </a:cxn>
                <a:cxn ang="0">
                  <a:pos x="T4" y="T5"/>
                </a:cxn>
                <a:cxn ang="0">
                  <a:pos x="T6" y="T7"/>
                </a:cxn>
                <a:cxn ang="0">
                  <a:pos x="T8" y="T9"/>
                </a:cxn>
              </a:cxnLst>
              <a:rect l="0" t="0" r="r" b="b"/>
              <a:pathLst>
                <a:path w="100" h="17">
                  <a:moveTo>
                    <a:pt x="0" y="0"/>
                  </a:moveTo>
                  <a:lnTo>
                    <a:pt x="16" y="17"/>
                  </a:lnTo>
                  <a:lnTo>
                    <a:pt x="100" y="17"/>
                  </a:lnTo>
                  <a:lnTo>
                    <a:pt x="83" y="0"/>
                  </a:lnTo>
                  <a:lnTo>
                    <a:pt x="0"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0" name="Freeform 9"/>
            <p:cNvSpPr>
              <a:spLocks/>
            </p:cNvSpPr>
            <p:nvPr/>
          </p:nvSpPr>
          <p:spPr bwMode="auto">
            <a:xfrm>
              <a:off x="3483" y="4065"/>
              <a:ext cx="100" cy="17"/>
            </a:xfrm>
            <a:custGeom>
              <a:avLst/>
              <a:gdLst>
                <a:gd name="T0" fmla="*/ 16 w 100"/>
                <a:gd name="T1" fmla="*/ 0 h 17"/>
                <a:gd name="T2" fmla="*/ 0 w 100"/>
                <a:gd name="T3" fmla="*/ 17 h 17"/>
                <a:gd name="T4" fmla="*/ 83 w 100"/>
                <a:gd name="T5" fmla="*/ 17 h 17"/>
                <a:gd name="T6" fmla="*/ 100 w 100"/>
                <a:gd name="T7" fmla="*/ 0 h 17"/>
                <a:gd name="T8" fmla="*/ 16 w 100"/>
                <a:gd name="T9" fmla="*/ 0 h 17"/>
              </a:gdLst>
              <a:ahLst/>
              <a:cxnLst>
                <a:cxn ang="0">
                  <a:pos x="T0" y="T1"/>
                </a:cxn>
                <a:cxn ang="0">
                  <a:pos x="T2" y="T3"/>
                </a:cxn>
                <a:cxn ang="0">
                  <a:pos x="T4" y="T5"/>
                </a:cxn>
                <a:cxn ang="0">
                  <a:pos x="T6" y="T7"/>
                </a:cxn>
                <a:cxn ang="0">
                  <a:pos x="T8" y="T9"/>
                </a:cxn>
              </a:cxnLst>
              <a:rect l="0" t="0" r="r" b="b"/>
              <a:pathLst>
                <a:path w="100" h="17">
                  <a:moveTo>
                    <a:pt x="16" y="0"/>
                  </a:moveTo>
                  <a:lnTo>
                    <a:pt x="0" y="17"/>
                  </a:lnTo>
                  <a:lnTo>
                    <a:pt x="83" y="17"/>
                  </a:lnTo>
                  <a:lnTo>
                    <a:pt x="100" y="0"/>
                  </a:lnTo>
                  <a:lnTo>
                    <a:pt x="16"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1" name="Freeform 10"/>
            <p:cNvSpPr>
              <a:spLocks/>
            </p:cNvSpPr>
            <p:nvPr/>
          </p:nvSpPr>
          <p:spPr bwMode="auto">
            <a:xfrm>
              <a:off x="3483" y="3987"/>
              <a:ext cx="100" cy="17"/>
            </a:xfrm>
            <a:custGeom>
              <a:avLst/>
              <a:gdLst>
                <a:gd name="T0" fmla="*/ 100 w 100"/>
                <a:gd name="T1" fmla="*/ 17 h 17"/>
                <a:gd name="T2" fmla="*/ 83 w 100"/>
                <a:gd name="T3" fmla="*/ 0 h 17"/>
                <a:gd name="T4" fmla="*/ 0 w 100"/>
                <a:gd name="T5" fmla="*/ 0 h 17"/>
                <a:gd name="T6" fmla="*/ 16 w 100"/>
                <a:gd name="T7" fmla="*/ 17 h 17"/>
                <a:gd name="T8" fmla="*/ 100 w 100"/>
                <a:gd name="T9" fmla="*/ 17 h 17"/>
              </a:gdLst>
              <a:ahLst/>
              <a:cxnLst>
                <a:cxn ang="0">
                  <a:pos x="T0" y="T1"/>
                </a:cxn>
                <a:cxn ang="0">
                  <a:pos x="T2" y="T3"/>
                </a:cxn>
                <a:cxn ang="0">
                  <a:pos x="T4" y="T5"/>
                </a:cxn>
                <a:cxn ang="0">
                  <a:pos x="T6" y="T7"/>
                </a:cxn>
                <a:cxn ang="0">
                  <a:pos x="T8" y="T9"/>
                </a:cxn>
              </a:cxnLst>
              <a:rect l="0" t="0" r="r" b="b"/>
              <a:pathLst>
                <a:path w="100" h="17">
                  <a:moveTo>
                    <a:pt x="100" y="17"/>
                  </a:moveTo>
                  <a:lnTo>
                    <a:pt x="83" y="0"/>
                  </a:lnTo>
                  <a:lnTo>
                    <a:pt x="0" y="0"/>
                  </a:lnTo>
                  <a:lnTo>
                    <a:pt x="16" y="17"/>
                  </a:lnTo>
                  <a:lnTo>
                    <a:pt x="10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2" name="Freeform 11"/>
            <p:cNvSpPr>
              <a:spLocks/>
            </p:cNvSpPr>
            <p:nvPr/>
          </p:nvSpPr>
          <p:spPr bwMode="auto">
            <a:xfrm>
              <a:off x="3332" y="4003"/>
              <a:ext cx="67" cy="62"/>
            </a:xfrm>
            <a:custGeom>
              <a:avLst/>
              <a:gdLst>
                <a:gd name="T0" fmla="*/ 405 w 463"/>
                <a:gd name="T1" fmla="*/ 0 h 427"/>
                <a:gd name="T2" fmla="*/ 347 w 463"/>
                <a:gd name="T3" fmla="*/ 57 h 427"/>
                <a:gd name="T4" fmla="*/ 347 w 463"/>
                <a:gd name="T5" fmla="*/ 239 h 427"/>
                <a:gd name="T6" fmla="*/ 96 w 463"/>
                <a:gd name="T7" fmla="*/ 15 h 427"/>
                <a:gd name="T8" fmla="*/ 35 w 463"/>
                <a:gd name="T9" fmla="*/ 7 h 427"/>
                <a:gd name="T10" fmla="*/ 0 w 463"/>
                <a:gd name="T11" fmla="*/ 61 h 427"/>
                <a:gd name="T12" fmla="*/ 0 w 463"/>
                <a:gd name="T13" fmla="*/ 370 h 427"/>
                <a:gd name="T14" fmla="*/ 58 w 463"/>
                <a:gd name="T15" fmla="*/ 427 h 427"/>
                <a:gd name="T16" fmla="*/ 116 w 463"/>
                <a:gd name="T17" fmla="*/ 370 h 427"/>
                <a:gd name="T18" fmla="*/ 116 w 463"/>
                <a:gd name="T19" fmla="*/ 189 h 427"/>
                <a:gd name="T20" fmla="*/ 366 w 463"/>
                <a:gd name="T21" fmla="*/ 412 h 427"/>
                <a:gd name="T22" fmla="*/ 405 w 463"/>
                <a:gd name="T23" fmla="*/ 427 h 427"/>
                <a:gd name="T24" fmla="*/ 428 w 463"/>
                <a:gd name="T25" fmla="*/ 420 h 427"/>
                <a:gd name="T26" fmla="*/ 463 w 463"/>
                <a:gd name="T27" fmla="*/ 366 h 427"/>
                <a:gd name="T28" fmla="*/ 463 w 463"/>
                <a:gd name="T29" fmla="*/ 57 h 427"/>
                <a:gd name="T30" fmla="*/ 405 w 463"/>
                <a:gd name="T3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427">
                  <a:moveTo>
                    <a:pt x="405" y="0"/>
                  </a:moveTo>
                  <a:cubicBezTo>
                    <a:pt x="374" y="0"/>
                    <a:pt x="347" y="27"/>
                    <a:pt x="347" y="57"/>
                  </a:cubicBezTo>
                  <a:cubicBezTo>
                    <a:pt x="347" y="239"/>
                    <a:pt x="347" y="239"/>
                    <a:pt x="347" y="239"/>
                  </a:cubicBezTo>
                  <a:cubicBezTo>
                    <a:pt x="96" y="15"/>
                    <a:pt x="96" y="15"/>
                    <a:pt x="96" y="15"/>
                  </a:cubicBezTo>
                  <a:cubicBezTo>
                    <a:pt x="81" y="4"/>
                    <a:pt x="54" y="0"/>
                    <a:pt x="35" y="7"/>
                  </a:cubicBezTo>
                  <a:cubicBezTo>
                    <a:pt x="12" y="19"/>
                    <a:pt x="0" y="38"/>
                    <a:pt x="0" y="61"/>
                  </a:cubicBezTo>
                  <a:cubicBezTo>
                    <a:pt x="0" y="370"/>
                    <a:pt x="0" y="370"/>
                    <a:pt x="0" y="370"/>
                  </a:cubicBezTo>
                  <a:cubicBezTo>
                    <a:pt x="0" y="400"/>
                    <a:pt x="27" y="427"/>
                    <a:pt x="58" y="427"/>
                  </a:cubicBezTo>
                  <a:cubicBezTo>
                    <a:pt x="89" y="427"/>
                    <a:pt x="116" y="400"/>
                    <a:pt x="116" y="370"/>
                  </a:cubicBezTo>
                  <a:cubicBezTo>
                    <a:pt x="116" y="189"/>
                    <a:pt x="116" y="189"/>
                    <a:pt x="116" y="189"/>
                  </a:cubicBezTo>
                  <a:cubicBezTo>
                    <a:pt x="366" y="412"/>
                    <a:pt x="366" y="412"/>
                    <a:pt x="366" y="412"/>
                  </a:cubicBezTo>
                  <a:cubicBezTo>
                    <a:pt x="378" y="424"/>
                    <a:pt x="389" y="427"/>
                    <a:pt x="405" y="427"/>
                  </a:cubicBezTo>
                  <a:cubicBezTo>
                    <a:pt x="412" y="427"/>
                    <a:pt x="420" y="427"/>
                    <a:pt x="428" y="420"/>
                  </a:cubicBezTo>
                  <a:cubicBezTo>
                    <a:pt x="451" y="408"/>
                    <a:pt x="463" y="389"/>
                    <a:pt x="463" y="366"/>
                  </a:cubicBezTo>
                  <a:cubicBezTo>
                    <a:pt x="463" y="57"/>
                    <a:pt x="463" y="57"/>
                    <a:pt x="463" y="57"/>
                  </a:cubicBezTo>
                  <a:cubicBezTo>
                    <a:pt x="463" y="27"/>
                    <a:pt x="436" y="0"/>
                    <a:pt x="405"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3" name="Freeform 12"/>
            <p:cNvSpPr>
              <a:spLocks noEditPoints="1"/>
            </p:cNvSpPr>
            <p:nvPr/>
          </p:nvSpPr>
          <p:spPr bwMode="auto">
            <a:xfrm>
              <a:off x="3539" y="4021"/>
              <a:ext cx="27" cy="27"/>
            </a:xfrm>
            <a:custGeom>
              <a:avLst/>
              <a:gdLst>
                <a:gd name="T0" fmla="*/ 0 w 193"/>
                <a:gd name="T1" fmla="*/ 96 h 193"/>
                <a:gd name="T2" fmla="*/ 96 w 193"/>
                <a:gd name="T3" fmla="*/ 193 h 193"/>
                <a:gd name="T4" fmla="*/ 193 w 193"/>
                <a:gd name="T5" fmla="*/ 96 h 193"/>
                <a:gd name="T6" fmla="*/ 96 w 193"/>
                <a:gd name="T7" fmla="*/ 0 h 193"/>
                <a:gd name="T8" fmla="*/ 0 w 193"/>
                <a:gd name="T9" fmla="*/ 96 h 193"/>
                <a:gd name="T10" fmla="*/ 154 w 193"/>
                <a:gd name="T11" fmla="*/ 96 h 193"/>
                <a:gd name="T12" fmla="*/ 96 w 193"/>
                <a:gd name="T13" fmla="*/ 154 h 193"/>
                <a:gd name="T14" fmla="*/ 38 w 193"/>
                <a:gd name="T15" fmla="*/ 96 h 193"/>
                <a:gd name="T16" fmla="*/ 96 w 193"/>
                <a:gd name="T17" fmla="*/ 39 h 193"/>
                <a:gd name="T18" fmla="*/ 154 w 193"/>
                <a:gd name="T19" fmla="*/ 9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0" y="96"/>
                  </a:moveTo>
                  <a:cubicBezTo>
                    <a:pt x="0" y="150"/>
                    <a:pt x="42" y="193"/>
                    <a:pt x="96" y="193"/>
                  </a:cubicBezTo>
                  <a:cubicBezTo>
                    <a:pt x="150" y="193"/>
                    <a:pt x="193" y="150"/>
                    <a:pt x="193" y="96"/>
                  </a:cubicBezTo>
                  <a:cubicBezTo>
                    <a:pt x="193" y="43"/>
                    <a:pt x="146" y="0"/>
                    <a:pt x="96" y="0"/>
                  </a:cubicBezTo>
                  <a:cubicBezTo>
                    <a:pt x="42" y="0"/>
                    <a:pt x="0" y="43"/>
                    <a:pt x="0" y="96"/>
                  </a:cubicBezTo>
                  <a:close/>
                  <a:moveTo>
                    <a:pt x="154" y="96"/>
                  </a:moveTo>
                  <a:cubicBezTo>
                    <a:pt x="154" y="127"/>
                    <a:pt x="127" y="154"/>
                    <a:pt x="96" y="154"/>
                  </a:cubicBezTo>
                  <a:cubicBezTo>
                    <a:pt x="65" y="154"/>
                    <a:pt x="38" y="127"/>
                    <a:pt x="38" y="96"/>
                  </a:cubicBezTo>
                  <a:cubicBezTo>
                    <a:pt x="38" y="66"/>
                    <a:pt x="62" y="39"/>
                    <a:pt x="96" y="39"/>
                  </a:cubicBezTo>
                  <a:cubicBezTo>
                    <a:pt x="127" y="39"/>
                    <a:pt x="154" y="66"/>
                    <a:pt x="154" y="96"/>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grpSp>
      <p:grpSp>
        <p:nvGrpSpPr>
          <p:cNvPr id="374" name="Group 373"/>
          <p:cNvGrpSpPr>
            <a:grpSpLocks noChangeAspect="1"/>
          </p:cNvGrpSpPr>
          <p:nvPr/>
        </p:nvGrpSpPr>
        <p:grpSpPr bwMode="auto">
          <a:xfrm>
            <a:off x="1319524" y="5831920"/>
            <a:ext cx="986557" cy="246114"/>
            <a:chOff x="3131" y="3976"/>
            <a:chExt cx="469" cy="117"/>
          </a:xfrm>
        </p:grpSpPr>
        <p:sp>
          <p:nvSpPr>
            <p:cNvPr id="375" name="Freeform 6"/>
            <p:cNvSpPr>
              <a:spLocks/>
            </p:cNvSpPr>
            <p:nvPr/>
          </p:nvSpPr>
          <p:spPr bwMode="auto">
            <a:xfrm>
              <a:off x="3131" y="3976"/>
              <a:ext cx="469" cy="117"/>
            </a:xfrm>
            <a:custGeom>
              <a:avLst/>
              <a:gdLst>
                <a:gd name="T0" fmla="*/ 469 w 469"/>
                <a:gd name="T1" fmla="*/ 39 h 117"/>
                <a:gd name="T2" fmla="*/ 469 w 469"/>
                <a:gd name="T3" fmla="*/ 28 h 117"/>
                <a:gd name="T4" fmla="*/ 441 w 469"/>
                <a:gd name="T5" fmla="*/ 0 h 117"/>
                <a:gd name="T6" fmla="*/ 247 w 469"/>
                <a:gd name="T7" fmla="*/ 0 h 117"/>
                <a:gd name="T8" fmla="*/ 222 w 469"/>
                <a:gd name="T9" fmla="*/ 0 h 117"/>
                <a:gd name="T10" fmla="*/ 28 w 469"/>
                <a:gd name="T11" fmla="*/ 0 h 117"/>
                <a:gd name="T12" fmla="*/ 0 w 469"/>
                <a:gd name="T13" fmla="*/ 28 h 117"/>
                <a:gd name="T14" fmla="*/ 0 w 469"/>
                <a:gd name="T15" fmla="*/ 39 h 117"/>
                <a:gd name="T16" fmla="*/ 5 w 469"/>
                <a:gd name="T17" fmla="*/ 39 h 117"/>
                <a:gd name="T18" fmla="*/ 5 w 469"/>
                <a:gd name="T19" fmla="*/ 78 h 117"/>
                <a:gd name="T20" fmla="*/ 0 w 469"/>
                <a:gd name="T21" fmla="*/ 78 h 117"/>
                <a:gd name="T22" fmla="*/ 0 w 469"/>
                <a:gd name="T23" fmla="*/ 89 h 117"/>
                <a:gd name="T24" fmla="*/ 28 w 469"/>
                <a:gd name="T25" fmla="*/ 117 h 117"/>
                <a:gd name="T26" fmla="*/ 441 w 469"/>
                <a:gd name="T27" fmla="*/ 117 h 117"/>
                <a:gd name="T28" fmla="*/ 469 w 469"/>
                <a:gd name="T29" fmla="*/ 89 h 117"/>
                <a:gd name="T30" fmla="*/ 469 w 469"/>
                <a:gd name="T31" fmla="*/ 78 h 117"/>
                <a:gd name="T32" fmla="*/ 463 w 469"/>
                <a:gd name="T33" fmla="*/ 78 h 117"/>
                <a:gd name="T34" fmla="*/ 463 w 469"/>
                <a:gd name="T35" fmla="*/ 39 h 117"/>
                <a:gd name="T36" fmla="*/ 469 w 469"/>
                <a:gd name="T37" fmla="*/ 3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9" h="117">
                  <a:moveTo>
                    <a:pt x="469" y="39"/>
                  </a:moveTo>
                  <a:lnTo>
                    <a:pt x="469" y="28"/>
                  </a:lnTo>
                  <a:lnTo>
                    <a:pt x="441" y="0"/>
                  </a:lnTo>
                  <a:lnTo>
                    <a:pt x="247" y="0"/>
                  </a:lnTo>
                  <a:lnTo>
                    <a:pt x="222" y="0"/>
                  </a:lnTo>
                  <a:lnTo>
                    <a:pt x="28" y="0"/>
                  </a:lnTo>
                  <a:lnTo>
                    <a:pt x="0" y="28"/>
                  </a:lnTo>
                  <a:lnTo>
                    <a:pt x="0" y="39"/>
                  </a:lnTo>
                  <a:lnTo>
                    <a:pt x="5" y="39"/>
                  </a:lnTo>
                  <a:lnTo>
                    <a:pt x="5" y="78"/>
                  </a:lnTo>
                  <a:lnTo>
                    <a:pt x="0" y="78"/>
                  </a:lnTo>
                  <a:lnTo>
                    <a:pt x="0" y="89"/>
                  </a:lnTo>
                  <a:lnTo>
                    <a:pt x="28" y="117"/>
                  </a:lnTo>
                  <a:lnTo>
                    <a:pt x="441" y="117"/>
                  </a:lnTo>
                  <a:lnTo>
                    <a:pt x="469" y="89"/>
                  </a:lnTo>
                  <a:lnTo>
                    <a:pt x="469" y="78"/>
                  </a:lnTo>
                  <a:lnTo>
                    <a:pt x="463" y="78"/>
                  </a:lnTo>
                  <a:lnTo>
                    <a:pt x="463" y="39"/>
                  </a:lnTo>
                  <a:lnTo>
                    <a:pt x="469" y="39"/>
                  </a:lnTo>
                  <a:close/>
                </a:path>
              </a:pathLst>
            </a:custGeom>
            <a:solidFill>
              <a:srgbClr val="034EA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6" name="Freeform 7"/>
            <p:cNvSpPr>
              <a:spLocks/>
            </p:cNvSpPr>
            <p:nvPr/>
          </p:nvSpPr>
          <p:spPr bwMode="auto">
            <a:xfrm>
              <a:off x="3148" y="3987"/>
              <a:ext cx="100" cy="17"/>
            </a:xfrm>
            <a:custGeom>
              <a:avLst/>
              <a:gdLst>
                <a:gd name="T0" fmla="*/ 0 w 100"/>
                <a:gd name="T1" fmla="*/ 17 h 17"/>
                <a:gd name="T2" fmla="*/ 83 w 100"/>
                <a:gd name="T3" fmla="*/ 17 h 17"/>
                <a:gd name="T4" fmla="*/ 100 w 100"/>
                <a:gd name="T5" fmla="*/ 0 h 17"/>
                <a:gd name="T6" fmla="*/ 16 w 100"/>
                <a:gd name="T7" fmla="*/ 0 h 17"/>
                <a:gd name="T8" fmla="*/ 0 w 100"/>
                <a:gd name="T9" fmla="*/ 17 h 17"/>
              </a:gdLst>
              <a:ahLst/>
              <a:cxnLst>
                <a:cxn ang="0">
                  <a:pos x="T0" y="T1"/>
                </a:cxn>
                <a:cxn ang="0">
                  <a:pos x="T2" y="T3"/>
                </a:cxn>
                <a:cxn ang="0">
                  <a:pos x="T4" y="T5"/>
                </a:cxn>
                <a:cxn ang="0">
                  <a:pos x="T6" y="T7"/>
                </a:cxn>
                <a:cxn ang="0">
                  <a:pos x="T8" y="T9"/>
                </a:cxn>
              </a:cxnLst>
              <a:rect l="0" t="0" r="r" b="b"/>
              <a:pathLst>
                <a:path w="100" h="17">
                  <a:moveTo>
                    <a:pt x="0" y="17"/>
                  </a:moveTo>
                  <a:lnTo>
                    <a:pt x="83" y="17"/>
                  </a:lnTo>
                  <a:lnTo>
                    <a:pt x="100" y="0"/>
                  </a:lnTo>
                  <a:lnTo>
                    <a:pt x="16" y="0"/>
                  </a:lnTo>
                  <a:lnTo>
                    <a:pt x="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7" name="Freeform 8"/>
            <p:cNvSpPr>
              <a:spLocks/>
            </p:cNvSpPr>
            <p:nvPr/>
          </p:nvSpPr>
          <p:spPr bwMode="auto">
            <a:xfrm>
              <a:off x="3148" y="4065"/>
              <a:ext cx="100" cy="17"/>
            </a:xfrm>
            <a:custGeom>
              <a:avLst/>
              <a:gdLst>
                <a:gd name="T0" fmla="*/ 0 w 100"/>
                <a:gd name="T1" fmla="*/ 0 h 17"/>
                <a:gd name="T2" fmla="*/ 16 w 100"/>
                <a:gd name="T3" fmla="*/ 17 h 17"/>
                <a:gd name="T4" fmla="*/ 100 w 100"/>
                <a:gd name="T5" fmla="*/ 17 h 17"/>
                <a:gd name="T6" fmla="*/ 83 w 100"/>
                <a:gd name="T7" fmla="*/ 0 h 17"/>
                <a:gd name="T8" fmla="*/ 0 w 100"/>
                <a:gd name="T9" fmla="*/ 0 h 17"/>
              </a:gdLst>
              <a:ahLst/>
              <a:cxnLst>
                <a:cxn ang="0">
                  <a:pos x="T0" y="T1"/>
                </a:cxn>
                <a:cxn ang="0">
                  <a:pos x="T2" y="T3"/>
                </a:cxn>
                <a:cxn ang="0">
                  <a:pos x="T4" y="T5"/>
                </a:cxn>
                <a:cxn ang="0">
                  <a:pos x="T6" y="T7"/>
                </a:cxn>
                <a:cxn ang="0">
                  <a:pos x="T8" y="T9"/>
                </a:cxn>
              </a:cxnLst>
              <a:rect l="0" t="0" r="r" b="b"/>
              <a:pathLst>
                <a:path w="100" h="17">
                  <a:moveTo>
                    <a:pt x="0" y="0"/>
                  </a:moveTo>
                  <a:lnTo>
                    <a:pt x="16" y="17"/>
                  </a:lnTo>
                  <a:lnTo>
                    <a:pt x="100" y="17"/>
                  </a:lnTo>
                  <a:lnTo>
                    <a:pt x="83" y="0"/>
                  </a:lnTo>
                  <a:lnTo>
                    <a:pt x="0"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8" name="Freeform 9"/>
            <p:cNvSpPr>
              <a:spLocks/>
            </p:cNvSpPr>
            <p:nvPr/>
          </p:nvSpPr>
          <p:spPr bwMode="auto">
            <a:xfrm>
              <a:off x="3483" y="4065"/>
              <a:ext cx="100" cy="17"/>
            </a:xfrm>
            <a:custGeom>
              <a:avLst/>
              <a:gdLst>
                <a:gd name="T0" fmla="*/ 16 w 100"/>
                <a:gd name="T1" fmla="*/ 0 h 17"/>
                <a:gd name="T2" fmla="*/ 0 w 100"/>
                <a:gd name="T3" fmla="*/ 17 h 17"/>
                <a:gd name="T4" fmla="*/ 83 w 100"/>
                <a:gd name="T5" fmla="*/ 17 h 17"/>
                <a:gd name="T6" fmla="*/ 100 w 100"/>
                <a:gd name="T7" fmla="*/ 0 h 17"/>
                <a:gd name="T8" fmla="*/ 16 w 100"/>
                <a:gd name="T9" fmla="*/ 0 h 17"/>
              </a:gdLst>
              <a:ahLst/>
              <a:cxnLst>
                <a:cxn ang="0">
                  <a:pos x="T0" y="T1"/>
                </a:cxn>
                <a:cxn ang="0">
                  <a:pos x="T2" y="T3"/>
                </a:cxn>
                <a:cxn ang="0">
                  <a:pos x="T4" y="T5"/>
                </a:cxn>
                <a:cxn ang="0">
                  <a:pos x="T6" y="T7"/>
                </a:cxn>
                <a:cxn ang="0">
                  <a:pos x="T8" y="T9"/>
                </a:cxn>
              </a:cxnLst>
              <a:rect l="0" t="0" r="r" b="b"/>
              <a:pathLst>
                <a:path w="100" h="17">
                  <a:moveTo>
                    <a:pt x="16" y="0"/>
                  </a:moveTo>
                  <a:lnTo>
                    <a:pt x="0" y="17"/>
                  </a:lnTo>
                  <a:lnTo>
                    <a:pt x="83" y="17"/>
                  </a:lnTo>
                  <a:lnTo>
                    <a:pt x="100" y="0"/>
                  </a:lnTo>
                  <a:lnTo>
                    <a:pt x="16"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79" name="Freeform 10"/>
            <p:cNvSpPr>
              <a:spLocks/>
            </p:cNvSpPr>
            <p:nvPr/>
          </p:nvSpPr>
          <p:spPr bwMode="auto">
            <a:xfrm>
              <a:off x="3483" y="3987"/>
              <a:ext cx="100" cy="17"/>
            </a:xfrm>
            <a:custGeom>
              <a:avLst/>
              <a:gdLst>
                <a:gd name="T0" fmla="*/ 100 w 100"/>
                <a:gd name="T1" fmla="*/ 17 h 17"/>
                <a:gd name="T2" fmla="*/ 83 w 100"/>
                <a:gd name="T3" fmla="*/ 0 h 17"/>
                <a:gd name="T4" fmla="*/ 0 w 100"/>
                <a:gd name="T5" fmla="*/ 0 h 17"/>
                <a:gd name="T6" fmla="*/ 16 w 100"/>
                <a:gd name="T7" fmla="*/ 17 h 17"/>
                <a:gd name="T8" fmla="*/ 100 w 100"/>
                <a:gd name="T9" fmla="*/ 17 h 17"/>
              </a:gdLst>
              <a:ahLst/>
              <a:cxnLst>
                <a:cxn ang="0">
                  <a:pos x="T0" y="T1"/>
                </a:cxn>
                <a:cxn ang="0">
                  <a:pos x="T2" y="T3"/>
                </a:cxn>
                <a:cxn ang="0">
                  <a:pos x="T4" y="T5"/>
                </a:cxn>
                <a:cxn ang="0">
                  <a:pos x="T6" y="T7"/>
                </a:cxn>
                <a:cxn ang="0">
                  <a:pos x="T8" y="T9"/>
                </a:cxn>
              </a:cxnLst>
              <a:rect l="0" t="0" r="r" b="b"/>
              <a:pathLst>
                <a:path w="100" h="17">
                  <a:moveTo>
                    <a:pt x="100" y="17"/>
                  </a:moveTo>
                  <a:lnTo>
                    <a:pt x="83" y="0"/>
                  </a:lnTo>
                  <a:lnTo>
                    <a:pt x="0" y="0"/>
                  </a:lnTo>
                  <a:lnTo>
                    <a:pt x="16" y="17"/>
                  </a:lnTo>
                  <a:lnTo>
                    <a:pt x="10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0" name="Freeform 11"/>
            <p:cNvSpPr>
              <a:spLocks/>
            </p:cNvSpPr>
            <p:nvPr/>
          </p:nvSpPr>
          <p:spPr bwMode="auto">
            <a:xfrm>
              <a:off x="3332" y="4003"/>
              <a:ext cx="67" cy="62"/>
            </a:xfrm>
            <a:custGeom>
              <a:avLst/>
              <a:gdLst>
                <a:gd name="T0" fmla="*/ 405 w 463"/>
                <a:gd name="T1" fmla="*/ 0 h 427"/>
                <a:gd name="T2" fmla="*/ 347 w 463"/>
                <a:gd name="T3" fmla="*/ 57 h 427"/>
                <a:gd name="T4" fmla="*/ 347 w 463"/>
                <a:gd name="T5" fmla="*/ 239 h 427"/>
                <a:gd name="T6" fmla="*/ 96 w 463"/>
                <a:gd name="T7" fmla="*/ 15 h 427"/>
                <a:gd name="T8" fmla="*/ 35 w 463"/>
                <a:gd name="T9" fmla="*/ 7 h 427"/>
                <a:gd name="T10" fmla="*/ 0 w 463"/>
                <a:gd name="T11" fmla="*/ 61 h 427"/>
                <a:gd name="T12" fmla="*/ 0 w 463"/>
                <a:gd name="T13" fmla="*/ 370 h 427"/>
                <a:gd name="T14" fmla="*/ 58 w 463"/>
                <a:gd name="T15" fmla="*/ 427 h 427"/>
                <a:gd name="T16" fmla="*/ 116 w 463"/>
                <a:gd name="T17" fmla="*/ 370 h 427"/>
                <a:gd name="T18" fmla="*/ 116 w 463"/>
                <a:gd name="T19" fmla="*/ 189 h 427"/>
                <a:gd name="T20" fmla="*/ 366 w 463"/>
                <a:gd name="T21" fmla="*/ 412 h 427"/>
                <a:gd name="T22" fmla="*/ 405 w 463"/>
                <a:gd name="T23" fmla="*/ 427 h 427"/>
                <a:gd name="T24" fmla="*/ 428 w 463"/>
                <a:gd name="T25" fmla="*/ 420 h 427"/>
                <a:gd name="T26" fmla="*/ 463 w 463"/>
                <a:gd name="T27" fmla="*/ 366 h 427"/>
                <a:gd name="T28" fmla="*/ 463 w 463"/>
                <a:gd name="T29" fmla="*/ 57 h 427"/>
                <a:gd name="T30" fmla="*/ 405 w 463"/>
                <a:gd name="T3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427">
                  <a:moveTo>
                    <a:pt x="405" y="0"/>
                  </a:moveTo>
                  <a:cubicBezTo>
                    <a:pt x="374" y="0"/>
                    <a:pt x="347" y="27"/>
                    <a:pt x="347" y="57"/>
                  </a:cubicBezTo>
                  <a:cubicBezTo>
                    <a:pt x="347" y="239"/>
                    <a:pt x="347" y="239"/>
                    <a:pt x="347" y="239"/>
                  </a:cubicBezTo>
                  <a:cubicBezTo>
                    <a:pt x="96" y="15"/>
                    <a:pt x="96" y="15"/>
                    <a:pt x="96" y="15"/>
                  </a:cubicBezTo>
                  <a:cubicBezTo>
                    <a:pt x="81" y="4"/>
                    <a:pt x="54" y="0"/>
                    <a:pt x="35" y="7"/>
                  </a:cubicBezTo>
                  <a:cubicBezTo>
                    <a:pt x="12" y="19"/>
                    <a:pt x="0" y="38"/>
                    <a:pt x="0" y="61"/>
                  </a:cubicBezTo>
                  <a:cubicBezTo>
                    <a:pt x="0" y="370"/>
                    <a:pt x="0" y="370"/>
                    <a:pt x="0" y="370"/>
                  </a:cubicBezTo>
                  <a:cubicBezTo>
                    <a:pt x="0" y="400"/>
                    <a:pt x="27" y="427"/>
                    <a:pt x="58" y="427"/>
                  </a:cubicBezTo>
                  <a:cubicBezTo>
                    <a:pt x="89" y="427"/>
                    <a:pt x="116" y="400"/>
                    <a:pt x="116" y="370"/>
                  </a:cubicBezTo>
                  <a:cubicBezTo>
                    <a:pt x="116" y="189"/>
                    <a:pt x="116" y="189"/>
                    <a:pt x="116" y="189"/>
                  </a:cubicBezTo>
                  <a:cubicBezTo>
                    <a:pt x="366" y="412"/>
                    <a:pt x="366" y="412"/>
                    <a:pt x="366" y="412"/>
                  </a:cubicBezTo>
                  <a:cubicBezTo>
                    <a:pt x="378" y="424"/>
                    <a:pt x="389" y="427"/>
                    <a:pt x="405" y="427"/>
                  </a:cubicBezTo>
                  <a:cubicBezTo>
                    <a:pt x="412" y="427"/>
                    <a:pt x="420" y="427"/>
                    <a:pt x="428" y="420"/>
                  </a:cubicBezTo>
                  <a:cubicBezTo>
                    <a:pt x="451" y="408"/>
                    <a:pt x="463" y="389"/>
                    <a:pt x="463" y="366"/>
                  </a:cubicBezTo>
                  <a:cubicBezTo>
                    <a:pt x="463" y="57"/>
                    <a:pt x="463" y="57"/>
                    <a:pt x="463" y="57"/>
                  </a:cubicBezTo>
                  <a:cubicBezTo>
                    <a:pt x="463" y="27"/>
                    <a:pt x="436" y="0"/>
                    <a:pt x="405"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1" name="Freeform 12"/>
            <p:cNvSpPr>
              <a:spLocks noEditPoints="1"/>
            </p:cNvSpPr>
            <p:nvPr/>
          </p:nvSpPr>
          <p:spPr bwMode="auto">
            <a:xfrm>
              <a:off x="3539" y="4021"/>
              <a:ext cx="27" cy="27"/>
            </a:xfrm>
            <a:custGeom>
              <a:avLst/>
              <a:gdLst>
                <a:gd name="T0" fmla="*/ 0 w 193"/>
                <a:gd name="T1" fmla="*/ 96 h 193"/>
                <a:gd name="T2" fmla="*/ 96 w 193"/>
                <a:gd name="T3" fmla="*/ 193 h 193"/>
                <a:gd name="T4" fmla="*/ 193 w 193"/>
                <a:gd name="T5" fmla="*/ 96 h 193"/>
                <a:gd name="T6" fmla="*/ 96 w 193"/>
                <a:gd name="T7" fmla="*/ 0 h 193"/>
                <a:gd name="T8" fmla="*/ 0 w 193"/>
                <a:gd name="T9" fmla="*/ 96 h 193"/>
                <a:gd name="T10" fmla="*/ 154 w 193"/>
                <a:gd name="T11" fmla="*/ 96 h 193"/>
                <a:gd name="T12" fmla="*/ 96 w 193"/>
                <a:gd name="T13" fmla="*/ 154 h 193"/>
                <a:gd name="T14" fmla="*/ 38 w 193"/>
                <a:gd name="T15" fmla="*/ 96 h 193"/>
                <a:gd name="T16" fmla="*/ 96 w 193"/>
                <a:gd name="T17" fmla="*/ 39 h 193"/>
                <a:gd name="T18" fmla="*/ 154 w 193"/>
                <a:gd name="T19" fmla="*/ 9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0" y="96"/>
                  </a:moveTo>
                  <a:cubicBezTo>
                    <a:pt x="0" y="150"/>
                    <a:pt x="42" y="193"/>
                    <a:pt x="96" y="193"/>
                  </a:cubicBezTo>
                  <a:cubicBezTo>
                    <a:pt x="150" y="193"/>
                    <a:pt x="193" y="150"/>
                    <a:pt x="193" y="96"/>
                  </a:cubicBezTo>
                  <a:cubicBezTo>
                    <a:pt x="193" y="43"/>
                    <a:pt x="146" y="0"/>
                    <a:pt x="96" y="0"/>
                  </a:cubicBezTo>
                  <a:cubicBezTo>
                    <a:pt x="42" y="0"/>
                    <a:pt x="0" y="43"/>
                    <a:pt x="0" y="96"/>
                  </a:cubicBezTo>
                  <a:close/>
                  <a:moveTo>
                    <a:pt x="154" y="96"/>
                  </a:moveTo>
                  <a:cubicBezTo>
                    <a:pt x="154" y="127"/>
                    <a:pt x="127" y="154"/>
                    <a:pt x="96" y="154"/>
                  </a:cubicBezTo>
                  <a:cubicBezTo>
                    <a:pt x="65" y="154"/>
                    <a:pt x="38" y="127"/>
                    <a:pt x="38" y="96"/>
                  </a:cubicBezTo>
                  <a:cubicBezTo>
                    <a:pt x="38" y="66"/>
                    <a:pt x="62" y="39"/>
                    <a:pt x="96" y="39"/>
                  </a:cubicBezTo>
                  <a:cubicBezTo>
                    <a:pt x="127" y="39"/>
                    <a:pt x="154" y="66"/>
                    <a:pt x="154" y="96"/>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grpSp>
      <p:grpSp>
        <p:nvGrpSpPr>
          <p:cNvPr id="382" name="Group 381"/>
          <p:cNvGrpSpPr>
            <a:grpSpLocks noChangeAspect="1"/>
          </p:cNvGrpSpPr>
          <p:nvPr/>
        </p:nvGrpSpPr>
        <p:grpSpPr bwMode="auto">
          <a:xfrm>
            <a:off x="1319524" y="5378864"/>
            <a:ext cx="986557" cy="246114"/>
            <a:chOff x="3131" y="3976"/>
            <a:chExt cx="469" cy="117"/>
          </a:xfrm>
        </p:grpSpPr>
        <p:sp>
          <p:nvSpPr>
            <p:cNvPr id="383" name="Freeform 6"/>
            <p:cNvSpPr>
              <a:spLocks/>
            </p:cNvSpPr>
            <p:nvPr/>
          </p:nvSpPr>
          <p:spPr bwMode="auto">
            <a:xfrm>
              <a:off x="3131" y="3976"/>
              <a:ext cx="469" cy="117"/>
            </a:xfrm>
            <a:custGeom>
              <a:avLst/>
              <a:gdLst>
                <a:gd name="T0" fmla="*/ 469 w 469"/>
                <a:gd name="T1" fmla="*/ 39 h 117"/>
                <a:gd name="T2" fmla="*/ 469 w 469"/>
                <a:gd name="T3" fmla="*/ 28 h 117"/>
                <a:gd name="T4" fmla="*/ 441 w 469"/>
                <a:gd name="T5" fmla="*/ 0 h 117"/>
                <a:gd name="T6" fmla="*/ 247 w 469"/>
                <a:gd name="T7" fmla="*/ 0 h 117"/>
                <a:gd name="T8" fmla="*/ 222 w 469"/>
                <a:gd name="T9" fmla="*/ 0 h 117"/>
                <a:gd name="T10" fmla="*/ 28 w 469"/>
                <a:gd name="T11" fmla="*/ 0 h 117"/>
                <a:gd name="T12" fmla="*/ 0 w 469"/>
                <a:gd name="T13" fmla="*/ 28 h 117"/>
                <a:gd name="T14" fmla="*/ 0 w 469"/>
                <a:gd name="T15" fmla="*/ 39 h 117"/>
                <a:gd name="T16" fmla="*/ 5 w 469"/>
                <a:gd name="T17" fmla="*/ 39 h 117"/>
                <a:gd name="T18" fmla="*/ 5 w 469"/>
                <a:gd name="T19" fmla="*/ 78 h 117"/>
                <a:gd name="T20" fmla="*/ 0 w 469"/>
                <a:gd name="T21" fmla="*/ 78 h 117"/>
                <a:gd name="T22" fmla="*/ 0 w 469"/>
                <a:gd name="T23" fmla="*/ 89 h 117"/>
                <a:gd name="T24" fmla="*/ 28 w 469"/>
                <a:gd name="T25" fmla="*/ 117 h 117"/>
                <a:gd name="T26" fmla="*/ 441 w 469"/>
                <a:gd name="T27" fmla="*/ 117 h 117"/>
                <a:gd name="T28" fmla="*/ 469 w 469"/>
                <a:gd name="T29" fmla="*/ 89 h 117"/>
                <a:gd name="T30" fmla="*/ 469 w 469"/>
                <a:gd name="T31" fmla="*/ 78 h 117"/>
                <a:gd name="T32" fmla="*/ 463 w 469"/>
                <a:gd name="T33" fmla="*/ 78 h 117"/>
                <a:gd name="T34" fmla="*/ 463 w 469"/>
                <a:gd name="T35" fmla="*/ 39 h 117"/>
                <a:gd name="T36" fmla="*/ 469 w 469"/>
                <a:gd name="T37" fmla="*/ 3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9" h="117">
                  <a:moveTo>
                    <a:pt x="469" y="39"/>
                  </a:moveTo>
                  <a:lnTo>
                    <a:pt x="469" y="28"/>
                  </a:lnTo>
                  <a:lnTo>
                    <a:pt x="441" y="0"/>
                  </a:lnTo>
                  <a:lnTo>
                    <a:pt x="247" y="0"/>
                  </a:lnTo>
                  <a:lnTo>
                    <a:pt x="222" y="0"/>
                  </a:lnTo>
                  <a:lnTo>
                    <a:pt x="28" y="0"/>
                  </a:lnTo>
                  <a:lnTo>
                    <a:pt x="0" y="28"/>
                  </a:lnTo>
                  <a:lnTo>
                    <a:pt x="0" y="39"/>
                  </a:lnTo>
                  <a:lnTo>
                    <a:pt x="5" y="39"/>
                  </a:lnTo>
                  <a:lnTo>
                    <a:pt x="5" y="78"/>
                  </a:lnTo>
                  <a:lnTo>
                    <a:pt x="0" y="78"/>
                  </a:lnTo>
                  <a:lnTo>
                    <a:pt x="0" y="89"/>
                  </a:lnTo>
                  <a:lnTo>
                    <a:pt x="28" y="117"/>
                  </a:lnTo>
                  <a:lnTo>
                    <a:pt x="441" y="117"/>
                  </a:lnTo>
                  <a:lnTo>
                    <a:pt x="469" y="89"/>
                  </a:lnTo>
                  <a:lnTo>
                    <a:pt x="469" y="78"/>
                  </a:lnTo>
                  <a:lnTo>
                    <a:pt x="463" y="78"/>
                  </a:lnTo>
                  <a:lnTo>
                    <a:pt x="463" y="39"/>
                  </a:lnTo>
                  <a:lnTo>
                    <a:pt x="469" y="39"/>
                  </a:lnTo>
                  <a:close/>
                </a:path>
              </a:pathLst>
            </a:custGeom>
            <a:solidFill>
              <a:srgbClr val="034EA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4" name="Freeform 7"/>
            <p:cNvSpPr>
              <a:spLocks/>
            </p:cNvSpPr>
            <p:nvPr/>
          </p:nvSpPr>
          <p:spPr bwMode="auto">
            <a:xfrm>
              <a:off x="3148" y="3987"/>
              <a:ext cx="100" cy="17"/>
            </a:xfrm>
            <a:custGeom>
              <a:avLst/>
              <a:gdLst>
                <a:gd name="T0" fmla="*/ 0 w 100"/>
                <a:gd name="T1" fmla="*/ 17 h 17"/>
                <a:gd name="T2" fmla="*/ 83 w 100"/>
                <a:gd name="T3" fmla="*/ 17 h 17"/>
                <a:gd name="T4" fmla="*/ 100 w 100"/>
                <a:gd name="T5" fmla="*/ 0 h 17"/>
                <a:gd name="T6" fmla="*/ 16 w 100"/>
                <a:gd name="T7" fmla="*/ 0 h 17"/>
                <a:gd name="T8" fmla="*/ 0 w 100"/>
                <a:gd name="T9" fmla="*/ 17 h 17"/>
              </a:gdLst>
              <a:ahLst/>
              <a:cxnLst>
                <a:cxn ang="0">
                  <a:pos x="T0" y="T1"/>
                </a:cxn>
                <a:cxn ang="0">
                  <a:pos x="T2" y="T3"/>
                </a:cxn>
                <a:cxn ang="0">
                  <a:pos x="T4" y="T5"/>
                </a:cxn>
                <a:cxn ang="0">
                  <a:pos x="T6" y="T7"/>
                </a:cxn>
                <a:cxn ang="0">
                  <a:pos x="T8" y="T9"/>
                </a:cxn>
              </a:cxnLst>
              <a:rect l="0" t="0" r="r" b="b"/>
              <a:pathLst>
                <a:path w="100" h="17">
                  <a:moveTo>
                    <a:pt x="0" y="17"/>
                  </a:moveTo>
                  <a:lnTo>
                    <a:pt x="83" y="17"/>
                  </a:lnTo>
                  <a:lnTo>
                    <a:pt x="100" y="0"/>
                  </a:lnTo>
                  <a:lnTo>
                    <a:pt x="16" y="0"/>
                  </a:lnTo>
                  <a:lnTo>
                    <a:pt x="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5" name="Freeform 8"/>
            <p:cNvSpPr>
              <a:spLocks/>
            </p:cNvSpPr>
            <p:nvPr/>
          </p:nvSpPr>
          <p:spPr bwMode="auto">
            <a:xfrm>
              <a:off x="3148" y="4065"/>
              <a:ext cx="100" cy="17"/>
            </a:xfrm>
            <a:custGeom>
              <a:avLst/>
              <a:gdLst>
                <a:gd name="T0" fmla="*/ 0 w 100"/>
                <a:gd name="T1" fmla="*/ 0 h 17"/>
                <a:gd name="T2" fmla="*/ 16 w 100"/>
                <a:gd name="T3" fmla="*/ 17 h 17"/>
                <a:gd name="T4" fmla="*/ 100 w 100"/>
                <a:gd name="T5" fmla="*/ 17 h 17"/>
                <a:gd name="T6" fmla="*/ 83 w 100"/>
                <a:gd name="T7" fmla="*/ 0 h 17"/>
                <a:gd name="T8" fmla="*/ 0 w 100"/>
                <a:gd name="T9" fmla="*/ 0 h 17"/>
              </a:gdLst>
              <a:ahLst/>
              <a:cxnLst>
                <a:cxn ang="0">
                  <a:pos x="T0" y="T1"/>
                </a:cxn>
                <a:cxn ang="0">
                  <a:pos x="T2" y="T3"/>
                </a:cxn>
                <a:cxn ang="0">
                  <a:pos x="T4" y="T5"/>
                </a:cxn>
                <a:cxn ang="0">
                  <a:pos x="T6" y="T7"/>
                </a:cxn>
                <a:cxn ang="0">
                  <a:pos x="T8" y="T9"/>
                </a:cxn>
              </a:cxnLst>
              <a:rect l="0" t="0" r="r" b="b"/>
              <a:pathLst>
                <a:path w="100" h="17">
                  <a:moveTo>
                    <a:pt x="0" y="0"/>
                  </a:moveTo>
                  <a:lnTo>
                    <a:pt x="16" y="17"/>
                  </a:lnTo>
                  <a:lnTo>
                    <a:pt x="100" y="17"/>
                  </a:lnTo>
                  <a:lnTo>
                    <a:pt x="83" y="0"/>
                  </a:lnTo>
                  <a:lnTo>
                    <a:pt x="0"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6" name="Freeform 9"/>
            <p:cNvSpPr>
              <a:spLocks/>
            </p:cNvSpPr>
            <p:nvPr/>
          </p:nvSpPr>
          <p:spPr bwMode="auto">
            <a:xfrm>
              <a:off x="3483" y="4065"/>
              <a:ext cx="100" cy="17"/>
            </a:xfrm>
            <a:custGeom>
              <a:avLst/>
              <a:gdLst>
                <a:gd name="T0" fmla="*/ 16 w 100"/>
                <a:gd name="T1" fmla="*/ 0 h 17"/>
                <a:gd name="T2" fmla="*/ 0 w 100"/>
                <a:gd name="T3" fmla="*/ 17 h 17"/>
                <a:gd name="T4" fmla="*/ 83 w 100"/>
                <a:gd name="T5" fmla="*/ 17 h 17"/>
                <a:gd name="T6" fmla="*/ 100 w 100"/>
                <a:gd name="T7" fmla="*/ 0 h 17"/>
                <a:gd name="T8" fmla="*/ 16 w 100"/>
                <a:gd name="T9" fmla="*/ 0 h 17"/>
              </a:gdLst>
              <a:ahLst/>
              <a:cxnLst>
                <a:cxn ang="0">
                  <a:pos x="T0" y="T1"/>
                </a:cxn>
                <a:cxn ang="0">
                  <a:pos x="T2" y="T3"/>
                </a:cxn>
                <a:cxn ang="0">
                  <a:pos x="T4" y="T5"/>
                </a:cxn>
                <a:cxn ang="0">
                  <a:pos x="T6" y="T7"/>
                </a:cxn>
                <a:cxn ang="0">
                  <a:pos x="T8" y="T9"/>
                </a:cxn>
              </a:cxnLst>
              <a:rect l="0" t="0" r="r" b="b"/>
              <a:pathLst>
                <a:path w="100" h="17">
                  <a:moveTo>
                    <a:pt x="16" y="0"/>
                  </a:moveTo>
                  <a:lnTo>
                    <a:pt x="0" y="17"/>
                  </a:lnTo>
                  <a:lnTo>
                    <a:pt x="83" y="17"/>
                  </a:lnTo>
                  <a:lnTo>
                    <a:pt x="100" y="0"/>
                  </a:lnTo>
                  <a:lnTo>
                    <a:pt x="16"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7" name="Freeform 10"/>
            <p:cNvSpPr>
              <a:spLocks/>
            </p:cNvSpPr>
            <p:nvPr/>
          </p:nvSpPr>
          <p:spPr bwMode="auto">
            <a:xfrm>
              <a:off x="3483" y="3987"/>
              <a:ext cx="100" cy="17"/>
            </a:xfrm>
            <a:custGeom>
              <a:avLst/>
              <a:gdLst>
                <a:gd name="T0" fmla="*/ 100 w 100"/>
                <a:gd name="T1" fmla="*/ 17 h 17"/>
                <a:gd name="T2" fmla="*/ 83 w 100"/>
                <a:gd name="T3" fmla="*/ 0 h 17"/>
                <a:gd name="T4" fmla="*/ 0 w 100"/>
                <a:gd name="T5" fmla="*/ 0 h 17"/>
                <a:gd name="T6" fmla="*/ 16 w 100"/>
                <a:gd name="T7" fmla="*/ 17 h 17"/>
                <a:gd name="T8" fmla="*/ 100 w 100"/>
                <a:gd name="T9" fmla="*/ 17 h 17"/>
              </a:gdLst>
              <a:ahLst/>
              <a:cxnLst>
                <a:cxn ang="0">
                  <a:pos x="T0" y="T1"/>
                </a:cxn>
                <a:cxn ang="0">
                  <a:pos x="T2" y="T3"/>
                </a:cxn>
                <a:cxn ang="0">
                  <a:pos x="T4" y="T5"/>
                </a:cxn>
                <a:cxn ang="0">
                  <a:pos x="T6" y="T7"/>
                </a:cxn>
                <a:cxn ang="0">
                  <a:pos x="T8" y="T9"/>
                </a:cxn>
              </a:cxnLst>
              <a:rect l="0" t="0" r="r" b="b"/>
              <a:pathLst>
                <a:path w="100" h="17">
                  <a:moveTo>
                    <a:pt x="100" y="17"/>
                  </a:moveTo>
                  <a:lnTo>
                    <a:pt x="83" y="0"/>
                  </a:lnTo>
                  <a:lnTo>
                    <a:pt x="0" y="0"/>
                  </a:lnTo>
                  <a:lnTo>
                    <a:pt x="16" y="17"/>
                  </a:lnTo>
                  <a:lnTo>
                    <a:pt x="10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8" name="Freeform 11"/>
            <p:cNvSpPr>
              <a:spLocks/>
            </p:cNvSpPr>
            <p:nvPr/>
          </p:nvSpPr>
          <p:spPr bwMode="auto">
            <a:xfrm>
              <a:off x="3332" y="4003"/>
              <a:ext cx="67" cy="62"/>
            </a:xfrm>
            <a:custGeom>
              <a:avLst/>
              <a:gdLst>
                <a:gd name="T0" fmla="*/ 405 w 463"/>
                <a:gd name="T1" fmla="*/ 0 h 427"/>
                <a:gd name="T2" fmla="*/ 347 w 463"/>
                <a:gd name="T3" fmla="*/ 57 h 427"/>
                <a:gd name="T4" fmla="*/ 347 w 463"/>
                <a:gd name="T5" fmla="*/ 239 h 427"/>
                <a:gd name="T6" fmla="*/ 96 w 463"/>
                <a:gd name="T7" fmla="*/ 15 h 427"/>
                <a:gd name="T8" fmla="*/ 35 w 463"/>
                <a:gd name="T9" fmla="*/ 7 h 427"/>
                <a:gd name="T10" fmla="*/ 0 w 463"/>
                <a:gd name="T11" fmla="*/ 61 h 427"/>
                <a:gd name="T12" fmla="*/ 0 w 463"/>
                <a:gd name="T13" fmla="*/ 370 h 427"/>
                <a:gd name="T14" fmla="*/ 58 w 463"/>
                <a:gd name="T15" fmla="*/ 427 h 427"/>
                <a:gd name="T16" fmla="*/ 116 w 463"/>
                <a:gd name="T17" fmla="*/ 370 h 427"/>
                <a:gd name="T18" fmla="*/ 116 w 463"/>
                <a:gd name="T19" fmla="*/ 189 h 427"/>
                <a:gd name="T20" fmla="*/ 366 w 463"/>
                <a:gd name="T21" fmla="*/ 412 h 427"/>
                <a:gd name="T22" fmla="*/ 405 w 463"/>
                <a:gd name="T23" fmla="*/ 427 h 427"/>
                <a:gd name="T24" fmla="*/ 428 w 463"/>
                <a:gd name="T25" fmla="*/ 420 h 427"/>
                <a:gd name="T26" fmla="*/ 463 w 463"/>
                <a:gd name="T27" fmla="*/ 366 h 427"/>
                <a:gd name="T28" fmla="*/ 463 w 463"/>
                <a:gd name="T29" fmla="*/ 57 h 427"/>
                <a:gd name="T30" fmla="*/ 405 w 463"/>
                <a:gd name="T3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427">
                  <a:moveTo>
                    <a:pt x="405" y="0"/>
                  </a:moveTo>
                  <a:cubicBezTo>
                    <a:pt x="374" y="0"/>
                    <a:pt x="347" y="27"/>
                    <a:pt x="347" y="57"/>
                  </a:cubicBezTo>
                  <a:cubicBezTo>
                    <a:pt x="347" y="239"/>
                    <a:pt x="347" y="239"/>
                    <a:pt x="347" y="239"/>
                  </a:cubicBezTo>
                  <a:cubicBezTo>
                    <a:pt x="96" y="15"/>
                    <a:pt x="96" y="15"/>
                    <a:pt x="96" y="15"/>
                  </a:cubicBezTo>
                  <a:cubicBezTo>
                    <a:pt x="81" y="4"/>
                    <a:pt x="54" y="0"/>
                    <a:pt x="35" y="7"/>
                  </a:cubicBezTo>
                  <a:cubicBezTo>
                    <a:pt x="12" y="19"/>
                    <a:pt x="0" y="38"/>
                    <a:pt x="0" y="61"/>
                  </a:cubicBezTo>
                  <a:cubicBezTo>
                    <a:pt x="0" y="370"/>
                    <a:pt x="0" y="370"/>
                    <a:pt x="0" y="370"/>
                  </a:cubicBezTo>
                  <a:cubicBezTo>
                    <a:pt x="0" y="400"/>
                    <a:pt x="27" y="427"/>
                    <a:pt x="58" y="427"/>
                  </a:cubicBezTo>
                  <a:cubicBezTo>
                    <a:pt x="89" y="427"/>
                    <a:pt x="116" y="400"/>
                    <a:pt x="116" y="370"/>
                  </a:cubicBezTo>
                  <a:cubicBezTo>
                    <a:pt x="116" y="189"/>
                    <a:pt x="116" y="189"/>
                    <a:pt x="116" y="189"/>
                  </a:cubicBezTo>
                  <a:cubicBezTo>
                    <a:pt x="366" y="412"/>
                    <a:pt x="366" y="412"/>
                    <a:pt x="366" y="412"/>
                  </a:cubicBezTo>
                  <a:cubicBezTo>
                    <a:pt x="378" y="424"/>
                    <a:pt x="389" y="427"/>
                    <a:pt x="405" y="427"/>
                  </a:cubicBezTo>
                  <a:cubicBezTo>
                    <a:pt x="412" y="427"/>
                    <a:pt x="420" y="427"/>
                    <a:pt x="428" y="420"/>
                  </a:cubicBezTo>
                  <a:cubicBezTo>
                    <a:pt x="451" y="408"/>
                    <a:pt x="463" y="389"/>
                    <a:pt x="463" y="366"/>
                  </a:cubicBezTo>
                  <a:cubicBezTo>
                    <a:pt x="463" y="57"/>
                    <a:pt x="463" y="57"/>
                    <a:pt x="463" y="57"/>
                  </a:cubicBezTo>
                  <a:cubicBezTo>
                    <a:pt x="463" y="27"/>
                    <a:pt x="436" y="0"/>
                    <a:pt x="405"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389" name="Freeform 12"/>
            <p:cNvSpPr>
              <a:spLocks noEditPoints="1"/>
            </p:cNvSpPr>
            <p:nvPr/>
          </p:nvSpPr>
          <p:spPr bwMode="auto">
            <a:xfrm>
              <a:off x="3539" y="4021"/>
              <a:ext cx="27" cy="27"/>
            </a:xfrm>
            <a:custGeom>
              <a:avLst/>
              <a:gdLst>
                <a:gd name="T0" fmla="*/ 0 w 193"/>
                <a:gd name="T1" fmla="*/ 96 h 193"/>
                <a:gd name="T2" fmla="*/ 96 w 193"/>
                <a:gd name="T3" fmla="*/ 193 h 193"/>
                <a:gd name="T4" fmla="*/ 193 w 193"/>
                <a:gd name="T5" fmla="*/ 96 h 193"/>
                <a:gd name="T6" fmla="*/ 96 w 193"/>
                <a:gd name="T7" fmla="*/ 0 h 193"/>
                <a:gd name="T8" fmla="*/ 0 w 193"/>
                <a:gd name="T9" fmla="*/ 96 h 193"/>
                <a:gd name="T10" fmla="*/ 154 w 193"/>
                <a:gd name="T11" fmla="*/ 96 h 193"/>
                <a:gd name="T12" fmla="*/ 96 w 193"/>
                <a:gd name="T13" fmla="*/ 154 h 193"/>
                <a:gd name="T14" fmla="*/ 38 w 193"/>
                <a:gd name="T15" fmla="*/ 96 h 193"/>
                <a:gd name="T16" fmla="*/ 96 w 193"/>
                <a:gd name="T17" fmla="*/ 39 h 193"/>
                <a:gd name="T18" fmla="*/ 154 w 193"/>
                <a:gd name="T19" fmla="*/ 9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0" y="96"/>
                  </a:moveTo>
                  <a:cubicBezTo>
                    <a:pt x="0" y="150"/>
                    <a:pt x="42" y="193"/>
                    <a:pt x="96" y="193"/>
                  </a:cubicBezTo>
                  <a:cubicBezTo>
                    <a:pt x="150" y="193"/>
                    <a:pt x="193" y="150"/>
                    <a:pt x="193" y="96"/>
                  </a:cubicBezTo>
                  <a:cubicBezTo>
                    <a:pt x="193" y="43"/>
                    <a:pt x="146" y="0"/>
                    <a:pt x="96" y="0"/>
                  </a:cubicBezTo>
                  <a:cubicBezTo>
                    <a:pt x="42" y="0"/>
                    <a:pt x="0" y="43"/>
                    <a:pt x="0" y="96"/>
                  </a:cubicBezTo>
                  <a:close/>
                  <a:moveTo>
                    <a:pt x="154" y="96"/>
                  </a:moveTo>
                  <a:cubicBezTo>
                    <a:pt x="154" y="127"/>
                    <a:pt x="127" y="154"/>
                    <a:pt x="96" y="154"/>
                  </a:cubicBezTo>
                  <a:cubicBezTo>
                    <a:pt x="65" y="154"/>
                    <a:pt x="38" y="127"/>
                    <a:pt x="38" y="96"/>
                  </a:cubicBezTo>
                  <a:cubicBezTo>
                    <a:pt x="38" y="66"/>
                    <a:pt x="62" y="39"/>
                    <a:pt x="96" y="39"/>
                  </a:cubicBezTo>
                  <a:cubicBezTo>
                    <a:pt x="127" y="39"/>
                    <a:pt x="154" y="66"/>
                    <a:pt x="154" y="96"/>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grpSp>
      <p:grpSp>
        <p:nvGrpSpPr>
          <p:cNvPr id="390" name="Group 389"/>
          <p:cNvGrpSpPr/>
          <p:nvPr/>
        </p:nvGrpSpPr>
        <p:grpSpPr>
          <a:xfrm>
            <a:off x="1308757" y="5216726"/>
            <a:ext cx="1013681" cy="104626"/>
            <a:chOff x="1221959" y="4494676"/>
            <a:chExt cx="993895" cy="102584"/>
          </a:xfrm>
        </p:grpSpPr>
        <p:grpSp>
          <p:nvGrpSpPr>
            <p:cNvPr id="391" name="Group 390"/>
            <p:cNvGrpSpPr/>
            <p:nvPr/>
          </p:nvGrpSpPr>
          <p:grpSpPr>
            <a:xfrm>
              <a:off x="1221959" y="4494676"/>
              <a:ext cx="326988" cy="102584"/>
              <a:chOff x="1323975" y="4700588"/>
              <a:chExt cx="809625" cy="254000"/>
            </a:xfrm>
          </p:grpSpPr>
          <p:sp>
            <p:nvSpPr>
              <p:cNvPr id="412"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3"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4"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5"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6"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7"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8"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9"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20"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392" name="Group 391"/>
            <p:cNvGrpSpPr/>
            <p:nvPr/>
          </p:nvGrpSpPr>
          <p:grpSpPr>
            <a:xfrm>
              <a:off x="1555412" y="4494676"/>
              <a:ext cx="326988" cy="102584"/>
              <a:chOff x="1323975" y="4700588"/>
              <a:chExt cx="809625" cy="254000"/>
            </a:xfrm>
          </p:grpSpPr>
          <p:sp>
            <p:nvSpPr>
              <p:cNvPr id="403"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4"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5"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6"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7"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8"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9"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0"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11"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393" name="Group 392"/>
            <p:cNvGrpSpPr/>
            <p:nvPr/>
          </p:nvGrpSpPr>
          <p:grpSpPr>
            <a:xfrm>
              <a:off x="1888866" y="4494676"/>
              <a:ext cx="326988" cy="102584"/>
              <a:chOff x="1323975" y="4700588"/>
              <a:chExt cx="809625" cy="254000"/>
            </a:xfrm>
          </p:grpSpPr>
          <p:sp>
            <p:nvSpPr>
              <p:cNvPr id="394"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395"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396"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397"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398"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399"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0"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1"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02"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grpSp>
        <p:nvGrpSpPr>
          <p:cNvPr id="421" name="Group 420"/>
          <p:cNvGrpSpPr/>
          <p:nvPr/>
        </p:nvGrpSpPr>
        <p:grpSpPr>
          <a:xfrm>
            <a:off x="1308757" y="5667117"/>
            <a:ext cx="1013681" cy="104626"/>
            <a:chOff x="1221959" y="4494676"/>
            <a:chExt cx="993895" cy="102584"/>
          </a:xfrm>
        </p:grpSpPr>
        <p:grpSp>
          <p:nvGrpSpPr>
            <p:cNvPr id="422" name="Group 421"/>
            <p:cNvGrpSpPr/>
            <p:nvPr/>
          </p:nvGrpSpPr>
          <p:grpSpPr>
            <a:xfrm>
              <a:off x="1221959" y="4494676"/>
              <a:ext cx="326988" cy="102584"/>
              <a:chOff x="1323975" y="4700588"/>
              <a:chExt cx="809625" cy="254000"/>
            </a:xfrm>
          </p:grpSpPr>
          <p:sp>
            <p:nvSpPr>
              <p:cNvPr id="443"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4"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5"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6"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7"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8"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9"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50"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51"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423" name="Group 422"/>
            <p:cNvGrpSpPr/>
            <p:nvPr/>
          </p:nvGrpSpPr>
          <p:grpSpPr>
            <a:xfrm>
              <a:off x="1555412" y="4494676"/>
              <a:ext cx="326988" cy="102584"/>
              <a:chOff x="1323975" y="4700588"/>
              <a:chExt cx="809625" cy="254000"/>
            </a:xfrm>
          </p:grpSpPr>
          <p:sp>
            <p:nvSpPr>
              <p:cNvPr id="434"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5"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6"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7"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8"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9"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0"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1"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42"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424" name="Group 423"/>
            <p:cNvGrpSpPr/>
            <p:nvPr/>
          </p:nvGrpSpPr>
          <p:grpSpPr>
            <a:xfrm>
              <a:off x="1888866" y="4494676"/>
              <a:ext cx="326988" cy="102584"/>
              <a:chOff x="1323975" y="4700588"/>
              <a:chExt cx="809625" cy="254000"/>
            </a:xfrm>
          </p:grpSpPr>
          <p:sp>
            <p:nvSpPr>
              <p:cNvPr id="425"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26"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27"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28"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29"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0"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1"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2"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33"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grpSp>
        <p:nvGrpSpPr>
          <p:cNvPr id="452" name="Group 451"/>
          <p:cNvGrpSpPr/>
          <p:nvPr/>
        </p:nvGrpSpPr>
        <p:grpSpPr>
          <a:xfrm>
            <a:off x="1308757" y="6145755"/>
            <a:ext cx="1013681" cy="104626"/>
            <a:chOff x="1221959" y="4494676"/>
            <a:chExt cx="993895" cy="102584"/>
          </a:xfrm>
        </p:grpSpPr>
        <p:grpSp>
          <p:nvGrpSpPr>
            <p:cNvPr id="453" name="Group 452"/>
            <p:cNvGrpSpPr/>
            <p:nvPr/>
          </p:nvGrpSpPr>
          <p:grpSpPr>
            <a:xfrm>
              <a:off x="1221959" y="4494676"/>
              <a:ext cx="326988" cy="102584"/>
              <a:chOff x="1323975" y="4700588"/>
              <a:chExt cx="809625" cy="254000"/>
            </a:xfrm>
          </p:grpSpPr>
          <p:sp>
            <p:nvSpPr>
              <p:cNvPr id="474"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5"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6"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7"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8"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9"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80"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81"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82"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454" name="Group 453"/>
            <p:cNvGrpSpPr/>
            <p:nvPr/>
          </p:nvGrpSpPr>
          <p:grpSpPr>
            <a:xfrm>
              <a:off x="1555412" y="4494676"/>
              <a:ext cx="326988" cy="102584"/>
              <a:chOff x="1323975" y="4700588"/>
              <a:chExt cx="809625" cy="254000"/>
            </a:xfrm>
          </p:grpSpPr>
          <p:sp>
            <p:nvSpPr>
              <p:cNvPr id="465"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6"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7"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8"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9"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0"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1"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2"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73"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455" name="Group 454"/>
            <p:cNvGrpSpPr/>
            <p:nvPr/>
          </p:nvGrpSpPr>
          <p:grpSpPr>
            <a:xfrm>
              <a:off x="1888866" y="4494676"/>
              <a:ext cx="326988" cy="102584"/>
              <a:chOff x="1323975" y="4700588"/>
              <a:chExt cx="809625" cy="254000"/>
            </a:xfrm>
          </p:grpSpPr>
          <p:sp>
            <p:nvSpPr>
              <p:cNvPr id="456"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57"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58"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59"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0"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1"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2"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3"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464"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grpSp>
        <p:nvGrpSpPr>
          <p:cNvPr id="483" name="Group 482"/>
          <p:cNvGrpSpPr>
            <a:grpSpLocks noChangeAspect="1"/>
          </p:cNvGrpSpPr>
          <p:nvPr/>
        </p:nvGrpSpPr>
        <p:grpSpPr bwMode="auto">
          <a:xfrm>
            <a:off x="4754503" y="6322457"/>
            <a:ext cx="986557" cy="246114"/>
            <a:chOff x="3131" y="3976"/>
            <a:chExt cx="469" cy="117"/>
          </a:xfrm>
        </p:grpSpPr>
        <p:sp>
          <p:nvSpPr>
            <p:cNvPr id="484" name="Freeform 6"/>
            <p:cNvSpPr>
              <a:spLocks/>
            </p:cNvSpPr>
            <p:nvPr/>
          </p:nvSpPr>
          <p:spPr bwMode="auto">
            <a:xfrm>
              <a:off x="3131" y="3976"/>
              <a:ext cx="469" cy="117"/>
            </a:xfrm>
            <a:custGeom>
              <a:avLst/>
              <a:gdLst>
                <a:gd name="T0" fmla="*/ 469 w 469"/>
                <a:gd name="T1" fmla="*/ 39 h 117"/>
                <a:gd name="T2" fmla="*/ 469 w 469"/>
                <a:gd name="T3" fmla="*/ 28 h 117"/>
                <a:gd name="T4" fmla="*/ 441 w 469"/>
                <a:gd name="T5" fmla="*/ 0 h 117"/>
                <a:gd name="T6" fmla="*/ 247 w 469"/>
                <a:gd name="T7" fmla="*/ 0 h 117"/>
                <a:gd name="T8" fmla="*/ 222 w 469"/>
                <a:gd name="T9" fmla="*/ 0 h 117"/>
                <a:gd name="T10" fmla="*/ 28 w 469"/>
                <a:gd name="T11" fmla="*/ 0 h 117"/>
                <a:gd name="T12" fmla="*/ 0 w 469"/>
                <a:gd name="T13" fmla="*/ 28 h 117"/>
                <a:gd name="T14" fmla="*/ 0 w 469"/>
                <a:gd name="T15" fmla="*/ 39 h 117"/>
                <a:gd name="T16" fmla="*/ 5 w 469"/>
                <a:gd name="T17" fmla="*/ 39 h 117"/>
                <a:gd name="T18" fmla="*/ 5 w 469"/>
                <a:gd name="T19" fmla="*/ 78 h 117"/>
                <a:gd name="T20" fmla="*/ 0 w 469"/>
                <a:gd name="T21" fmla="*/ 78 h 117"/>
                <a:gd name="T22" fmla="*/ 0 w 469"/>
                <a:gd name="T23" fmla="*/ 89 h 117"/>
                <a:gd name="T24" fmla="*/ 28 w 469"/>
                <a:gd name="T25" fmla="*/ 117 h 117"/>
                <a:gd name="T26" fmla="*/ 441 w 469"/>
                <a:gd name="T27" fmla="*/ 117 h 117"/>
                <a:gd name="T28" fmla="*/ 469 w 469"/>
                <a:gd name="T29" fmla="*/ 89 h 117"/>
                <a:gd name="T30" fmla="*/ 469 w 469"/>
                <a:gd name="T31" fmla="*/ 78 h 117"/>
                <a:gd name="T32" fmla="*/ 463 w 469"/>
                <a:gd name="T33" fmla="*/ 78 h 117"/>
                <a:gd name="T34" fmla="*/ 463 w 469"/>
                <a:gd name="T35" fmla="*/ 39 h 117"/>
                <a:gd name="T36" fmla="*/ 469 w 469"/>
                <a:gd name="T37" fmla="*/ 3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9" h="117">
                  <a:moveTo>
                    <a:pt x="469" y="39"/>
                  </a:moveTo>
                  <a:lnTo>
                    <a:pt x="469" y="28"/>
                  </a:lnTo>
                  <a:lnTo>
                    <a:pt x="441" y="0"/>
                  </a:lnTo>
                  <a:lnTo>
                    <a:pt x="247" y="0"/>
                  </a:lnTo>
                  <a:lnTo>
                    <a:pt x="222" y="0"/>
                  </a:lnTo>
                  <a:lnTo>
                    <a:pt x="28" y="0"/>
                  </a:lnTo>
                  <a:lnTo>
                    <a:pt x="0" y="28"/>
                  </a:lnTo>
                  <a:lnTo>
                    <a:pt x="0" y="39"/>
                  </a:lnTo>
                  <a:lnTo>
                    <a:pt x="5" y="39"/>
                  </a:lnTo>
                  <a:lnTo>
                    <a:pt x="5" y="78"/>
                  </a:lnTo>
                  <a:lnTo>
                    <a:pt x="0" y="78"/>
                  </a:lnTo>
                  <a:lnTo>
                    <a:pt x="0" y="89"/>
                  </a:lnTo>
                  <a:lnTo>
                    <a:pt x="28" y="117"/>
                  </a:lnTo>
                  <a:lnTo>
                    <a:pt x="441" y="117"/>
                  </a:lnTo>
                  <a:lnTo>
                    <a:pt x="469" y="89"/>
                  </a:lnTo>
                  <a:lnTo>
                    <a:pt x="469" y="78"/>
                  </a:lnTo>
                  <a:lnTo>
                    <a:pt x="463" y="78"/>
                  </a:lnTo>
                  <a:lnTo>
                    <a:pt x="463" y="39"/>
                  </a:lnTo>
                  <a:lnTo>
                    <a:pt x="469" y="39"/>
                  </a:lnTo>
                  <a:close/>
                </a:path>
              </a:pathLst>
            </a:custGeom>
            <a:solidFill>
              <a:srgbClr val="034EA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85" name="Freeform 7"/>
            <p:cNvSpPr>
              <a:spLocks/>
            </p:cNvSpPr>
            <p:nvPr/>
          </p:nvSpPr>
          <p:spPr bwMode="auto">
            <a:xfrm>
              <a:off x="3148" y="3987"/>
              <a:ext cx="100" cy="17"/>
            </a:xfrm>
            <a:custGeom>
              <a:avLst/>
              <a:gdLst>
                <a:gd name="T0" fmla="*/ 0 w 100"/>
                <a:gd name="T1" fmla="*/ 17 h 17"/>
                <a:gd name="T2" fmla="*/ 83 w 100"/>
                <a:gd name="T3" fmla="*/ 17 h 17"/>
                <a:gd name="T4" fmla="*/ 100 w 100"/>
                <a:gd name="T5" fmla="*/ 0 h 17"/>
                <a:gd name="T6" fmla="*/ 16 w 100"/>
                <a:gd name="T7" fmla="*/ 0 h 17"/>
                <a:gd name="T8" fmla="*/ 0 w 100"/>
                <a:gd name="T9" fmla="*/ 17 h 17"/>
              </a:gdLst>
              <a:ahLst/>
              <a:cxnLst>
                <a:cxn ang="0">
                  <a:pos x="T0" y="T1"/>
                </a:cxn>
                <a:cxn ang="0">
                  <a:pos x="T2" y="T3"/>
                </a:cxn>
                <a:cxn ang="0">
                  <a:pos x="T4" y="T5"/>
                </a:cxn>
                <a:cxn ang="0">
                  <a:pos x="T6" y="T7"/>
                </a:cxn>
                <a:cxn ang="0">
                  <a:pos x="T8" y="T9"/>
                </a:cxn>
              </a:cxnLst>
              <a:rect l="0" t="0" r="r" b="b"/>
              <a:pathLst>
                <a:path w="100" h="17">
                  <a:moveTo>
                    <a:pt x="0" y="17"/>
                  </a:moveTo>
                  <a:lnTo>
                    <a:pt x="83" y="17"/>
                  </a:lnTo>
                  <a:lnTo>
                    <a:pt x="100" y="0"/>
                  </a:lnTo>
                  <a:lnTo>
                    <a:pt x="16" y="0"/>
                  </a:lnTo>
                  <a:lnTo>
                    <a:pt x="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86" name="Freeform 8"/>
            <p:cNvSpPr>
              <a:spLocks/>
            </p:cNvSpPr>
            <p:nvPr/>
          </p:nvSpPr>
          <p:spPr bwMode="auto">
            <a:xfrm>
              <a:off x="3148" y="4065"/>
              <a:ext cx="100" cy="17"/>
            </a:xfrm>
            <a:custGeom>
              <a:avLst/>
              <a:gdLst>
                <a:gd name="T0" fmla="*/ 0 w 100"/>
                <a:gd name="T1" fmla="*/ 0 h 17"/>
                <a:gd name="T2" fmla="*/ 16 w 100"/>
                <a:gd name="T3" fmla="*/ 17 h 17"/>
                <a:gd name="T4" fmla="*/ 100 w 100"/>
                <a:gd name="T5" fmla="*/ 17 h 17"/>
                <a:gd name="T6" fmla="*/ 83 w 100"/>
                <a:gd name="T7" fmla="*/ 0 h 17"/>
                <a:gd name="T8" fmla="*/ 0 w 100"/>
                <a:gd name="T9" fmla="*/ 0 h 17"/>
              </a:gdLst>
              <a:ahLst/>
              <a:cxnLst>
                <a:cxn ang="0">
                  <a:pos x="T0" y="T1"/>
                </a:cxn>
                <a:cxn ang="0">
                  <a:pos x="T2" y="T3"/>
                </a:cxn>
                <a:cxn ang="0">
                  <a:pos x="T4" y="T5"/>
                </a:cxn>
                <a:cxn ang="0">
                  <a:pos x="T6" y="T7"/>
                </a:cxn>
                <a:cxn ang="0">
                  <a:pos x="T8" y="T9"/>
                </a:cxn>
              </a:cxnLst>
              <a:rect l="0" t="0" r="r" b="b"/>
              <a:pathLst>
                <a:path w="100" h="17">
                  <a:moveTo>
                    <a:pt x="0" y="0"/>
                  </a:moveTo>
                  <a:lnTo>
                    <a:pt x="16" y="17"/>
                  </a:lnTo>
                  <a:lnTo>
                    <a:pt x="100" y="17"/>
                  </a:lnTo>
                  <a:lnTo>
                    <a:pt x="83" y="0"/>
                  </a:lnTo>
                  <a:lnTo>
                    <a:pt x="0"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87" name="Freeform 9"/>
            <p:cNvSpPr>
              <a:spLocks/>
            </p:cNvSpPr>
            <p:nvPr/>
          </p:nvSpPr>
          <p:spPr bwMode="auto">
            <a:xfrm>
              <a:off x="3483" y="4065"/>
              <a:ext cx="100" cy="17"/>
            </a:xfrm>
            <a:custGeom>
              <a:avLst/>
              <a:gdLst>
                <a:gd name="T0" fmla="*/ 16 w 100"/>
                <a:gd name="T1" fmla="*/ 0 h 17"/>
                <a:gd name="T2" fmla="*/ 0 w 100"/>
                <a:gd name="T3" fmla="*/ 17 h 17"/>
                <a:gd name="T4" fmla="*/ 83 w 100"/>
                <a:gd name="T5" fmla="*/ 17 h 17"/>
                <a:gd name="T6" fmla="*/ 100 w 100"/>
                <a:gd name="T7" fmla="*/ 0 h 17"/>
                <a:gd name="T8" fmla="*/ 16 w 100"/>
                <a:gd name="T9" fmla="*/ 0 h 17"/>
              </a:gdLst>
              <a:ahLst/>
              <a:cxnLst>
                <a:cxn ang="0">
                  <a:pos x="T0" y="T1"/>
                </a:cxn>
                <a:cxn ang="0">
                  <a:pos x="T2" y="T3"/>
                </a:cxn>
                <a:cxn ang="0">
                  <a:pos x="T4" y="T5"/>
                </a:cxn>
                <a:cxn ang="0">
                  <a:pos x="T6" y="T7"/>
                </a:cxn>
                <a:cxn ang="0">
                  <a:pos x="T8" y="T9"/>
                </a:cxn>
              </a:cxnLst>
              <a:rect l="0" t="0" r="r" b="b"/>
              <a:pathLst>
                <a:path w="100" h="17">
                  <a:moveTo>
                    <a:pt x="16" y="0"/>
                  </a:moveTo>
                  <a:lnTo>
                    <a:pt x="0" y="17"/>
                  </a:lnTo>
                  <a:lnTo>
                    <a:pt x="83" y="17"/>
                  </a:lnTo>
                  <a:lnTo>
                    <a:pt x="100" y="0"/>
                  </a:lnTo>
                  <a:lnTo>
                    <a:pt x="16"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88" name="Freeform 10"/>
            <p:cNvSpPr>
              <a:spLocks/>
            </p:cNvSpPr>
            <p:nvPr/>
          </p:nvSpPr>
          <p:spPr bwMode="auto">
            <a:xfrm>
              <a:off x="3483" y="3987"/>
              <a:ext cx="100" cy="17"/>
            </a:xfrm>
            <a:custGeom>
              <a:avLst/>
              <a:gdLst>
                <a:gd name="T0" fmla="*/ 100 w 100"/>
                <a:gd name="T1" fmla="*/ 17 h 17"/>
                <a:gd name="T2" fmla="*/ 83 w 100"/>
                <a:gd name="T3" fmla="*/ 0 h 17"/>
                <a:gd name="T4" fmla="*/ 0 w 100"/>
                <a:gd name="T5" fmla="*/ 0 h 17"/>
                <a:gd name="T6" fmla="*/ 16 w 100"/>
                <a:gd name="T7" fmla="*/ 17 h 17"/>
                <a:gd name="T8" fmla="*/ 100 w 100"/>
                <a:gd name="T9" fmla="*/ 17 h 17"/>
              </a:gdLst>
              <a:ahLst/>
              <a:cxnLst>
                <a:cxn ang="0">
                  <a:pos x="T0" y="T1"/>
                </a:cxn>
                <a:cxn ang="0">
                  <a:pos x="T2" y="T3"/>
                </a:cxn>
                <a:cxn ang="0">
                  <a:pos x="T4" y="T5"/>
                </a:cxn>
                <a:cxn ang="0">
                  <a:pos x="T6" y="T7"/>
                </a:cxn>
                <a:cxn ang="0">
                  <a:pos x="T8" y="T9"/>
                </a:cxn>
              </a:cxnLst>
              <a:rect l="0" t="0" r="r" b="b"/>
              <a:pathLst>
                <a:path w="100" h="17">
                  <a:moveTo>
                    <a:pt x="100" y="17"/>
                  </a:moveTo>
                  <a:lnTo>
                    <a:pt x="83" y="0"/>
                  </a:lnTo>
                  <a:lnTo>
                    <a:pt x="0" y="0"/>
                  </a:lnTo>
                  <a:lnTo>
                    <a:pt x="16" y="17"/>
                  </a:lnTo>
                  <a:lnTo>
                    <a:pt x="10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89" name="Freeform 11"/>
            <p:cNvSpPr>
              <a:spLocks/>
            </p:cNvSpPr>
            <p:nvPr/>
          </p:nvSpPr>
          <p:spPr bwMode="auto">
            <a:xfrm>
              <a:off x="3332" y="4003"/>
              <a:ext cx="67" cy="62"/>
            </a:xfrm>
            <a:custGeom>
              <a:avLst/>
              <a:gdLst>
                <a:gd name="T0" fmla="*/ 405 w 463"/>
                <a:gd name="T1" fmla="*/ 0 h 427"/>
                <a:gd name="T2" fmla="*/ 347 w 463"/>
                <a:gd name="T3" fmla="*/ 57 h 427"/>
                <a:gd name="T4" fmla="*/ 347 w 463"/>
                <a:gd name="T5" fmla="*/ 239 h 427"/>
                <a:gd name="T6" fmla="*/ 96 w 463"/>
                <a:gd name="T7" fmla="*/ 15 h 427"/>
                <a:gd name="T8" fmla="*/ 35 w 463"/>
                <a:gd name="T9" fmla="*/ 7 h 427"/>
                <a:gd name="T10" fmla="*/ 0 w 463"/>
                <a:gd name="T11" fmla="*/ 61 h 427"/>
                <a:gd name="T12" fmla="*/ 0 w 463"/>
                <a:gd name="T13" fmla="*/ 370 h 427"/>
                <a:gd name="T14" fmla="*/ 58 w 463"/>
                <a:gd name="T15" fmla="*/ 427 h 427"/>
                <a:gd name="T16" fmla="*/ 116 w 463"/>
                <a:gd name="T17" fmla="*/ 370 h 427"/>
                <a:gd name="T18" fmla="*/ 116 w 463"/>
                <a:gd name="T19" fmla="*/ 189 h 427"/>
                <a:gd name="T20" fmla="*/ 366 w 463"/>
                <a:gd name="T21" fmla="*/ 412 h 427"/>
                <a:gd name="T22" fmla="*/ 405 w 463"/>
                <a:gd name="T23" fmla="*/ 427 h 427"/>
                <a:gd name="T24" fmla="*/ 428 w 463"/>
                <a:gd name="T25" fmla="*/ 420 h 427"/>
                <a:gd name="T26" fmla="*/ 463 w 463"/>
                <a:gd name="T27" fmla="*/ 366 h 427"/>
                <a:gd name="T28" fmla="*/ 463 w 463"/>
                <a:gd name="T29" fmla="*/ 57 h 427"/>
                <a:gd name="T30" fmla="*/ 405 w 463"/>
                <a:gd name="T3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427">
                  <a:moveTo>
                    <a:pt x="405" y="0"/>
                  </a:moveTo>
                  <a:cubicBezTo>
                    <a:pt x="374" y="0"/>
                    <a:pt x="347" y="27"/>
                    <a:pt x="347" y="57"/>
                  </a:cubicBezTo>
                  <a:cubicBezTo>
                    <a:pt x="347" y="239"/>
                    <a:pt x="347" y="239"/>
                    <a:pt x="347" y="239"/>
                  </a:cubicBezTo>
                  <a:cubicBezTo>
                    <a:pt x="96" y="15"/>
                    <a:pt x="96" y="15"/>
                    <a:pt x="96" y="15"/>
                  </a:cubicBezTo>
                  <a:cubicBezTo>
                    <a:pt x="81" y="4"/>
                    <a:pt x="54" y="0"/>
                    <a:pt x="35" y="7"/>
                  </a:cubicBezTo>
                  <a:cubicBezTo>
                    <a:pt x="12" y="19"/>
                    <a:pt x="0" y="38"/>
                    <a:pt x="0" y="61"/>
                  </a:cubicBezTo>
                  <a:cubicBezTo>
                    <a:pt x="0" y="370"/>
                    <a:pt x="0" y="370"/>
                    <a:pt x="0" y="370"/>
                  </a:cubicBezTo>
                  <a:cubicBezTo>
                    <a:pt x="0" y="400"/>
                    <a:pt x="27" y="427"/>
                    <a:pt x="58" y="427"/>
                  </a:cubicBezTo>
                  <a:cubicBezTo>
                    <a:pt x="89" y="427"/>
                    <a:pt x="116" y="400"/>
                    <a:pt x="116" y="370"/>
                  </a:cubicBezTo>
                  <a:cubicBezTo>
                    <a:pt x="116" y="189"/>
                    <a:pt x="116" y="189"/>
                    <a:pt x="116" y="189"/>
                  </a:cubicBezTo>
                  <a:cubicBezTo>
                    <a:pt x="366" y="412"/>
                    <a:pt x="366" y="412"/>
                    <a:pt x="366" y="412"/>
                  </a:cubicBezTo>
                  <a:cubicBezTo>
                    <a:pt x="378" y="424"/>
                    <a:pt x="389" y="427"/>
                    <a:pt x="405" y="427"/>
                  </a:cubicBezTo>
                  <a:cubicBezTo>
                    <a:pt x="412" y="427"/>
                    <a:pt x="420" y="427"/>
                    <a:pt x="428" y="420"/>
                  </a:cubicBezTo>
                  <a:cubicBezTo>
                    <a:pt x="451" y="408"/>
                    <a:pt x="463" y="389"/>
                    <a:pt x="463" y="366"/>
                  </a:cubicBezTo>
                  <a:cubicBezTo>
                    <a:pt x="463" y="57"/>
                    <a:pt x="463" y="57"/>
                    <a:pt x="463" y="57"/>
                  </a:cubicBezTo>
                  <a:cubicBezTo>
                    <a:pt x="463" y="27"/>
                    <a:pt x="436" y="0"/>
                    <a:pt x="405"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90" name="Freeform 12"/>
            <p:cNvSpPr>
              <a:spLocks noEditPoints="1"/>
            </p:cNvSpPr>
            <p:nvPr/>
          </p:nvSpPr>
          <p:spPr bwMode="auto">
            <a:xfrm>
              <a:off x="3539" y="4021"/>
              <a:ext cx="27" cy="27"/>
            </a:xfrm>
            <a:custGeom>
              <a:avLst/>
              <a:gdLst>
                <a:gd name="T0" fmla="*/ 0 w 193"/>
                <a:gd name="T1" fmla="*/ 96 h 193"/>
                <a:gd name="T2" fmla="*/ 96 w 193"/>
                <a:gd name="T3" fmla="*/ 193 h 193"/>
                <a:gd name="T4" fmla="*/ 193 w 193"/>
                <a:gd name="T5" fmla="*/ 96 h 193"/>
                <a:gd name="T6" fmla="*/ 96 w 193"/>
                <a:gd name="T7" fmla="*/ 0 h 193"/>
                <a:gd name="T8" fmla="*/ 0 w 193"/>
                <a:gd name="T9" fmla="*/ 96 h 193"/>
                <a:gd name="T10" fmla="*/ 154 w 193"/>
                <a:gd name="T11" fmla="*/ 96 h 193"/>
                <a:gd name="T12" fmla="*/ 96 w 193"/>
                <a:gd name="T13" fmla="*/ 154 h 193"/>
                <a:gd name="T14" fmla="*/ 38 w 193"/>
                <a:gd name="T15" fmla="*/ 96 h 193"/>
                <a:gd name="T16" fmla="*/ 96 w 193"/>
                <a:gd name="T17" fmla="*/ 39 h 193"/>
                <a:gd name="T18" fmla="*/ 154 w 193"/>
                <a:gd name="T19" fmla="*/ 9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0" y="96"/>
                  </a:moveTo>
                  <a:cubicBezTo>
                    <a:pt x="0" y="150"/>
                    <a:pt x="42" y="193"/>
                    <a:pt x="96" y="193"/>
                  </a:cubicBezTo>
                  <a:cubicBezTo>
                    <a:pt x="150" y="193"/>
                    <a:pt x="193" y="150"/>
                    <a:pt x="193" y="96"/>
                  </a:cubicBezTo>
                  <a:cubicBezTo>
                    <a:pt x="193" y="43"/>
                    <a:pt x="146" y="0"/>
                    <a:pt x="96" y="0"/>
                  </a:cubicBezTo>
                  <a:cubicBezTo>
                    <a:pt x="42" y="0"/>
                    <a:pt x="0" y="43"/>
                    <a:pt x="0" y="96"/>
                  </a:cubicBezTo>
                  <a:close/>
                  <a:moveTo>
                    <a:pt x="154" y="96"/>
                  </a:moveTo>
                  <a:cubicBezTo>
                    <a:pt x="154" y="127"/>
                    <a:pt x="127" y="154"/>
                    <a:pt x="96" y="154"/>
                  </a:cubicBezTo>
                  <a:cubicBezTo>
                    <a:pt x="65" y="154"/>
                    <a:pt x="38" y="127"/>
                    <a:pt x="38" y="96"/>
                  </a:cubicBezTo>
                  <a:cubicBezTo>
                    <a:pt x="38" y="66"/>
                    <a:pt x="62" y="39"/>
                    <a:pt x="96" y="39"/>
                  </a:cubicBezTo>
                  <a:cubicBezTo>
                    <a:pt x="127" y="39"/>
                    <a:pt x="154" y="66"/>
                    <a:pt x="154" y="96"/>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grpSp>
      <p:grpSp>
        <p:nvGrpSpPr>
          <p:cNvPr id="491" name="Group 490"/>
          <p:cNvGrpSpPr>
            <a:grpSpLocks noChangeAspect="1"/>
          </p:cNvGrpSpPr>
          <p:nvPr/>
        </p:nvGrpSpPr>
        <p:grpSpPr bwMode="auto">
          <a:xfrm>
            <a:off x="4754503" y="5831920"/>
            <a:ext cx="986557" cy="246114"/>
            <a:chOff x="3131" y="3976"/>
            <a:chExt cx="469" cy="117"/>
          </a:xfrm>
        </p:grpSpPr>
        <p:sp>
          <p:nvSpPr>
            <p:cNvPr id="492" name="Freeform 6"/>
            <p:cNvSpPr>
              <a:spLocks/>
            </p:cNvSpPr>
            <p:nvPr/>
          </p:nvSpPr>
          <p:spPr bwMode="auto">
            <a:xfrm>
              <a:off x="3131" y="3976"/>
              <a:ext cx="469" cy="117"/>
            </a:xfrm>
            <a:custGeom>
              <a:avLst/>
              <a:gdLst>
                <a:gd name="T0" fmla="*/ 469 w 469"/>
                <a:gd name="T1" fmla="*/ 39 h 117"/>
                <a:gd name="T2" fmla="*/ 469 w 469"/>
                <a:gd name="T3" fmla="*/ 28 h 117"/>
                <a:gd name="T4" fmla="*/ 441 w 469"/>
                <a:gd name="T5" fmla="*/ 0 h 117"/>
                <a:gd name="T6" fmla="*/ 247 w 469"/>
                <a:gd name="T7" fmla="*/ 0 h 117"/>
                <a:gd name="T8" fmla="*/ 222 w 469"/>
                <a:gd name="T9" fmla="*/ 0 h 117"/>
                <a:gd name="T10" fmla="*/ 28 w 469"/>
                <a:gd name="T11" fmla="*/ 0 h 117"/>
                <a:gd name="T12" fmla="*/ 0 w 469"/>
                <a:gd name="T13" fmla="*/ 28 h 117"/>
                <a:gd name="T14" fmla="*/ 0 w 469"/>
                <a:gd name="T15" fmla="*/ 39 h 117"/>
                <a:gd name="T16" fmla="*/ 5 w 469"/>
                <a:gd name="T17" fmla="*/ 39 h 117"/>
                <a:gd name="T18" fmla="*/ 5 w 469"/>
                <a:gd name="T19" fmla="*/ 78 h 117"/>
                <a:gd name="T20" fmla="*/ 0 w 469"/>
                <a:gd name="T21" fmla="*/ 78 h 117"/>
                <a:gd name="T22" fmla="*/ 0 w 469"/>
                <a:gd name="T23" fmla="*/ 89 h 117"/>
                <a:gd name="T24" fmla="*/ 28 w 469"/>
                <a:gd name="T25" fmla="*/ 117 h 117"/>
                <a:gd name="T26" fmla="*/ 441 w 469"/>
                <a:gd name="T27" fmla="*/ 117 h 117"/>
                <a:gd name="T28" fmla="*/ 469 w 469"/>
                <a:gd name="T29" fmla="*/ 89 h 117"/>
                <a:gd name="T30" fmla="*/ 469 w 469"/>
                <a:gd name="T31" fmla="*/ 78 h 117"/>
                <a:gd name="T32" fmla="*/ 463 w 469"/>
                <a:gd name="T33" fmla="*/ 78 h 117"/>
                <a:gd name="T34" fmla="*/ 463 w 469"/>
                <a:gd name="T35" fmla="*/ 39 h 117"/>
                <a:gd name="T36" fmla="*/ 469 w 469"/>
                <a:gd name="T37" fmla="*/ 3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9" h="117">
                  <a:moveTo>
                    <a:pt x="469" y="39"/>
                  </a:moveTo>
                  <a:lnTo>
                    <a:pt x="469" y="28"/>
                  </a:lnTo>
                  <a:lnTo>
                    <a:pt x="441" y="0"/>
                  </a:lnTo>
                  <a:lnTo>
                    <a:pt x="247" y="0"/>
                  </a:lnTo>
                  <a:lnTo>
                    <a:pt x="222" y="0"/>
                  </a:lnTo>
                  <a:lnTo>
                    <a:pt x="28" y="0"/>
                  </a:lnTo>
                  <a:lnTo>
                    <a:pt x="0" y="28"/>
                  </a:lnTo>
                  <a:lnTo>
                    <a:pt x="0" y="39"/>
                  </a:lnTo>
                  <a:lnTo>
                    <a:pt x="5" y="39"/>
                  </a:lnTo>
                  <a:lnTo>
                    <a:pt x="5" y="78"/>
                  </a:lnTo>
                  <a:lnTo>
                    <a:pt x="0" y="78"/>
                  </a:lnTo>
                  <a:lnTo>
                    <a:pt x="0" y="89"/>
                  </a:lnTo>
                  <a:lnTo>
                    <a:pt x="28" y="117"/>
                  </a:lnTo>
                  <a:lnTo>
                    <a:pt x="441" y="117"/>
                  </a:lnTo>
                  <a:lnTo>
                    <a:pt x="469" y="89"/>
                  </a:lnTo>
                  <a:lnTo>
                    <a:pt x="469" y="78"/>
                  </a:lnTo>
                  <a:lnTo>
                    <a:pt x="463" y="78"/>
                  </a:lnTo>
                  <a:lnTo>
                    <a:pt x="463" y="39"/>
                  </a:lnTo>
                  <a:lnTo>
                    <a:pt x="469" y="39"/>
                  </a:lnTo>
                  <a:close/>
                </a:path>
              </a:pathLst>
            </a:custGeom>
            <a:solidFill>
              <a:srgbClr val="034EA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93" name="Freeform 7"/>
            <p:cNvSpPr>
              <a:spLocks/>
            </p:cNvSpPr>
            <p:nvPr/>
          </p:nvSpPr>
          <p:spPr bwMode="auto">
            <a:xfrm>
              <a:off x="3148" y="3987"/>
              <a:ext cx="100" cy="17"/>
            </a:xfrm>
            <a:custGeom>
              <a:avLst/>
              <a:gdLst>
                <a:gd name="T0" fmla="*/ 0 w 100"/>
                <a:gd name="T1" fmla="*/ 17 h 17"/>
                <a:gd name="T2" fmla="*/ 83 w 100"/>
                <a:gd name="T3" fmla="*/ 17 h 17"/>
                <a:gd name="T4" fmla="*/ 100 w 100"/>
                <a:gd name="T5" fmla="*/ 0 h 17"/>
                <a:gd name="T6" fmla="*/ 16 w 100"/>
                <a:gd name="T7" fmla="*/ 0 h 17"/>
                <a:gd name="T8" fmla="*/ 0 w 100"/>
                <a:gd name="T9" fmla="*/ 17 h 17"/>
              </a:gdLst>
              <a:ahLst/>
              <a:cxnLst>
                <a:cxn ang="0">
                  <a:pos x="T0" y="T1"/>
                </a:cxn>
                <a:cxn ang="0">
                  <a:pos x="T2" y="T3"/>
                </a:cxn>
                <a:cxn ang="0">
                  <a:pos x="T4" y="T5"/>
                </a:cxn>
                <a:cxn ang="0">
                  <a:pos x="T6" y="T7"/>
                </a:cxn>
                <a:cxn ang="0">
                  <a:pos x="T8" y="T9"/>
                </a:cxn>
              </a:cxnLst>
              <a:rect l="0" t="0" r="r" b="b"/>
              <a:pathLst>
                <a:path w="100" h="17">
                  <a:moveTo>
                    <a:pt x="0" y="17"/>
                  </a:moveTo>
                  <a:lnTo>
                    <a:pt x="83" y="17"/>
                  </a:lnTo>
                  <a:lnTo>
                    <a:pt x="100" y="0"/>
                  </a:lnTo>
                  <a:lnTo>
                    <a:pt x="16" y="0"/>
                  </a:lnTo>
                  <a:lnTo>
                    <a:pt x="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94" name="Freeform 8"/>
            <p:cNvSpPr>
              <a:spLocks/>
            </p:cNvSpPr>
            <p:nvPr/>
          </p:nvSpPr>
          <p:spPr bwMode="auto">
            <a:xfrm>
              <a:off x="3148" y="4065"/>
              <a:ext cx="100" cy="17"/>
            </a:xfrm>
            <a:custGeom>
              <a:avLst/>
              <a:gdLst>
                <a:gd name="T0" fmla="*/ 0 w 100"/>
                <a:gd name="T1" fmla="*/ 0 h 17"/>
                <a:gd name="T2" fmla="*/ 16 w 100"/>
                <a:gd name="T3" fmla="*/ 17 h 17"/>
                <a:gd name="T4" fmla="*/ 100 w 100"/>
                <a:gd name="T5" fmla="*/ 17 h 17"/>
                <a:gd name="T6" fmla="*/ 83 w 100"/>
                <a:gd name="T7" fmla="*/ 0 h 17"/>
                <a:gd name="T8" fmla="*/ 0 w 100"/>
                <a:gd name="T9" fmla="*/ 0 h 17"/>
              </a:gdLst>
              <a:ahLst/>
              <a:cxnLst>
                <a:cxn ang="0">
                  <a:pos x="T0" y="T1"/>
                </a:cxn>
                <a:cxn ang="0">
                  <a:pos x="T2" y="T3"/>
                </a:cxn>
                <a:cxn ang="0">
                  <a:pos x="T4" y="T5"/>
                </a:cxn>
                <a:cxn ang="0">
                  <a:pos x="T6" y="T7"/>
                </a:cxn>
                <a:cxn ang="0">
                  <a:pos x="T8" y="T9"/>
                </a:cxn>
              </a:cxnLst>
              <a:rect l="0" t="0" r="r" b="b"/>
              <a:pathLst>
                <a:path w="100" h="17">
                  <a:moveTo>
                    <a:pt x="0" y="0"/>
                  </a:moveTo>
                  <a:lnTo>
                    <a:pt x="16" y="17"/>
                  </a:lnTo>
                  <a:lnTo>
                    <a:pt x="100" y="17"/>
                  </a:lnTo>
                  <a:lnTo>
                    <a:pt x="83" y="0"/>
                  </a:lnTo>
                  <a:lnTo>
                    <a:pt x="0"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95" name="Freeform 9"/>
            <p:cNvSpPr>
              <a:spLocks/>
            </p:cNvSpPr>
            <p:nvPr/>
          </p:nvSpPr>
          <p:spPr bwMode="auto">
            <a:xfrm>
              <a:off x="3483" y="4065"/>
              <a:ext cx="100" cy="17"/>
            </a:xfrm>
            <a:custGeom>
              <a:avLst/>
              <a:gdLst>
                <a:gd name="T0" fmla="*/ 16 w 100"/>
                <a:gd name="T1" fmla="*/ 0 h 17"/>
                <a:gd name="T2" fmla="*/ 0 w 100"/>
                <a:gd name="T3" fmla="*/ 17 h 17"/>
                <a:gd name="T4" fmla="*/ 83 w 100"/>
                <a:gd name="T5" fmla="*/ 17 h 17"/>
                <a:gd name="T6" fmla="*/ 100 w 100"/>
                <a:gd name="T7" fmla="*/ 0 h 17"/>
                <a:gd name="T8" fmla="*/ 16 w 100"/>
                <a:gd name="T9" fmla="*/ 0 h 17"/>
              </a:gdLst>
              <a:ahLst/>
              <a:cxnLst>
                <a:cxn ang="0">
                  <a:pos x="T0" y="T1"/>
                </a:cxn>
                <a:cxn ang="0">
                  <a:pos x="T2" y="T3"/>
                </a:cxn>
                <a:cxn ang="0">
                  <a:pos x="T4" y="T5"/>
                </a:cxn>
                <a:cxn ang="0">
                  <a:pos x="T6" y="T7"/>
                </a:cxn>
                <a:cxn ang="0">
                  <a:pos x="T8" y="T9"/>
                </a:cxn>
              </a:cxnLst>
              <a:rect l="0" t="0" r="r" b="b"/>
              <a:pathLst>
                <a:path w="100" h="17">
                  <a:moveTo>
                    <a:pt x="16" y="0"/>
                  </a:moveTo>
                  <a:lnTo>
                    <a:pt x="0" y="17"/>
                  </a:lnTo>
                  <a:lnTo>
                    <a:pt x="83" y="17"/>
                  </a:lnTo>
                  <a:lnTo>
                    <a:pt x="100" y="0"/>
                  </a:lnTo>
                  <a:lnTo>
                    <a:pt x="16"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96" name="Freeform 10"/>
            <p:cNvSpPr>
              <a:spLocks/>
            </p:cNvSpPr>
            <p:nvPr/>
          </p:nvSpPr>
          <p:spPr bwMode="auto">
            <a:xfrm>
              <a:off x="3483" y="3987"/>
              <a:ext cx="100" cy="17"/>
            </a:xfrm>
            <a:custGeom>
              <a:avLst/>
              <a:gdLst>
                <a:gd name="T0" fmla="*/ 100 w 100"/>
                <a:gd name="T1" fmla="*/ 17 h 17"/>
                <a:gd name="T2" fmla="*/ 83 w 100"/>
                <a:gd name="T3" fmla="*/ 0 h 17"/>
                <a:gd name="T4" fmla="*/ 0 w 100"/>
                <a:gd name="T5" fmla="*/ 0 h 17"/>
                <a:gd name="T6" fmla="*/ 16 w 100"/>
                <a:gd name="T7" fmla="*/ 17 h 17"/>
                <a:gd name="T8" fmla="*/ 100 w 100"/>
                <a:gd name="T9" fmla="*/ 17 h 17"/>
              </a:gdLst>
              <a:ahLst/>
              <a:cxnLst>
                <a:cxn ang="0">
                  <a:pos x="T0" y="T1"/>
                </a:cxn>
                <a:cxn ang="0">
                  <a:pos x="T2" y="T3"/>
                </a:cxn>
                <a:cxn ang="0">
                  <a:pos x="T4" y="T5"/>
                </a:cxn>
                <a:cxn ang="0">
                  <a:pos x="T6" y="T7"/>
                </a:cxn>
                <a:cxn ang="0">
                  <a:pos x="T8" y="T9"/>
                </a:cxn>
              </a:cxnLst>
              <a:rect l="0" t="0" r="r" b="b"/>
              <a:pathLst>
                <a:path w="100" h="17">
                  <a:moveTo>
                    <a:pt x="100" y="17"/>
                  </a:moveTo>
                  <a:lnTo>
                    <a:pt x="83" y="0"/>
                  </a:lnTo>
                  <a:lnTo>
                    <a:pt x="0" y="0"/>
                  </a:lnTo>
                  <a:lnTo>
                    <a:pt x="16" y="17"/>
                  </a:lnTo>
                  <a:lnTo>
                    <a:pt x="10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97" name="Freeform 11"/>
            <p:cNvSpPr>
              <a:spLocks/>
            </p:cNvSpPr>
            <p:nvPr/>
          </p:nvSpPr>
          <p:spPr bwMode="auto">
            <a:xfrm>
              <a:off x="3332" y="4003"/>
              <a:ext cx="67" cy="62"/>
            </a:xfrm>
            <a:custGeom>
              <a:avLst/>
              <a:gdLst>
                <a:gd name="T0" fmla="*/ 405 w 463"/>
                <a:gd name="T1" fmla="*/ 0 h 427"/>
                <a:gd name="T2" fmla="*/ 347 w 463"/>
                <a:gd name="T3" fmla="*/ 57 h 427"/>
                <a:gd name="T4" fmla="*/ 347 w 463"/>
                <a:gd name="T5" fmla="*/ 239 h 427"/>
                <a:gd name="T6" fmla="*/ 96 w 463"/>
                <a:gd name="T7" fmla="*/ 15 h 427"/>
                <a:gd name="T8" fmla="*/ 35 w 463"/>
                <a:gd name="T9" fmla="*/ 7 h 427"/>
                <a:gd name="T10" fmla="*/ 0 w 463"/>
                <a:gd name="T11" fmla="*/ 61 h 427"/>
                <a:gd name="T12" fmla="*/ 0 w 463"/>
                <a:gd name="T13" fmla="*/ 370 h 427"/>
                <a:gd name="T14" fmla="*/ 58 w 463"/>
                <a:gd name="T15" fmla="*/ 427 h 427"/>
                <a:gd name="T16" fmla="*/ 116 w 463"/>
                <a:gd name="T17" fmla="*/ 370 h 427"/>
                <a:gd name="T18" fmla="*/ 116 w 463"/>
                <a:gd name="T19" fmla="*/ 189 h 427"/>
                <a:gd name="T20" fmla="*/ 366 w 463"/>
                <a:gd name="T21" fmla="*/ 412 h 427"/>
                <a:gd name="T22" fmla="*/ 405 w 463"/>
                <a:gd name="T23" fmla="*/ 427 h 427"/>
                <a:gd name="T24" fmla="*/ 428 w 463"/>
                <a:gd name="T25" fmla="*/ 420 h 427"/>
                <a:gd name="T26" fmla="*/ 463 w 463"/>
                <a:gd name="T27" fmla="*/ 366 h 427"/>
                <a:gd name="T28" fmla="*/ 463 w 463"/>
                <a:gd name="T29" fmla="*/ 57 h 427"/>
                <a:gd name="T30" fmla="*/ 405 w 463"/>
                <a:gd name="T3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427">
                  <a:moveTo>
                    <a:pt x="405" y="0"/>
                  </a:moveTo>
                  <a:cubicBezTo>
                    <a:pt x="374" y="0"/>
                    <a:pt x="347" y="27"/>
                    <a:pt x="347" y="57"/>
                  </a:cubicBezTo>
                  <a:cubicBezTo>
                    <a:pt x="347" y="239"/>
                    <a:pt x="347" y="239"/>
                    <a:pt x="347" y="239"/>
                  </a:cubicBezTo>
                  <a:cubicBezTo>
                    <a:pt x="96" y="15"/>
                    <a:pt x="96" y="15"/>
                    <a:pt x="96" y="15"/>
                  </a:cubicBezTo>
                  <a:cubicBezTo>
                    <a:pt x="81" y="4"/>
                    <a:pt x="54" y="0"/>
                    <a:pt x="35" y="7"/>
                  </a:cubicBezTo>
                  <a:cubicBezTo>
                    <a:pt x="12" y="19"/>
                    <a:pt x="0" y="38"/>
                    <a:pt x="0" y="61"/>
                  </a:cubicBezTo>
                  <a:cubicBezTo>
                    <a:pt x="0" y="370"/>
                    <a:pt x="0" y="370"/>
                    <a:pt x="0" y="370"/>
                  </a:cubicBezTo>
                  <a:cubicBezTo>
                    <a:pt x="0" y="400"/>
                    <a:pt x="27" y="427"/>
                    <a:pt x="58" y="427"/>
                  </a:cubicBezTo>
                  <a:cubicBezTo>
                    <a:pt x="89" y="427"/>
                    <a:pt x="116" y="400"/>
                    <a:pt x="116" y="370"/>
                  </a:cubicBezTo>
                  <a:cubicBezTo>
                    <a:pt x="116" y="189"/>
                    <a:pt x="116" y="189"/>
                    <a:pt x="116" y="189"/>
                  </a:cubicBezTo>
                  <a:cubicBezTo>
                    <a:pt x="366" y="412"/>
                    <a:pt x="366" y="412"/>
                    <a:pt x="366" y="412"/>
                  </a:cubicBezTo>
                  <a:cubicBezTo>
                    <a:pt x="378" y="424"/>
                    <a:pt x="389" y="427"/>
                    <a:pt x="405" y="427"/>
                  </a:cubicBezTo>
                  <a:cubicBezTo>
                    <a:pt x="412" y="427"/>
                    <a:pt x="420" y="427"/>
                    <a:pt x="428" y="420"/>
                  </a:cubicBezTo>
                  <a:cubicBezTo>
                    <a:pt x="451" y="408"/>
                    <a:pt x="463" y="389"/>
                    <a:pt x="463" y="366"/>
                  </a:cubicBezTo>
                  <a:cubicBezTo>
                    <a:pt x="463" y="57"/>
                    <a:pt x="463" y="57"/>
                    <a:pt x="463" y="57"/>
                  </a:cubicBezTo>
                  <a:cubicBezTo>
                    <a:pt x="463" y="27"/>
                    <a:pt x="436" y="0"/>
                    <a:pt x="405"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498" name="Freeform 12"/>
            <p:cNvSpPr>
              <a:spLocks noEditPoints="1"/>
            </p:cNvSpPr>
            <p:nvPr/>
          </p:nvSpPr>
          <p:spPr bwMode="auto">
            <a:xfrm>
              <a:off x="3539" y="4021"/>
              <a:ext cx="27" cy="27"/>
            </a:xfrm>
            <a:custGeom>
              <a:avLst/>
              <a:gdLst>
                <a:gd name="T0" fmla="*/ 0 w 193"/>
                <a:gd name="T1" fmla="*/ 96 h 193"/>
                <a:gd name="T2" fmla="*/ 96 w 193"/>
                <a:gd name="T3" fmla="*/ 193 h 193"/>
                <a:gd name="T4" fmla="*/ 193 w 193"/>
                <a:gd name="T5" fmla="*/ 96 h 193"/>
                <a:gd name="T6" fmla="*/ 96 w 193"/>
                <a:gd name="T7" fmla="*/ 0 h 193"/>
                <a:gd name="T8" fmla="*/ 0 w 193"/>
                <a:gd name="T9" fmla="*/ 96 h 193"/>
                <a:gd name="T10" fmla="*/ 154 w 193"/>
                <a:gd name="T11" fmla="*/ 96 h 193"/>
                <a:gd name="T12" fmla="*/ 96 w 193"/>
                <a:gd name="T13" fmla="*/ 154 h 193"/>
                <a:gd name="T14" fmla="*/ 38 w 193"/>
                <a:gd name="T15" fmla="*/ 96 h 193"/>
                <a:gd name="T16" fmla="*/ 96 w 193"/>
                <a:gd name="T17" fmla="*/ 39 h 193"/>
                <a:gd name="T18" fmla="*/ 154 w 193"/>
                <a:gd name="T19" fmla="*/ 9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0" y="96"/>
                  </a:moveTo>
                  <a:cubicBezTo>
                    <a:pt x="0" y="150"/>
                    <a:pt x="42" y="193"/>
                    <a:pt x="96" y="193"/>
                  </a:cubicBezTo>
                  <a:cubicBezTo>
                    <a:pt x="150" y="193"/>
                    <a:pt x="193" y="150"/>
                    <a:pt x="193" y="96"/>
                  </a:cubicBezTo>
                  <a:cubicBezTo>
                    <a:pt x="193" y="43"/>
                    <a:pt x="146" y="0"/>
                    <a:pt x="96" y="0"/>
                  </a:cubicBezTo>
                  <a:cubicBezTo>
                    <a:pt x="42" y="0"/>
                    <a:pt x="0" y="43"/>
                    <a:pt x="0" y="96"/>
                  </a:cubicBezTo>
                  <a:close/>
                  <a:moveTo>
                    <a:pt x="154" y="96"/>
                  </a:moveTo>
                  <a:cubicBezTo>
                    <a:pt x="154" y="127"/>
                    <a:pt x="127" y="154"/>
                    <a:pt x="96" y="154"/>
                  </a:cubicBezTo>
                  <a:cubicBezTo>
                    <a:pt x="65" y="154"/>
                    <a:pt x="38" y="127"/>
                    <a:pt x="38" y="96"/>
                  </a:cubicBezTo>
                  <a:cubicBezTo>
                    <a:pt x="38" y="66"/>
                    <a:pt x="62" y="39"/>
                    <a:pt x="96" y="39"/>
                  </a:cubicBezTo>
                  <a:cubicBezTo>
                    <a:pt x="127" y="39"/>
                    <a:pt x="154" y="66"/>
                    <a:pt x="154" y="96"/>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grpSp>
      <p:grpSp>
        <p:nvGrpSpPr>
          <p:cNvPr id="499" name="Group 498"/>
          <p:cNvGrpSpPr>
            <a:grpSpLocks noChangeAspect="1"/>
          </p:cNvGrpSpPr>
          <p:nvPr/>
        </p:nvGrpSpPr>
        <p:grpSpPr bwMode="auto">
          <a:xfrm>
            <a:off x="4754503" y="5378864"/>
            <a:ext cx="986557" cy="246114"/>
            <a:chOff x="3131" y="3976"/>
            <a:chExt cx="469" cy="117"/>
          </a:xfrm>
        </p:grpSpPr>
        <p:sp>
          <p:nvSpPr>
            <p:cNvPr id="500" name="Freeform 6"/>
            <p:cNvSpPr>
              <a:spLocks/>
            </p:cNvSpPr>
            <p:nvPr/>
          </p:nvSpPr>
          <p:spPr bwMode="auto">
            <a:xfrm>
              <a:off x="3131" y="3976"/>
              <a:ext cx="469" cy="117"/>
            </a:xfrm>
            <a:custGeom>
              <a:avLst/>
              <a:gdLst>
                <a:gd name="T0" fmla="*/ 469 w 469"/>
                <a:gd name="T1" fmla="*/ 39 h 117"/>
                <a:gd name="T2" fmla="*/ 469 w 469"/>
                <a:gd name="T3" fmla="*/ 28 h 117"/>
                <a:gd name="T4" fmla="*/ 441 w 469"/>
                <a:gd name="T5" fmla="*/ 0 h 117"/>
                <a:gd name="T6" fmla="*/ 247 w 469"/>
                <a:gd name="T7" fmla="*/ 0 h 117"/>
                <a:gd name="T8" fmla="*/ 222 w 469"/>
                <a:gd name="T9" fmla="*/ 0 h 117"/>
                <a:gd name="T10" fmla="*/ 28 w 469"/>
                <a:gd name="T11" fmla="*/ 0 h 117"/>
                <a:gd name="T12" fmla="*/ 0 w 469"/>
                <a:gd name="T13" fmla="*/ 28 h 117"/>
                <a:gd name="T14" fmla="*/ 0 w 469"/>
                <a:gd name="T15" fmla="*/ 39 h 117"/>
                <a:gd name="T16" fmla="*/ 5 w 469"/>
                <a:gd name="T17" fmla="*/ 39 h 117"/>
                <a:gd name="T18" fmla="*/ 5 w 469"/>
                <a:gd name="T19" fmla="*/ 78 h 117"/>
                <a:gd name="T20" fmla="*/ 0 w 469"/>
                <a:gd name="T21" fmla="*/ 78 h 117"/>
                <a:gd name="T22" fmla="*/ 0 w 469"/>
                <a:gd name="T23" fmla="*/ 89 h 117"/>
                <a:gd name="T24" fmla="*/ 28 w 469"/>
                <a:gd name="T25" fmla="*/ 117 h 117"/>
                <a:gd name="T26" fmla="*/ 441 w 469"/>
                <a:gd name="T27" fmla="*/ 117 h 117"/>
                <a:gd name="T28" fmla="*/ 469 w 469"/>
                <a:gd name="T29" fmla="*/ 89 h 117"/>
                <a:gd name="T30" fmla="*/ 469 w 469"/>
                <a:gd name="T31" fmla="*/ 78 h 117"/>
                <a:gd name="T32" fmla="*/ 463 w 469"/>
                <a:gd name="T33" fmla="*/ 78 h 117"/>
                <a:gd name="T34" fmla="*/ 463 w 469"/>
                <a:gd name="T35" fmla="*/ 39 h 117"/>
                <a:gd name="T36" fmla="*/ 469 w 469"/>
                <a:gd name="T37" fmla="*/ 3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9" h="117">
                  <a:moveTo>
                    <a:pt x="469" y="39"/>
                  </a:moveTo>
                  <a:lnTo>
                    <a:pt x="469" y="28"/>
                  </a:lnTo>
                  <a:lnTo>
                    <a:pt x="441" y="0"/>
                  </a:lnTo>
                  <a:lnTo>
                    <a:pt x="247" y="0"/>
                  </a:lnTo>
                  <a:lnTo>
                    <a:pt x="222" y="0"/>
                  </a:lnTo>
                  <a:lnTo>
                    <a:pt x="28" y="0"/>
                  </a:lnTo>
                  <a:lnTo>
                    <a:pt x="0" y="28"/>
                  </a:lnTo>
                  <a:lnTo>
                    <a:pt x="0" y="39"/>
                  </a:lnTo>
                  <a:lnTo>
                    <a:pt x="5" y="39"/>
                  </a:lnTo>
                  <a:lnTo>
                    <a:pt x="5" y="78"/>
                  </a:lnTo>
                  <a:lnTo>
                    <a:pt x="0" y="78"/>
                  </a:lnTo>
                  <a:lnTo>
                    <a:pt x="0" y="89"/>
                  </a:lnTo>
                  <a:lnTo>
                    <a:pt x="28" y="117"/>
                  </a:lnTo>
                  <a:lnTo>
                    <a:pt x="441" y="117"/>
                  </a:lnTo>
                  <a:lnTo>
                    <a:pt x="469" y="89"/>
                  </a:lnTo>
                  <a:lnTo>
                    <a:pt x="469" y="78"/>
                  </a:lnTo>
                  <a:lnTo>
                    <a:pt x="463" y="78"/>
                  </a:lnTo>
                  <a:lnTo>
                    <a:pt x="463" y="39"/>
                  </a:lnTo>
                  <a:lnTo>
                    <a:pt x="469" y="39"/>
                  </a:lnTo>
                  <a:close/>
                </a:path>
              </a:pathLst>
            </a:custGeom>
            <a:solidFill>
              <a:srgbClr val="034EA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501" name="Freeform 7"/>
            <p:cNvSpPr>
              <a:spLocks/>
            </p:cNvSpPr>
            <p:nvPr/>
          </p:nvSpPr>
          <p:spPr bwMode="auto">
            <a:xfrm>
              <a:off x="3148" y="3987"/>
              <a:ext cx="100" cy="17"/>
            </a:xfrm>
            <a:custGeom>
              <a:avLst/>
              <a:gdLst>
                <a:gd name="T0" fmla="*/ 0 w 100"/>
                <a:gd name="T1" fmla="*/ 17 h 17"/>
                <a:gd name="T2" fmla="*/ 83 w 100"/>
                <a:gd name="T3" fmla="*/ 17 h 17"/>
                <a:gd name="T4" fmla="*/ 100 w 100"/>
                <a:gd name="T5" fmla="*/ 0 h 17"/>
                <a:gd name="T6" fmla="*/ 16 w 100"/>
                <a:gd name="T7" fmla="*/ 0 h 17"/>
                <a:gd name="T8" fmla="*/ 0 w 100"/>
                <a:gd name="T9" fmla="*/ 17 h 17"/>
              </a:gdLst>
              <a:ahLst/>
              <a:cxnLst>
                <a:cxn ang="0">
                  <a:pos x="T0" y="T1"/>
                </a:cxn>
                <a:cxn ang="0">
                  <a:pos x="T2" y="T3"/>
                </a:cxn>
                <a:cxn ang="0">
                  <a:pos x="T4" y="T5"/>
                </a:cxn>
                <a:cxn ang="0">
                  <a:pos x="T6" y="T7"/>
                </a:cxn>
                <a:cxn ang="0">
                  <a:pos x="T8" y="T9"/>
                </a:cxn>
              </a:cxnLst>
              <a:rect l="0" t="0" r="r" b="b"/>
              <a:pathLst>
                <a:path w="100" h="17">
                  <a:moveTo>
                    <a:pt x="0" y="17"/>
                  </a:moveTo>
                  <a:lnTo>
                    <a:pt x="83" y="17"/>
                  </a:lnTo>
                  <a:lnTo>
                    <a:pt x="100" y="0"/>
                  </a:lnTo>
                  <a:lnTo>
                    <a:pt x="16" y="0"/>
                  </a:lnTo>
                  <a:lnTo>
                    <a:pt x="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502" name="Freeform 8"/>
            <p:cNvSpPr>
              <a:spLocks/>
            </p:cNvSpPr>
            <p:nvPr/>
          </p:nvSpPr>
          <p:spPr bwMode="auto">
            <a:xfrm>
              <a:off x="3148" y="4065"/>
              <a:ext cx="100" cy="17"/>
            </a:xfrm>
            <a:custGeom>
              <a:avLst/>
              <a:gdLst>
                <a:gd name="T0" fmla="*/ 0 w 100"/>
                <a:gd name="T1" fmla="*/ 0 h 17"/>
                <a:gd name="T2" fmla="*/ 16 w 100"/>
                <a:gd name="T3" fmla="*/ 17 h 17"/>
                <a:gd name="T4" fmla="*/ 100 w 100"/>
                <a:gd name="T5" fmla="*/ 17 h 17"/>
                <a:gd name="T6" fmla="*/ 83 w 100"/>
                <a:gd name="T7" fmla="*/ 0 h 17"/>
                <a:gd name="T8" fmla="*/ 0 w 100"/>
                <a:gd name="T9" fmla="*/ 0 h 17"/>
              </a:gdLst>
              <a:ahLst/>
              <a:cxnLst>
                <a:cxn ang="0">
                  <a:pos x="T0" y="T1"/>
                </a:cxn>
                <a:cxn ang="0">
                  <a:pos x="T2" y="T3"/>
                </a:cxn>
                <a:cxn ang="0">
                  <a:pos x="T4" y="T5"/>
                </a:cxn>
                <a:cxn ang="0">
                  <a:pos x="T6" y="T7"/>
                </a:cxn>
                <a:cxn ang="0">
                  <a:pos x="T8" y="T9"/>
                </a:cxn>
              </a:cxnLst>
              <a:rect l="0" t="0" r="r" b="b"/>
              <a:pathLst>
                <a:path w="100" h="17">
                  <a:moveTo>
                    <a:pt x="0" y="0"/>
                  </a:moveTo>
                  <a:lnTo>
                    <a:pt x="16" y="17"/>
                  </a:lnTo>
                  <a:lnTo>
                    <a:pt x="100" y="17"/>
                  </a:lnTo>
                  <a:lnTo>
                    <a:pt x="83" y="0"/>
                  </a:lnTo>
                  <a:lnTo>
                    <a:pt x="0"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503" name="Freeform 9"/>
            <p:cNvSpPr>
              <a:spLocks/>
            </p:cNvSpPr>
            <p:nvPr/>
          </p:nvSpPr>
          <p:spPr bwMode="auto">
            <a:xfrm>
              <a:off x="3483" y="4065"/>
              <a:ext cx="100" cy="17"/>
            </a:xfrm>
            <a:custGeom>
              <a:avLst/>
              <a:gdLst>
                <a:gd name="T0" fmla="*/ 16 w 100"/>
                <a:gd name="T1" fmla="*/ 0 h 17"/>
                <a:gd name="T2" fmla="*/ 0 w 100"/>
                <a:gd name="T3" fmla="*/ 17 h 17"/>
                <a:gd name="T4" fmla="*/ 83 w 100"/>
                <a:gd name="T5" fmla="*/ 17 h 17"/>
                <a:gd name="T6" fmla="*/ 100 w 100"/>
                <a:gd name="T7" fmla="*/ 0 h 17"/>
                <a:gd name="T8" fmla="*/ 16 w 100"/>
                <a:gd name="T9" fmla="*/ 0 h 17"/>
              </a:gdLst>
              <a:ahLst/>
              <a:cxnLst>
                <a:cxn ang="0">
                  <a:pos x="T0" y="T1"/>
                </a:cxn>
                <a:cxn ang="0">
                  <a:pos x="T2" y="T3"/>
                </a:cxn>
                <a:cxn ang="0">
                  <a:pos x="T4" y="T5"/>
                </a:cxn>
                <a:cxn ang="0">
                  <a:pos x="T6" y="T7"/>
                </a:cxn>
                <a:cxn ang="0">
                  <a:pos x="T8" y="T9"/>
                </a:cxn>
              </a:cxnLst>
              <a:rect l="0" t="0" r="r" b="b"/>
              <a:pathLst>
                <a:path w="100" h="17">
                  <a:moveTo>
                    <a:pt x="16" y="0"/>
                  </a:moveTo>
                  <a:lnTo>
                    <a:pt x="0" y="17"/>
                  </a:lnTo>
                  <a:lnTo>
                    <a:pt x="83" y="17"/>
                  </a:lnTo>
                  <a:lnTo>
                    <a:pt x="100" y="0"/>
                  </a:lnTo>
                  <a:lnTo>
                    <a:pt x="16" y="0"/>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504" name="Freeform 10"/>
            <p:cNvSpPr>
              <a:spLocks/>
            </p:cNvSpPr>
            <p:nvPr/>
          </p:nvSpPr>
          <p:spPr bwMode="auto">
            <a:xfrm>
              <a:off x="3483" y="3987"/>
              <a:ext cx="100" cy="17"/>
            </a:xfrm>
            <a:custGeom>
              <a:avLst/>
              <a:gdLst>
                <a:gd name="T0" fmla="*/ 100 w 100"/>
                <a:gd name="T1" fmla="*/ 17 h 17"/>
                <a:gd name="T2" fmla="*/ 83 w 100"/>
                <a:gd name="T3" fmla="*/ 0 h 17"/>
                <a:gd name="T4" fmla="*/ 0 w 100"/>
                <a:gd name="T5" fmla="*/ 0 h 17"/>
                <a:gd name="T6" fmla="*/ 16 w 100"/>
                <a:gd name="T7" fmla="*/ 17 h 17"/>
                <a:gd name="T8" fmla="*/ 100 w 100"/>
                <a:gd name="T9" fmla="*/ 17 h 17"/>
              </a:gdLst>
              <a:ahLst/>
              <a:cxnLst>
                <a:cxn ang="0">
                  <a:pos x="T0" y="T1"/>
                </a:cxn>
                <a:cxn ang="0">
                  <a:pos x="T2" y="T3"/>
                </a:cxn>
                <a:cxn ang="0">
                  <a:pos x="T4" y="T5"/>
                </a:cxn>
                <a:cxn ang="0">
                  <a:pos x="T6" y="T7"/>
                </a:cxn>
                <a:cxn ang="0">
                  <a:pos x="T8" y="T9"/>
                </a:cxn>
              </a:cxnLst>
              <a:rect l="0" t="0" r="r" b="b"/>
              <a:pathLst>
                <a:path w="100" h="17">
                  <a:moveTo>
                    <a:pt x="100" y="17"/>
                  </a:moveTo>
                  <a:lnTo>
                    <a:pt x="83" y="0"/>
                  </a:lnTo>
                  <a:lnTo>
                    <a:pt x="0" y="0"/>
                  </a:lnTo>
                  <a:lnTo>
                    <a:pt x="16" y="17"/>
                  </a:lnTo>
                  <a:lnTo>
                    <a:pt x="100" y="17"/>
                  </a:ln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505" name="Freeform 11"/>
            <p:cNvSpPr>
              <a:spLocks/>
            </p:cNvSpPr>
            <p:nvPr/>
          </p:nvSpPr>
          <p:spPr bwMode="auto">
            <a:xfrm>
              <a:off x="3332" y="4003"/>
              <a:ext cx="67" cy="62"/>
            </a:xfrm>
            <a:custGeom>
              <a:avLst/>
              <a:gdLst>
                <a:gd name="T0" fmla="*/ 405 w 463"/>
                <a:gd name="T1" fmla="*/ 0 h 427"/>
                <a:gd name="T2" fmla="*/ 347 w 463"/>
                <a:gd name="T3" fmla="*/ 57 h 427"/>
                <a:gd name="T4" fmla="*/ 347 w 463"/>
                <a:gd name="T5" fmla="*/ 239 h 427"/>
                <a:gd name="T6" fmla="*/ 96 w 463"/>
                <a:gd name="T7" fmla="*/ 15 h 427"/>
                <a:gd name="T8" fmla="*/ 35 w 463"/>
                <a:gd name="T9" fmla="*/ 7 h 427"/>
                <a:gd name="T10" fmla="*/ 0 w 463"/>
                <a:gd name="T11" fmla="*/ 61 h 427"/>
                <a:gd name="T12" fmla="*/ 0 w 463"/>
                <a:gd name="T13" fmla="*/ 370 h 427"/>
                <a:gd name="T14" fmla="*/ 58 w 463"/>
                <a:gd name="T15" fmla="*/ 427 h 427"/>
                <a:gd name="T16" fmla="*/ 116 w 463"/>
                <a:gd name="T17" fmla="*/ 370 h 427"/>
                <a:gd name="T18" fmla="*/ 116 w 463"/>
                <a:gd name="T19" fmla="*/ 189 h 427"/>
                <a:gd name="T20" fmla="*/ 366 w 463"/>
                <a:gd name="T21" fmla="*/ 412 h 427"/>
                <a:gd name="T22" fmla="*/ 405 w 463"/>
                <a:gd name="T23" fmla="*/ 427 h 427"/>
                <a:gd name="T24" fmla="*/ 428 w 463"/>
                <a:gd name="T25" fmla="*/ 420 h 427"/>
                <a:gd name="T26" fmla="*/ 463 w 463"/>
                <a:gd name="T27" fmla="*/ 366 h 427"/>
                <a:gd name="T28" fmla="*/ 463 w 463"/>
                <a:gd name="T29" fmla="*/ 57 h 427"/>
                <a:gd name="T30" fmla="*/ 405 w 463"/>
                <a:gd name="T3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427">
                  <a:moveTo>
                    <a:pt x="405" y="0"/>
                  </a:moveTo>
                  <a:cubicBezTo>
                    <a:pt x="374" y="0"/>
                    <a:pt x="347" y="27"/>
                    <a:pt x="347" y="57"/>
                  </a:cubicBezTo>
                  <a:cubicBezTo>
                    <a:pt x="347" y="239"/>
                    <a:pt x="347" y="239"/>
                    <a:pt x="347" y="239"/>
                  </a:cubicBezTo>
                  <a:cubicBezTo>
                    <a:pt x="96" y="15"/>
                    <a:pt x="96" y="15"/>
                    <a:pt x="96" y="15"/>
                  </a:cubicBezTo>
                  <a:cubicBezTo>
                    <a:pt x="81" y="4"/>
                    <a:pt x="54" y="0"/>
                    <a:pt x="35" y="7"/>
                  </a:cubicBezTo>
                  <a:cubicBezTo>
                    <a:pt x="12" y="19"/>
                    <a:pt x="0" y="38"/>
                    <a:pt x="0" y="61"/>
                  </a:cubicBezTo>
                  <a:cubicBezTo>
                    <a:pt x="0" y="370"/>
                    <a:pt x="0" y="370"/>
                    <a:pt x="0" y="370"/>
                  </a:cubicBezTo>
                  <a:cubicBezTo>
                    <a:pt x="0" y="400"/>
                    <a:pt x="27" y="427"/>
                    <a:pt x="58" y="427"/>
                  </a:cubicBezTo>
                  <a:cubicBezTo>
                    <a:pt x="89" y="427"/>
                    <a:pt x="116" y="400"/>
                    <a:pt x="116" y="370"/>
                  </a:cubicBezTo>
                  <a:cubicBezTo>
                    <a:pt x="116" y="189"/>
                    <a:pt x="116" y="189"/>
                    <a:pt x="116" y="189"/>
                  </a:cubicBezTo>
                  <a:cubicBezTo>
                    <a:pt x="366" y="412"/>
                    <a:pt x="366" y="412"/>
                    <a:pt x="366" y="412"/>
                  </a:cubicBezTo>
                  <a:cubicBezTo>
                    <a:pt x="378" y="424"/>
                    <a:pt x="389" y="427"/>
                    <a:pt x="405" y="427"/>
                  </a:cubicBezTo>
                  <a:cubicBezTo>
                    <a:pt x="412" y="427"/>
                    <a:pt x="420" y="427"/>
                    <a:pt x="428" y="420"/>
                  </a:cubicBezTo>
                  <a:cubicBezTo>
                    <a:pt x="451" y="408"/>
                    <a:pt x="463" y="389"/>
                    <a:pt x="463" y="366"/>
                  </a:cubicBezTo>
                  <a:cubicBezTo>
                    <a:pt x="463" y="57"/>
                    <a:pt x="463" y="57"/>
                    <a:pt x="463" y="57"/>
                  </a:cubicBezTo>
                  <a:cubicBezTo>
                    <a:pt x="463" y="27"/>
                    <a:pt x="436" y="0"/>
                    <a:pt x="405"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sp>
          <p:nvSpPr>
            <p:cNvPr id="506" name="Freeform 12"/>
            <p:cNvSpPr>
              <a:spLocks noEditPoints="1"/>
            </p:cNvSpPr>
            <p:nvPr/>
          </p:nvSpPr>
          <p:spPr bwMode="auto">
            <a:xfrm>
              <a:off x="3539" y="4021"/>
              <a:ext cx="27" cy="27"/>
            </a:xfrm>
            <a:custGeom>
              <a:avLst/>
              <a:gdLst>
                <a:gd name="T0" fmla="*/ 0 w 193"/>
                <a:gd name="T1" fmla="*/ 96 h 193"/>
                <a:gd name="T2" fmla="*/ 96 w 193"/>
                <a:gd name="T3" fmla="*/ 193 h 193"/>
                <a:gd name="T4" fmla="*/ 193 w 193"/>
                <a:gd name="T5" fmla="*/ 96 h 193"/>
                <a:gd name="T6" fmla="*/ 96 w 193"/>
                <a:gd name="T7" fmla="*/ 0 h 193"/>
                <a:gd name="T8" fmla="*/ 0 w 193"/>
                <a:gd name="T9" fmla="*/ 96 h 193"/>
                <a:gd name="T10" fmla="*/ 154 w 193"/>
                <a:gd name="T11" fmla="*/ 96 h 193"/>
                <a:gd name="T12" fmla="*/ 96 w 193"/>
                <a:gd name="T13" fmla="*/ 154 h 193"/>
                <a:gd name="T14" fmla="*/ 38 w 193"/>
                <a:gd name="T15" fmla="*/ 96 h 193"/>
                <a:gd name="T16" fmla="*/ 96 w 193"/>
                <a:gd name="T17" fmla="*/ 39 h 193"/>
                <a:gd name="T18" fmla="*/ 154 w 193"/>
                <a:gd name="T19" fmla="*/ 9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0" y="96"/>
                  </a:moveTo>
                  <a:cubicBezTo>
                    <a:pt x="0" y="150"/>
                    <a:pt x="42" y="193"/>
                    <a:pt x="96" y="193"/>
                  </a:cubicBezTo>
                  <a:cubicBezTo>
                    <a:pt x="150" y="193"/>
                    <a:pt x="193" y="150"/>
                    <a:pt x="193" y="96"/>
                  </a:cubicBezTo>
                  <a:cubicBezTo>
                    <a:pt x="193" y="43"/>
                    <a:pt x="146" y="0"/>
                    <a:pt x="96" y="0"/>
                  </a:cubicBezTo>
                  <a:cubicBezTo>
                    <a:pt x="42" y="0"/>
                    <a:pt x="0" y="43"/>
                    <a:pt x="0" y="96"/>
                  </a:cubicBezTo>
                  <a:close/>
                  <a:moveTo>
                    <a:pt x="154" y="96"/>
                  </a:moveTo>
                  <a:cubicBezTo>
                    <a:pt x="154" y="127"/>
                    <a:pt x="127" y="154"/>
                    <a:pt x="96" y="154"/>
                  </a:cubicBezTo>
                  <a:cubicBezTo>
                    <a:pt x="65" y="154"/>
                    <a:pt x="38" y="127"/>
                    <a:pt x="38" y="96"/>
                  </a:cubicBezTo>
                  <a:cubicBezTo>
                    <a:pt x="38" y="66"/>
                    <a:pt x="62" y="39"/>
                    <a:pt x="96" y="39"/>
                  </a:cubicBezTo>
                  <a:cubicBezTo>
                    <a:pt x="127" y="39"/>
                    <a:pt x="154" y="66"/>
                    <a:pt x="154" y="96"/>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defRPr/>
              </a:pPr>
              <a:endParaRPr lang="en-US" sz="1836" kern="0">
                <a:solidFill>
                  <a:srgbClr val="4C4C4E"/>
                </a:solidFill>
                <a:latin typeface="Arial" charset="0"/>
                <a:ea typeface="ＭＳ Ｐゴシック" charset="-128"/>
              </a:endParaRPr>
            </a:p>
          </p:txBody>
        </p:sp>
      </p:grpSp>
      <p:grpSp>
        <p:nvGrpSpPr>
          <p:cNvPr id="507" name="Group 506"/>
          <p:cNvGrpSpPr/>
          <p:nvPr/>
        </p:nvGrpSpPr>
        <p:grpSpPr>
          <a:xfrm>
            <a:off x="4743737" y="5216726"/>
            <a:ext cx="1013681" cy="104626"/>
            <a:chOff x="1221959" y="4494676"/>
            <a:chExt cx="993895" cy="102584"/>
          </a:xfrm>
        </p:grpSpPr>
        <p:grpSp>
          <p:nvGrpSpPr>
            <p:cNvPr id="508" name="Group 507"/>
            <p:cNvGrpSpPr/>
            <p:nvPr/>
          </p:nvGrpSpPr>
          <p:grpSpPr>
            <a:xfrm>
              <a:off x="1221959" y="4494676"/>
              <a:ext cx="326988" cy="102584"/>
              <a:chOff x="1323975" y="4700588"/>
              <a:chExt cx="809625" cy="254000"/>
            </a:xfrm>
          </p:grpSpPr>
          <p:sp>
            <p:nvSpPr>
              <p:cNvPr id="529"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0"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1"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2"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3"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4"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5"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6"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37"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509" name="Group 508"/>
            <p:cNvGrpSpPr/>
            <p:nvPr/>
          </p:nvGrpSpPr>
          <p:grpSpPr>
            <a:xfrm>
              <a:off x="1555412" y="4494676"/>
              <a:ext cx="326988" cy="102584"/>
              <a:chOff x="1323975" y="4700588"/>
              <a:chExt cx="809625" cy="254000"/>
            </a:xfrm>
          </p:grpSpPr>
          <p:sp>
            <p:nvSpPr>
              <p:cNvPr id="520"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1"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2"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3"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4"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5"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6"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7"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28"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510" name="Group 509"/>
            <p:cNvGrpSpPr/>
            <p:nvPr/>
          </p:nvGrpSpPr>
          <p:grpSpPr>
            <a:xfrm>
              <a:off x="1888866" y="4494676"/>
              <a:ext cx="326988" cy="102584"/>
              <a:chOff x="1323975" y="4700588"/>
              <a:chExt cx="809625" cy="254000"/>
            </a:xfrm>
          </p:grpSpPr>
          <p:sp>
            <p:nvSpPr>
              <p:cNvPr id="511"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2"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3"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4"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5"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6"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7"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8"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19"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grpSp>
        <p:nvGrpSpPr>
          <p:cNvPr id="538" name="Group 537"/>
          <p:cNvGrpSpPr/>
          <p:nvPr/>
        </p:nvGrpSpPr>
        <p:grpSpPr>
          <a:xfrm>
            <a:off x="4743737" y="5667117"/>
            <a:ext cx="1013681" cy="104626"/>
            <a:chOff x="1221959" y="4494676"/>
            <a:chExt cx="993895" cy="102584"/>
          </a:xfrm>
        </p:grpSpPr>
        <p:grpSp>
          <p:nvGrpSpPr>
            <p:cNvPr id="539" name="Group 538"/>
            <p:cNvGrpSpPr/>
            <p:nvPr/>
          </p:nvGrpSpPr>
          <p:grpSpPr>
            <a:xfrm>
              <a:off x="1221959" y="4494676"/>
              <a:ext cx="326988" cy="102584"/>
              <a:chOff x="1323975" y="4700588"/>
              <a:chExt cx="809625" cy="254000"/>
            </a:xfrm>
          </p:grpSpPr>
          <p:sp>
            <p:nvSpPr>
              <p:cNvPr id="560"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1"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2"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3"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4"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5"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6"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7"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68"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540" name="Group 539"/>
            <p:cNvGrpSpPr/>
            <p:nvPr/>
          </p:nvGrpSpPr>
          <p:grpSpPr>
            <a:xfrm>
              <a:off x="1555412" y="4494676"/>
              <a:ext cx="326988" cy="102584"/>
              <a:chOff x="1323975" y="4700588"/>
              <a:chExt cx="809625" cy="254000"/>
            </a:xfrm>
          </p:grpSpPr>
          <p:sp>
            <p:nvSpPr>
              <p:cNvPr id="551"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2"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3"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4"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5"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6"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7"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8"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9"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541" name="Group 540"/>
            <p:cNvGrpSpPr/>
            <p:nvPr/>
          </p:nvGrpSpPr>
          <p:grpSpPr>
            <a:xfrm>
              <a:off x="1888866" y="4494676"/>
              <a:ext cx="326988" cy="102584"/>
              <a:chOff x="1323975" y="4700588"/>
              <a:chExt cx="809625" cy="254000"/>
            </a:xfrm>
          </p:grpSpPr>
          <p:sp>
            <p:nvSpPr>
              <p:cNvPr id="542"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43"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44"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45"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46"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47"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48"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49"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50"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grpSp>
        <p:nvGrpSpPr>
          <p:cNvPr id="569" name="Group 568"/>
          <p:cNvGrpSpPr/>
          <p:nvPr/>
        </p:nvGrpSpPr>
        <p:grpSpPr>
          <a:xfrm>
            <a:off x="4743737" y="6145755"/>
            <a:ext cx="1013681" cy="104626"/>
            <a:chOff x="1221959" y="4494676"/>
            <a:chExt cx="993895" cy="102584"/>
          </a:xfrm>
        </p:grpSpPr>
        <p:grpSp>
          <p:nvGrpSpPr>
            <p:cNvPr id="570" name="Group 569"/>
            <p:cNvGrpSpPr/>
            <p:nvPr/>
          </p:nvGrpSpPr>
          <p:grpSpPr>
            <a:xfrm>
              <a:off x="1221959" y="4494676"/>
              <a:ext cx="326988" cy="102584"/>
              <a:chOff x="1323975" y="4700588"/>
              <a:chExt cx="809625" cy="254000"/>
            </a:xfrm>
          </p:grpSpPr>
          <p:sp>
            <p:nvSpPr>
              <p:cNvPr id="591"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2"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3"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4"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5"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6"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7"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8"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9"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571" name="Group 570"/>
            <p:cNvGrpSpPr/>
            <p:nvPr/>
          </p:nvGrpSpPr>
          <p:grpSpPr>
            <a:xfrm>
              <a:off x="1555412" y="4494676"/>
              <a:ext cx="326988" cy="102584"/>
              <a:chOff x="1323975" y="4700588"/>
              <a:chExt cx="809625" cy="254000"/>
            </a:xfrm>
          </p:grpSpPr>
          <p:sp>
            <p:nvSpPr>
              <p:cNvPr id="582"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3"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4"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5"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6"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7"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8"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9"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90"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nvGrpSpPr>
            <p:cNvPr id="572" name="Group 571"/>
            <p:cNvGrpSpPr/>
            <p:nvPr/>
          </p:nvGrpSpPr>
          <p:grpSpPr>
            <a:xfrm>
              <a:off x="1888866" y="4494676"/>
              <a:ext cx="326988" cy="102584"/>
              <a:chOff x="1323975" y="4700588"/>
              <a:chExt cx="809625" cy="254000"/>
            </a:xfrm>
          </p:grpSpPr>
          <p:sp>
            <p:nvSpPr>
              <p:cNvPr id="573" name="Freeform 424"/>
              <p:cNvSpPr>
                <a:spLocks/>
              </p:cNvSpPr>
              <p:nvPr/>
            </p:nvSpPr>
            <p:spPr bwMode="auto">
              <a:xfrm>
                <a:off x="1323975" y="4700588"/>
                <a:ext cx="809625" cy="254000"/>
              </a:xfrm>
              <a:custGeom>
                <a:avLst/>
                <a:gdLst>
                  <a:gd name="T0" fmla="*/ 915 w 951"/>
                  <a:gd name="T1" fmla="*/ 298 h 298"/>
                  <a:gd name="T2" fmla="*/ 36 w 951"/>
                  <a:gd name="T3" fmla="*/ 298 h 298"/>
                  <a:gd name="T4" fmla="*/ 0 w 951"/>
                  <a:gd name="T5" fmla="*/ 263 h 298"/>
                  <a:gd name="T6" fmla="*/ 0 w 951"/>
                  <a:gd name="T7" fmla="*/ 36 h 298"/>
                  <a:gd name="T8" fmla="*/ 36 w 951"/>
                  <a:gd name="T9" fmla="*/ 0 h 298"/>
                  <a:gd name="T10" fmla="*/ 915 w 951"/>
                  <a:gd name="T11" fmla="*/ 0 h 298"/>
                  <a:gd name="T12" fmla="*/ 951 w 951"/>
                  <a:gd name="T13" fmla="*/ 36 h 298"/>
                  <a:gd name="T14" fmla="*/ 951 w 951"/>
                  <a:gd name="T15" fmla="*/ 263 h 298"/>
                  <a:gd name="T16" fmla="*/ 915 w 951"/>
                  <a:gd name="T1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1" h="298">
                    <a:moveTo>
                      <a:pt x="915" y="298"/>
                    </a:moveTo>
                    <a:cubicBezTo>
                      <a:pt x="36" y="298"/>
                      <a:pt x="36" y="298"/>
                      <a:pt x="36" y="298"/>
                    </a:cubicBezTo>
                    <a:cubicBezTo>
                      <a:pt x="16" y="298"/>
                      <a:pt x="0" y="282"/>
                      <a:pt x="0" y="263"/>
                    </a:cubicBezTo>
                    <a:cubicBezTo>
                      <a:pt x="0" y="36"/>
                      <a:pt x="0" y="36"/>
                      <a:pt x="0" y="36"/>
                    </a:cubicBezTo>
                    <a:cubicBezTo>
                      <a:pt x="0" y="16"/>
                      <a:pt x="16" y="0"/>
                      <a:pt x="36" y="0"/>
                    </a:cubicBezTo>
                    <a:cubicBezTo>
                      <a:pt x="915" y="0"/>
                      <a:pt x="915" y="0"/>
                      <a:pt x="915" y="0"/>
                    </a:cubicBezTo>
                    <a:cubicBezTo>
                      <a:pt x="935" y="0"/>
                      <a:pt x="951" y="16"/>
                      <a:pt x="951" y="36"/>
                    </a:cubicBezTo>
                    <a:cubicBezTo>
                      <a:pt x="951" y="263"/>
                      <a:pt x="951" y="263"/>
                      <a:pt x="951" y="263"/>
                    </a:cubicBezTo>
                    <a:cubicBezTo>
                      <a:pt x="951" y="282"/>
                      <a:pt x="935" y="298"/>
                      <a:pt x="915" y="298"/>
                    </a:cubicBezTo>
                    <a:close/>
                  </a:path>
                </a:pathLst>
              </a:cu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74" name="Freeform 425"/>
              <p:cNvSpPr>
                <a:spLocks/>
              </p:cNvSpPr>
              <p:nvPr/>
            </p:nvSpPr>
            <p:spPr bwMode="auto">
              <a:xfrm>
                <a:off x="1362075"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75" name="Oval 426"/>
              <p:cNvSpPr>
                <a:spLocks noChangeArrowheads="1"/>
              </p:cNvSpPr>
              <p:nvPr/>
            </p:nvSpPr>
            <p:spPr bwMode="auto">
              <a:xfrm>
                <a:off x="1657350"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76" name="Freeform 427"/>
              <p:cNvSpPr>
                <a:spLocks/>
              </p:cNvSpPr>
              <p:nvPr/>
            </p:nvSpPr>
            <p:spPr bwMode="auto">
              <a:xfrm>
                <a:off x="1362075"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77" name="Oval 428"/>
              <p:cNvSpPr>
                <a:spLocks noChangeArrowheads="1"/>
              </p:cNvSpPr>
              <p:nvPr/>
            </p:nvSpPr>
            <p:spPr bwMode="auto">
              <a:xfrm>
                <a:off x="1657350"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78" name="Freeform 429"/>
              <p:cNvSpPr>
                <a:spLocks/>
              </p:cNvSpPr>
              <p:nvPr/>
            </p:nvSpPr>
            <p:spPr bwMode="auto">
              <a:xfrm>
                <a:off x="1738313" y="47355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79" name="Oval 430"/>
              <p:cNvSpPr>
                <a:spLocks noChangeArrowheads="1"/>
              </p:cNvSpPr>
              <p:nvPr/>
            </p:nvSpPr>
            <p:spPr bwMode="auto">
              <a:xfrm>
                <a:off x="2033588" y="4759325"/>
                <a:ext cx="36513" cy="36513"/>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0" name="Freeform 431"/>
              <p:cNvSpPr>
                <a:spLocks/>
              </p:cNvSpPr>
              <p:nvPr/>
            </p:nvSpPr>
            <p:spPr bwMode="auto">
              <a:xfrm>
                <a:off x="1738313" y="4837113"/>
                <a:ext cx="352425" cy="84138"/>
              </a:xfrm>
              <a:custGeom>
                <a:avLst/>
                <a:gdLst>
                  <a:gd name="T0" fmla="*/ 398 w 414"/>
                  <a:gd name="T1" fmla="*/ 0 h 98"/>
                  <a:gd name="T2" fmla="*/ 17 w 414"/>
                  <a:gd name="T3" fmla="*/ 0 h 98"/>
                  <a:gd name="T4" fmla="*/ 0 w 414"/>
                  <a:gd name="T5" fmla="*/ 12 h 98"/>
                  <a:gd name="T6" fmla="*/ 0 w 414"/>
                  <a:gd name="T7" fmla="*/ 86 h 98"/>
                  <a:gd name="T8" fmla="*/ 17 w 414"/>
                  <a:gd name="T9" fmla="*/ 98 h 98"/>
                  <a:gd name="T10" fmla="*/ 398 w 414"/>
                  <a:gd name="T11" fmla="*/ 98 h 98"/>
                  <a:gd name="T12" fmla="*/ 414 w 414"/>
                  <a:gd name="T13" fmla="*/ 86 h 98"/>
                  <a:gd name="T14" fmla="*/ 414 w 414"/>
                  <a:gd name="T15" fmla="*/ 12 h 98"/>
                  <a:gd name="T16" fmla="*/ 398 w 414"/>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98">
                    <a:moveTo>
                      <a:pt x="398" y="0"/>
                    </a:moveTo>
                    <a:cubicBezTo>
                      <a:pt x="17" y="0"/>
                      <a:pt x="17" y="0"/>
                      <a:pt x="17" y="0"/>
                    </a:cubicBezTo>
                    <a:cubicBezTo>
                      <a:pt x="8" y="0"/>
                      <a:pt x="0" y="5"/>
                      <a:pt x="0" y="12"/>
                    </a:cubicBezTo>
                    <a:cubicBezTo>
                      <a:pt x="0" y="86"/>
                      <a:pt x="0" y="86"/>
                      <a:pt x="0" y="86"/>
                    </a:cubicBezTo>
                    <a:cubicBezTo>
                      <a:pt x="0" y="92"/>
                      <a:pt x="8" y="98"/>
                      <a:pt x="17" y="98"/>
                    </a:cubicBezTo>
                    <a:cubicBezTo>
                      <a:pt x="398" y="98"/>
                      <a:pt x="398" y="98"/>
                      <a:pt x="398" y="98"/>
                    </a:cubicBezTo>
                    <a:cubicBezTo>
                      <a:pt x="407" y="98"/>
                      <a:pt x="414" y="92"/>
                      <a:pt x="414" y="86"/>
                    </a:cubicBezTo>
                    <a:cubicBezTo>
                      <a:pt x="414" y="12"/>
                      <a:pt x="414" y="12"/>
                      <a:pt x="414" y="12"/>
                    </a:cubicBezTo>
                    <a:cubicBezTo>
                      <a:pt x="414" y="5"/>
                      <a:pt x="407" y="0"/>
                      <a:pt x="398" y="0"/>
                    </a:cubicBezTo>
                    <a:close/>
                  </a:path>
                </a:pathLst>
              </a:custGeom>
              <a:solidFill>
                <a:srgbClr val="B0CB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sp>
            <p:nvSpPr>
              <p:cNvPr id="581" name="Oval 432"/>
              <p:cNvSpPr>
                <a:spLocks noChangeArrowheads="1"/>
              </p:cNvSpPr>
              <p:nvPr/>
            </p:nvSpPr>
            <p:spPr bwMode="auto">
              <a:xfrm>
                <a:off x="2033588" y="4860925"/>
                <a:ext cx="36513" cy="34925"/>
              </a:xfrm>
              <a:prstGeom prst="ellipse">
                <a:avLst/>
              </a:prstGeom>
              <a:solidFill>
                <a:srgbClr val="02439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621716" fontAlgn="base">
                  <a:spcBef>
                    <a:spcPct val="0"/>
                  </a:spcBef>
                  <a:spcAft>
                    <a:spcPct val="0"/>
                  </a:spcAft>
                </a:pPr>
                <a:endParaRPr lang="en-US" sz="1836" kern="0">
                  <a:solidFill>
                    <a:srgbClr val="4C4C4E"/>
                  </a:solidFill>
                  <a:latin typeface="Arial" charset="0"/>
                  <a:ea typeface="ＭＳ Ｐゴシック" charset="-128"/>
                </a:endParaRPr>
              </a:p>
            </p:txBody>
          </p:sp>
        </p:grpSp>
      </p:grpSp>
      <p:sp>
        <p:nvSpPr>
          <p:cNvPr id="600" name="TextBox 599"/>
          <p:cNvSpPr txBox="1"/>
          <p:nvPr/>
        </p:nvSpPr>
        <p:spPr>
          <a:xfrm>
            <a:off x="5878932" y="5654264"/>
            <a:ext cx="846886" cy="430309"/>
          </a:xfrm>
          <a:prstGeom prst="rect">
            <a:avLst/>
          </a:prstGeom>
          <a:noFill/>
        </p:spPr>
        <p:txBody>
          <a:bodyPr wrap="none" lIns="0" rIns="0" rtlCol="0">
            <a:spAutoFit/>
          </a:bodyPr>
          <a:lstStyle/>
          <a:p>
            <a:pPr algn="ctr" defTabSz="621716" fontAlgn="base">
              <a:spcBef>
                <a:spcPct val="0"/>
              </a:spcBef>
              <a:spcAft>
                <a:spcPct val="0"/>
              </a:spcAft>
            </a:pPr>
            <a:r>
              <a:rPr lang="en-US" sz="1071" kern="0" dirty="0">
                <a:solidFill>
                  <a:srgbClr val="4C4C4E"/>
                </a:solidFill>
                <a:latin typeface="Gotham Rounded Medium"/>
                <a:ea typeface="ＭＳ Ｐゴシック" charset="-128"/>
              </a:rPr>
              <a:t>One </a:t>
            </a:r>
            <a:br>
              <a:rPr lang="en-US" sz="1071" kern="0" dirty="0">
                <a:solidFill>
                  <a:srgbClr val="4C4C4E"/>
                </a:solidFill>
                <a:latin typeface="Gotham Rounded Medium"/>
                <a:ea typeface="ＭＳ Ｐゴシック" charset="-128"/>
              </a:rPr>
            </a:br>
            <a:r>
              <a:rPr lang="en-US" sz="1071" kern="0" dirty="0">
                <a:solidFill>
                  <a:srgbClr val="4C4C4E"/>
                </a:solidFill>
                <a:latin typeface="Gotham Rounded Medium"/>
                <a:ea typeface="ＭＳ Ｐゴシック" charset="-128"/>
              </a:rPr>
              <a:t>Large Cluster</a:t>
            </a:r>
          </a:p>
        </p:txBody>
      </p:sp>
      <p:sp>
        <p:nvSpPr>
          <p:cNvPr id="601" name="TextBox 600"/>
          <p:cNvSpPr txBox="1"/>
          <p:nvPr/>
        </p:nvSpPr>
        <p:spPr>
          <a:xfrm>
            <a:off x="225236" y="5654264"/>
            <a:ext cx="846886" cy="430309"/>
          </a:xfrm>
          <a:prstGeom prst="rect">
            <a:avLst/>
          </a:prstGeom>
          <a:noFill/>
        </p:spPr>
        <p:txBody>
          <a:bodyPr wrap="none" lIns="0" rIns="0" rtlCol="0">
            <a:spAutoFit/>
          </a:bodyPr>
          <a:lstStyle/>
          <a:p>
            <a:pPr algn="ctr" defTabSz="621716" fontAlgn="base">
              <a:spcBef>
                <a:spcPct val="0"/>
              </a:spcBef>
              <a:spcAft>
                <a:spcPct val="0"/>
              </a:spcAft>
            </a:pPr>
            <a:r>
              <a:rPr lang="en-US" sz="1071" kern="0" dirty="0">
                <a:solidFill>
                  <a:srgbClr val="4C4C4E"/>
                </a:solidFill>
                <a:latin typeface="Gotham Rounded Medium"/>
                <a:ea typeface="ＭＳ Ｐゴシック" charset="-128"/>
              </a:rPr>
              <a:t>One </a:t>
            </a:r>
            <a:br>
              <a:rPr lang="en-US" sz="1071" kern="0" dirty="0">
                <a:solidFill>
                  <a:srgbClr val="4C4C4E"/>
                </a:solidFill>
                <a:latin typeface="Gotham Rounded Medium"/>
                <a:ea typeface="ＭＳ Ｐゴシック" charset="-128"/>
              </a:rPr>
            </a:br>
            <a:r>
              <a:rPr lang="en-US" sz="1071" kern="0" dirty="0">
                <a:solidFill>
                  <a:srgbClr val="4C4C4E"/>
                </a:solidFill>
                <a:latin typeface="Gotham Rounded Medium"/>
                <a:ea typeface="ＭＳ Ｐゴシック" charset="-128"/>
              </a:rPr>
              <a:t>Large Cluster</a:t>
            </a:r>
          </a:p>
        </p:txBody>
      </p:sp>
      <p:cxnSp>
        <p:nvCxnSpPr>
          <p:cNvPr id="602" name="Straight Arrow Connector 327"/>
          <p:cNvCxnSpPr>
            <a:stCxn id="610" idx="13"/>
            <a:endCxn id="307" idx="2"/>
          </p:cNvCxnSpPr>
          <p:nvPr/>
        </p:nvCxnSpPr>
        <p:spPr>
          <a:xfrm flipV="1">
            <a:off x="2718874" y="2673814"/>
            <a:ext cx="1532913" cy="774716"/>
          </a:xfrm>
          <a:prstGeom prst="bentConnector4">
            <a:avLst>
              <a:gd name="adj1" fmla="val 15210"/>
              <a:gd name="adj2" fmla="val 79937"/>
            </a:avLst>
          </a:prstGeom>
          <a:noFill/>
          <a:ln w="28575" cap="flat" cmpd="sng" algn="ctr">
            <a:solidFill>
              <a:srgbClr val="034EA2"/>
            </a:solidFill>
            <a:prstDash val="lgDash"/>
            <a:miter lim="800000"/>
            <a:tailEnd type="arrow"/>
          </a:ln>
          <a:effectLst/>
        </p:spPr>
      </p:cxnSp>
      <p:cxnSp>
        <p:nvCxnSpPr>
          <p:cNvPr id="603" name="Straight Arrow Connector 327"/>
          <p:cNvCxnSpPr>
            <a:endCxn id="303" idx="3"/>
          </p:cNvCxnSpPr>
          <p:nvPr/>
        </p:nvCxnSpPr>
        <p:spPr>
          <a:xfrm rot="16200000" flipV="1">
            <a:off x="560333" y="3003052"/>
            <a:ext cx="2331508" cy="186521"/>
          </a:xfrm>
          <a:prstGeom prst="bentConnector2">
            <a:avLst/>
          </a:prstGeom>
          <a:noFill/>
          <a:ln w="28575" cap="flat" cmpd="sng" algn="ctr">
            <a:solidFill>
              <a:srgbClr val="034EA2"/>
            </a:solidFill>
            <a:prstDash val="lgDash"/>
            <a:miter lim="800000"/>
            <a:tailEnd type="arrow"/>
          </a:ln>
          <a:effectLst/>
        </p:spPr>
      </p:cxnSp>
      <p:cxnSp>
        <p:nvCxnSpPr>
          <p:cNvPr id="604" name="Straight Arrow Connector 603"/>
          <p:cNvCxnSpPr>
            <a:stCxn id="413" idx="0"/>
          </p:cNvCxnSpPr>
          <p:nvPr/>
        </p:nvCxnSpPr>
        <p:spPr>
          <a:xfrm flipV="1">
            <a:off x="1464011" y="4516316"/>
            <a:ext cx="11495" cy="714797"/>
          </a:xfrm>
          <a:prstGeom prst="straightConnector1">
            <a:avLst/>
          </a:prstGeom>
          <a:noFill/>
          <a:ln w="28575" cap="flat" cmpd="sng" algn="ctr">
            <a:solidFill>
              <a:srgbClr val="034EA2"/>
            </a:solidFill>
            <a:prstDash val="lgDash"/>
            <a:miter lim="800000"/>
            <a:tailEnd type="arrow"/>
          </a:ln>
          <a:effectLst/>
        </p:spPr>
      </p:cxnSp>
      <p:cxnSp>
        <p:nvCxnSpPr>
          <p:cNvPr id="605" name="Straight Arrow Connector 604"/>
          <p:cNvCxnSpPr/>
          <p:nvPr/>
        </p:nvCxnSpPr>
        <p:spPr>
          <a:xfrm flipV="1">
            <a:off x="1800237" y="4516316"/>
            <a:ext cx="11495" cy="714797"/>
          </a:xfrm>
          <a:prstGeom prst="straightConnector1">
            <a:avLst/>
          </a:prstGeom>
          <a:noFill/>
          <a:ln w="28575" cap="flat" cmpd="sng" algn="ctr">
            <a:solidFill>
              <a:srgbClr val="034EA2"/>
            </a:solidFill>
            <a:prstDash val="lgDash"/>
            <a:miter lim="800000"/>
            <a:tailEnd type="arrow"/>
          </a:ln>
          <a:effectLst/>
        </p:spPr>
      </p:cxnSp>
      <p:cxnSp>
        <p:nvCxnSpPr>
          <p:cNvPr id="606" name="Straight Arrow Connector 327"/>
          <p:cNvCxnSpPr>
            <a:endCxn id="303" idx="2"/>
          </p:cNvCxnSpPr>
          <p:nvPr/>
        </p:nvCxnSpPr>
        <p:spPr>
          <a:xfrm rot="16200000" flipV="1">
            <a:off x="359701" y="3305465"/>
            <a:ext cx="1747455" cy="484157"/>
          </a:xfrm>
          <a:prstGeom prst="bentConnector3">
            <a:avLst>
              <a:gd name="adj1" fmla="val 50000"/>
            </a:avLst>
          </a:prstGeom>
          <a:noFill/>
          <a:ln w="28575" cap="flat" cmpd="sng" algn="ctr">
            <a:solidFill>
              <a:srgbClr val="034EA2"/>
            </a:solidFill>
            <a:prstDash val="lgDash"/>
            <a:miter lim="800000"/>
            <a:tailEnd type="arrow"/>
          </a:ln>
          <a:effectLst/>
        </p:spPr>
      </p:cxnSp>
      <p:cxnSp>
        <p:nvCxnSpPr>
          <p:cNvPr id="607" name="Straight Arrow Connector 327"/>
          <p:cNvCxnSpPr>
            <a:endCxn id="306" idx="2"/>
          </p:cNvCxnSpPr>
          <p:nvPr/>
        </p:nvCxnSpPr>
        <p:spPr>
          <a:xfrm rot="16200000" flipV="1">
            <a:off x="2422746" y="2872635"/>
            <a:ext cx="2542913" cy="2145271"/>
          </a:xfrm>
          <a:prstGeom prst="bentConnector3">
            <a:avLst>
              <a:gd name="adj1" fmla="val 50000"/>
            </a:avLst>
          </a:prstGeom>
          <a:noFill/>
          <a:ln w="28575" cap="flat" cmpd="sng" algn="ctr">
            <a:solidFill>
              <a:srgbClr val="B0D235"/>
            </a:solidFill>
            <a:prstDash val="lgDash"/>
            <a:miter lim="800000"/>
            <a:tailEnd type="arrow"/>
          </a:ln>
          <a:effectLst/>
        </p:spPr>
      </p:cxnSp>
      <p:cxnSp>
        <p:nvCxnSpPr>
          <p:cNvPr id="608" name="Straight Arrow Connector 327"/>
          <p:cNvCxnSpPr/>
          <p:nvPr/>
        </p:nvCxnSpPr>
        <p:spPr>
          <a:xfrm rot="5400000" flipH="1" flipV="1">
            <a:off x="3496438" y="3515081"/>
            <a:ext cx="3170851" cy="253535"/>
          </a:xfrm>
          <a:prstGeom prst="bentConnector2">
            <a:avLst/>
          </a:prstGeom>
          <a:noFill/>
          <a:ln w="28575" cap="flat" cmpd="sng" algn="ctr">
            <a:solidFill>
              <a:srgbClr val="B0D235"/>
            </a:solidFill>
            <a:prstDash val="lgDash"/>
            <a:miter lim="800000"/>
            <a:tailEnd type="arrow"/>
          </a:ln>
          <a:effectLst/>
        </p:spPr>
      </p:cxnSp>
      <p:cxnSp>
        <p:nvCxnSpPr>
          <p:cNvPr id="609" name="Straight Arrow Connector 327"/>
          <p:cNvCxnSpPr>
            <a:endCxn id="308" idx="2"/>
          </p:cNvCxnSpPr>
          <p:nvPr/>
        </p:nvCxnSpPr>
        <p:spPr>
          <a:xfrm rot="5400000" flipH="1" flipV="1">
            <a:off x="4224842" y="3496689"/>
            <a:ext cx="2491904" cy="822429"/>
          </a:xfrm>
          <a:prstGeom prst="bentConnector3">
            <a:avLst>
              <a:gd name="adj1" fmla="val 50000"/>
            </a:avLst>
          </a:prstGeom>
          <a:noFill/>
          <a:ln w="28575" cap="flat" cmpd="sng" algn="ctr">
            <a:solidFill>
              <a:srgbClr val="B0D235"/>
            </a:solidFill>
            <a:prstDash val="lgDash"/>
            <a:miter lim="800000"/>
            <a:tailEnd type="arrow"/>
          </a:ln>
          <a:effectLst/>
        </p:spPr>
      </p:cxnSp>
      <p:sp>
        <p:nvSpPr>
          <p:cNvPr id="610" name="Freeform 6"/>
          <p:cNvSpPr>
            <a:spLocks/>
          </p:cNvSpPr>
          <p:nvPr/>
        </p:nvSpPr>
        <p:spPr bwMode="auto">
          <a:xfrm>
            <a:off x="1171500" y="2984679"/>
            <a:ext cx="4131278" cy="1827296"/>
          </a:xfrm>
          <a:custGeom>
            <a:avLst/>
            <a:gdLst>
              <a:gd name="T0" fmla="*/ 1949 w 1949"/>
              <a:gd name="T1" fmla="*/ 836 h 1170"/>
              <a:gd name="T2" fmla="*/ 1615 w 1949"/>
              <a:gd name="T3" fmla="*/ 502 h 1170"/>
              <a:gd name="T4" fmla="*/ 1609 w 1949"/>
              <a:gd name="T5" fmla="*/ 502 h 1170"/>
              <a:gd name="T6" fmla="*/ 1597 w 1949"/>
              <a:gd name="T7" fmla="*/ 497 h 1170"/>
              <a:gd name="T8" fmla="*/ 1593 w 1949"/>
              <a:gd name="T9" fmla="*/ 485 h 1170"/>
              <a:gd name="T10" fmla="*/ 1595 w 1949"/>
              <a:gd name="T11" fmla="*/ 441 h 1170"/>
              <a:gd name="T12" fmla="*/ 1154 w 1949"/>
              <a:gd name="T13" fmla="*/ 0 h 1170"/>
              <a:gd name="T14" fmla="*/ 1001 w 1949"/>
              <a:gd name="T15" fmla="*/ 27 h 1170"/>
              <a:gd name="T16" fmla="*/ 1000 w 1949"/>
              <a:gd name="T17" fmla="*/ 27 h 1170"/>
              <a:gd name="T18" fmla="*/ 960 w 1949"/>
              <a:gd name="T19" fmla="*/ 40 h 1170"/>
              <a:gd name="T20" fmla="*/ 804 w 1949"/>
              <a:gd name="T21" fmla="*/ 172 h 1170"/>
              <a:gd name="T22" fmla="*/ 803 w 1949"/>
              <a:gd name="T23" fmla="*/ 173 h 1170"/>
              <a:gd name="T24" fmla="*/ 740 w 1949"/>
              <a:gd name="T25" fmla="*/ 287 h 1170"/>
              <a:gd name="T26" fmla="*/ 730 w 1949"/>
              <a:gd name="T27" fmla="*/ 297 h 1170"/>
              <a:gd name="T28" fmla="*/ 716 w 1949"/>
              <a:gd name="T29" fmla="*/ 293 h 1170"/>
              <a:gd name="T30" fmla="*/ 583 w 1949"/>
              <a:gd name="T31" fmla="*/ 244 h 1170"/>
              <a:gd name="T32" fmla="*/ 380 w 1949"/>
              <a:gd name="T33" fmla="*/ 447 h 1170"/>
              <a:gd name="T34" fmla="*/ 382 w 1949"/>
              <a:gd name="T35" fmla="*/ 480 h 1170"/>
              <a:gd name="T36" fmla="*/ 383 w 1949"/>
              <a:gd name="T37" fmla="*/ 482 h 1170"/>
              <a:gd name="T38" fmla="*/ 383 w 1949"/>
              <a:gd name="T39" fmla="*/ 488 h 1170"/>
              <a:gd name="T40" fmla="*/ 378 w 1949"/>
              <a:gd name="T41" fmla="*/ 500 h 1170"/>
              <a:gd name="T42" fmla="*/ 366 w 1949"/>
              <a:gd name="T43" fmla="*/ 504 h 1170"/>
              <a:gd name="T44" fmla="*/ 334 w 1949"/>
              <a:gd name="T45" fmla="*/ 502 h 1170"/>
              <a:gd name="T46" fmla="*/ 0 w 1949"/>
              <a:gd name="T47" fmla="*/ 836 h 1170"/>
              <a:gd name="T48" fmla="*/ 334 w 1949"/>
              <a:gd name="T49" fmla="*/ 1170 h 1170"/>
              <a:gd name="T50" fmla="*/ 1627 w 1949"/>
              <a:gd name="T51" fmla="*/ 1170 h 1170"/>
              <a:gd name="T52" fmla="*/ 1629 w 1949"/>
              <a:gd name="T53" fmla="*/ 1170 h 1170"/>
              <a:gd name="T54" fmla="*/ 1949 w 1949"/>
              <a:gd name="T55" fmla="*/ 836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9" h="1170">
                <a:moveTo>
                  <a:pt x="1949" y="836"/>
                </a:moveTo>
                <a:cubicBezTo>
                  <a:pt x="1949" y="652"/>
                  <a:pt x="1800" y="502"/>
                  <a:pt x="1615" y="502"/>
                </a:cubicBezTo>
                <a:cubicBezTo>
                  <a:pt x="1613" y="502"/>
                  <a:pt x="1611" y="502"/>
                  <a:pt x="1609" y="502"/>
                </a:cubicBezTo>
                <a:cubicBezTo>
                  <a:pt x="1604" y="502"/>
                  <a:pt x="1600" y="501"/>
                  <a:pt x="1597" y="497"/>
                </a:cubicBezTo>
                <a:cubicBezTo>
                  <a:pt x="1594" y="494"/>
                  <a:pt x="1593" y="490"/>
                  <a:pt x="1593" y="485"/>
                </a:cubicBezTo>
                <a:cubicBezTo>
                  <a:pt x="1595" y="471"/>
                  <a:pt x="1595" y="456"/>
                  <a:pt x="1595" y="441"/>
                </a:cubicBezTo>
                <a:cubicBezTo>
                  <a:pt x="1595" y="198"/>
                  <a:pt x="1397" y="0"/>
                  <a:pt x="1154" y="0"/>
                </a:cubicBezTo>
                <a:cubicBezTo>
                  <a:pt x="1102" y="0"/>
                  <a:pt x="1050" y="9"/>
                  <a:pt x="1001" y="27"/>
                </a:cubicBezTo>
                <a:cubicBezTo>
                  <a:pt x="1001" y="27"/>
                  <a:pt x="1000" y="27"/>
                  <a:pt x="1000" y="27"/>
                </a:cubicBezTo>
                <a:cubicBezTo>
                  <a:pt x="985" y="31"/>
                  <a:pt x="972" y="35"/>
                  <a:pt x="960" y="40"/>
                </a:cubicBezTo>
                <a:cubicBezTo>
                  <a:pt x="897" y="67"/>
                  <a:pt x="846" y="110"/>
                  <a:pt x="804" y="172"/>
                </a:cubicBezTo>
                <a:cubicBezTo>
                  <a:pt x="804" y="173"/>
                  <a:pt x="803" y="173"/>
                  <a:pt x="803" y="173"/>
                </a:cubicBezTo>
                <a:cubicBezTo>
                  <a:pt x="777" y="208"/>
                  <a:pt x="756" y="246"/>
                  <a:pt x="740" y="287"/>
                </a:cubicBezTo>
                <a:cubicBezTo>
                  <a:pt x="739" y="292"/>
                  <a:pt x="735" y="295"/>
                  <a:pt x="730" y="297"/>
                </a:cubicBezTo>
                <a:cubicBezTo>
                  <a:pt x="725" y="298"/>
                  <a:pt x="720" y="297"/>
                  <a:pt x="716" y="293"/>
                </a:cubicBezTo>
                <a:cubicBezTo>
                  <a:pt x="679" y="261"/>
                  <a:pt x="632" y="244"/>
                  <a:pt x="583" y="244"/>
                </a:cubicBezTo>
                <a:cubicBezTo>
                  <a:pt x="471" y="244"/>
                  <a:pt x="380" y="335"/>
                  <a:pt x="380" y="447"/>
                </a:cubicBezTo>
                <a:cubicBezTo>
                  <a:pt x="380" y="458"/>
                  <a:pt x="381" y="469"/>
                  <a:pt x="382" y="480"/>
                </a:cubicBezTo>
                <a:cubicBezTo>
                  <a:pt x="383" y="481"/>
                  <a:pt x="383" y="481"/>
                  <a:pt x="383" y="482"/>
                </a:cubicBezTo>
                <a:cubicBezTo>
                  <a:pt x="383" y="484"/>
                  <a:pt x="383" y="486"/>
                  <a:pt x="383" y="488"/>
                </a:cubicBezTo>
                <a:cubicBezTo>
                  <a:pt x="383" y="492"/>
                  <a:pt x="381" y="496"/>
                  <a:pt x="378" y="500"/>
                </a:cubicBezTo>
                <a:cubicBezTo>
                  <a:pt x="375" y="503"/>
                  <a:pt x="371" y="504"/>
                  <a:pt x="366" y="504"/>
                </a:cubicBezTo>
                <a:cubicBezTo>
                  <a:pt x="355" y="503"/>
                  <a:pt x="345" y="502"/>
                  <a:pt x="334" y="502"/>
                </a:cubicBezTo>
                <a:cubicBezTo>
                  <a:pt x="150" y="502"/>
                  <a:pt x="0" y="652"/>
                  <a:pt x="0" y="836"/>
                </a:cubicBezTo>
                <a:cubicBezTo>
                  <a:pt x="0" y="1020"/>
                  <a:pt x="150" y="1170"/>
                  <a:pt x="334" y="1170"/>
                </a:cubicBezTo>
                <a:cubicBezTo>
                  <a:pt x="1627" y="1170"/>
                  <a:pt x="1627" y="1170"/>
                  <a:pt x="1627" y="1170"/>
                </a:cubicBezTo>
                <a:cubicBezTo>
                  <a:pt x="1627" y="1170"/>
                  <a:pt x="1628" y="1170"/>
                  <a:pt x="1629" y="1170"/>
                </a:cubicBezTo>
                <a:cubicBezTo>
                  <a:pt x="1809" y="1163"/>
                  <a:pt x="1949" y="1016"/>
                  <a:pt x="1949" y="836"/>
                </a:cubicBezTo>
                <a:close/>
              </a:path>
            </a:pathLst>
          </a:custGeom>
          <a:gradFill rotWithShape="1">
            <a:gsLst>
              <a:gs pos="0">
                <a:srgbClr val="4BACC6"/>
              </a:gs>
              <a:gs pos="100000">
                <a:srgbClr val="4BACC6">
                  <a:lumMod val="75000"/>
                </a:srgbClr>
              </a:gs>
            </a:gsLst>
            <a:lin ang="5400000" scaled="0"/>
          </a:gra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prstMaterial="plastic">
            <a:bevelT w="19050" h="6350"/>
          </a:sp3d>
          <a:extLst/>
        </p:spPr>
        <p:txBody>
          <a:bodyPr wrap="none" lIns="0" tIns="93260" rIns="0" bIns="93260" rtlCol="0" anchor="ctr"/>
          <a:lstStyle/>
          <a:p>
            <a:pPr algn="ctr" defTabSz="932597">
              <a:spcBef>
                <a:spcPts val="459"/>
              </a:spcBef>
            </a:pPr>
            <a:endParaRPr lang="en-US" sz="1836" kern="0">
              <a:solidFill>
                <a:prstClr val="white"/>
              </a:solidFill>
              <a:latin typeface="Gotham Rounded Book" pitchFamily="50"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61082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solidFill>
                  <a:schemeClr val="tx2"/>
                </a:solidFill>
              </a:rPr>
              <a:t>Broad Customer Adoption</a:t>
            </a:r>
          </a:p>
        </p:txBody>
      </p:sp>
      <p:sp>
        <p:nvSpPr>
          <p:cNvPr id="84" name="Round Same Side Corner Rectangle 83"/>
          <p:cNvSpPr/>
          <p:nvPr/>
        </p:nvSpPr>
        <p:spPr bwMode="gray">
          <a:xfrm>
            <a:off x="7520508" y="1219886"/>
            <a:ext cx="1788241"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Public Sector</a:t>
            </a:r>
          </a:p>
        </p:txBody>
      </p:sp>
      <p:sp>
        <p:nvSpPr>
          <p:cNvPr id="86" name="Round Same Side Corner Rectangle 85"/>
          <p:cNvSpPr/>
          <p:nvPr/>
        </p:nvSpPr>
        <p:spPr bwMode="gray">
          <a:xfrm>
            <a:off x="7532757" y="6385029"/>
            <a:ext cx="1927609"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Manufacturing</a:t>
            </a:r>
          </a:p>
        </p:txBody>
      </p:sp>
      <p:sp>
        <p:nvSpPr>
          <p:cNvPr id="18" name="Round Same Side Corner Rectangle 17"/>
          <p:cNvSpPr/>
          <p:nvPr/>
        </p:nvSpPr>
        <p:spPr bwMode="gray">
          <a:xfrm>
            <a:off x="5910264" y="1219886"/>
            <a:ext cx="776596"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Retail</a:t>
            </a:r>
          </a:p>
        </p:txBody>
      </p:sp>
      <p:sp>
        <p:nvSpPr>
          <p:cNvPr id="19" name="Round Same Side Corner Rectangle 18"/>
          <p:cNvSpPr/>
          <p:nvPr/>
        </p:nvSpPr>
        <p:spPr bwMode="gray">
          <a:xfrm>
            <a:off x="5588100" y="6385030"/>
            <a:ext cx="1352522"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Education</a:t>
            </a:r>
          </a:p>
        </p:txBody>
      </p:sp>
      <p:sp>
        <p:nvSpPr>
          <p:cNvPr id="22" name="Round Same Side Corner Rectangle 21"/>
          <p:cNvSpPr/>
          <p:nvPr/>
        </p:nvSpPr>
        <p:spPr bwMode="gray">
          <a:xfrm>
            <a:off x="3423009" y="1219886"/>
            <a:ext cx="1430949"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Healthcare</a:t>
            </a:r>
          </a:p>
        </p:txBody>
      </p:sp>
      <p:sp>
        <p:nvSpPr>
          <p:cNvPr id="23" name="Round Same Side Corner Rectangle 22"/>
          <p:cNvSpPr/>
          <p:nvPr/>
        </p:nvSpPr>
        <p:spPr bwMode="gray">
          <a:xfrm>
            <a:off x="3233418" y="6385030"/>
            <a:ext cx="1559013"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Technology</a:t>
            </a:r>
          </a:p>
        </p:txBody>
      </p:sp>
      <p:sp>
        <p:nvSpPr>
          <p:cNvPr id="26" name="Round Same Side Corner Rectangle 25"/>
          <p:cNvSpPr/>
          <p:nvPr/>
        </p:nvSpPr>
        <p:spPr bwMode="gray">
          <a:xfrm>
            <a:off x="576390" y="1219886"/>
            <a:ext cx="2418638"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Financial Services</a:t>
            </a:r>
          </a:p>
        </p:txBody>
      </p:sp>
      <p:sp>
        <p:nvSpPr>
          <p:cNvPr id="27" name="Round Same Side Corner Rectangle 26"/>
          <p:cNvSpPr/>
          <p:nvPr/>
        </p:nvSpPr>
        <p:spPr bwMode="gray">
          <a:xfrm>
            <a:off x="1257134" y="6385029"/>
            <a:ext cx="968583" cy="368578"/>
          </a:xfrm>
          <a:prstGeom prst="round2SameRect">
            <a:avLst>
              <a:gd name="adj1" fmla="val 10364"/>
              <a:gd name="adj2" fmla="val 0"/>
            </a:avLst>
          </a:prstGeom>
          <a:no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27626" rIns="0" bIns="27626" numCol="1" spcCol="1694" anchor="ctr" anchorCtr="0">
            <a:spAutoFit/>
          </a:bodyPr>
          <a:lstStyle/>
          <a:p>
            <a:pPr algn="ctr" defTabSz="966838">
              <a:lnSpc>
                <a:spcPct val="90000"/>
              </a:lnSpc>
              <a:spcAft>
                <a:spcPct val="35000"/>
              </a:spcAft>
            </a:pPr>
            <a:r>
              <a:rPr lang="en-US" sz="2141" b="1" kern="0" dirty="0">
                <a:solidFill>
                  <a:srgbClr val="0069B0"/>
                </a:solidFill>
                <a:latin typeface="+mj-lt"/>
              </a:rPr>
              <a:t>Energy</a:t>
            </a:r>
          </a:p>
        </p:txBody>
      </p:sp>
      <p:pic>
        <p:nvPicPr>
          <p:cNvPr id="170" name="Picture 169"/>
          <p:cNvPicPr>
            <a:picLocks noChangeAspect="1"/>
          </p:cNvPicPr>
          <p:nvPr/>
        </p:nvPicPr>
        <p:blipFill>
          <a:blip r:embed="rId3">
            <a:clrChange>
              <a:clrFrom>
                <a:srgbClr val="FFFFFF"/>
              </a:clrFrom>
              <a:clrTo>
                <a:srgbClr val="FFFFFF">
                  <a:alpha val="0"/>
                </a:srgbClr>
              </a:clrTo>
            </a:clrChange>
          </a:blip>
          <a:stretch>
            <a:fillRect/>
          </a:stretch>
        </p:blipFill>
        <p:spPr>
          <a:xfrm>
            <a:off x="3243022" y="5971076"/>
            <a:ext cx="827050" cy="666394"/>
          </a:xfrm>
          <a:prstGeom prst="rect">
            <a:avLst/>
          </a:prstGeom>
        </p:spPr>
      </p:pic>
      <p:grpSp>
        <p:nvGrpSpPr>
          <p:cNvPr id="25" name="Group 24"/>
          <p:cNvGrpSpPr/>
          <p:nvPr/>
        </p:nvGrpSpPr>
        <p:grpSpPr>
          <a:xfrm>
            <a:off x="1100378" y="1588510"/>
            <a:ext cx="10801743" cy="4783115"/>
            <a:chOff x="417347" y="1556530"/>
            <a:chExt cx="11287558" cy="4692196"/>
          </a:xfrm>
        </p:grpSpPr>
        <p:sp>
          <p:nvSpPr>
            <p:cNvPr id="146" name="Freeform 9"/>
            <p:cNvSpPr>
              <a:spLocks/>
            </p:cNvSpPr>
            <p:nvPr/>
          </p:nvSpPr>
          <p:spPr bwMode="auto">
            <a:xfrm>
              <a:off x="7215741" y="1563456"/>
              <a:ext cx="4489164" cy="4685270"/>
            </a:xfrm>
            <a:custGeom>
              <a:avLst/>
              <a:gdLst>
                <a:gd name="T0" fmla="*/ 146 w 400"/>
                <a:gd name="T1" fmla="*/ 444 h 447"/>
                <a:gd name="T2" fmla="*/ 139 w 400"/>
                <a:gd name="T3" fmla="*/ 447 h 447"/>
                <a:gd name="T4" fmla="*/ 12 w 400"/>
                <a:gd name="T5" fmla="*/ 447 h 447"/>
                <a:gd name="T6" fmla="*/ 2 w 400"/>
                <a:gd name="T7" fmla="*/ 441 h 447"/>
                <a:gd name="T8" fmla="*/ 5 w 400"/>
                <a:gd name="T9" fmla="*/ 429 h 447"/>
                <a:gd name="T10" fmla="*/ 238 w 400"/>
                <a:gd name="T11" fmla="*/ 233 h 447"/>
                <a:gd name="T12" fmla="*/ 238 w 400"/>
                <a:gd name="T13" fmla="*/ 216 h 447"/>
                <a:gd name="T14" fmla="*/ 5 w 400"/>
                <a:gd name="T15" fmla="*/ 19 h 447"/>
                <a:gd name="T16" fmla="*/ 1 w 400"/>
                <a:gd name="T17" fmla="*/ 9 h 447"/>
                <a:gd name="T18" fmla="*/ 11 w 400"/>
                <a:gd name="T19" fmla="*/ 0 h 447"/>
                <a:gd name="T20" fmla="*/ 134 w 400"/>
                <a:gd name="T21" fmla="*/ 0 h 447"/>
                <a:gd name="T22" fmla="*/ 141 w 400"/>
                <a:gd name="T23" fmla="*/ 3 h 447"/>
                <a:gd name="T24" fmla="*/ 394 w 400"/>
                <a:gd name="T25" fmla="*/ 216 h 447"/>
                <a:gd name="T26" fmla="*/ 396 w 400"/>
                <a:gd name="T27" fmla="*/ 218 h 447"/>
                <a:gd name="T28" fmla="*/ 396 w 400"/>
                <a:gd name="T29" fmla="*/ 231 h 447"/>
                <a:gd name="T30" fmla="*/ 394 w 400"/>
                <a:gd name="T31" fmla="*/ 233 h 447"/>
                <a:gd name="T32" fmla="*/ 146 w 400"/>
                <a:gd name="T33" fmla="*/ 44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447">
                  <a:moveTo>
                    <a:pt x="146" y="444"/>
                  </a:moveTo>
                  <a:cubicBezTo>
                    <a:pt x="144" y="446"/>
                    <a:pt x="142" y="447"/>
                    <a:pt x="139" y="447"/>
                  </a:cubicBezTo>
                  <a:cubicBezTo>
                    <a:pt x="12" y="447"/>
                    <a:pt x="12" y="447"/>
                    <a:pt x="12" y="447"/>
                  </a:cubicBezTo>
                  <a:cubicBezTo>
                    <a:pt x="8" y="447"/>
                    <a:pt x="4" y="445"/>
                    <a:pt x="2" y="441"/>
                  </a:cubicBezTo>
                  <a:cubicBezTo>
                    <a:pt x="0" y="437"/>
                    <a:pt x="1" y="432"/>
                    <a:pt x="5" y="429"/>
                  </a:cubicBezTo>
                  <a:cubicBezTo>
                    <a:pt x="238" y="233"/>
                    <a:pt x="238" y="233"/>
                    <a:pt x="238" y="233"/>
                  </a:cubicBezTo>
                  <a:cubicBezTo>
                    <a:pt x="243" y="228"/>
                    <a:pt x="243" y="220"/>
                    <a:pt x="238" y="216"/>
                  </a:cubicBezTo>
                  <a:cubicBezTo>
                    <a:pt x="5" y="19"/>
                    <a:pt x="5" y="19"/>
                    <a:pt x="5" y="19"/>
                  </a:cubicBezTo>
                  <a:cubicBezTo>
                    <a:pt x="2" y="16"/>
                    <a:pt x="1" y="12"/>
                    <a:pt x="1" y="9"/>
                  </a:cubicBezTo>
                  <a:cubicBezTo>
                    <a:pt x="2" y="4"/>
                    <a:pt x="6" y="0"/>
                    <a:pt x="11" y="0"/>
                  </a:cubicBezTo>
                  <a:cubicBezTo>
                    <a:pt x="134" y="0"/>
                    <a:pt x="134" y="0"/>
                    <a:pt x="134" y="0"/>
                  </a:cubicBezTo>
                  <a:cubicBezTo>
                    <a:pt x="136" y="0"/>
                    <a:pt x="139" y="1"/>
                    <a:pt x="141" y="3"/>
                  </a:cubicBezTo>
                  <a:cubicBezTo>
                    <a:pt x="394" y="216"/>
                    <a:pt x="394" y="216"/>
                    <a:pt x="394" y="216"/>
                  </a:cubicBezTo>
                  <a:cubicBezTo>
                    <a:pt x="396" y="218"/>
                    <a:pt x="396" y="218"/>
                    <a:pt x="396" y="218"/>
                  </a:cubicBezTo>
                  <a:cubicBezTo>
                    <a:pt x="400" y="221"/>
                    <a:pt x="400" y="227"/>
                    <a:pt x="396" y="231"/>
                  </a:cubicBezTo>
                  <a:cubicBezTo>
                    <a:pt x="394" y="233"/>
                    <a:pt x="394" y="233"/>
                    <a:pt x="394" y="233"/>
                  </a:cubicBezTo>
                  <a:lnTo>
                    <a:pt x="146" y="444"/>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4318" tIns="62158" rIns="124318" bIns="62158" numCol="1" anchor="t" anchorCtr="0" compatLnSpc="1">
              <a:prstTxWarp prst="textNoShape">
                <a:avLst/>
              </a:prstTxWarp>
            </a:bodyPr>
            <a:lstStyle/>
            <a:p>
              <a:pPr defTabSz="932597"/>
              <a:endParaRPr lang="en-US" sz="3262" kern="0">
                <a:solidFill>
                  <a:sysClr val="windowText" lastClr="000000"/>
                </a:solidFill>
                <a:latin typeface="+mj-lt"/>
              </a:endParaRPr>
            </a:p>
          </p:txBody>
        </p:sp>
        <p:sp>
          <p:nvSpPr>
            <p:cNvPr id="20" name="Freeform 9"/>
            <p:cNvSpPr>
              <a:spLocks/>
            </p:cNvSpPr>
            <p:nvPr/>
          </p:nvSpPr>
          <p:spPr bwMode="auto">
            <a:xfrm>
              <a:off x="4979703" y="1563456"/>
              <a:ext cx="4489164" cy="4685270"/>
            </a:xfrm>
            <a:custGeom>
              <a:avLst/>
              <a:gdLst>
                <a:gd name="T0" fmla="*/ 146 w 400"/>
                <a:gd name="T1" fmla="*/ 444 h 447"/>
                <a:gd name="T2" fmla="*/ 139 w 400"/>
                <a:gd name="T3" fmla="*/ 447 h 447"/>
                <a:gd name="T4" fmla="*/ 12 w 400"/>
                <a:gd name="T5" fmla="*/ 447 h 447"/>
                <a:gd name="T6" fmla="*/ 2 w 400"/>
                <a:gd name="T7" fmla="*/ 441 h 447"/>
                <a:gd name="T8" fmla="*/ 5 w 400"/>
                <a:gd name="T9" fmla="*/ 429 h 447"/>
                <a:gd name="T10" fmla="*/ 238 w 400"/>
                <a:gd name="T11" fmla="*/ 233 h 447"/>
                <a:gd name="T12" fmla="*/ 238 w 400"/>
                <a:gd name="T13" fmla="*/ 216 h 447"/>
                <a:gd name="T14" fmla="*/ 5 w 400"/>
                <a:gd name="T15" fmla="*/ 19 h 447"/>
                <a:gd name="T16" fmla="*/ 1 w 400"/>
                <a:gd name="T17" fmla="*/ 9 h 447"/>
                <a:gd name="T18" fmla="*/ 11 w 400"/>
                <a:gd name="T19" fmla="*/ 0 h 447"/>
                <a:gd name="T20" fmla="*/ 134 w 400"/>
                <a:gd name="T21" fmla="*/ 0 h 447"/>
                <a:gd name="T22" fmla="*/ 141 w 400"/>
                <a:gd name="T23" fmla="*/ 3 h 447"/>
                <a:gd name="T24" fmla="*/ 394 w 400"/>
                <a:gd name="T25" fmla="*/ 216 h 447"/>
                <a:gd name="T26" fmla="*/ 396 w 400"/>
                <a:gd name="T27" fmla="*/ 218 h 447"/>
                <a:gd name="T28" fmla="*/ 396 w 400"/>
                <a:gd name="T29" fmla="*/ 231 h 447"/>
                <a:gd name="T30" fmla="*/ 394 w 400"/>
                <a:gd name="T31" fmla="*/ 233 h 447"/>
                <a:gd name="T32" fmla="*/ 146 w 400"/>
                <a:gd name="T33" fmla="*/ 44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447">
                  <a:moveTo>
                    <a:pt x="146" y="444"/>
                  </a:moveTo>
                  <a:cubicBezTo>
                    <a:pt x="144" y="446"/>
                    <a:pt x="142" y="447"/>
                    <a:pt x="139" y="447"/>
                  </a:cubicBezTo>
                  <a:cubicBezTo>
                    <a:pt x="12" y="447"/>
                    <a:pt x="12" y="447"/>
                    <a:pt x="12" y="447"/>
                  </a:cubicBezTo>
                  <a:cubicBezTo>
                    <a:pt x="8" y="447"/>
                    <a:pt x="4" y="445"/>
                    <a:pt x="2" y="441"/>
                  </a:cubicBezTo>
                  <a:cubicBezTo>
                    <a:pt x="0" y="437"/>
                    <a:pt x="1" y="432"/>
                    <a:pt x="5" y="429"/>
                  </a:cubicBezTo>
                  <a:cubicBezTo>
                    <a:pt x="238" y="233"/>
                    <a:pt x="238" y="233"/>
                    <a:pt x="238" y="233"/>
                  </a:cubicBezTo>
                  <a:cubicBezTo>
                    <a:pt x="243" y="228"/>
                    <a:pt x="243" y="220"/>
                    <a:pt x="238" y="216"/>
                  </a:cubicBezTo>
                  <a:cubicBezTo>
                    <a:pt x="5" y="19"/>
                    <a:pt x="5" y="19"/>
                    <a:pt x="5" y="19"/>
                  </a:cubicBezTo>
                  <a:cubicBezTo>
                    <a:pt x="2" y="16"/>
                    <a:pt x="1" y="12"/>
                    <a:pt x="1" y="9"/>
                  </a:cubicBezTo>
                  <a:cubicBezTo>
                    <a:pt x="2" y="4"/>
                    <a:pt x="6" y="0"/>
                    <a:pt x="11" y="0"/>
                  </a:cubicBezTo>
                  <a:cubicBezTo>
                    <a:pt x="134" y="0"/>
                    <a:pt x="134" y="0"/>
                    <a:pt x="134" y="0"/>
                  </a:cubicBezTo>
                  <a:cubicBezTo>
                    <a:pt x="136" y="0"/>
                    <a:pt x="139" y="1"/>
                    <a:pt x="141" y="3"/>
                  </a:cubicBezTo>
                  <a:cubicBezTo>
                    <a:pt x="394" y="216"/>
                    <a:pt x="394" y="216"/>
                    <a:pt x="394" y="216"/>
                  </a:cubicBezTo>
                  <a:cubicBezTo>
                    <a:pt x="396" y="218"/>
                    <a:pt x="396" y="218"/>
                    <a:pt x="396" y="218"/>
                  </a:cubicBezTo>
                  <a:cubicBezTo>
                    <a:pt x="400" y="221"/>
                    <a:pt x="400" y="227"/>
                    <a:pt x="396" y="231"/>
                  </a:cubicBezTo>
                  <a:cubicBezTo>
                    <a:pt x="394" y="233"/>
                    <a:pt x="394" y="233"/>
                    <a:pt x="394" y="233"/>
                  </a:cubicBezTo>
                  <a:lnTo>
                    <a:pt x="146" y="444"/>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4318" tIns="62158" rIns="124318" bIns="62158" numCol="1" anchor="t" anchorCtr="0" compatLnSpc="1">
              <a:prstTxWarp prst="textNoShape">
                <a:avLst/>
              </a:prstTxWarp>
            </a:bodyPr>
            <a:lstStyle/>
            <a:p>
              <a:pPr defTabSz="932597"/>
              <a:endParaRPr lang="en-US" sz="3262" kern="0">
                <a:solidFill>
                  <a:sysClr val="windowText" lastClr="000000"/>
                </a:solidFill>
                <a:latin typeface="+mj-lt"/>
              </a:endParaRPr>
            </a:p>
          </p:txBody>
        </p:sp>
        <p:sp>
          <p:nvSpPr>
            <p:cNvPr id="24" name="Freeform 9"/>
            <p:cNvSpPr>
              <a:spLocks/>
            </p:cNvSpPr>
            <p:nvPr/>
          </p:nvSpPr>
          <p:spPr bwMode="auto">
            <a:xfrm>
              <a:off x="2690056" y="1559221"/>
              <a:ext cx="4489164" cy="4685270"/>
            </a:xfrm>
            <a:custGeom>
              <a:avLst/>
              <a:gdLst>
                <a:gd name="T0" fmla="*/ 146 w 400"/>
                <a:gd name="T1" fmla="*/ 444 h 447"/>
                <a:gd name="T2" fmla="*/ 139 w 400"/>
                <a:gd name="T3" fmla="*/ 447 h 447"/>
                <a:gd name="T4" fmla="*/ 12 w 400"/>
                <a:gd name="T5" fmla="*/ 447 h 447"/>
                <a:gd name="T6" fmla="*/ 2 w 400"/>
                <a:gd name="T7" fmla="*/ 441 h 447"/>
                <a:gd name="T8" fmla="*/ 5 w 400"/>
                <a:gd name="T9" fmla="*/ 429 h 447"/>
                <a:gd name="T10" fmla="*/ 238 w 400"/>
                <a:gd name="T11" fmla="*/ 233 h 447"/>
                <a:gd name="T12" fmla="*/ 238 w 400"/>
                <a:gd name="T13" fmla="*/ 216 h 447"/>
                <a:gd name="T14" fmla="*/ 5 w 400"/>
                <a:gd name="T15" fmla="*/ 19 h 447"/>
                <a:gd name="T16" fmla="*/ 1 w 400"/>
                <a:gd name="T17" fmla="*/ 9 h 447"/>
                <a:gd name="T18" fmla="*/ 11 w 400"/>
                <a:gd name="T19" fmla="*/ 0 h 447"/>
                <a:gd name="T20" fmla="*/ 134 w 400"/>
                <a:gd name="T21" fmla="*/ 0 h 447"/>
                <a:gd name="T22" fmla="*/ 141 w 400"/>
                <a:gd name="T23" fmla="*/ 3 h 447"/>
                <a:gd name="T24" fmla="*/ 394 w 400"/>
                <a:gd name="T25" fmla="*/ 216 h 447"/>
                <a:gd name="T26" fmla="*/ 396 w 400"/>
                <a:gd name="T27" fmla="*/ 218 h 447"/>
                <a:gd name="T28" fmla="*/ 396 w 400"/>
                <a:gd name="T29" fmla="*/ 231 h 447"/>
                <a:gd name="T30" fmla="*/ 394 w 400"/>
                <a:gd name="T31" fmla="*/ 233 h 447"/>
                <a:gd name="T32" fmla="*/ 146 w 400"/>
                <a:gd name="T33" fmla="*/ 44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447">
                  <a:moveTo>
                    <a:pt x="146" y="444"/>
                  </a:moveTo>
                  <a:cubicBezTo>
                    <a:pt x="144" y="446"/>
                    <a:pt x="142" y="447"/>
                    <a:pt x="139" y="447"/>
                  </a:cubicBezTo>
                  <a:cubicBezTo>
                    <a:pt x="12" y="447"/>
                    <a:pt x="12" y="447"/>
                    <a:pt x="12" y="447"/>
                  </a:cubicBezTo>
                  <a:cubicBezTo>
                    <a:pt x="8" y="447"/>
                    <a:pt x="4" y="445"/>
                    <a:pt x="2" y="441"/>
                  </a:cubicBezTo>
                  <a:cubicBezTo>
                    <a:pt x="0" y="437"/>
                    <a:pt x="1" y="432"/>
                    <a:pt x="5" y="429"/>
                  </a:cubicBezTo>
                  <a:cubicBezTo>
                    <a:pt x="238" y="233"/>
                    <a:pt x="238" y="233"/>
                    <a:pt x="238" y="233"/>
                  </a:cubicBezTo>
                  <a:cubicBezTo>
                    <a:pt x="243" y="228"/>
                    <a:pt x="243" y="220"/>
                    <a:pt x="238" y="216"/>
                  </a:cubicBezTo>
                  <a:cubicBezTo>
                    <a:pt x="5" y="19"/>
                    <a:pt x="5" y="19"/>
                    <a:pt x="5" y="19"/>
                  </a:cubicBezTo>
                  <a:cubicBezTo>
                    <a:pt x="2" y="16"/>
                    <a:pt x="1" y="12"/>
                    <a:pt x="1" y="9"/>
                  </a:cubicBezTo>
                  <a:cubicBezTo>
                    <a:pt x="2" y="4"/>
                    <a:pt x="6" y="0"/>
                    <a:pt x="11" y="0"/>
                  </a:cubicBezTo>
                  <a:cubicBezTo>
                    <a:pt x="134" y="0"/>
                    <a:pt x="134" y="0"/>
                    <a:pt x="134" y="0"/>
                  </a:cubicBezTo>
                  <a:cubicBezTo>
                    <a:pt x="136" y="0"/>
                    <a:pt x="139" y="1"/>
                    <a:pt x="141" y="3"/>
                  </a:cubicBezTo>
                  <a:cubicBezTo>
                    <a:pt x="394" y="216"/>
                    <a:pt x="394" y="216"/>
                    <a:pt x="394" y="216"/>
                  </a:cubicBezTo>
                  <a:cubicBezTo>
                    <a:pt x="396" y="218"/>
                    <a:pt x="396" y="218"/>
                    <a:pt x="396" y="218"/>
                  </a:cubicBezTo>
                  <a:cubicBezTo>
                    <a:pt x="400" y="221"/>
                    <a:pt x="400" y="227"/>
                    <a:pt x="396" y="231"/>
                  </a:cubicBezTo>
                  <a:cubicBezTo>
                    <a:pt x="394" y="233"/>
                    <a:pt x="394" y="233"/>
                    <a:pt x="394" y="233"/>
                  </a:cubicBezTo>
                  <a:lnTo>
                    <a:pt x="146" y="444"/>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4318" tIns="62158" rIns="124318" bIns="62158" numCol="1" anchor="t" anchorCtr="0" compatLnSpc="1">
              <a:prstTxWarp prst="textNoShape">
                <a:avLst/>
              </a:prstTxWarp>
            </a:bodyPr>
            <a:lstStyle/>
            <a:p>
              <a:pPr defTabSz="932597"/>
              <a:endParaRPr lang="en-US" sz="3262" kern="0">
                <a:solidFill>
                  <a:sysClr val="windowText" lastClr="000000"/>
                </a:solidFill>
                <a:latin typeface="+mj-lt"/>
              </a:endParaRPr>
            </a:p>
          </p:txBody>
        </p:sp>
        <p:sp>
          <p:nvSpPr>
            <p:cNvPr id="28" name="Freeform 9"/>
            <p:cNvSpPr>
              <a:spLocks/>
            </p:cNvSpPr>
            <p:nvPr/>
          </p:nvSpPr>
          <p:spPr bwMode="auto">
            <a:xfrm>
              <a:off x="417347" y="1563456"/>
              <a:ext cx="4489164" cy="4685270"/>
            </a:xfrm>
            <a:custGeom>
              <a:avLst/>
              <a:gdLst>
                <a:gd name="T0" fmla="*/ 146 w 400"/>
                <a:gd name="T1" fmla="*/ 444 h 447"/>
                <a:gd name="T2" fmla="*/ 139 w 400"/>
                <a:gd name="T3" fmla="*/ 447 h 447"/>
                <a:gd name="T4" fmla="*/ 12 w 400"/>
                <a:gd name="T5" fmla="*/ 447 h 447"/>
                <a:gd name="T6" fmla="*/ 2 w 400"/>
                <a:gd name="T7" fmla="*/ 441 h 447"/>
                <a:gd name="T8" fmla="*/ 5 w 400"/>
                <a:gd name="T9" fmla="*/ 429 h 447"/>
                <a:gd name="T10" fmla="*/ 238 w 400"/>
                <a:gd name="T11" fmla="*/ 233 h 447"/>
                <a:gd name="T12" fmla="*/ 238 w 400"/>
                <a:gd name="T13" fmla="*/ 216 h 447"/>
                <a:gd name="T14" fmla="*/ 5 w 400"/>
                <a:gd name="T15" fmla="*/ 19 h 447"/>
                <a:gd name="T16" fmla="*/ 1 w 400"/>
                <a:gd name="T17" fmla="*/ 9 h 447"/>
                <a:gd name="T18" fmla="*/ 11 w 400"/>
                <a:gd name="T19" fmla="*/ 0 h 447"/>
                <a:gd name="T20" fmla="*/ 134 w 400"/>
                <a:gd name="T21" fmla="*/ 0 h 447"/>
                <a:gd name="T22" fmla="*/ 141 w 400"/>
                <a:gd name="T23" fmla="*/ 3 h 447"/>
                <a:gd name="T24" fmla="*/ 394 w 400"/>
                <a:gd name="T25" fmla="*/ 216 h 447"/>
                <a:gd name="T26" fmla="*/ 396 w 400"/>
                <a:gd name="T27" fmla="*/ 218 h 447"/>
                <a:gd name="T28" fmla="*/ 396 w 400"/>
                <a:gd name="T29" fmla="*/ 231 h 447"/>
                <a:gd name="T30" fmla="*/ 394 w 400"/>
                <a:gd name="T31" fmla="*/ 233 h 447"/>
                <a:gd name="T32" fmla="*/ 146 w 400"/>
                <a:gd name="T33" fmla="*/ 44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447">
                  <a:moveTo>
                    <a:pt x="146" y="444"/>
                  </a:moveTo>
                  <a:cubicBezTo>
                    <a:pt x="144" y="446"/>
                    <a:pt x="142" y="447"/>
                    <a:pt x="139" y="447"/>
                  </a:cubicBezTo>
                  <a:cubicBezTo>
                    <a:pt x="12" y="447"/>
                    <a:pt x="12" y="447"/>
                    <a:pt x="12" y="447"/>
                  </a:cubicBezTo>
                  <a:cubicBezTo>
                    <a:pt x="8" y="447"/>
                    <a:pt x="4" y="445"/>
                    <a:pt x="2" y="441"/>
                  </a:cubicBezTo>
                  <a:cubicBezTo>
                    <a:pt x="0" y="437"/>
                    <a:pt x="1" y="432"/>
                    <a:pt x="5" y="429"/>
                  </a:cubicBezTo>
                  <a:cubicBezTo>
                    <a:pt x="238" y="233"/>
                    <a:pt x="238" y="233"/>
                    <a:pt x="238" y="233"/>
                  </a:cubicBezTo>
                  <a:cubicBezTo>
                    <a:pt x="243" y="228"/>
                    <a:pt x="243" y="220"/>
                    <a:pt x="238" y="216"/>
                  </a:cubicBezTo>
                  <a:cubicBezTo>
                    <a:pt x="5" y="19"/>
                    <a:pt x="5" y="19"/>
                    <a:pt x="5" y="19"/>
                  </a:cubicBezTo>
                  <a:cubicBezTo>
                    <a:pt x="2" y="16"/>
                    <a:pt x="1" y="12"/>
                    <a:pt x="1" y="9"/>
                  </a:cubicBezTo>
                  <a:cubicBezTo>
                    <a:pt x="2" y="4"/>
                    <a:pt x="6" y="0"/>
                    <a:pt x="11" y="0"/>
                  </a:cubicBezTo>
                  <a:cubicBezTo>
                    <a:pt x="134" y="0"/>
                    <a:pt x="134" y="0"/>
                    <a:pt x="134" y="0"/>
                  </a:cubicBezTo>
                  <a:cubicBezTo>
                    <a:pt x="136" y="0"/>
                    <a:pt x="139" y="1"/>
                    <a:pt x="141" y="3"/>
                  </a:cubicBezTo>
                  <a:cubicBezTo>
                    <a:pt x="394" y="216"/>
                    <a:pt x="394" y="216"/>
                    <a:pt x="394" y="216"/>
                  </a:cubicBezTo>
                  <a:cubicBezTo>
                    <a:pt x="396" y="218"/>
                    <a:pt x="396" y="218"/>
                    <a:pt x="396" y="218"/>
                  </a:cubicBezTo>
                  <a:cubicBezTo>
                    <a:pt x="400" y="221"/>
                    <a:pt x="400" y="227"/>
                    <a:pt x="396" y="231"/>
                  </a:cubicBezTo>
                  <a:cubicBezTo>
                    <a:pt x="394" y="233"/>
                    <a:pt x="394" y="233"/>
                    <a:pt x="394" y="233"/>
                  </a:cubicBezTo>
                  <a:lnTo>
                    <a:pt x="146" y="444"/>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4318" tIns="62158" rIns="124318" bIns="62158" numCol="1" anchor="t" anchorCtr="0" compatLnSpc="1">
              <a:prstTxWarp prst="textNoShape">
                <a:avLst/>
              </a:prstTxWarp>
            </a:bodyPr>
            <a:lstStyle/>
            <a:p>
              <a:pPr defTabSz="932597"/>
              <a:endParaRPr lang="en-US" sz="3262" kern="0">
                <a:solidFill>
                  <a:sysClr val="windowText" lastClr="000000"/>
                </a:solidFill>
                <a:latin typeface="+mj-lt"/>
              </a:endParaRPr>
            </a:p>
          </p:txBody>
        </p:sp>
        <p:pic>
          <p:nvPicPr>
            <p:cNvPr id="29" name="Picture 28" descr="aflac.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7075" y="1691922"/>
              <a:ext cx="382269" cy="104288"/>
            </a:xfrm>
            <a:prstGeom prst="rect">
              <a:avLst/>
            </a:prstGeom>
            <a:ln>
              <a:noFill/>
            </a:ln>
          </p:spPr>
        </p:pic>
        <p:pic>
          <p:nvPicPr>
            <p:cNvPr id="31" name="Picture 30" descr="banca-mediolanum.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7989" y="2182365"/>
              <a:ext cx="528423" cy="127979"/>
            </a:xfrm>
            <a:prstGeom prst="rect">
              <a:avLst/>
            </a:prstGeom>
            <a:ln>
              <a:noFill/>
            </a:ln>
          </p:spPr>
        </p:pic>
        <p:pic>
          <p:nvPicPr>
            <p:cNvPr id="32" name="Picture 31" descr="swedbank.jpg"/>
            <p:cNvPicPr>
              <a:picLocks noChangeAspect="1"/>
            </p:cNvPicPr>
            <p:nvPr/>
          </p:nvPicPr>
          <p:blipFill>
            <a:blip r:embed="rId6"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2276564" y="3058286"/>
              <a:ext cx="577963" cy="110366"/>
            </a:xfrm>
            <a:prstGeom prst="rect">
              <a:avLst/>
            </a:prstGeom>
            <a:ln>
              <a:noFill/>
            </a:ln>
          </p:spPr>
        </p:pic>
        <p:pic>
          <p:nvPicPr>
            <p:cNvPr id="33" name="Picture 32" descr="maybank.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9313" y="1705510"/>
              <a:ext cx="471084" cy="97892"/>
            </a:xfrm>
            <a:prstGeom prst="rect">
              <a:avLst/>
            </a:prstGeom>
            <a:ln>
              <a:noFill/>
            </a:ln>
          </p:spPr>
        </p:pic>
        <p:pic>
          <p:nvPicPr>
            <p:cNvPr id="34" name="Picture 33" descr="anz.jp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8641" y="2882895"/>
              <a:ext cx="422457" cy="122850"/>
            </a:xfrm>
            <a:prstGeom prst="rect">
              <a:avLst/>
            </a:prstGeom>
            <a:ln>
              <a:noFill/>
            </a:ln>
          </p:spPr>
        </p:pic>
        <p:pic>
          <p:nvPicPr>
            <p:cNvPr id="35" name="Picture 34" descr="deloitte.jp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0711" y="2501132"/>
              <a:ext cx="557241" cy="103367"/>
            </a:xfrm>
            <a:prstGeom prst="rect">
              <a:avLst/>
            </a:prstGeom>
            <a:ln>
              <a:noFill/>
            </a:ln>
          </p:spPr>
        </p:pic>
        <p:pic>
          <p:nvPicPr>
            <p:cNvPr id="36" name="Picture 35" descr="liberty-global.jp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7598" y="2964282"/>
              <a:ext cx="448459" cy="235921"/>
            </a:xfrm>
            <a:prstGeom prst="rect">
              <a:avLst/>
            </a:prstGeom>
            <a:ln>
              <a:noFill/>
            </a:ln>
          </p:spPr>
        </p:pic>
        <p:pic>
          <p:nvPicPr>
            <p:cNvPr id="37" name="Shape 167"/>
            <p:cNvPicPr preferRelativeResize="0"/>
            <p:nvPr/>
          </p:nvPicPr>
          <p:blipFill>
            <a:blip r:embed="rId11">
              <a:clrChange>
                <a:clrFrom>
                  <a:srgbClr val="FFFFFF"/>
                </a:clrFrom>
                <a:clrTo>
                  <a:srgbClr val="FFFFFF">
                    <a:alpha val="0"/>
                  </a:srgbClr>
                </a:clrTo>
              </a:clrChange>
            </a:blip>
            <a:stretch>
              <a:fillRect/>
            </a:stretch>
          </p:blipFill>
          <p:spPr>
            <a:xfrm>
              <a:off x="3003563" y="3271545"/>
              <a:ext cx="563522" cy="87608"/>
            </a:xfrm>
            <a:prstGeom prst="rect">
              <a:avLst/>
            </a:prstGeom>
          </p:spPr>
        </p:pic>
        <p:pic>
          <p:nvPicPr>
            <p:cNvPr id="38" name="Shape 188"/>
            <p:cNvPicPr preferRelativeResize="0"/>
            <p:nvPr/>
          </p:nvPicPr>
          <p:blipFill>
            <a:blip r:embed="rId12">
              <a:clrChange>
                <a:clrFrom>
                  <a:srgbClr val="FDFDFD"/>
                </a:clrFrom>
                <a:clrTo>
                  <a:srgbClr val="FDFDFD">
                    <a:alpha val="0"/>
                  </a:srgbClr>
                </a:clrTo>
              </a:clrChange>
            </a:blip>
            <a:stretch>
              <a:fillRect/>
            </a:stretch>
          </p:blipFill>
          <p:spPr>
            <a:xfrm>
              <a:off x="581847" y="1687122"/>
              <a:ext cx="462243" cy="110891"/>
            </a:xfrm>
            <a:prstGeom prst="rect">
              <a:avLst/>
            </a:prstGeom>
          </p:spPr>
        </p:pic>
        <p:pic>
          <p:nvPicPr>
            <p:cNvPr id="41" name="Picture 40" descr="header-logo.gif"/>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4800" y="3450295"/>
              <a:ext cx="584944" cy="238681"/>
            </a:xfrm>
            <a:prstGeom prst="rect">
              <a:avLst/>
            </a:prstGeom>
          </p:spPr>
        </p:pic>
        <p:pic>
          <p:nvPicPr>
            <p:cNvPr id="42" name="Picture 41" descr="Blueshield of Arizona.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62212" y="1845210"/>
              <a:ext cx="608628" cy="139183"/>
            </a:xfrm>
            <a:prstGeom prst="rect">
              <a:avLst/>
            </a:prstGeom>
          </p:spPr>
        </p:pic>
        <p:pic>
          <p:nvPicPr>
            <p:cNvPr id="43" name="Picture 42" descr="lifesource-logo.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41295" y="2820025"/>
              <a:ext cx="527854" cy="105210"/>
            </a:xfrm>
            <a:prstGeom prst="rect">
              <a:avLst/>
            </a:prstGeom>
          </p:spPr>
        </p:pic>
        <p:pic>
          <p:nvPicPr>
            <p:cNvPr id="44" name="Picture 43" descr="covance.jpg"/>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16561" y="3302408"/>
              <a:ext cx="680176" cy="130825"/>
            </a:xfrm>
            <a:prstGeom prst="rect">
              <a:avLst/>
            </a:prstGeom>
            <a:ln>
              <a:noFill/>
            </a:ln>
          </p:spPr>
        </p:pic>
        <p:pic>
          <p:nvPicPr>
            <p:cNvPr id="45" name="Picture 44" descr="mckesson.jpg"/>
            <p:cNvPicPr>
              <a:picLocks noChangeAspect="1"/>
            </p:cNvPicPr>
            <p:nvPr/>
          </p:nvPicPr>
          <p:blipFill>
            <a:blip r:embed="rId17" cstate="print">
              <a:clrChange>
                <a:clrFrom>
                  <a:srgbClr val="FFFDFE"/>
                </a:clrFrom>
                <a:clrTo>
                  <a:srgbClr val="FFFDFE">
                    <a:alpha val="0"/>
                  </a:srgbClr>
                </a:clrTo>
              </a:clrChange>
              <a:extLst>
                <a:ext uri="{28A0092B-C50C-407E-A947-70E740481C1C}">
                  <a14:useLocalDpi xmlns:a14="http://schemas.microsoft.com/office/drawing/2010/main" val="0"/>
                </a:ext>
              </a:extLst>
            </a:blip>
            <a:stretch>
              <a:fillRect/>
            </a:stretch>
          </p:blipFill>
          <p:spPr>
            <a:xfrm>
              <a:off x="3524218" y="2255242"/>
              <a:ext cx="665434" cy="83256"/>
            </a:xfrm>
            <a:prstGeom prst="rect">
              <a:avLst/>
            </a:prstGeom>
            <a:noFill/>
            <a:ln>
              <a:noFill/>
            </a:ln>
          </p:spPr>
        </p:pic>
        <p:pic>
          <p:nvPicPr>
            <p:cNvPr id="46" name="Picture 45" descr="Millennium Labs.png"/>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0478" y="2481575"/>
              <a:ext cx="595829" cy="194049"/>
            </a:xfrm>
            <a:prstGeom prst="rect">
              <a:avLst/>
            </a:prstGeom>
          </p:spPr>
        </p:pic>
        <p:pic>
          <p:nvPicPr>
            <p:cNvPr id="47" name="Shape 113"/>
            <p:cNvPicPr preferRelativeResize="0"/>
            <p:nvPr/>
          </p:nvPicPr>
          <p:blipFill>
            <a:blip r:embed="rId19">
              <a:clrChange>
                <a:clrFrom>
                  <a:srgbClr val="FFFFFF"/>
                </a:clrFrom>
                <a:clrTo>
                  <a:srgbClr val="FFFFFF">
                    <a:alpha val="0"/>
                  </a:srgbClr>
                </a:clrTo>
              </a:clrChange>
            </a:blip>
            <a:stretch>
              <a:fillRect/>
            </a:stretch>
          </p:blipFill>
          <p:spPr>
            <a:xfrm>
              <a:off x="5598910" y="2028691"/>
              <a:ext cx="629354" cy="235900"/>
            </a:xfrm>
            <a:prstGeom prst="rect">
              <a:avLst/>
            </a:prstGeom>
            <a:ln>
              <a:noFill/>
            </a:ln>
          </p:spPr>
        </p:pic>
        <p:pic>
          <p:nvPicPr>
            <p:cNvPr id="49" name="Shape 123"/>
            <p:cNvPicPr preferRelativeResize="0"/>
            <p:nvPr/>
          </p:nvPicPr>
          <p:blipFill>
            <a:blip r:embed="rId20">
              <a:clrChange>
                <a:clrFrom>
                  <a:srgbClr val="FFFFFF"/>
                </a:clrFrom>
                <a:clrTo>
                  <a:srgbClr val="FFFFFF">
                    <a:alpha val="0"/>
                  </a:srgbClr>
                </a:clrTo>
              </a:clrChange>
            </a:blip>
            <a:stretch>
              <a:fillRect/>
            </a:stretch>
          </p:blipFill>
          <p:spPr>
            <a:xfrm>
              <a:off x="6969271" y="2538486"/>
              <a:ext cx="675812" cy="138195"/>
            </a:xfrm>
            <a:prstGeom prst="rect">
              <a:avLst/>
            </a:prstGeom>
            <a:ln>
              <a:noFill/>
            </a:ln>
          </p:spPr>
        </p:pic>
        <p:pic>
          <p:nvPicPr>
            <p:cNvPr id="50" name="Picture 49" descr="best-buy.jpg"/>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2560" y="1834009"/>
              <a:ext cx="377803" cy="215244"/>
            </a:xfrm>
            <a:prstGeom prst="rect">
              <a:avLst/>
            </a:prstGeom>
            <a:noFill/>
            <a:ln>
              <a:noFill/>
            </a:ln>
          </p:spPr>
        </p:pic>
        <p:pic>
          <p:nvPicPr>
            <p:cNvPr id="51" name="Picture 50" descr="disney.jpg"/>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9808" y="2045779"/>
              <a:ext cx="528671" cy="194541"/>
            </a:xfrm>
            <a:prstGeom prst="rect">
              <a:avLst/>
            </a:prstGeom>
            <a:ln>
              <a:noFill/>
            </a:ln>
          </p:spPr>
        </p:pic>
        <p:pic>
          <p:nvPicPr>
            <p:cNvPr id="52" name="Picture 51" descr="sports-authority.jpg"/>
            <p:cNvPicPr>
              <a:picLocks noChangeAspect="1"/>
            </p:cNvPicPr>
            <p:nvPr/>
          </p:nvPicPr>
          <p:blipFill>
            <a:blip r:embed="rId2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04362" y="1683719"/>
              <a:ext cx="416371" cy="118268"/>
            </a:xfrm>
            <a:prstGeom prst="rect">
              <a:avLst/>
            </a:prstGeom>
            <a:ln>
              <a:noFill/>
            </a:ln>
          </p:spPr>
        </p:pic>
        <p:pic>
          <p:nvPicPr>
            <p:cNvPr id="53" name="Picture 52" descr="williams-sonoma.jpg"/>
            <p:cNvPicPr>
              <a:picLocks noChangeAspect="1"/>
            </p:cNvPicPr>
            <p:nvPr/>
          </p:nvPicPr>
          <p:blipFill>
            <a:blip r:embed="rId24" cstate="print">
              <a:clrChange>
                <a:clrFrom>
                  <a:srgbClr val="FEFFFD"/>
                </a:clrFrom>
                <a:clrTo>
                  <a:srgbClr val="FEFFFD">
                    <a:alpha val="0"/>
                  </a:srgbClr>
                </a:clrTo>
              </a:clrChange>
              <a:extLst>
                <a:ext uri="{28A0092B-C50C-407E-A947-70E740481C1C}">
                  <a14:useLocalDpi xmlns:a14="http://schemas.microsoft.com/office/drawing/2010/main" val="0"/>
                </a:ext>
              </a:extLst>
            </a:blip>
            <a:stretch>
              <a:fillRect/>
            </a:stretch>
          </p:blipFill>
          <p:spPr>
            <a:xfrm>
              <a:off x="6299292" y="2677580"/>
              <a:ext cx="900262" cy="70852"/>
            </a:xfrm>
            <a:prstGeom prst="rect">
              <a:avLst/>
            </a:prstGeom>
            <a:ln>
              <a:noFill/>
            </a:ln>
          </p:spPr>
        </p:pic>
        <p:pic>
          <p:nvPicPr>
            <p:cNvPr id="54" name="Picture 53" descr="nordstrom.jpg"/>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88753" y="2285527"/>
              <a:ext cx="726243" cy="101279"/>
            </a:xfrm>
            <a:prstGeom prst="rect">
              <a:avLst/>
            </a:prstGeom>
            <a:ln>
              <a:noFill/>
            </a:ln>
          </p:spPr>
        </p:pic>
        <p:pic>
          <p:nvPicPr>
            <p:cNvPr id="55" name="Shape 87"/>
            <p:cNvPicPr preferRelativeResize="0"/>
            <p:nvPr/>
          </p:nvPicPr>
          <p:blipFill>
            <a:blip r:embed="rId26">
              <a:clrChange>
                <a:clrFrom>
                  <a:srgbClr val="FDFDFD"/>
                </a:clrFrom>
                <a:clrTo>
                  <a:srgbClr val="FDFDFD">
                    <a:alpha val="0"/>
                  </a:srgbClr>
                </a:clrTo>
              </a:clrChange>
            </a:blip>
            <a:stretch>
              <a:fillRect/>
            </a:stretch>
          </p:blipFill>
          <p:spPr>
            <a:xfrm>
              <a:off x="6841596" y="2768239"/>
              <a:ext cx="461566" cy="229225"/>
            </a:xfrm>
            <a:prstGeom prst="rect">
              <a:avLst/>
            </a:prstGeom>
          </p:spPr>
        </p:pic>
        <p:pic>
          <p:nvPicPr>
            <p:cNvPr id="56" name="Shape 115"/>
            <p:cNvPicPr preferRelativeResize="0"/>
            <p:nvPr/>
          </p:nvPicPr>
          <p:blipFill>
            <a:blip r:embed="rId27">
              <a:clrChange>
                <a:clrFrom>
                  <a:srgbClr val="FFFFFF"/>
                </a:clrFrom>
                <a:clrTo>
                  <a:srgbClr val="FFFFFF">
                    <a:alpha val="0"/>
                  </a:srgbClr>
                </a:clrTo>
              </a:clrChange>
            </a:blip>
            <a:stretch>
              <a:fillRect/>
            </a:stretch>
          </p:blipFill>
          <p:spPr>
            <a:xfrm>
              <a:off x="7195884" y="2963218"/>
              <a:ext cx="380524" cy="112106"/>
            </a:xfrm>
            <a:prstGeom prst="rect">
              <a:avLst/>
            </a:prstGeom>
          </p:spPr>
        </p:pic>
        <p:pic>
          <p:nvPicPr>
            <p:cNvPr id="57" name="Picture 56" descr="US Foods.png"/>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957" y="3437489"/>
              <a:ext cx="253699" cy="213763"/>
            </a:xfrm>
            <a:prstGeom prst="rect">
              <a:avLst/>
            </a:prstGeom>
          </p:spPr>
        </p:pic>
        <p:pic>
          <p:nvPicPr>
            <p:cNvPr id="58" name="Picture 57" descr="alstom.jpg"/>
            <p:cNvPicPr>
              <a:picLocks noChangeAspect="1"/>
            </p:cNvPicPr>
            <p:nvPr/>
          </p:nvPicPr>
          <p:blipFill>
            <a:blip r:embed="rId29">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915626" y="5864591"/>
              <a:ext cx="684073" cy="117813"/>
            </a:xfrm>
            <a:prstGeom prst="rect">
              <a:avLst/>
            </a:prstGeom>
            <a:ln>
              <a:noFill/>
            </a:ln>
          </p:spPr>
        </p:pic>
        <p:pic>
          <p:nvPicPr>
            <p:cNvPr id="59" name="Picture 58" descr="everbright.jpg"/>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695" y="5336900"/>
              <a:ext cx="825969" cy="201839"/>
            </a:xfrm>
            <a:prstGeom prst="rect">
              <a:avLst/>
            </a:prstGeom>
            <a:ln>
              <a:noFill/>
            </a:ln>
          </p:spPr>
        </p:pic>
        <p:pic>
          <p:nvPicPr>
            <p:cNvPr id="60" name="Picture 59" descr="sempra-energy.jpg"/>
            <p:cNvPicPr>
              <a:picLocks noChangeAspect="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262" y="5989363"/>
              <a:ext cx="903764" cy="202280"/>
            </a:xfrm>
            <a:prstGeom prst="rect">
              <a:avLst/>
            </a:prstGeom>
            <a:ln>
              <a:noFill/>
            </a:ln>
          </p:spPr>
        </p:pic>
        <p:pic>
          <p:nvPicPr>
            <p:cNvPr id="61" name="Picture 60" descr="whiting.jpg"/>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7739" y="5543518"/>
              <a:ext cx="413198" cy="328308"/>
            </a:xfrm>
            <a:prstGeom prst="rect">
              <a:avLst/>
            </a:prstGeom>
            <a:ln>
              <a:noFill/>
            </a:ln>
          </p:spPr>
        </p:pic>
        <p:pic>
          <p:nvPicPr>
            <p:cNvPr id="62" name="Picture 61" descr="gazprom.jpg"/>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4260" y="5528801"/>
              <a:ext cx="653256" cy="287106"/>
            </a:xfrm>
            <a:prstGeom prst="rect">
              <a:avLst/>
            </a:prstGeom>
            <a:ln>
              <a:noFill/>
            </a:ln>
          </p:spPr>
        </p:pic>
        <p:pic>
          <p:nvPicPr>
            <p:cNvPr id="63" name="Picture 2" descr="\\psf\Home\Desktop\NB-Power.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349883" y="4612182"/>
              <a:ext cx="886197" cy="265390"/>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63" descr="att.jpg"/>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86900" y="5183530"/>
              <a:ext cx="401524" cy="143520"/>
            </a:xfrm>
            <a:prstGeom prst="rect">
              <a:avLst/>
            </a:prstGeom>
            <a:ln>
              <a:noFill/>
            </a:ln>
          </p:spPr>
        </p:pic>
        <p:pic>
          <p:nvPicPr>
            <p:cNvPr id="65" name="Picture 64" descr="maxis.jpg"/>
            <p:cNvPicPr>
              <a:picLocks noChangeAspect="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7899" y="5616751"/>
              <a:ext cx="611517" cy="225249"/>
            </a:xfrm>
            <a:prstGeom prst="rect">
              <a:avLst/>
            </a:prstGeom>
            <a:ln>
              <a:noFill/>
            </a:ln>
          </p:spPr>
        </p:pic>
        <p:pic>
          <p:nvPicPr>
            <p:cNvPr id="66" name="Picture 65" descr="sk-telecom.jpg"/>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4507" y="5437150"/>
              <a:ext cx="520844" cy="166757"/>
            </a:xfrm>
            <a:prstGeom prst="rect">
              <a:avLst/>
            </a:prstGeom>
            <a:ln>
              <a:noFill/>
            </a:ln>
          </p:spPr>
        </p:pic>
        <p:pic>
          <p:nvPicPr>
            <p:cNvPr id="67" name="Picture 66" descr="telstra.jpg"/>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1756" y="5315138"/>
              <a:ext cx="471032" cy="104436"/>
            </a:xfrm>
            <a:prstGeom prst="rect">
              <a:avLst/>
            </a:prstGeom>
            <a:ln>
              <a:noFill/>
            </a:ln>
          </p:spPr>
        </p:pic>
        <p:pic>
          <p:nvPicPr>
            <p:cNvPr id="68" name="Picture 67" descr="vodafone.jpg"/>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3212" y="5886527"/>
              <a:ext cx="320903" cy="182270"/>
            </a:xfrm>
            <a:prstGeom prst="rect">
              <a:avLst/>
            </a:prstGeom>
            <a:ln>
              <a:noFill/>
            </a:ln>
          </p:spPr>
        </p:pic>
        <p:pic>
          <p:nvPicPr>
            <p:cNvPr id="69" name="Shape 102"/>
            <p:cNvPicPr preferRelativeResize="0"/>
            <p:nvPr/>
          </p:nvPicPr>
          <p:blipFill>
            <a:blip r:embed="rId40">
              <a:clrChange>
                <a:clrFrom>
                  <a:srgbClr val="FFFFFF"/>
                </a:clrFrom>
                <a:clrTo>
                  <a:srgbClr val="FFFFFF">
                    <a:alpha val="0"/>
                  </a:srgbClr>
                </a:clrTo>
              </a:clrChange>
            </a:blip>
            <a:stretch>
              <a:fillRect/>
            </a:stretch>
          </p:blipFill>
          <p:spPr>
            <a:xfrm>
              <a:off x="5832680" y="4587883"/>
              <a:ext cx="274619" cy="155951"/>
            </a:xfrm>
            <a:prstGeom prst="rect">
              <a:avLst/>
            </a:prstGeom>
            <a:ln>
              <a:noFill/>
            </a:ln>
          </p:spPr>
        </p:pic>
        <p:pic>
          <p:nvPicPr>
            <p:cNvPr id="70" name="Shape 116"/>
            <p:cNvPicPr preferRelativeResize="0"/>
            <p:nvPr/>
          </p:nvPicPr>
          <p:blipFill>
            <a:blip r:embed="rId41">
              <a:clrChange>
                <a:clrFrom>
                  <a:srgbClr val="FFFFFF"/>
                </a:clrFrom>
                <a:clrTo>
                  <a:srgbClr val="FFFFFF">
                    <a:alpha val="0"/>
                  </a:srgbClr>
                </a:clrTo>
              </a:clrChange>
            </a:blip>
            <a:stretch>
              <a:fillRect/>
            </a:stretch>
          </p:blipFill>
          <p:spPr>
            <a:xfrm>
              <a:off x="5249611" y="4742336"/>
              <a:ext cx="848062" cy="118134"/>
            </a:xfrm>
            <a:prstGeom prst="rect">
              <a:avLst/>
            </a:prstGeom>
            <a:ln>
              <a:noFill/>
            </a:ln>
          </p:spPr>
        </p:pic>
        <p:pic>
          <p:nvPicPr>
            <p:cNvPr id="76" name="Picture 75"/>
            <p:cNvPicPr>
              <a:picLocks noChangeAspect="1"/>
            </p:cNvPicPr>
            <p:nvPr/>
          </p:nvPicPr>
          <p:blipFill>
            <a:blip r:embed="rId42">
              <a:clrChange>
                <a:clrFrom>
                  <a:srgbClr val="FFFFFF"/>
                </a:clrFrom>
                <a:clrTo>
                  <a:srgbClr val="FFFFFF">
                    <a:alpha val="0"/>
                  </a:srgbClr>
                </a:clrTo>
              </a:clrChange>
            </a:blip>
            <a:stretch>
              <a:fillRect/>
            </a:stretch>
          </p:blipFill>
          <p:spPr>
            <a:xfrm>
              <a:off x="5374473" y="3993800"/>
              <a:ext cx="819749" cy="283483"/>
            </a:xfrm>
            <a:prstGeom prst="rect">
              <a:avLst/>
            </a:prstGeom>
          </p:spPr>
        </p:pic>
        <p:pic>
          <p:nvPicPr>
            <p:cNvPr id="78" name="Picture 13" descr="\\psf\Home\Desktop\7153\calarts.jpg"/>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8839" y="4639478"/>
              <a:ext cx="1148169" cy="397055"/>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15" descr="\\psf\Home\Desktop\7153\joseph-chamberlain-college.jpg"/>
            <p:cNvPicPr>
              <a:picLocks noChangeAspect="1" noChangeArrowheads="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63635" y="5767218"/>
              <a:ext cx="918737" cy="317714"/>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18" descr="\\psf\Home\Desktop\7153\logo-us-tricounty.jpg"/>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4978" y="5163146"/>
              <a:ext cx="971488" cy="335956"/>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19" descr="\\psf\Home\Desktop\7153\UC-Riverside.jpg"/>
            <p:cNvPicPr>
              <a:picLocks noChangeAspect="1" noChangeArrowheads="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2497" y="5737608"/>
              <a:ext cx="902842" cy="312218"/>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20" descr="\\psf\Home\Desktop\7153\William-Jessup.jpg"/>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1167" y="4906379"/>
              <a:ext cx="970330" cy="335556"/>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14" descr="\\psf\Home\Desktop\7153\ClevelandState.jpg"/>
            <p:cNvPicPr>
              <a:picLocks noChangeAspect="1" noChangeArrowheads="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0809" y="6023605"/>
              <a:ext cx="613318" cy="212096"/>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16" descr="\\psf\Home\Desktop\7153\logo_customer_howard.jpg"/>
            <p:cNvPicPr>
              <a:picLocks noChangeAspect="1" noChangeArrowheads="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9978" y="5991721"/>
              <a:ext cx="595392" cy="205896"/>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87" descr="GD.png"/>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3805" y="5470139"/>
              <a:ext cx="996779" cy="125283"/>
            </a:xfrm>
            <a:prstGeom prst="rect">
              <a:avLst/>
            </a:prstGeom>
            <a:ln>
              <a:noFill/>
            </a:ln>
          </p:spPr>
        </p:pic>
        <p:pic>
          <p:nvPicPr>
            <p:cNvPr id="89" name="Picture 88" descr="imgres.jpg"/>
            <p:cNvPicPr>
              <a:picLocks noChangeAspect="1"/>
            </p:cNvPicPr>
            <p:nvPr/>
          </p:nvPicPr>
          <p:blipFill>
            <a:blip r:embed="rId5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7020" y="5938946"/>
              <a:ext cx="484570" cy="292832"/>
            </a:xfrm>
            <a:prstGeom prst="rect">
              <a:avLst/>
            </a:prstGeom>
            <a:ln>
              <a:noFill/>
            </a:ln>
          </p:spPr>
        </p:pic>
        <p:pic>
          <p:nvPicPr>
            <p:cNvPr id="90" name="Picture 89" descr="qualcomm.jpg"/>
            <p:cNvPicPr>
              <a:picLocks noChangeAspect="1"/>
            </p:cNvPicPr>
            <p:nvPr/>
          </p:nvPicPr>
          <p:blipFill>
            <a:blip r:embed="rId5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0505" y="3927956"/>
              <a:ext cx="725998" cy="142396"/>
            </a:xfrm>
            <a:prstGeom prst="rect">
              <a:avLst/>
            </a:prstGeom>
            <a:ln>
              <a:noFill/>
            </a:ln>
          </p:spPr>
        </p:pic>
        <p:pic>
          <p:nvPicPr>
            <p:cNvPr id="91" name="Picture 90" descr="toshiba.jpg"/>
            <p:cNvPicPr>
              <a:picLocks noChangeAspect="1"/>
            </p:cNvPicPr>
            <p:nvPr/>
          </p:nvPicPr>
          <p:blipFill>
            <a:blip r:embed="rId53" cstate="print">
              <a:clrChange>
                <a:clrFrom>
                  <a:srgbClr val="FEFFFA"/>
                </a:clrFrom>
                <a:clrTo>
                  <a:srgbClr val="FEFFFA">
                    <a:alpha val="0"/>
                  </a:srgbClr>
                </a:clrTo>
              </a:clrChange>
              <a:extLst>
                <a:ext uri="{28A0092B-C50C-407E-A947-70E740481C1C}">
                  <a14:useLocalDpi xmlns:a14="http://schemas.microsoft.com/office/drawing/2010/main" val="0"/>
                </a:ext>
              </a:extLst>
            </a:blip>
            <a:stretch>
              <a:fillRect/>
            </a:stretch>
          </p:blipFill>
          <p:spPr>
            <a:xfrm>
              <a:off x="6099010" y="4282338"/>
              <a:ext cx="578562" cy="90452"/>
            </a:xfrm>
            <a:prstGeom prst="rect">
              <a:avLst/>
            </a:prstGeom>
            <a:ln>
              <a:noFill/>
            </a:ln>
          </p:spPr>
        </p:pic>
        <p:pic>
          <p:nvPicPr>
            <p:cNvPr id="92" name="Picture 91" descr="lg.jpg"/>
            <p:cNvPicPr>
              <a:picLocks noChangeAspect="1"/>
            </p:cNvPicPr>
            <p:nvPr/>
          </p:nvPicPr>
          <p:blipFill>
            <a:blip r:embed="rId54" cstate="print">
              <a:clrChange>
                <a:clrFrom>
                  <a:srgbClr val="FFFDFE"/>
                </a:clrFrom>
                <a:clrTo>
                  <a:srgbClr val="FFFDFE">
                    <a:alpha val="0"/>
                  </a:srgbClr>
                </a:clrTo>
              </a:clrChange>
              <a:extLst>
                <a:ext uri="{28A0092B-C50C-407E-A947-70E740481C1C}">
                  <a14:useLocalDpi xmlns:a14="http://schemas.microsoft.com/office/drawing/2010/main" val="0"/>
                </a:ext>
              </a:extLst>
            </a:blip>
            <a:stretch>
              <a:fillRect/>
            </a:stretch>
          </p:blipFill>
          <p:spPr>
            <a:xfrm>
              <a:off x="11053158" y="4032652"/>
              <a:ext cx="382030" cy="151112"/>
            </a:xfrm>
            <a:prstGeom prst="rect">
              <a:avLst/>
            </a:prstGeom>
            <a:ln>
              <a:noFill/>
            </a:ln>
          </p:spPr>
        </p:pic>
        <p:pic>
          <p:nvPicPr>
            <p:cNvPr id="93" name="Picture 92" descr="oshkosh.jpg"/>
            <p:cNvPicPr>
              <a:picLocks noChangeAspect="1"/>
            </p:cNvPicPr>
            <p:nvPr/>
          </p:nvPicPr>
          <p:blipFill>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30248" y="4673335"/>
              <a:ext cx="455079" cy="183340"/>
            </a:xfrm>
            <a:prstGeom prst="rect">
              <a:avLst/>
            </a:prstGeom>
            <a:noFill/>
            <a:ln>
              <a:noFill/>
            </a:ln>
          </p:spPr>
        </p:pic>
        <p:pic>
          <p:nvPicPr>
            <p:cNvPr id="94" name="Picture 93" descr="toyota.jpg"/>
            <p:cNvPicPr>
              <a:picLocks noChangeAspect="1"/>
            </p:cNvPicPr>
            <p:nvPr/>
          </p:nvPicPr>
          <p:blipFill>
            <a:blip r:embed="rId56" cstate="print">
              <a:clrChange>
                <a:clrFrom>
                  <a:srgbClr val="FEFFFA"/>
                </a:clrFrom>
                <a:clrTo>
                  <a:srgbClr val="FEFFFA">
                    <a:alpha val="0"/>
                  </a:srgbClr>
                </a:clrTo>
              </a:clrChange>
              <a:extLst>
                <a:ext uri="{28A0092B-C50C-407E-A947-70E740481C1C}">
                  <a14:useLocalDpi xmlns:a14="http://schemas.microsoft.com/office/drawing/2010/main" val="0"/>
                </a:ext>
              </a:extLst>
            </a:blip>
            <a:stretch>
              <a:fillRect/>
            </a:stretch>
          </p:blipFill>
          <p:spPr>
            <a:xfrm>
              <a:off x="7907407" y="5593545"/>
              <a:ext cx="788803" cy="129925"/>
            </a:xfrm>
            <a:prstGeom prst="rect">
              <a:avLst/>
            </a:prstGeom>
            <a:ln>
              <a:noFill/>
            </a:ln>
          </p:spPr>
        </p:pic>
        <p:pic>
          <p:nvPicPr>
            <p:cNvPr id="95" name="Picture 94" descr="panasonic.jpg"/>
            <p:cNvPicPr>
              <a:picLocks noChangeAspect="1"/>
            </p:cNvPicPr>
            <p:nvPr/>
          </p:nvPicPr>
          <p:blipFill>
            <a:blip r:embed="rId5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3013" y="4437735"/>
              <a:ext cx="671071" cy="122097"/>
            </a:xfrm>
            <a:prstGeom prst="rect">
              <a:avLst/>
            </a:prstGeom>
            <a:ln>
              <a:noFill/>
            </a:ln>
          </p:spPr>
        </p:pic>
        <p:pic>
          <p:nvPicPr>
            <p:cNvPr id="96" name="Shape 85"/>
            <p:cNvPicPr preferRelativeResize="0"/>
            <p:nvPr/>
          </p:nvPicPr>
          <p:blipFill>
            <a:blip r:embed="rId58">
              <a:clrChange>
                <a:clrFrom>
                  <a:srgbClr val="FFFFFF"/>
                </a:clrFrom>
                <a:clrTo>
                  <a:srgbClr val="FFFFFF">
                    <a:alpha val="0"/>
                  </a:srgbClr>
                </a:clrTo>
              </a:clrChange>
            </a:blip>
            <a:stretch>
              <a:fillRect/>
            </a:stretch>
          </p:blipFill>
          <p:spPr>
            <a:xfrm>
              <a:off x="8849333" y="5256804"/>
              <a:ext cx="548597" cy="170336"/>
            </a:xfrm>
            <a:prstGeom prst="rect">
              <a:avLst/>
            </a:prstGeom>
            <a:ln>
              <a:noFill/>
            </a:ln>
          </p:spPr>
        </p:pic>
        <p:pic>
          <p:nvPicPr>
            <p:cNvPr id="97" name="Picture 96" descr="imgres.jpg"/>
            <p:cNvPicPr>
              <a:picLocks noChangeAspect="1"/>
            </p:cNvPicPr>
            <p:nvPr/>
          </p:nvPicPr>
          <p:blipFill>
            <a:blip r:embed="rId59"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7976242" y="5939192"/>
              <a:ext cx="516861" cy="277136"/>
            </a:xfrm>
            <a:prstGeom prst="rect">
              <a:avLst/>
            </a:prstGeom>
          </p:spPr>
        </p:pic>
        <p:pic>
          <p:nvPicPr>
            <p:cNvPr id="98" name="Shape 252"/>
            <p:cNvPicPr preferRelativeResize="0"/>
            <p:nvPr/>
          </p:nvPicPr>
          <p:blipFill>
            <a:blip r:embed="rId60">
              <a:clrChange>
                <a:clrFrom>
                  <a:srgbClr val="FFFFFF"/>
                </a:clrFrom>
                <a:clrTo>
                  <a:srgbClr val="FFFFFF">
                    <a:alpha val="0"/>
                  </a:srgbClr>
                </a:clrTo>
              </a:clrChange>
            </a:blip>
            <a:stretch>
              <a:fillRect/>
            </a:stretch>
          </p:blipFill>
          <p:spPr>
            <a:xfrm>
              <a:off x="9837003" y="2750231"/>
              <a:ext cx="404748" cy="221572"/>
            </a:xfrm>
            <a:prstGeom prst="rect">
              <a:avLst/>
            </a:prstGeom>
          </p:spPr>
        </p:pic>
        <p:pic>
          <p:nvPicPr>
            <p:cNvPr id="99" name="Shape 202"/>
            <p:cNvPicPr preferRelativeResize="0"/>
            <p:nvPr/>
          </p:nvPicPr>
          <p:blipFill>
            <a:blip r:embed="rId61"/>
            <a:stretch>
              <a:fillRect/>
            </a:stretch>
          </p:blipFill>
          <p:spPr>
            <a:xfrm>
              <a:off x="9431080" y="2398869"/>
              <a:ext cx="286277" cy="313815"/>
            </a:xfrm>
            <a:prstGeom prst="rect">
              <a:avLst/>
            </a:prstGeom>
          </p:spPr>
        </p:pic>
        <p:pic>
          <p:nvPicPr>
            <p:cNvPr id="101" name="Shape 211"/>
            <p:cNvPicPr preferRelativeResize="0"/>
            <p:nvPr/>
          </p:nvPicPr>
          <p:blipFill>
            <a:blip r:embed="rId62">
              <a:clrChange>
                <a:clrFrom>
                  <a:srgbClr val="FFFFFF"/>
                </a:clrFrom>
                <a:clrTo>
                  <a:srgbClr val="FFFFFF">
                    <a:alpha val="0"/>
                  </a:srgbClr>
                </a:clrTo>
              </a:clrChange>
            </a:blip>
            <a:stretch>
              <a:fillRect/>
            </a:stretch>
          </p:blipFill>
          <p:spPr>
            <a:xfrm>
              <a:off x="9379826" y="2766976"/>
              <a:ext cx="355416" cy="205208"/>
            </a:xfrm>
            <a:prstGeom prst="rect">
              <a:avLst/>
            </a:prstGeom>
          </p:spPr>
        </p:pic>
        <p:pic>
          <p:nvPicPr>
            <p:cNvPr id="102" name="Shape 218"/>
            <p:cNvPicPr preferRelativeResize="0"/>
            <p:nvPr/>
          </p:nvPicPr>
          <p:blipFill>
            <a:blip r:embed="rId63">
              <a:clrChange>
                <a:clrFrom>
                  <a:srgbClr val="FFFFFF"/>
                </a:clrFrom>
                <a:clrTo>
                  <a:srgbClr val="FFFFFF">
                    <a:alpha val="0"/>
                  </a:srgbClr>
                </a:clrTo>
              </a:clrChange>
            </a:blip>
            <a:stretch>
              <a:fillRect/>
            </a:stretch>
          </p:blipFill>
          <p:spPr>
            <a:xfrm>
              <a:off x="8348791" y="2396730"/>
              <a:ext cx="376450" cy="315954"/>
            </a:xfrm>
            <a:prstGeom prst="rect">
              <a:avLst/>
            </a:prstGeom>
          </p:spPr>
        </p:pic>
        <p:pic>
          <p:nvPicPr>
            <p:cNvPr id="103" name="Shape 220"/>
            <p:cNvPicPr preferRelativeResize="0"/>
            <p:nvPr/>
          </p:nvPicPr>
          <p:blipFill>
            <a:blip r:embed="rId64">
              <a:clrChange>
                <a:clrFrom>
                  <a:srgbClr val="F2F8F4"/>
                </a:clrFrom>
                <a:clrTo>
                  <a:srgbClr val="F2F8F4">
                    <a:alpha val="0"/>
                  </a:srgbClr>
                </a:clrTo>
              </a:clrChange>
            </a:blip>
            <a:stretch>
              <a:fillRect/>
            </a:stretch>
          </p:blipFill>
          <p:spPr>
            <a:xfrm>
              <a:off x="9579015" y="3421640"/>
              <a:ext cx="928981" cy="147639"/>
            </a:xfrm>
            <a:prstGeom prst="rect">
              <a:avLst/>
            </a:prstGeom>
          </p:spPr>
        </p:pic>
        <p:pic>
          <p:nvPicPr>
            <p:cNvPr id="104" name="Picture 103" descr="AFG-130103-002.jpg"/>
            <p:cNvPicPr>
              <a:picLocks noChangeAspect="1"/>
            </p:cNvPicPr>
            <p:nvPr/>
          </p:nvPicPr>
          <p:blipFill>
            <a:blip r:embed="rId6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7467165" y="1633235"/>
              <a:ext cx="371217" cy="350678"/>
            </a:xfrm>
            <a:prstGeom prst="rect">
              <a:avLst/>
            </a:prstGeom>
          </p:spPr>
        </p:pic>
        <p:pic>
          <p:nvPicPr>
            <p:cNvPr id="105" name="Picture 104" descr="Airforce.png"/>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41467" y="2408556"/>
              <a:ext cx="476954" cy="304128"/>
            </a:xfrm>
            <a:prstGeom prst="rect">
              <a:avLst/>
            </a:prstGeom>
          </p:spPr>
        </p:pic>
        <p:pic>
          <p:nvPicPr>
            <p:cNvPr id="106" name="Shape 170"/>
            <p:cNvPicPr preferRelativeResize="0"/>
            <p:nvPr/>
          </p:nvPicPr>
          <p:blipFill>
            <a:blip r:embed="rId67">
              <a:clrChange>
                <a:clrFrom>
                  <a:srgbClr val="FFFFFF"/>
                </a:clrFrom>
                <a:clrTo>
                  <a:srgbClr val="FFFFFF">
                    <a:alpha val="0"/>
                  </a:srgbClr>
                </a:clrTo>
              </a:clrChange>
            </a:blip>
            <a:stretch>
              <a:fillRect/>
            </a:stretch>
          </p:blipFill>
          <p:spPr>
            <a:xfrm>
              <a:off x="10579040" y="3309214"/>
              <a:ext cx="407546" cy="214169"/>
            </a:xfrm>
            <a:prstGeom prst="rect">
              <a:avLst/>
            </a:prstGeom>
          </p:spPr>
        </p:pic>
        <p:pic>
          <p:nvPicPr>
            <p:cNvPr id="107" name="Picture 106" descr="3112_270920216360146_1993842196_n.jpg"/>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10864597" y="3700710"/>
              <a:ext cx="237409" cy="191293"/>
            </a:xfrm>
            <a:prstGeom prst="rect">
              <a:avLst/>
            </a:prstGeom>
          </p:spPr>
        </p:pic>
        <p:pic>
          <p:nvPicPr>
            <p:cNvPr id="108" name="Picture 107" descr="imgres.jpg"/>
            <p:cNvPicPr>
              <a:picLocks noChangeAspect="1"/>
            </p:cNvPicPr>
            <p:nvPr/>
          </p:nvPicPr>
          <p:blipFill>
            <a:blip r:embed="rId6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86324" y="3570278"/>
              <a:ext cx="700537" cy="148202"/>
            </a:xfrm>
            <a:prstGeom prst="rect">
              <a:avLst/>
            </a:prstGeom>
          </p:spPr>
        </p:pic>
        <p:pic>
          <p:nvPicPr>
            <p:cNvPr id="109" name="Picture 108"/>
            <p:cNvPicPr>
              <a:picLocks noChangeAspect="1"/>
            </p:cNvPicPr>
            <p:nvPr/>
          </p:nvPicPr>
          <p:blipFill>
            <a:blip r:embed="rId70"/>
            <a:stretch>
              <a:fillRect/>
            </a:stretch>
          </p:blipFill>
          <p:spPr>
            <a:xfrm>
              <a:off x="2838573" y="4944664"/>
              <a:ext cx="538872" cy="258106"/>
            </a:xfrm>
            <a:prstGeom prst="rect">
              <a:avLst/>
            </a:prstGeom>
          </p:spPr>
        </p:pic>
        <p:pic>
          <p:nvPicPr>
            <p:cNvPr id="110" name="Picture 109"/>
            <p:cNvPicPr>
              <a:picLocks noChangeAspect="1"/>
            </p:cNvPicPr>
            <p:nvPr/>
          </p:nvPicPr>
          <p:blipFill>
            <a:blip r:embed="rId71">
              <a:clrChange>
                <a:clrFrom>
                  <a:srgbClr val="FFFFFF"/>
                </a:clrFrom>
                <a:clrTo>
                  <a:srgbClr val="FFFFFF">
                    <a:alpha val="0"/>
                  </a:srgbClr>
                </a:clrTo>
              </a:clrChange>
            </a:blip>
            <a:stretch>
              <a:fillRect/>
            </a:stretch>
          </p:blipFill>
          <p:spPr>
            <a:xfrm>
              <a:off x="2078005" y="4900156"/>
              <a:ext cx="929151" cy="169619"/>
            </a:xfrm>
            <a:prstGeom prst="rect">
              <a:avLst/>
            </a:prstGeom>
          </p:spPr>
        </p:pic>
        <p:pic>
          <p:nvPicPr>
            <p:cNvPr id="111" name="Picture 110"/>
            <p:cNvPicPr>
              <a:picLocks noChangeAspect="1"/>
            </p:cNvPicPr>
            <p:nvPr/>
          </p:nvPicPr>
          <p:blipFill>
            <a:blip r:embed="rId72">
              <a:clrChange>
                <a:clrFrom>
                  <a:srgbClr val="FCFCFC"/>
                </a:clrFrom>
                <a:clrTo>
                  <a:srgbClr val="FCFCFC">
                    <a:alpha val="0"/>
                  </a:srgbClr>
                </a:clrTo>
              </a:clrChange>
            </a:blip>
            <a:stretch>
              <a:fillRect/>
            </a:stretch>
          </p:blipFill>
          <p:spPr>
            <a:xfrm>
              <a:off x="3174762" y="4395633"/>
              <a:ext cx="965821" cy="236635"/>
            </a:xfrm>
            <a:prstGeom prst="rect">
              <a:avLst/>
            </a:prstGeom>
          </p:spPr>
        </p:pic>
        <p:pic>
          <p:nvPicPr>
            <p:cNvPr id="112" name="Picture 111"/>
            <p:cNvPicPr>
              <a:picLocks noChangeAspect="1"/>
            </p:cNvPicPr>
            <p:nvPr/>
          </p:nvPicPr>
          <p:blipFill>
            <a:blip r:embed="rId73"/>
            <a:stretch>
              <a:fillRect/>
            </a:stretch>
          </p:blipFill>
          <p:spPr>
            <a:xfrm>
              <a:off x="1720363" y="5920256"/>
              <a:ext cx="285801" cy="288741"/>
            </a:xfrm>
            <a:prstGeom prst="rect">
              <a:avLst/>
            </a:prstGeom>
          </p:spPr>
        </p:pic>
        <p:pic>
          <p:nvPicPr>
            <p:cNvPr id="113" name="Picture 112"/>
            <p:cNvPicPr>
              <a:picLocks noChangeAspect="1"/>
            </p:cNvPicPr>
            <p:nvPr/>
          </p:nvPicPr>
          <p:blipFill>
            <a:blip r:embed="rId74">
              <a:clrChange>
                <a:clrFrom>
                  <a:srgbClr val="FFFFFF"/>
                </a:clrFrom>
                <a:clrTo>
                  <a:srgbClr val="FFFFFF">
                    <a:alpha val="0"/>
                  </a:srgbClr>
                </a:clrTo>
              </a:clrChange>
              <a:alphaModFix/>
            </a:blip>
            <a:stretch>
              <a:fillRect/>
            </a:stretch>
          </p:blipFill>
          <p:spPr>
            <a:xfrm>
              <a:off x="9051952" y="4653266"/>
              <a:ext cx="395083" cy="229885"/>
            </a:xfrm>
            <a:prstGeom prst="rect">
              <a:avLst/>
            </a:prstGeom>
          </p:spPr>
        </p:pic>
        <p:pic>
          <p:nvPicPr>
            <p:cNvPr id="114" name="Picture 113"/>
            <p:cNvPicPr>
              <a:picLocks noChangeAspect="1"/>
            </p:cNvPicPr>
            <p:nvPr/>
          </p:nvPicPr>
          <p:blipFill>
            <a:blip r:embed="rId75">
              <a:clrChange>
                <a:clrFrom>
                  <a:srgbClr val="FFFFFF"/>
                </a:clrFrom>
                <a:clrTo>
                  <a:srgbClr val="FFFFFF">
                    <a:alpha val="0"/>
                  </a:srgbClr>
                </a:clrTo>
              </a:clrChange>
            </a:blip>
            <a:stretch>
              <a:fillRect/>
            </a:stretch>
          </p:blipFill>
          <p:spPr>
            <a:xfrm>
              <a:off x="6357412" y="3784730"/>
              <a:ext cx="625867" cy="378220"/>
            </a:xfrm>
            <a:prstGeom prst="rect">
              <a:avLst/>
            </a:prstGeom>
          </p:spPr>
        </p:pic>
        <p:pic>
          <p:nvPicPr>
            <p:cNvPr id="115" name="Picture 114"/>
            <p:cNvPicPr>
              <a:picLocks noChangeAspect="1"/>
            </p:cNvPicPr>
            <p:nvPr/>
          </p:nvPicPr>
          <p:blipFill>
            <a:blip r:embed="rId76">
              <a:clrChange>
                <a:clrFrom>
                  <a:srgbClr val="FEFEF7"/>
                </a:clrFrom>
                <a:clrTo>
                  <a:srgbClr val="FEFEF7">
                    <a:alpha val="0"/>
                  </a:srgbClr>
                </a:clrTo>
              </a:clrChange>
            </a:blip>
            <a:stretch>
              <a:fillRect/>
            </a:stretch>
          </p:blipFill>
          <p:spPr>
            <a:xfrm>
              <a:off x="7416229" y="2721517"/>
              <a:ext cx="547883" cy="206580"/>
            </a:xfrm>
            <a:prstGeom prst="rect">
              <a:avLst/>
            </a:prstGeom>
          </p:spPr>
        </p:pic>
        <p:pic>
          <p:nvPicPr>
            <p:cNvPr id="116" name="Picture 115"/>
            <p:cNvPicPr>
              <a:picLocks noChangeAspect="1"/>
            </p:cNvPicPr>
            <p:nvPr/>
          </p:nvPicPr>
          <p:blipFill>
            <a:blip r:embed="rId77"/>
            <a:stretch>
              <a:fillRect/>
            </a:stretch>
          </p:blipFill>
          <p:spPr>
            <a:xfrm>
              <a:off x="4527724" y="2318522"/>
              <a:ext cx="695877" cy="186901"/>
            </a:xfrm>
            <a:prstGeom prst="rect">
              <a:avLst/>
            </a:prstGeom>
          </p:spPr>
        </p:pic>
        <p:pic>
          <p:nvPicPr>
            <p:cNvPr id="117" name="Picture 116"/>
            <p:cNvPicPr>
              <a:picLocks noChangeAspect="1"/>
            </p:cNvPicPr>
            <p:nvPr/>
          </p:nvPicPr>
          <p:blipFill>
            <a:blip r:embed="rId78">
              <a:clrChange>
                <a:clrFrom>
                  <a:srgbClr val="FFFFFF"/>
                </a:clrFrom>
                <a:clrTo>
                  <a:srgbClr val="FFFFFF">
                    <a:alpha val="0"/>
                  </a:srgbClr>
                </a:clrTo>
              </a:clrChange>
            </a:blip>
            <a:stretch>
              <a:fillRect/>
            </a:stretch>
          </p:blipFill>
          <p:spPr>
            <a:xfrm>
              <a:off x="5424649" y="3148306"/>
              <a:ext cx="283722" cy="166573"/>
            </a:xfrm>
            <a:prstGeom prst="rect">
              <a:avLst/>
            </a:prstGeom>
          </p:spPr>
        </p:pic>
        <p:pic>
          <p:nvPicPr>
            <p:cNvPr id="4" name="Picture 3"/>
            <p:cNvPicPr>
              <a:picLocks noChangeAspect="1"/>
            </p:cNvPicPr>
            <p:nvPr/>
          </p:nvPicPr>
          <p:blipFill>
            <a:blip r:embed="rId79"/>
            <a:stretch>
              <a:fillRect/>
            </a:stretch>
          </p:blipFill>
          <p:spPr>
            <a:xfrm>
              <a:off x="2258215" y="1995899"/>
              <a:ext cx="236037" cy="190188"/>
            </a:xfrm>
            <a:prstGeom prst="rect">
              <a:avLst/>
            </a:prstGeom>
          </p:spPr>
        </p:pic>
        <p:pic>
          <p:nvPicPr>
            <p:cNvPr id="6" name="Picture 5"/>
            <p:cNvPicPr>
              <a:picLocks noChangeAspect="1"/>
            </p:cNvPicPr>
            <p:nvPr/>
          </p:nvPicPr>
          <p:blipFill>
            <a:blip r:embed="rId80">
              <a:clrChange>
                <a:clrFrom>
                  <a:srgbClr val="FFFFFF"/>
                </a:clrFrom>
                <a:clrTo>
                  <a:srgbClr val="FFFFFF">
                    <a:alpha val="0"/>
                  </a:srgbClr>
                </a:clrTo>
              </a:clrChange>
            </a:blip>
            <a:stretch>
              <a:fillRect/>
            </a:stretch>
          </p:blipFill>
          <p:spPr>
            <a:xfrm>
              <a:off x="7120615" y="3341721"/>
              <a:ext cx="669302" cy="113569"/>
            </a:xfrm>
            <a:prstGeom prst="rect">
              <a:avLst/>
            </a:prstGeom>
          </p:spPr>
        </p:pic>
        <p:pic>
          <p:nvPicPr>
            <p:cNvPr id="7" name="Picture 6"/>
            <p:cNvPicPr>
              <a:picLocks noChangeAspect="1"/>
            </p:cNvPicPr>
            <p:nvPr/>
          </p:nvPicPr>
          <p:blipFill>
            <a:blip r:embed="rId81">
              <a:clrChange>
                <a:clrFrom>
                  <a:srgbClr val="FFFFFF"/>
                </a:clrFrom>
                <a:clrTo>
                  <a:srgbClr val="FFFFFF">
                    <a:alpha val="0"/>
                  </a:srgbClr>
                </a:clrTo>
              </a:clrChange>
            </a:blip>
            <a:stretch>
              <a:fillRect/>
            </a:stretch>
          </p:blipFill>
          <p:spPr>
            <a:xfrm>
              <a:off x="6927777" y="5259777"/>
              <a:ext cx="673838" cy="159264"/>
            </a:xfrm>
            <a:prstGeom prst="rect">
              <a:avLst/>
            </a:prstGeom>
          </p:spPr>
        </p:pic>
        <p:pic>
          <p:nvPicPr>
            <p:cNvPr id="8" name="Picture 7"/>
            <p:cNvPicPr>
              <a:picLocks noChangeAspect="1"/>
            </p:cNvPicPr>
            <p:nvPr/>
          </p:nvPicPr>
          <p:blipFill>
            <a:blip r:embed="rId82"/>
            <a:stretch>
              <a:fillRect/>
            </a:stretch>
          </p:blipFill>
          <p:spPr>
            <a:xfrm>
              <a:off x="7402171" y="4792484"/>
              <a:ext cx="475900" cy="400904"/>
            </a:xfrm>
            <a:prstGeom prst="rect">
              <a:avLst/>
            </a:prstGeom>
          </p:spPr>
        </p:pic>
        <p:pic>
          <p:nvPicPr>
            <p:cNvPr id="118" name="Picture 117"/>
            <p:cNvPicPr>
              <a:picLocks noChangeAspect="1"/>
            </p:cNvPicPr>
            <p:nvPr/>
          </p:nvPicPr>
          <p:blipFill>
            <a:blip r:embed="rId83">
              <a:clrChange>
                <a:clrFrom>
                  <a:srgbClr val="FFFFFF"/>
                </a:clrFrom>
                <a:clrTo>
                  <a:srgbClr val="FFFFFF">
                    <a:alpha val="0"/>
                  </a:srgbClr>
                </a:clrTo>
              </a:clrChange>
              <a:biLevel thresh="75000"/>
              <a:extLst/>
            </a:blip>
            <a:stretch>
              <a:fillRect/>
            </a:stretch>
          </p:blipFill>
          <p:spPr>
            <a:xfrm>
              <a:off x="2776755" y="3298754"/>
              <a:ext cx="585126" cy="415999"/>
            </a:xfrm>
            <a:prstGeom prst="rect">
              <a:avLst/>
            </a:prstGeom>
          </p:spPr>
        </p:pic>
        <p:pic>
          <p:nvPicPr>
            <p:cNvPr id="119" name="Picture 118"/>
            <p:cNvPicPr>
              <a:picLocks noChangeAspect="1"/>
            </p:cNvPicPr>
            <p:nvPr/>
          </p:nvPicPr>
          <p:blipFill>
            <a:blip r:embed="rId84"/>
            <a:stretch>
              <a:fillRect/>
            </a:stretch>
          </p:blipFill>
          <p:spPr>
            <a:xfrm>
              <a:off x="10846794" y="3546156"/>
              <a:ext cx="325516" cy="147351"/>
            </a:xfrm>
            <a:prstGeom prst="rect">
              <a:avLst/>
            </a:prstGeom>
          </p:spPr>
        </p:pic>
        <p:pic>
          <p:nvPicPr>
            <p:cNvPr id="120" name="Picture 119"/>
            <p:cNvPicPr>
              <a:picLocks noChangeAspect="1"/>
            </p:cNvPicPr>
            <p:nvPr/>
          </p:nvPicPr>
          <p:blipFill>
            <a:blip r:embed="rId85">
              <a:clrChange>
                <a:clrFrom>
                  <a:srgbClr val="FFFFFF"/>
                </a:clrFrom>
                <a:clrTo>
                  <a:srgbClr val="FFFFFF">
                    <a:alpha val="0"/>
                  </a:srgbClr>
                </a:clrTo>
              </a:clrChange>
            </a:blip>
            <a:stretch>
              <a:fillRect/>
            </a:stretch>
          </p:blipFill>
          <p:spPr>
            <a:xfrm>
              <a:off x="9181338" y="3049045"/>
              <a:ext cx="380545" cy="306624"/>
            </a:xfrm>
            <a:prstGeom prst="rect">
              <a:avLst/>
            </a:prstGeom>
          </p:spPr>
        </p:pic>
        <p:pic>
          <p:nvPicPr>
            <p:cNvPr id="11" name="Picture 10" descr="AIRBUS_D&amp;S_3D_Blue_CMYK_web.jpg"/>
            <p:cNvPicPr>
              <a:picLocks noChangeAspect="1"/>
            </p:cNvPicPr>
            <p:nvPr/>
          </p:nvPicPr>
          <p:blipFill>
            <a:blip r:embed="rId86" cstate="print">
              <a:clrChange>
                <a:clrFrom>
                  <a:srgbClr val="EFF3FE"/>
                </a:clrFrom>
                <a:clrTo>
                  <a:srgbClr val="EFF3FE">
                    <a:alpha val="0"/>
                  </a:srgbClr>
                </a:clrTo>
              </a:clrChange>
              <a:duotone>
                <a:prstClr val="black"/>
                <a:srgbClr val="ECEEF4">
                  <a:tint val="45000"/>
                  <a:satMod val="400000"/>
                </a:srgbClr>
              </a:duotone>
              <a:extLst>
                <a:ext uri="{28A0092B-C50C-407E-A947-70E740481C1C}">
                  <a14:useLocalDpi xmlns:a14="http://schemas.microsoft.com/office/drawing/2010/main" val="0"/>
                </a:ext>
              </a:extLst>
            </a:blip>
            <a:stretch>
              <a:fillRect/>
            </a:stretch>
          </p:blipFill>
          <p:spPr>
            <a:xfrm>
              <a:off x="7735497" y="5694757"/>
              <a:ext cx="920453" cy="256828"/>
            </a:xfrm>
            <a:prstGeom prst="rect">
              <a:avLst/>
            </a:prstGeom>
            <a:noFill/>
            <a:ln>
              <a:noFill/>
            </a:ln>
          </p:spPr>
        </p:pic>
        <p:pic>
          <p:nvPicPr>
            <p:cNvPr id="100" name="Shape 204"/>
            <p:cNvPicPr preferRelativeResize="0"/>
            <p:nvPr/>
          </p:nvPicPr>
          <p:blipFill>
            <a:blip r:embed="rId87"/>
            <a:stretch>
              <a:fillRect/>
            </a:stretch>
          </p:blipFill>
          <p:spPr>
            <a:xfrm>
              <a:off x="9747305" y="4213378"/>
              <a:ext cx="722348" cy="98272"/>
            </a:xfrm>
            <a:prstGeom prst="rect">
              <a:avLst/>
            </a:prstGeom>
            <a:ln>
              <a:solidFill>
                <a:srgbClr val="FFC000"/>
              </a:solidFill>
            </a:ln>
          </p:spPr>
        </p:pic>
        <p:pic>
          <p:nvPicPr>
            <p:cNvPr id="12" name="Picture 11"/>
            <p:cNvPicPr>
              <a:picLocks noChangeAspect="1"/>
            </p:cNvPicPr>
            <p:nvPr/>
          </p:nvPicPr>
          <p:blipFill>
            <a:blip r:embed="rId88">
              <a:clrChange>
                <a:clrFrom>
                  <a:srgbClr val="FFFFFF"/>
                </a:clrFrom>
                <a:clrTo>
                  <a:srgbClr val="FFFFFF">
                    <a:alpha val="0"/>
                  </a:srgbClr>
                </a:clrTo>
              </a:clrChange>
            </a:blip>
            <a:stretch>
              <a:fillRect/>
            </a:stretch>
          </p:blipFill>
          <p:spPr>
            <a:xfrm>
              <a:off x="9336398" y="4462721"/>
              <a:ext cx="556949" cy="85478"/>
            </a:xfrm>
            <a:prstGeom prst="rect">
              <a:avLst/>
            </a:prstGeom>
          </p:spPr>
        </p:pic>
        <p:pic>
          <p:nvPicPr>
            <p:cNvPr id="13" name="Picture 12"/>
            <p:cNvPicPr>
              <a:picLocks noChangeAspect="1"/>
            </p:cNvPicPr>
            <p:nvPr/>
          </p:nvPicPr>
          <p:blipFill>
            <a:blip r:embed="rId89">
              <a:clrChange>
                <a:clrFrom>
                  <a:srgbClr val="FFFFFF"/>
                </a:clrFrom>
                <a:clrTo>
                  <a:srgbClr val="FFFFFF">
                    <a:alpha val="0"/>
                  </a:srgbClr>
                </a:clrTo>
              </a:clrChange>
            </a:blip>
            <a:stretch>
              <a:fillRect/>
            </a:stretch>
          </p:blipFill>
          <p:spPr>
            <a:xfrm>
              <a:off x="6954218" y="3109589"/>
              <a:ext cx="611708" cy="179725"/>
            </a:xfrm>
            <a:prstGeom prst="rect">
              <a:avLst/>
            </a:prstGeom>
          </p:spPr>
        </p:pic>
        <p:pic>
          <p:nvPicPr>
            <p:cNvPr id="121" name="Picture 120"/>
            <p:cNvPicPr>
              <a:picLocks noChangeAspect="1"/>
            </p:cNvPicPr>
            <p:nvPr/>
          </p:nvPicPr>
          <p:blipFill>
            <a:blip r:embed="rId90"/>
            <a:stretch>
              <a:fillRect/>
            </a:stretch>
          </p:blipFill>
          <p:spPr>
            <a:xfrm>
              <a:off x="10125245" y="3062213"/>
              <a:ext cx="442019" cy="274750"/>
            </a:xfrm>
            <a:prstGeom prst="rect">
              <a:avLst/>
            </a:prstGeom>
          </p:spPr>
        </p:pic>
        <p:pic>
          <p:nvPicPr>
            <p:cNvPr id="122" name="Picture 121"/>
            <p:cNvPicPr>
              <a:picLocks noChangeAspect="1"/>
            </p:cNvPicPr>
            <p:nvPr/>
          </p:nvPicPr>
          <p:blipFill>
            <a:blip r:embed="rId91"/>
            <a:stretch>
              <a:fillRect/>
            </a:stretch>
          </p:blipFill>
          <p:spPr>
            <a:xfrm>
              <a:off x="3480619" y="3443647"/>
              <a:ext cx="508879" cy="131673"/>
            </a:xfrm>
            <a:prstGeom prst="rect">
              <a:avLst/>
            </a:prstGeom>
          </p:spPr>
        </p:pic>
        <p:pic>
          <p:nvPicPr>
            <p:cNvPr id="123" name="Picture 122"/>
            <p:cNvPicPr>
              <a:picLocks noChangeAspect="1"/>
            </p:cNvPicPr>
            <p:nvPr/>
          </p:nvPicPr>
          <p:blipFill>
            <a:blip r:embed="rId92">
              <a:clrChange>
                <a:clrFrom>
                  <a:srgbClr val="FFFFFF"/>
                </a:clrFrom>
                <a:clrTo>
                  <a:srgbClr val="FFFFFF">
                    <a:alpha val="0"/>
                  </a:srgbClr>
                </a:clrTo>
              </a:clrChange>
            </a:blip>
            <a:stretch>
              <a:fillRect/>
            </a:stretch>
          </p:blipFill>
          <p:spPr>
            <a:xfrm>
              <a:off x="6124748" y="2479479"/>
              <a:ext cx="392931" cy="171279"/>
            </a:xfrm>
            <a:prstGeom prst="rect">
              <a:avLst/>
            </a:prstGeom>
          </p:spPr>
        </p:pic>
        <p:pic>
          <p:nvPicPr>
            <p:cNvPr id="124" name="Picture 123"/>
            <p:cNvPicPr>
              <a:picLocks noChangeAspect="1"/>
            </p:cNvPicPr>
            <p:nvPr/>
          </p:nvPicPr>
          <p:blipFill>
            <a:blip r:embed="rId93"/>
            <a:stretch>
              <a:fillRect/>
            </a:stretch>
          </p:blipFill>
          <p:spPr>
            <a:xfrm>
              <a:off x="7748205" y="3686916"/>
              <a:ext cx="830639" cy="419421"/>
            </a:xfrm>
            <a:prstGeom prst="rect">
              <a:avLst/>
            </a:prstGeom>
          </p:spPr>
        </p:pic>
        <p:pic>
          <p:nvPicPr>
            <p:cNvPr id="125" name="Picture 6" descr="\\psf\Home\Desktop\LOGOS\SanDisk LOGO red.png"/>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4556609" y="5306805"/>
              <a:ext cx="438638" cy="12973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95"/>
            <a:stretch>
              <a:fillRect/>
            </a:stretch>
          </p:blipFill>
          <p:spPr>
            <a:xfrm>
              <a:off x="4165849" y="2009595"/>
              <a:ext cx="607383" cy="141467"/>
            </a:xfrm>
            <a:prstGeom prst="rect">
              <a:avLst/>
            </a:prstGeom>
          </p:spPr>
        </p:pic>
        <p:pic>
          <p:nvPicPr>
            <p:cNvPr id="15" name="Picture 14"/>
            <p:cNvPicPr>
              <a:picLocks noChangeAspect="1"/>
            </p:cNvPicPr>
            <p:nvPr/>
          </p:nvPicPr>
          <p:blipFill>
            <a:blip r:embed="rId96">
              <a:clrChange>
                <a:clrFrom>
                  <a:srgbClr val="FFFFFF"/>
                </a:clrFrom>
                <a:clrTo>
                  <a:srgbClr val="FFFFFF">
                    <a:alpha val="0"/>
                  </a:srgbClr>
                </a:clrTo>
              </a:clrChange>
            </a:blip>
            <a:stretch>
              <a:fillRect/>
            </a:stretch>
          </p:blipFill>
          <p:spPr>
            <a:xfrm>
              <a:off x="4118148" y="5693542"/>
              <a:ext cx="585777" cy="189242"/>
            </a:xfrm>
            <a:prstGeom prst="rect">
              <a:avLst/>
            </a:prstGeom>
          </p:spPr>
        </p:pic>
        <p:pic>
          <p:nvPicPr>
            <p:cNvPr id="126" name="Picture 125"/>
            <p:cNvPicPr>
              <a:picLocks noChangeAspect="1"/>
            </p:cNvPicPr>
            <p:nvPr/>
          </p:nvPicPr>
          <p:blipFill>
            <a:blip r:embed="rId97">
              <a:clrChange>
                <a:clrFrom>
                  <a:srgbClr val="FFFFFE"/>
                </a:clrFrom>
                <a:clrTo>
                  <a:srgbClr val="FFFFFE">
                    <a:alpha val="0"/>
                  </a:srgbClr>
                </a:clrTo>
              </a:clrChange>
            </a:blip>
            <a:stretch>
              <a:fillRect/>
            </a:stretch>
          </p:blipFill>
          <p:spPr>
            <a:xfrm>
              <a:off x="9787301" y="4884813"/>
              <a:ext cx="468349" cy="277248"/>
            </a:xfrm>
            <a:prstGeom prst="rect">
              <a:avLst/>
            </a:prstGeom>
          </p:spPr>
        </p:pic>
        <p:pic>
          <p:nvPicPr>
            <p:cNvPr id="16" name="Picture 15"/>
            <p:cNvPicPr>
              <a:picLocks noChangeAspect="1"/>
            </p:cNvPicPr>
            <p:nvPr/>
          </p:nvPicPr>
          <p:blipFill>
            <a:blip r:embed="rId98">
              <a:clrChange>
                <a:clrFrom>
                  <a:srgbClr val="FFFFFF"/>
                </a:clrFrom>
                <a:clrTo>
                  <a:srgbClr val="FFFFFF">
                    <a:alpha val="0"/>
                  </a:srgbClr>
                </a:clrTo>
              </a:clrChange>
            </a:blip>
            <a:stretch>
              <a:fillRect/>
            </a:stretch>
          </p:blipFill>
          <p:spPr>
            <a:xfrm>
              <a:off x="6839030" y="2063806"/>
              <a:ext cx="302258" cy="204759"/>
            </a:xfrm>
            <a:prstGeom prst="rect">
              <a:avLst/>
            </a:prstGeom>
          </p:spPr>
        </p:pic>
        <p:pic>
          <p:nvPicPr>
            <p:cNvPr id="127" name="Picture 126" descr="NTTSmartConnect_Logo.jpg"/>
            <p:cNvPicPr>
              <a:picLocks noChangeAspect="1"/>
            </p:cNvPicPr>
            <p:nvPr/>
          </p:nvPicPr>
          <p:blipFill>
            <a:blip r:embed="rId9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5424" y="4087802"/>
              <a:ext cx="634081" cy="143229"/>
            </a:xfrm>
            <a:prstGeom prst="rect">
              <a:avLst/>
            </a:prstGeom>
          </p:spPr>
        </p:pic>
        <p:pic>
          <p:nvPicPr>
            <p:cNvPr id="128" name="Picture 127"/>
            <p:cNvPicPr>
              <a:picLocks noChangeAspect="1"/>
            </p:cNvPicPr>
            <p:nvPr/>
          </p:nvPicPr>
          <p:blipFill>
            <a:blip r:embed="rId100">
              <a:clrChange>
                <a:clrFrom>
                  <a:srgbClr val="FFFFFF"/>
                </a:clrFrom>
                <a:clrTo>
                  <a:srgbClr val="FFFFFF">
                    <a:alpha val="0"/>
                  </a:srgbClr>
                </a:clrTo>
              </a:clrChange>
            </a:blip>
            <a:stretch>
              <a:fillRect/>
            </a:stretch>
          </p:blipFill>
          <p:spPr>
            <a:xfrm>
              <a:off x="3524075" y="1556530"/>
              <a:ext cx="920946" cy="435554"/>
            </a:xfrm>
            <a:prstGeom prst="rect">
              <a:avLst/>
            </a:prstGeom>
          </p:spPr>
        </p:pic>
        <p:pic>
          <p:nvPicPr>
            <p:cNvPr id="129" name="Picture 128"/>
            <p:cNvPicPr>
              <a:picLocks noChangeAspect="1"/>
            </p:cNvPicPr>
            <p:nvPr/>
          </p:nvPicPr>
          <p:blipFill>
            <a:blip r:embed="rId101">
              <a:clrChange>
                <a:clrFrom>
                  <a:srgbClr val="FFFFFF"/>
                </a:clrFrom>
                <a:clrTo>
                  <a:srgbClr val="FFFFFF">
                    <a:alpha val="0"/>
                  </a:srgbClr>
                </a:clrTo>
              </a:clrChange>
            </a:blip>
            <a:stretch>
              <a:fillRect/>
            </a:stretch>
          </p:blipFill>
          <p:spPr>
            <a:xfrm>
              <a:off x="4303009" y="2169811"/>
              <a:ext cx="700738" cy="153683"/>
            </a:xfrm>
            <a:prstGeom prst="rect">
              <a:avLst/>
            </a:prstGeom>
          </p:spPr>
        </p:pic>
        <p:pic>
          <p:nvPicPr>
            <p:cNvPr id="21" name="Picture 20"/>
            <p:cNvPicPr>
              <a:picLocks noChangeAspect="1"/>
            </p:cNvPicPr>
            <p:nvPr/>
          </p:nvPicPr>
          <p:blipFill>
            <a:blip r:embed="rId102"/>
            <a:stretch>
              <a:fillRect/>
            </a:stretch>
          </p:blipFill>
          <p:spPr>
            <a:xfrm>
              <a:off x="1861950" y="2663502"/>
              <a:ext cx="578450" cy="178055"/>
            </a:xfrm>
            <a:prstGeom prst="rect">
              <a:avLst/>
            </a:prstGeom>
          </p:spPr>
        </p:pic>
        <p:pic>
          <p:nvPicPr>
            <p:cNvPr id="132" name="Picture 131"/>
            <p:cNvPicPr>
              <a:picLocks noChangeAspect="1"/>
            </p:cNvPicPr>
            <p:nvPr/>
          </p:nvPicPr>
          <p:blipFill>
            <a:blip r:embed="rId103"/>
            <a:stretch>
              <a:fillRect/>
            </a:stretch>
          </p:blipFill>
          <p:spPr>
            <a:xfrm>
              <a:off x="2637903" y="2815722"/>
              <a:ext cx="771265" cy="238630"/>
            </a:xfrm>
            <a:prstGeom prst="rect">
              <a:avLst/>
            </a:prstGeom>
          </p:spPr>
        </p:pic>
        <p:pic>
          <p:nvPicPr>
            <p:cNvPr id="130" name="Picture 129"/>
            <p:cNvPicPr>
              <a:picLocks noChangeAspect="1"/>
            </p:cNvPicPr>
            <p:nvPr/>
          </p:nvPicPr>
          <p:blipFill>
            <a:blip r:embed="rId104">
              <a:clrChange>
                <a:clrFrom>
                  <a:srgbClr val="FFFFFF"/>
                </a:clrFrom>
                <a:clrTo>
                  <a:srgbClr val="FFFFFF">
                    <a:alpha val="0"/>
                  </a:srgbClr>
                </a:clrTo>
              </a:clrChange>
            </a:blip>
            <a:stretch>
              <a:fillRect/>
            </a:stretch>
          </p:blipFill>
          <p:spPr>
            <a:xfrm>
              <a:off x="8890234" y="2742897"/>
              <a:ext cx="335461" cy="316777"/>
            </a:xfrm>
            <a:prstGeom prst="rect">
              <a:avLst/>
            </a:prstGeom>
          </p:spPr>
        </p:pic>
        <p:pic>
          <p:nvPicPr>
            <p:cNvPr id="39" name="Picture 38"/>
            <p:cNvPicPr>
              <a:picLocks noChangeAspect="1"/>
            </p:cNvPicPr>
            <p:nvPr/>
          </p:nvPicPr>
          <p:blipFill>
            <a:blip r:embed="rId105">
              <a:clrChange>
                <a:clrFrom>
                  <a:srgbClr val="FFFFFF"/>
                </a:clrFrom>
                <a:clrTo>
                  <a:srgbClr val="FFFFFF">
                    <a:alpha val="0"/>
                  </a:srgbClr>
                </a:clrTo>
              </a:clrChange>
            </a:blip>
            <a:stretch>
              <a:fillRect/>
            </a:stretch>
          </p:blipFill>
          <p:spPr>
            <a:xfrm>
              <a:off x="5247215" y="4266658"/>
              <a:ext cx="598721" cy="145800"/>
            </a:xfrm>
            <a:prstGeom prst="rect">
              <a:avLst/>
            </a:prstGeom>
          </p:spPr>
        </p:pic>
        <p:pic>
          <p:nvPicPr>
            <p:cNvPr id="131" name="Picture 130"/>
            <p:cNvPicPr>
              <a:picLocks noChangeAspect="1"/>
            </p:cNvPicPr>
            <p:nvPr/>
          </p:nvPicPr>
          <p:blipFill>
            <a:blip r:embed="rId106">
              <a:clrChange>
                <a:clrFrom>
                  <a:srgbClr val="FFFFFF"/>
                </a:clrFrom>
                <a:clrTo>
                  <a:srgbClr val="FFFFFF">
                    <a:alpha val="0"/>
                  </a:srgbClr>
                </a:clrTo>
              </a:clrChange>
            </a:blip>
            <a:stretch>
              <a:fillRect/>
            </a:stretch>
          </p:blipFill>
          <p:spPr>
            <a:xfrm>
              <a:off x="10050479" y="4548777"/>
              <a:ext cx="578122" cy="107262"/>
            </a:xfrm>
            <a:prstGeom prst="rect">
              <a:avLst/>
            </a:prstGeom>
          </p:spPr>
        </p:pic>
        <p:pic>
          <p:nvPicPr>
            <p:cNvPr id="48" name="Picture 47"/>
            <p:cNvPicPr>
              <a:picLocks noChangeAspect="1"/>
            </p:cNvPicPr>
            <p:nvPr/>
          </p:nvPicPr>
          <p:blipFill>
            <a:blip r:embed="rId107">
              <a:clrChange>
                <a:clrFrom>
                  <a:srgbClr val="FFFFFF"/>
                </a:clrFrom>
                <a:clrTo>
                  <a:srgbClr val="FFFFFF">
                    <a:alpha val="0"/>
                  </a:srgbClr>
                </a:clrTo>
              </a:clrChange>
            </a:blip>
            <a:stretch>
              <a:fillRect/>
            </a:stretch>
          </p:blipFill>
          <p:spPr>
            <a:xfrm>
              <a:off x="9523513" y="5277637"/>
              <a:ext cx="419737" cy="180938"/>
            </a:xfrm>
            <a:prstGeom prst="rect">
              <a:avLst/>
            </a:prstGeom>
          </p:spPr>
        </p:pic>
        <p:pic>
          <p:nvPicPr>
            <p:cNvPr id="71" name="Picture 70"/>
            <p:cNvPicPr>
              <a:picLocks noChangeAspect="1"/>
            </p:cNvPicPr>
            <p:nvPr/>
          </p:nvPicPr>
          <p:blipFill>
            <a:blip r:embed="rId108">
              <a:clrChange>
                <a:clrFrom>
                  <a:srgbClr val="FFFFFF"/>
                </a:clrFrom>
                <a:clrTo>
                  <a:srgbClr val="FFFFFF">
                    <a:alpha val="0"/>
                  </a:srgbClr>
                </a:clrTo>
              </a:clrChange>
            </a:blip>
            <a:stretch>
              <a:fillRect/>
            </a:stretch>
          </p:blipFill>
          <p:spPr>
            <a:xfrm>
              <a:off x="7862815" y="3257817"/>
              <a:ext cx="483235" cy="198577"/>
            </a:xfrm>
            <a:prstGeom prst="rect">
              <a:avLst/>
            </a:prstGeom>
          </p:spPr>
        </p:pic>
        <p:pic>
          <p:nvPicPr>
            <p:cNvPr id="74" name="Picture 73"/>
            <p:cNvPicPr>
              <a:picLocks noChangeAspect="1"/>
            </p:cNvPicPr>
            <p:nvPr/>
          </p:nvPicPr>
          <p:blipFill>
            <a:blip r:embed="rId109"/>
            <a:stretch>
              <a:fillRect/>
            </a:stretch>
          </p:blipFill>
          <p:spPr>
            <a:xfrm>
              <a:off x="5868562" y="2289274"/>
              <a:ext cx="497213" cy="142778"/>
            </a:xfrm>
            <a:prstGeom prst="rect">
              <a:avLst/>
            </a:prstGeom>
          </p:spPr>
        </p:pic>
        <p:pic>
          <p:nvPicPr>
            <p:cNvPr id="133" name="Picture 132"/>
            <p:cNvPicPr>
              <a:picLocks noChangeAspect="1"/>
            </p:cNvPicPr>
            <p:nvPr/>
          </p:nvPicPr>
          <p:blipFill>
            <a:blip r:embed="rId110">
              <a:clrChange>
                <a:clrFrom>
                  <a:srgbClr val="FFFFFF"/>
                </a:clrFrom>
                <a:clrTo>
                  <a:srgbClr val="FFFFFF">
                    <a:alpha val="0"/>
                  </a:srgbClr>
                </a:clrTo>
              </a:clrChange>
            </a:blip>
            <a:stretch>
              <a:fillRect/>
            </a:stretch>
          </p:blipFill>
          <p:spPr>
            <a:xfrm>
              <a:off x="9660461" y="3027678"/>
              <a:ext cx="367712" cy="352379"/>
            </a:xfrm>
            <a:prstGeom prst="rect">
              <a:avLst/>
            </a:prstGeom>
          </p:spPr>
        </p:pic>
        <p:pic>
          <p:nvPicPr>
            <p:cNvPr id="134" name="Picture 133"/>
            <p:cNvPicPr>
              <a:picLocks noChangeAspect="1"/>
            </p:cNvPicPr>
            <p:nvPr/>
          </p:nvPicPr>
          <p:blipFill>
            <a:blip r:embed="rId111">
              <a:clrChange>
                <a:clrFrom>
                  <a:srgbClr val="FFFFFF"/>
                </a:clrFrom>
                <a:clrTo>
                  <a:srgbClr val="FFFFFF">
                    <a:alpha val="0"/>
                  </a:srgbClr>
                </a:clrTo>
              </a:clrChange>
            </a:blip>
            <a:stretch>
              <a:fillRect/>
            </a:stretch>
          </p:blipFill>
          <p:spPr>
            <a:xfrm>
              <a:off x="8546061" y="5056228"/>
              <a:ext cx="851417" cy="205809"/>
            </a:xfrm>
            <a:prstGeom prst="rect">
              <a:avLst/>
            </a:prstGeom>
          </p:spPr>
        </p:pic>
        <p:pic>
          <p:nvPicPr>
            <p:cNvPr id="137" name="Picture 136"/>
            <p:cNvPicPr>
              <a:picLocks noChangeAspect="1"/>
            </p:cNvPicPr>
            <p:nvPr/>
          </p:nvPicPr>
          <p:blipFill>
            <a:blip r:embed="rId112">
              <a:clrChange>
                <a:clrFrom>
                  <a:srgbClr val="FFFFFF"/>
                </a:clrFrom>
                <a:clrTo>
                  <a:srgbClr val="FFFFFF">
                    <a:alpha val="0"/>
                  </a:srgbClr>
                </a:clrTo>
              </a:clrChange>
            </a:blip>
            <a:stretch>
              <a:fillRect/>
            </a:stretch>
          </p:blipFill>
          <p:spPr>
            <a:xfrm>
              <a:off x="3366794" y="2018184"/>
              <a:ext cx="664719" cy="185227"/>
            </a:xfrm>
            <a:prstGeom prst="rect">
              <a:avLst/>
            </a:prstGeom>
          </p:spPr>
        </p:pic>
        <p:pic>
          <p:nvPicPr>
            <p:cNvPr id="138" name="Picture 137"/>
            <p:cNvPicPr>
              <a:picLocks noChangeAspect="1"/>
            </p:cNvPicPr>
            <p:nvPr/>
          </p:nvPicPr>
          <p:blipFill>
            <a:blip r:embed="rId113">
              <a:clrChange>
                <a:clrFrom>
                  <a:srgbClr val="FFFFFF"/>
                </a:clrFrom>
                <a:clrTo>
                  <a:srgbClr val="FFFFFF">
                    <a:alpha val="0"/>
                  </a:srgbClr>
                </a:clrTo>
              </a:clrChange>
            </a:blip>
            <a:stretch>
              <a:fillRect/>
            </a:stretch>
          </p:blipFill>
          <p:spPr>
            <a:xfrm>
              <a:off x="3643039" y="3271314"/>
              <a:ext cx="401536" cy="113238"/>
            </a:xfrm>
            <a:prstGeom prst="rect">
              <a:avLst/>
            </a:prstGeom>
          </p:spPr>
        </p:pic>
        <p:pic>
          <p:nvPicPr>
            <p:cNvPr id="139" name="Picture 138"/>
            <p:cNvPicPr>
              <a:picLocks noChangeAspect="1"/>
            </p:cNvPicPr>
            <p:nvPr/>
          </p:nvPicPr>
          <p:blipFill>
            <a:blip r:embed="rId114">
              <a:clrChange>
                <a:clrFrom>
                  <a:srgbClr val="FFFFFF"/>
                </a:clrFrom>
                <a:clrTo>
                  <a:srgbClr val="FFFFFF">
                    <a:alpha val="0"/>
                  </a:srgbClr>
                </a:clrTo>
              </a:clrChange>
            </a:blip>
            <a:stretch>
              <a:fillRect/>
            </a:stretch>
          </p:blipFill>
          <p:spPr>
            <a:xfrm>
              <a:off x="9328563" y="4835629"/>
              <a:ext cx="412071" cy="248699"/>
            </a:xfrm>
            <a:prstGeom prst="rect">
              <a:avLst/>
            </a:prstGeom>
          </p:spPr>
        </p:pic>
        <p:pic>
          <p:nvPicPr>
            <p:cNvPr id="140" name="Picture 139"/>
            <p:cNvPicPr>
              <a:picLocks noChangeAspect="1"/>
            </p:cNvPicPr>
            <p:nvPr/>
          </p:nvPicPr>
          <p:blipFill>
            <a:blip r:embed="rId115">
              <a:clrChange>
                <a:clrFrom>
                  <a:srgbClr val="FFFFFF"/>
                </a:clrFrom>
                <a:clrTo>
                  <a:srgbClr val="FFFFFF">
                    <a:alpha val="0"/>
                  </a:srgbClr>
                </a:clrTo>
              </a:clrChange>
            </a:blip>
            <a:stretch>
              <a:fillRect/>
            </a:stretch>
          </p:blipFill>
          <p:spPr>
            <a:xfrm>
              <a:off x="1149566" y="1816072"/>
              <a:ext cx="484588" cy="213913"/>
            </a:xfrm>
            <a:prstGeom prst="rect">
              <a:avLst/>
            </a:prstGeom>
          </p:spPr>
        </p:pic>
        <p:pic>
          <p:nvPicPr>
            <p:cNvPr id="141" name="Picture 140"/>
            <p:cNvPicPr>
              <a:picLocks noChangeAspect="1"/>
            </p:cNvPicPr>
            <p:nvPr/>
          </p:nvPicPr>
          <p:blipFill>
            <a:blip r:embed="rId116">
              <a:clrChange>
                <a:clrFrom>
                  <a:srgbClr val="FFFFFF"/>
                </a:clrFrom>
                <a:clrTo>
                  <a:srgbClr val="FFFFFF">
                    <a:alpha val="0"/>
                  </a:srgbClr>
                </a:clrTo>
              </a:clrChange>
            </a:blip>
            <a:stretch>
              <a:fillRect/>
            </a:stretch>
          </p:blipFill>
          <p:spPr>
            <a:xfrm>
              <a:off x="6532485" y="1825815"/>
              <a:ext cx="373344" cy="240898"/>
            </a:xfrm>
            <a:prstGeom prst="rect">
              <a:avLst/>
            </a:prstGeom>
          </p:spPr>
        </p:pic>
        <p:pic>
          <p:nvPicPr>
            <p:cNvPr id="142" name="Picture 141"/>
            <p:cNvPicPr>
              <a:picLocks noChangeAspect="1"/>
            </p:cNvPicPr>
            <p:nvPr/>
          </p:nvPicPr>
          <p:blipFill>
            <a:blip r:embed="rId117">
              <a:clrChange>
                <a:clrFrom>
                  <a:srgbClr val="FFFFFF"/>
                </a:clrFrom>
                <a:clrTo>
                  <a:srgbClr val="FFFFFF">
                    <a:alpha val="0"/>
                  </a:srgbClr>
                </a:clrTo>
              </a:clrChange>
            </a:blip>
            <a:stretch>
              <a:fillRect/>
            </a:stretch>
          </p:blipFill>
          <p:spPr>
            <a:xfrm>
              <a:off x="8457076" y="5949591"/>
              <a:ext cx="530226" cy="260506"/>
            </a:xfrm>
            <a:prstGeom prst="rect">
              <a:avLst/>
            </a:prstGeom>
          </p:spPr>
        </p:pic>
        <p:pic>
          <p:nvPicPr>
            <p:cNvPr id="143" name="Picture 142"/>
            <p:cNvPicPr>
              <a:picLocks noChangeAspect="1"/>
            </p:cNvPicPr>
            <p:nvPr/>
          </p:nvPicPr>
          <p:blipFill>
            <a:blip r:embed="rId118">
              <a:clrChange>
                <a:clrFrom>
                  <a:srgbClr val="FFFFFF"/>
                </a:clrFrom>
                <a:clrTo>
                  <a:srgbClr val="FFFFFF">
                    <a:alpha val="0"/>
                  </a:srgbClr>
                </a:clrTo>
              </a:clrChange>
            </a:blip>
            <a:stretch>
              <a:fillRect/>
            </a:stretch>
          </p:blipFill>
          <p:spPr>
            <a:xfrm>
              <a:off x="6700718" y="3015223"/>
              <a:ext cx="450335" cy="111098"/>
            </a:xfrm>
            <a:prstGeom prst="rect">
              <a:avLst/>
            </a:prstGeom>
          </p:spPr>
        </p:pic>
        <p:pic>
          <p:nvPicPr>
            <p:cNvPr id="145" name="Picture 144"/>
            <p:cNvPicPr>
              <a:picLocks noChangeAspect="1"/>
            </p:cNvPicPr>
            <p:nvPr/>
          </p:nvPicPr>
          <p:blipFill>
            <a:blip r:embed="rId119">
              <a:clrChange>
                <a:clrFrom>
                  <a:srgbClr val="FFFFFF"/>
                </a:clrFrom>
                <a:clrTo>
                  <a:srgbClr val="FFFFFF">
                    <a:alpha val="0"/>
                  </a:srgbClr>
                </a:clrTo>
              </a:clrChange>
            </a:blip>
            <a:stretch>
              <a:fillRect/>
            </a:stretch>
          </p:blipFill>
          <p:spPr>
            <a:xfrm>
              <a:off x="8278150" y="3201040"/>
              <a:ext cx="501872" cy="257596"/>
            </a:xfrm>
            <a:prstGeom prst="rect">
              <a:avLst/>
            </a:prstGeom>
          </p:spPr>
        </p:pic>
        <p:pic>
          <p:nvPicPr>
            <p:cNvPr id="147" name="Picture 146"/>
            <p:cNvPicPr>
              <a:picLocks noChangeAspect="1"/>
            </p:cNvPicPr>
            <p:nvPr/>
          </p:nvPicPr>
          <p:blipFill>
            <a:blip r:embed="rId120"/>
            <a:stretch>
              <a:fillRect/>
            </a:stretch>
          </p:blipFill>
          <p:spPr>
            <a:xfrm>
              <a:off x="978247" y="2040304"/>
              <a:ext cx="532465" cy="105997"/>
            </a:xfrm>
            <a:prstGeom prst="rect">
              <a:avLst/>
            </a:prstGeom>
          </p:spPr>
        </p:pic>
        <p:pic>
          <p:nvPicPr>
            <p:cNvPr id="148" name="Picture 147"/>
            <p:cNvPicPr>
              <a:picLocks noChangeAspect="1"/>
            </p:cNvPicPr>
            <p:nvPr/>
          </p:nvPicPr>
          <p:blipFill>
            <a:blip r:embed="rId121">
              <a:clrChange>
                <a:clrFrom>
                  <a:srgbClr val="FFFFFF"/>
                </a:clrFrom>
                <a:clrTo>
                  <a:srgbClr val="FFFFFF">
                    <a:alpha val="0"/>
                  </a:srgbClr>
                </a:clrTo>
              </a:clrChange>
            </a:blip>
            <a:stretch>
              <a:fillRect/>
            </a:stretch>
          </p:blipFill>
          <p:spPr>
            <a:xfrm>
              <a:off x="1479455" y="2328693"/>
              <a:ext cx="803572" cy="136660"/>
            </a:xfrm>
            <a:prstGeom prst="rect">
              <a:avLst/>
            </a:prstGeom>
          </p:spPr>
        </p:pic>
        <p:pic>
          <p:nvPicPr>
            <p:cNvPr id="149" name="Picture 148"/>
            <p:cNvPicPr>
              <a:picLocks noChangeAspect="1"/>
            </p:cNvPicPr>
            <p:nvPr/>
          </p:nvPicPr>
          <p:blipFill>
            <a:blip r:embed="rId122">
              <a:clrChange>
                <a:clrFrom>
                  <a:srgbClr val="FFFFFF"/>
                </a:clrFrom>
                <a:clrTo>
                  <a:srgbClr val="FFFFFF">
                    <a:alpha val="0"/>
                  </a:srgbClr>
                </a:clrTo>
              </a:clrChange>
            </a:blip>
            <a:stretch>
              <a:fillRect/>
            </a:stretch>
          </p:blipFill>
          <p:spPr>
            <a:xfrm>
              <a:off x="5777198" y="1846383"/>
              <a:ext cx="285686" cy="230192"/>
            </a:xfrm>
            <a:prstGeom prst="rect">
              <a:avLst/>
            </a:prstGeom>
          </p:spPr>
        </p:pic>
        <p:pic>
          <p:nvPicPr>
            <p:cNvPr id="150" name="Picture 149"/>
            <p:cNvPicPr>
              <a:picLocks noChangeAspect="1"/>
            </p:cNvPicPr>
            <p:nvPr/>
          </p:nvPicPr>
          <p:blipFill>
            <a:blip r:embed="rId123">
              <a:clrChange>
                <a:clrFrom>
                  <a:srgbClr val="FFFFFF"/>
                </a:clrFrom>
                <a:clrTo>
                  <a:srgbClr val="FFFFFF">
                    <a:alpha val="0"/>
                  </a:srgbClr>
                </a:clrTo>
              </a:clrChange>
            </a:blip>
            <a:stretch>
              <a:fillRect/>
            </a:stretch>
          </p:blipFill>
          <p:spPr>
            <a:xfrm>
              <a:off x="1696214" y="1857791"/>
              <a:ext cx="638200" cy="124046"/>
            </a:xfrm>
            <a:prstGeom prst="rect">
              <a:avLst/>
            </a:prstGeom>
          </p:spPr>
        </p:pic>
        <p:pic>
          <p:nvPicPr>
            <p:cNvPr id="151" name="Picture 150"/>
            <p:cNvPicPr>
              <a:picLocks noChangeAspect="1"/>
            </p:cNvPicPr>
            <p:nvPr/>
          </p:nvPicPr>
          <p:blipFill>
            <a:blip r:embed="rId124">
              <a:clrChange>
                <a:clrFrom>
                  <a:srgbClr val="FFFFFF"/>
                </a:clrFrom>
                <a:clrTo>
                  <a:srgbClr val="FFFFFF">
                    <a:alpha val="0"/>
                  </a:srgbClr>
                </a:clrTo>
              </a:clrChange>
            </a:blip>
            <a:stretch>
              <a:fillRect/>
            </a:stretch>
          </p:blipFill>
          <p:spPr>
            <a:xfrm>
              <a:off x="8762138" y="4878673"/>
              <a:ext cx="500684" cy="137270"/>
            </a:xfrm>
            <a:prstGeom prst="rect">
              <a:avLst/>
            </a:prstGeom>
          </p:spPr>
        </p:pic>
        <p:pic>
          <p:nvPicPr>
            <p:cNvPr id="152" name="Picture 151"/>
            <p:cNvPicPr>
              <a:picLocks noChangeAspect="1"/>
            </p:cNvPicPr>
            <p:nvPr/>
          </p:nvPicPr>
          <p:blipFill>
            <a:blip r:embed="rId125"/>
            <a:stretch>
              <a:fillRect/>
            </a:stretch>
          </p:blipFill>
          <p:spPr>
            <a:xfrm>
              <a:off x="7631261" y="3639937"/>
              <a:ext cx="545783" cy="163717"/>
            </a:xfrm>
            <a:prstGeom prst="rect">
              <a:avLst/>
            </a:prstGeom>
          </p:spPr>
        </p:pic>
        <p:pic>
          <p:nvPicPr>
            <p:cNvPr id="154" name="Picture 153"/>
            <p:cNvPicPr>
              <a:picLocks noChangeAspect="1"/>
            </p:cNvPicPr>
            <p:nvPr/>
          </p:nvPicPr>
          <p:blipFill>
            <a:blip r:embed="rId126">
              <a:clrChange>
                <a:clrFrom>
                  <a:srgbClr val="FFFFFF"/>
                </a:clrFrom>
                <a:clrTo>
                  <a:srgbClr val="FFFFFF">
                    <a:alpha val="0"/>
                  </a:srgbClr>
                </a:clrTo>
              </a:clrChange>
            </a:blip>
            <a:stretch>
              <a:fillRect/>
            </a:stretch>
          </p:blipFill>
          <p:spPr>
            <a:xfrm>
              <a:off x="8235621" y="3617975"/>
              <a:ext cx="437242" cy="190594"/>
            </a:xfrm>
            <a:prstGeom prst="rect">
              <a:avLst/>
            </a:prstGeom>
          </p:spPr>
        </p:pic>
        <p:pic>
          <p:nvPicPr>
            <p:cNvPr id="155" name="Picture 154"/>
            <p:cNvPicPr>
              <a:picLocks noChangeAspect="1"/>
            </p:cNvPicPr>
            <p:nvPr/>
          </p:nvPicPr>
          <p:blipFill>
            <a:blip r:embed="rId127">
              <a:clrChange>
                <a:clrFrom>
                  <a:srgbClr val="FFFFFF"/>
                </a:clrFrom>
                <a:clrTo>
                  <a:srgbClr val="FFFFFF">
                    <a:alpha val="0"/>
                  </a:srgbClr>
                </a:clrTo>
              </a:clrChange>
            </a:blip>
            <a:stretch>
              <a:fillRect/>
            </a:stretch>
          </p:blipFill>
          <p:spPr>
            <a:xfrm>
              <a:off x="1589368" y="2412899"/>
              <a:ext cx="416427" cy="335536"/>
            </a:xfrm>
            <a:prstGeom prst="rect">
              <a:avLst/>
            </a:prstGeom>
          </p:spPr>
        </p:pic>
        <p:pic>
          <p:nvPicPr>
            <p:cNvPr id="157" name="Picture 156"/>
            <p:cNvPicPr>
              <a:picLocks noChangeAspect="1"/>
            </p:cNvPicPr>
            <p:nvPr/>
          </p:nvPicPr>
          <p:blipFill>
            <a:blip r:embed="rId128">
              <a:clrChange>
                <a:clrFrom>
                  <a:srgbClr val="FFFFFF"/>
                </a:clrFrom>
                <a:clrTo>
                  <a:srgbClr val="FFFFFF">
                    <a:alpha val="0"/>
                  </a:srgbClr>
                </a:clrTo>
              </a:clrChange>
            </a:blip>
            <a:stretch>
              <a:fillRect/>
            </a:stretch>
          </p:blipFill>
          <p:spPr>
            <a:xfrm>
              <a:off x="3674508" y="3583275"/>
              <a:ext cx="587312" cy="144178"/>
            </a:xfrm>
            <a:prstGeom prst="rect">
              <a:avLst/>
            </a:prstGeom>
          </p:spPr>
        </p:pic>
        <p:pic>
          <p:nvPicPr>
            <p:cNvPr id="159" name="Picture 158"/>
            <p:cNvPicPr>
              <a:picLocks noChangeAspect="1"/>
            </p:cNvPicPr>
            <p:nvPr/>
          </p:nvPicPr>
          <p:blipFill>
            <a:blip r:embed="rId129">
              <a:clrChange>
                <a:clrFrom>
                  <a:srgbClr val="FFFFFF"/>
                </a:clrFrom>
                <a:clrTo>
                  <a:srgbClr val="FFFFFF">
                    <a:alpha val="0"/>
                  </a:srgbClr>
                </a:clrTo>
              </a:clrChange>
            </a:blip>
            <a:stretch>
              <a:fillRect/>
            </a:stretch>
          </p:blipFill>
          <p:spPr>
            <a:xfrm>
              <a:off x="761428" y="1837115"/>
              <a:ext cx="310874" cy="150293"/>
            </a:xfrm>
            <a:prstGeom prst="rect">
              <a:avLst/>
            </a:prstGeom>
          </p:spPr>
        </p:pic>
        <p:pic>
          <p:nvPicPr>
            <p:cNvPr id="160" name="Picture 159"/>
            <p:cNvPicPr>
              <a:picLocks noChangeAspect="1"/>
            </p:cNvPicPr>
            <p:nvPr/>
          </p:nvPicPr>
          <p:blipFill>
            <a:blip r:embed="rId130">
              <a:clrChange>
                <a:clrFrom>
                  <a:srgbClr val="FFFFFF"/>
                </a:clrFrom>
                <a:clrTo>
                  <a:srgbClr val="FFFFFF">
                    <a:alpha val="0"/>
                  </a:srgbClr>
                </a:clrTo>
              </a:clrChange>
            </a:blip>
            <a:stretch>
              <a:fillRect/>
            </a:stretch>
          </p:blipFill>
          <p:spPr>
            <a:xfrm>
              <a:off x="5239393" y="1632863"/>
              <a:ext cx="487127" cy="196252"/>
            </a:xfrm>
            <a:prstGeom prst="rect">
              <a:avLst/>
            </a:prstGeom>
          </p:spPr>
        </p:pic>
        <p:pic>
          <p:nvPicPr>
            <p:cNvPr id="161" name="Picture 160"/>
            <p:cNvPicPr>
              <a:picLocks noChangeAspect="1"/>
            </p:cNvPicPr>
            <p:nvPr/>
          </p:nvPicPr>
          <p:blipFill>
            <a:blip r:embed="rId131">
              <a:clrChange>
                <a:clrFrom>
                  <a:srgbClr val="FFFFFF"/>
                </a:clrFrom>
                <a:clrTo>
                  <a:srgbClr val="FFFFFF">
                    <a:alpha val="0"/>
                  </a:srgbClr>
                </a:clrTo>
              </a:clrChange>
            </a:blip>
            <a:stretch>
              <a:fillRect/>
            </a:stretch>
          </p:blipFill>
          <p:spPr>
            <a:xfrm>
              <a:off x="3035942" y="3519485"/>
              <a:ext cx="581993" cy="312058"/>
            </a:xfrm>
            <a:prstGeom prst="rect">
              <a:avLst/>
            </a:prstGeom>
          </p:spPr>
        </p:pic>
        <p:pic>
          <p:nvPicPr>
            <p:cNvPr id="162" name="Picture 161"/>
            <p:cNvPicPr>
              <a:picLocks noChangeAspect="1"/>
            </p:cNvPicPr>
            <p:nvPr/>
          </p:nvPicPr>
          <p:blipFill>
            <a:blip r:embed="rId132">
              <a:clrChange>
                <a:clrFrom>
                  <a:srgbClr val="FFFFFF"/>
                </a:clrFrom>
                <a:clrTo>
                  <a:srgbClr val="FFFFFF">
                    <a:alpha val="0"/>
                  </a:srgbClr>
                </a:clrTo>
              </a:clrChange>
            </a:blip>
            <a:stretch>
              <a:fillRect/>
            </a:stretch>
          </p:blipFill>
          <p:spPr>
            <a:xfrm>
              <a:off x="2545884" y="3212361"/>
              <a:ext cx="399941" cy="182144"/>
            </a:xfrm>
            <a:prstGeom prst="rect">
              <a:avLst/>
            </a:prstGeom>
          </p:spPr>
        </p:pic>
        <p:pic>
          <p:nvPicPr>
            <p:cNvPr id="165" name="Picture 164"/>
            <p:cNvPicPr>
              <a:picLocks noChangeAspect="1"/>
            </p:cNvPicPr>
            <p:nvPr/>
          </p:nvPicPr>
          <p:blipFill>
            <a:blip r:embed="rId133">
              <a:clrChange>
                <a:clrFrom>
                  <a:srgbClr val="FFFFFF"/>
                </a:clrFrom>
                <a:clrTo>
                  <a:srgbClr val="FFFFFF">
                    <a:alpha val="0"/>
                  </a:srgbClr>
                </a:clrTo>
              </a:clrChange>
            </a:blip>
            <a:stretch>
              <a:fillRect/>
            </a:stretch>
          </p:blipFill>
          <p:spPr>
            <a:xfrm>
              <a:off x="8762346" y="3601201"/>
              <a:ext cx="321345" cy="183404"/>
            </a:xfrm>
            <a:prstGeom prst="rect">
              <a:avLst/>
            </a:prstGeom>
          </p:spPr>
        </p:pic>
        <p:pic>
          <p:nvPicPr>
            <p:cNvPr id="166" name="Picture 165"/>
            <p:cNvPicPr>
              <a:picLocks noChangeAspect="1"/>
            </p:cNvPicPr>
            <p:nvPr/>
          </p:nvPicPr>
          <p:blipFill>
            <a:blip r:embed="rId134">
              <a:clrChange>
                <a:clrFrom>
                  <a:srgbClr val="FFFFFF"/>
                </a:clrFrom>
                <a:clrTo>
                  <a:srgbClr val="FFFFFF">
                    <a:alpha val="0"/>
                  </a:srgbClr>
                </a:clrTo>
              </a:clrChange>
            </a:blip>
            <a:stretch>
              <a:fillRect/>
            </a:stretch>
          </p:blipFill>
          <p:spPr>
            <a:xfrm>
              <a:off x="9358943" y="5060354"/>
              <a:ext cx="427101" cy="344137"/>
            </a:xfrm>
            <a:prstGeom prst="rect">
              <a:avLst/>
            </a:prstGeom>
          </p:spPr>
        </p:pic>
        <p:pic>
          <p:nvPicPr>
            <p:cNvPr id="167" name="Picture 166"/>
            <p:cNvPicPr>
              <a:picLocks noChangeAspect="1"/>
            </p:cNvPicPr>
            <p:nvPr/>
          </p:nvPicPr>
          <p:blipFill>
            <a:blip r:embed="rId135">
              <a:clrChange>
                <a:clrFrom>
                  <a:srgbClr val="FFFFFF"/>
                </a:clrFrom>
                <a:clrTo>
                  <a:srgbClr val="FFFFFF">
                    <a:alpha val="0"/>
                  </a:srgbClr>
                </a:clrTo>
              </a:clrChange>
            </a:blip>
            <a:stretch>
              <a:fillRect/>
            </a:stretch>
          </p:blipFill>
          <p:spPr>
            <a:xfrm>
              <a:off x="2867483" y="4250857"/>
              <a:ext cx="605349" cy="167667"/>
            </a:xfrm>
            <a:prstGeom prst="rect">
              <a:avLst/>
            </a:prstGeom>
          </p:spPr>
        </p:pic>
        <p:pic>
          <p:nvPicPr>
            <p:cNvPr id="169" name="Picture 168"/>
            <p:cNvPicPr>
              <a:picLocks noChangeAspect="1"/>
            </p:cNvPicPr>
            <p:nvPr/>
          </p:nvPicPr>
          <p:blipFill>
            <a:blip r:embed="rId136">
              <a:clrChange>
                <a:clrFrom>
                  <a:srgbClr val="FFFFFF"/>
                </a:clrFrom>
                <a:clrTo>
                  <a:srgbClr val="FFFFFF">
                    <a:alpha val="0"/>
                  </a:srgbClr>
                </a:clrTo>
              </a:clrChange>
            </a:blip>
            <a:stretch>
              <a:fillRect/>
            </a:stretch>
          </p:blipFill>
          <p:spPr>
            <a:xfrm>
              <a:off x="2901513" y="3022641"/>
              <a:ext cx="460353" cy="183148"/>
            </a:xfrm>
            <a:prstGeom prst="rect">
              <a:avLst/>
            </a:prstGeom>
          </p:spPr>
        </p:pic>
        <p:pic>
          <p:nvPicPr>
            <p:cNvPr id="171" name="Picture 170"/>
            <p:cNvPicPr>
              <a:picLocks noChangeAspect="1"/>
            </p:cNvPicPr>
            <p:nvPr/>
          </p:nvPicPr>
          <p:blipFill>
            <a:blip r:embed="rId137">
              <a:clrChange>
                <a:clrFrom>
                  <a:srgbClr val="FFFFFF"/>
                </a:clrFrom>
                <a:clrTo>
                  <a:srgbClr val="FFFFFF">
                    <a:alpha val="0"/>
                  </a:srgbClr>
                </a:clrTo>
              </a:clrChange>
            </a:blip>
            <a:stretch>
              <a:fillRect/>
            </a:stretch>
          </p:blipFill>
          <p:spPr>
            <a:xfrm>
              <a:off x="5143621" y="4802131"/>
              <a:ext cx="567895" cy="307282"/>
            </a:xfrm>
            <a:prstGeom prst="rect">
              <a:avLst/>
            </a:prstGeom>
          </p:spPr>
        </p:pic>
        <p:pic>
          <p:nvPicPr>
            <p:cNvPr id="172" name="Picture 171"/>
            <p:cNvPicPr>
              <a:picLocks noChangeAspect="1"/>
            </p:cNvPicPr>
            <p:nvPr/>
          </p:nvPicPr>
          <p:blipFill>
            <a:blip r:embed="rId138">
              <a:clrChange>
                <a:clrFrom>
                  <a:srgbClr val="FFFFFF"/>
                </a:clrFrom>
                <a:clrTo>
                  <a:srgbClr val="FFFFFF">
                    <a:alpha val="0"/>
                  </a:srgbClr>
                </a:clrTo>
              </a:clrChange>
            </a:blip>
            <a:stretch>
              <a:fillRect/>
            </a:stretch>
          </p:blipFill>
          <p:spPr>
            <a:xfrm>
              <a:off x="7973750" y="3295684"/>
              <a:ext cx="536149" cy="432003"/>
            </a:xfrm>
            <a:prstGeom prst="rect">
              <a:avLst/>
            </a:prstGeom>
          </p:spPr>
        </p:pic>
        <p:pic>
          <p:nvPicPr>
            <p:cNvPr id="173" name="Picture 172"/>
            <p:cNvPicPr>
              <a:picLocks noChangeAspect="1"/>
            </p:cNvPicPr>
            <p:nvPr/>
          </p:nvPicPr>
          <p:blipFill>
            <a:blip r:embed="rId139">
              <a:clrChange>
                <a:clrFrom>
                  <a:srgbClr val="FFFFFF"/>
                </a:clrFrom>
                <a:clrTo>
                  <a:srgbClr val="FFFFFF">
                    <a:alpha val="0"/>
                  </a:srgbClr>
                </a:clrTo>
              </a:clrChange>
            </a:blip>
            <a:stretch>
              <a:fillRect/>
            </a:stretch>
          </p:blipFill>
          <p:spPr>
            <a:xfrm>
              <a:off x="1803417" y="2117524"/>
              <a:ext cx="506258" cy="251027"/>
            </a:xfrm>
            <a:prstGeom prst="rect">
              <a:avLst/>
            </a:prstGeom>
          </p:spPr>
        </p:pic>
        <p:pic>
          <p:nvPicPr>
            <p:cNvPr id="174" name="Picture 173"/>
            <p:cNvPicPr>
              <a:picLocks noChangeAspect="1"/>
            </p:cNvPicPr>
            <p:nvPr/>
          </p:nvPicPr>
          <p:blipFill>
            <a:blip r:embed="rId140"/>
            <a:stretch>
              <a:fillRect/>
            </a:stretch>
          </p:blipFill>
          <p:spPr>
            <a:xfrm>
              <a:off x="10632728" y="4200844"/>
              <a:ext cx="596013" cy="117158"/>
            </a:xfrm>
            <a:prstGeom prst="rect">
              <a:avLst/>
            </a:prstGeom>
          </p:spPr>
        </p:pic>
        <p:pic>
          <p:nvPicPr>
            <p:cNvPr id="175" name="Picture 174"/>
            <p:cNvPicPr>
              <a:picLocks noChangeAspect="1"/>
            </p:cNvPicPr>
            <p:nvPr/>
          </p:nvPicPr>
          <p:blipFill>
            <a:blip r:embed="rId141">
              <a:clrChange>
                <a:clrFrom>
                  <a:srgbClr val="FFFFFF"/>
                </a:clrFrom>
                <a:clrTo>
                  <a:srgbClr val="FFFFFF">
                    <a:alpha val="0"/>
                  </a:srgbClr>
                </a:clrTo>
              </a:clrChange>
            </a:blip>
            <a:stretch>
              <a:fillRect/>
            </a:stretch>
          </p:blipFill>
          <p:spPr>
            <a:xfrm>
              <a:off x="8715140" y="2018137"/>
              <a:ext cx="876059" cy="350722"/>
            </a:xfrm>
            <a:prstGeom prst="rect">
              <a:avLst/>
            </a:prstGeom>
          </p:spPr>
        </p:pic>
        <p:pic>
          <p:nvPicPr>
            <p:cNvPr id="176" name="Picture 175"/>
            <p:cNvPicPr>
              <a:picLocks noChangeAspect="1"/>
            </p:cNvPicPr>
            <p:nvPr/>
          </p:nvPicPr>
          <p:blipFill>
            <a:blip r:embed="rId142">
              <a:clrChange>
                <a:clrFrom>
                  <a:srgbClr val="FFFFFF"/>
                </a:clrFrom>
                <a:clrTo>
                  <a:srgbClr val="FFFFFF">
                    <a:alpha val="0"/>
                  </a:srgbClr>
                </a:clrTo>
              </a:clrChange>
            </a:blip>
            <a:stretch>
              <a:fillRect/>
            </a:stretch>
          </p:blipFill>
          <p:spPr>
            <a:xfrm>
              <a:off x="3587581" y="5769281"/>
              <a:ext cx="501420" cy="404020"/>
            </a:xfrm>
            <a:prstGeom prst="rect">
              <a:avLst/>
            </a:prstGeom>
          </p:spPr>
        </p:pic>
        <p:pic>
          <p:nvPicPr>
            <p:cNvPr id="177" name="Picture 176"/>
            <p:cNvPicPr>
              <a:picLocks noChangeAspect="1"/>
            </p:cNvPicPr>
            <p:nvPr/>
          </p:nvPicPr>
          <p:blipFill>
            <a:blip r:embed="rId143"/>
            <a:stretch>
              <a:fillRect/>
            </a:stretch>
          </p:blipFill>
          <p:spPr>
            <a:xfrm>
              <a:off x="8872875" y="5649544"/>
              <a:ext cx="311346" cy="189995"/>
            </a:xfrm>
            <a:prstGeom prst="rect">
              <a:avLst/>
            </a:prstGeom>
          </p:spPr>
        </p:pic>
        <p:pic>
          <p:nvPicPr>
            <p:cNvPr id="178" name="Picture 177"/>
            <p:cNvPicPr>
              <a:picLocks noChangeAspect="1"/>
            </p:cNvPicPr>
            <p:nvPr/>
          </p:nvPicPr>
          <p:blipFill>
            <a:blip r:embed="rId144">
              <a:clrChange>
                <a:clrFrom>
                  <a:srgbClr val="FFFFFF"/>
                </a:clrFrom>
                <a:clrTo>
                  <a:srgbClr val="FFFFFF">
                    <a:alpha val="0"/>
                  </a:srgbClr>
                </a:clrTo>
              </a:clrChange>
            </a:blip>
            <a:stretch>
              <a:fillRect/>
            </a:stretch>
          </p:blipFill>
          <p:spPr>
            <a:xfrm>
              <a:off x="7929355" y="1654703"/>
              <a:ext cx="412749" cy="328158"/>
            </a:xfrm>
            <a:prstGeom prst="rect">
              <a:avLst/>
            </a:prstGeom>
          </p:spPr>
        </p:pic>
        <p:pic>
          <p:nvPicPr>
            <p:cNvPr id="179" name="Picture 178"/>
            <p:cNvPicPr>
              <a:picLocks noChangeAspect="1"/>
            </p:cNvPicPr>
            <p:nvPr/>
          </p:nvPicPr>
          <p:blipFill>
            <a:blip r:embed="rId145">
              <a:clrChange>
                <a:clrFrom>
                  <a:srgbClr val="FFFEFE"/>
                </a:clrFrom>
                <a:clrTo>
                  <a:srgbClr val="FFFEFE">
                    <a:alpha val="0"/>
                  </a:srgbClr>
                </a:clrTo>
              </a:clrChange>
            </a:blip>
            <a:stretch>
              <a:fillRect/>
            </a:stretch>
          </p:blipFill>
          <p:spPr>
            <a:xfrm>
              <a:off x="4525124" y="4666745"/>
              <a:ext cx="633885" cy="101542"/>
            </a:xfrm>
            <a:prstGeom prst="rect">
              <a:avLst/>
            </a:prstGeom>
          </p:spPr>
        </p:pic>
        <p:pic>
          <p:nvPicPr>
            <p:cNvPr id="181" name="Picture 180"/>
            <p:cNvPicPr>
              <a:picLocks noChangeAspect="1"/>
            </p:cNvPicPr>
            <p:nvPr/>
          </p:nvPicPr>
          <p:blipFill>
            <a:blip r:embed="rId146">
              <a:clrChange>
                <a:clrFrom>
                  <a:srgbClr val="FFFFFF"/>
                </a:clrFrom>
                <a:clrTo>
                  <a:srgbClr val="FFFFFF">
                    <a:alpha val="0"/>
                  </a:srgbClr>
                </a:clrTo>
              </a:clrChange>
            </a:blip>
            <a:stretch>
              <a:fillRect/>
            </a:stretch>
          </p:blipFill>
          <p:spPr>
            <a:xfrm>
              <a:off x="3088774" y="5909652"/>
              <a:ext cx="392234" cy="140245"/>
            </a:xfrm>
            <a:prstGeom prst="rect">
              <a:avLst/>
            </a:prstGeom>
          </p:spPr>
        </p:pic>
        <p:pic>
          <p:nvPicPr>
            <p:cNvPr id="183" name="Picture 182"/>
            <p:cNvPicPr>
              <a:picLocks noChangeAspect="1"/>
            </p:cNvPicPr>
            <p:nvPr/>
          </p:nvPicPr>
          <p:blipFill>
            <a:blip r:embed="rId147"/>
            <a:stretch>
              <a:fillRect/>
            </a:stretch>
          </p:blipFill>
          <p:spPr>
            <a:xfrm>
              <a:off x="1720829" y="2036404"/>
              <a:ext cx="411966" cy="108434"/>
            </a:xfrm>
            <a:prstGeom prst="rect">
              <a:avLst/>
            </a:prstGeom>
          </p:spPr>
        </p:pic>
        <p:pic>
          <p:nvPicPr>
            <p:cNvPr id="184" name="Picture 183"/>
            <p:cNvPicPr>
              <a:picLocks noChangeAspect="1"/>
            </p:cNvPicPr>
            <p:nvPr/>
          </p:nvPicPr>
          <p:blipFill>
            <a:blip r:embed="rId148">
              <a:clrChange>
                <a:clrFrom>
                  <a:srgbClr val="FFFFFF"/>
                </a:clrFrom>
                <a:clrTo>
                  <a:srgbClr val="FFFFFF">
                    <a:alpha val="0"/>
                  </a:srgbClr>
                </a:clrTo>
              </a:clrChange>
            </a:blip>
            <a:stretch>
              <a:fillRect/>
            </a:stretch>
          </p:blipFill>
          <p:spPr>
            <a:xfrm>
              <a:off x="9968481" y="4362023"/>
              <a:ext cx="857713" cy="153578"/>
            </a:xfrm>
            <a:prstGeom prst="rect">
              <a:avLst/>
            </a:prstGeom>
          </p:spPr>
        </p:pic>
        <p:pic>
          <p:nvPicPr>
            <p:cNvPr id="185" name="Picture 184"/>
            <p:cNvPicPr>
              <a:picLocks noChangeAspect="1"/>
            </p:cNvPicPr>
            <p:nvPr/>
          </p:nvPicPr>
          <p:blipFill>
            <a:blip r:embed="rId149">
              <a:clrChange>
                <a:clrFrom>
                  <a:srgbClr val="FFFFFF"/>
                </a:clrFrom>
                <a:clrTo>
                  <a:srgbClr val="FFFFFF">
                    <a:alpha val="0"/>
                  </a:srgbClr>
                </a:clrTo>
              </a:clrChange>
            </a:blip>
            <a:stretch>
              <a:fillRect/>
            </a:stretch>
          </p:blipFill>
          <p:spPr>
            <a:xfrm>
              <a:off x="4177089" y="5061888"/>
              <a:ext cx="416524" cy="253662"/>
            </a:xfrm>
            <a:prstGeom prst="rect">
              <a:avLst/>
            </a:prstGeom>
          </p:spPr>
        </p:pic>
        <p:pic>
          <p:nvPicPr>
            <p:cNvPr id="186" name="Picture 185"/>
            <p:cNvPicPr>
              <a:picLocks noChangeAspect="1"/>
            </p:cNvPicPr>
            <p:nvPr/>
          </p:nvPicPr>
          <p:blipFill>
            <a:blip r:embed="rId150"/>
            <a:stretch>
              <a:fillRect/>
            </a:stretch>
          </p:blipFill>
          <p:spPr>
            <a:xfrm>
              <a:off x="10534441" y="3645226"/>
              <a:ext cx="235679" cy="235023"/>
            </a:xfrm>
            <a:prstGeom prst="rect">
              <a:avLst/>
            </a:prstGeom>
          </p:spPr>
        </p:pic>
        <p:pic>
          <p:nvPicPr>
            <p:cNvPr id="187" name="Picture 186"/>
            <p:cNvPicPr>
              <a:picLocks noChangeAspect="1"/>
            </p:cNvPicPr>
            <p:nvPr/>
          </p:nvPicPr>
          <p:blipFill>
            <a:blip r:embed="rId151">
              <a:clrChange>
                <a:clrFrom>
                  <a:srgbClr val="FFFFFF"/>
                </a:clrFrom>
                <a:clrTo>
                  <a:srgbClr val="FFFFFF">
                    <a:alpha val="0"/>
                  </a:srgbClr>
                </a:clrTo>
              </a:clrChange>
            </a:blip>
            <a:stretch>
              <a:fillRect/>
            </a:stretch>
          </p:blipFill>
          <p:spPr>
            <a:xfrm>
              <a:off x="2419069" y="2218813"/>
              <a:ext cx="313604" cy="193547"/>
            </a:xfrm>
            <a:prstGeom prst="rect">
              <a:avLst/>
            </a:prstGeom>
          </p:spPr>
        </p:pic>
        <p:pic>
          <p:nvPicPr>
            <p:cNvPr id="188" name="Picture 187"/>
            <p:cNvPicPr>
              <a:picLocks noChangeAspect="1"/>
            </p:cNvPicPr>
            <p:nvPr/>
          </p:nvPicPr>
          <p:blipFill>
            <a:blip r:embed="rId152">
              <a:clrChange>
                <a:clrFrom>
                  <a:srgbClr val="FFFFFF"/>
                </a:clrFrom>
                <a:clrTo>
                  <a:srgbClr val="FFFFFF">
                    <a:alpha val="0"/>
                  </a:srgbClr>
                </a:clrTo>
              </a:clrChange>
            </a:blip>
            <a:stretch>
              <a:fillRect/>
            </a:stretch>
          </p:blipFill>
          <p:spPr>
            <a:xfrm>
              <a:off x="4424985" y="4797696"/>
              <a:ext cx="534025" cy="225555"/>
            </a:xfrm>
            <a:prstGeom prst="rect">
              <a:avLst/>
            </a:prstGeom>
          </p:spPr>
        </p:pic>
        <p:pic>
          <p:nvPicPr>
            <p:cNvPr id="189" name="Picture 188"/>
            <p:cNvPicPr>
              <a:picLocks noChangeAspect="1"/>
            </p:cNvPicPr>
            <p:nvPr/>
          </p:nvPicPr>
          <p:blipFill>
            <a:blip r:embed="rId153">
              <a:clrChange>
                <a:clrFrom>
                  <a:srgbClr val="FFFFFF"/>
                </a:clrFrom>
                <a:clrTo>
                  <a:srgbClr val="FFFFFF">
                    <a:alpha val="0"/>
                  </a:srgbClr>
                </a:clrTo>
              </a:clrChange>
            </a:blip>
            <a:stretch>
              <a:fillRect/>
            </a:stretch>
          </p:blipFill>
          <p:spPr>
            <a:xfrm>
              <a:off x="3308677" y="3724197"/>
              <a:ext cx="1002095" cy="151033"/>
            </a:xfrm>
            <a:prstGeom prst="rect">
              <a:avLst/>
            </a:prstGeom>
          </p:spPr>
        </p:pic>
        <p:pic>
          <p:nvPicPr>
            <p:cNvPr id="190" name="Picture 189"/>
            <p:cNvPicPr>
              <a:picLocks noChangeAspect="1"/>
            </p:cNvPicPr>
            <p:nvPr/>
          </p:nvPicPr>
          <p:blipFill>
            <a:blip r:embed="rId154">
              <a:clrChange>
                <a:clrFrom>
                  <a:srgbClr val="FFFFFF"/>
                </a:clrFrom>
                <a:clrTo>
                  <a:srgbClr val="FFFFFF">
                    <a:alpha val="0"/>
                  </a:srgbClr>
                </a:clrTo>
              </a:clrChange>
            </a:blip>
            <a:stretch>
              <a:fillRect/>
            </a:stretch>
          </p:blipFill>
          <p:spPr>
            <a:xfrm>
              <a:off x="2680751" y="2404176"/>
              <a:ext cx="512525" cy="256475"/>
            </a:xfrm>
            <a:prstGeom prst="rect">
              <a:avLst/>
            </a:prstGeom>
          </p:spPr>
        </p:pic>
        <p:pic>
          <p:nvPicPr>
            <p:cNvPr id="191" name="Picture 190"/>
            <p:cNvPicPr>
              <a:picLocks noChangeAspect="1"/>
            </p:cNvPicPr>
            <p:nvPr/>
          </p:nvPicPr>
          <p:blipFill>
            <a:blip r:embed="rId155">
              <a:clrChange>
                <a:clrFrom>
                  <a:srgbClr val="FFFFFF"/>
                </a:clrFrom>
                <a:clrTo>
                  <a:srgbClr val="FFFFFF">
                    <a:alpha val="0"/>
                  </a:srgbClr>
                </a:clrTo>
              </a:clrChange>
            </a:blip>
            <a:stretch>
              <a:fillRect/>
            </a:stretch>
          </p:blipFill>
          <p:spPr>
            <a:xfrm>
              <a:off x="8462449" y="1647849"/>
              <a:ext cx="424674" cy="353021"/>
            </a:xfrm>
            <a:prstGeom prst="rect">
              <a:avLst/>
            </a:prstGeom>
          </p:spPr>
        </p:pic>
        <p:pic>
          <p:nvPicPr>
            <p:cNvPr id="192" name="Picture 191"/>
            <p:cNvPicPr>
              <a:picLocks noChangeAspect="1"/>
            </p:cNvPicPr>
            <p:nvPr/>
          </p:nvPicPr>
          <p:blipFill>
            <a:blip r:embed="rId156"/>
            <a:stretch>
              <a:fillRect/>
            </a:stretch>
          </p:blipFill>
          <p:spPr>
            <a:xfrm>
              <a:off x="7904358" y="2022582"/>
              <a:ext cx="403935" cy="325471"/>
            </a:xfrm>
            <a:prstGeom prst="rect">
              <a:avLst/>
            </a:prstGeom>
          </p:spPr>
        </p:pic>
        <p:pic>
          <p:nvPicPr>
            <p:cNvPr id="193" name="Picture 192"/>
            <p:cNvPicPr>
              <a:picLocks noChangeAspect="1"/>
            </p:cNvPicPr>
            <p:nvPr/>
          </p:nvPicPr>
          <p:blipFill>
            <a:blip r:embed="rId157">
              <a:clrChange>
                <a:clrFrom>
                  <a:srgbClr val="FFFFFF"/>
                </a:clrFrom>
                <a:clrTo>
                  <a:srgbClr val="FFFFFF">
                    <a:alpha val="0"/>
                  </a:srgbClr>
                </a:clrTo>
              </a:clrChange>
            </a:blip>
            <a:stretch>
              <a:fillRect/>
            </a:stretch>
          </p:blipFill>
          <p:spPr>
            <a:xfrm>
              <a:off x="8414934" y="2054857"/>
              <a:ext cx="391672" cy="322699"/>
            </a:xfrm>
            <a:prstGeom prst="rect">
              <a:avLst/>
            </a:prstGeom>
          </p:spPr>
        </p:pic>
        <p:pic>
          <p:nvPicPr>
            <p:cNvPr id="194" name="Picture 193"/>
            <p:cNvPicPr>
              <a:picLocks noChangeAspect="1"/>
            </p:cNvPicPr>
            <p:nvPr/>
          </p:nvPicPr>
          <p:blipFill>
            <a:blip r:embed="rId158">
              <a:clrChange>
                <a:clrFrom>
                  <a:srgbClr val="FFFFFF"/>
                </a:clrFrom>
                <a:clrTo>
                  <a:srgbClr val="FFFFFF">
                    <a:alpha val="0"/>
                  </a:srgbClr>
                </a:clrTo>
              </a:clrChange>
            </a:blip>
            <a:stretch>
              <a:fillRect/>
            </a:stretch>
          </p:blipFill>
          <p:spPr>
            <a:xfrm>
              <a:off x="3791435" y="1758254"/>
              <a:ext cx="896025" cy="288789"/>
            </a:xfrm>
            <a:prstGeom prst="rect">
              <a:avLst/>
            </a:prstGeom>
          </p:spPr>
        </p:pic>
        <p:pic>
          <p:nvPicPr>
            <p:cNvPr id="196" name="Picture 195"/>
            <p:cNvPicPr>
              <a:picLocks noChangeAspect="1"/>
            </p:cNvPicPr>
            <p:nvPr/>
          </p:nvPicPr>
          <p:blipFill>
            <a:blip r:embed="rId159">
              <a:clrChange>
                <a:clrFrom>
                  <a:srgbClr val="FFFFFF"/>
                </a:clrFrom>
                <a:clrTo>
                  <a:srgbClr val="FFFFFF">
                    <a:alpha val="0"/>
                  </a:srgbClr>
                </a:clrTo>
              </a:clrChange>
            </a:blip>
            <a:stretch>
              <a:fillRect/>
            </a:stretch>
          </p:blipFill>
          <p:spPr>
            <a:xfrm>
              <a:off x="3608880" y="6068318"/>
              <a:ext cx="707307" cy="166168"/>
            </a:xfrm>
            <a:prstGeom prst="rect">
              <a:avLst/>
            </a:prstGeom>
          </p:spPr>
        </p:pic>
        <p:pic>
          <p:nvPicPr>
            <p:cNvPr id="199" name="Picture 198"/>
            <p:cNvPicPr>
              <a:picLocks noChangeAspect="1"/>
            </p:cNvPicPr>
            <p:nvPr/>
          </p:nvPicPr>
          <p:blipFill>
            <a:blip r:embed="rId160">
              <a:clrChange>
                <a:clrFrom>
                  <a:srgbClr val="FFFFFF"/>
                </a:clrFrom>
                <a:clrTo>
                  <a:srgbClr val="FFFFFF">
                    <a:alpha val="0"/>
                  </a:srgbClr>
                </a:clrTo>
              </a:clrChange>
            </a:blip>
            <a:stretch>
              <a:fillRect/>
            </a:stretch>
          </p:blipFill>
          <p:spPr>
            <a:xfrm>
              <a:off x="1814623" y="4983702"/>
              <a:ext cx="580703" cy="467901"/>
            </a:xfrm>
            <a:prstGeom prst="rect">
              <a:avLst/>
            </a:prstGeom>
          </p:spPr>
        </p:pic>
        <p:pic>
          <p:nvPicPr>
            <p:cNvPr id="200" name="Picture 199"/>
            <p:cNvPicPr>
              <a:picLocks noChangeAspect="1"/>
            </p:cNvPicPr>
            <p:nvPr/>
          </p:nvPicPr>
          <p:blipFill>
            <a:blip r:embed="rId161">
              <a:clrChange>
                <a:clrFrom>
                  <a:srgbClr val="FFFFFF"/>
                </a:clrFrom>
                <a:clrTo>
                  <a:srgbClr val="FFFFFF">
                    <a:alpha val="0"/>
                  </a:srgbClr>
                </a:clrTo>
              </a:clrChange>
            </a:blip>
            <a:stretch>
              <a:fillRect/>
            </a:stretch>
          </p:blipFill>
          <p:spPr>
            <a:xfrm>
              <a:off x="2502553" y="5178674"/>
              <a:ext cx="507128" cy="371162"/>
            </a:xfrm>
            <a:prstGeom prst="rect">
              <a:avLst/>
            </a:prstGeom>
          </p:spPr>
        </p:pic>
        <p:pic>
          <p:nvPicPr>
            <p:cNvPr id="201" name="Picture 200"/>
            <p:cNvPicPr>
              <a:picLocks noChangeAspect="1"/>
            </p:cNvPicPr>
            <p:nvPr/>
          </p:nvPicPr>
          <p:blipFill>
            <a:blip r:embed="rId162">
              <a:clrChange>
                <a:clrFrom>
                  <a:srgbClr val="FFFFFF"/>
                </a:clrFrom>
                <a:clrTo>
                  <a:srgbClr val="FFFFFF">
                    <a:alpha val="0"/>
                  </a:srgbClr>
                </a:clrTo>
              </a:clrChange>
            </a:blip>
            <a:stretch>
              <a:fillRect/>
            </a:stretch>
          </p:blipFill>
          <p:spPr>
            <a:xfrm>
              <a:off x="2570232" y="2624718"/>
              <a:ext cx="685087" cy="249560"/>
            </a:xfrm>
            <a:prstGeom prst="rect">
              <a:avLst/>
            </a:prstGeom>
          </p:spPr>
        </p:pic>
        <p:pic>
          <p:nvPicPr>
            <p:cNvPr id="202" name="Picture 201"/>
            <p:cNvPicPr>
              <a:picLocks noChangeAspect="1"/>
            </p:cNvPicPr>
            <p:nvPr/>
          </p:nvPicPr>
          <p:blipFill>
            <a:blip r:embed="rId163">
              <a:clrChange>
                <a:clrFrom>
                  <a:srgbClr val="FFFFFF"/>
                </a:clrFrom>
                <a:clrTo>
                  <a:srgbClr val="FFFFFF">
                    <a:alpha val="0"/>
                  </a:srgbClr>
                </a:clrTo>
              </a:clrChange>
            </a:blip>
            <a:stretch>
              <a:fillRect/>
            </a:stretch>
          </p:blipFill>
          <p:spPr>
            <a:xfrm>
              <a:off x="5216194" y="4499496"/>
              <a:ext cx="600500" cy="219405"/>
            </a:xfrm>
            <a:prstGeom prst="rect">
              <a:avLst/>
            </a:prstGeom>
          </p:spPr>
        </p:pic>
        <p:pic>
          <p:nvPicPr>
            <p:cNvPr id="136" name="Picture 135"/>
            <p:cNvPicPr>
              <a:picLocks noChangeAspect="1"/>
            </p:cNvPicPr>
            <p:nvPr/>
          </p:nvPicPr>
          <p:blipFill>
            <a:blip r:embed="rId164"/>
            <a:stretch>
              <a:fillRect/>
            </a:stretch>
          </p:blipFill>
          <p:spPr>
            <a:xfrm>
              <a:off x="7264678" y="4290234"/>
              <a:ext cx="1090746" cy="180168"/>
            </a:xfrm>
            <a:prstGeom prst="rect">
              <a:avLst/>
            </a:prstGeom>
          </p:spPr>
        </p:pic>
        <p:pic>
          <p:nvPicPr>
            <p:cNvPr id="204" name="Picture 203"/>
            <p:cNvPicPr>
              <a:picLocks noChangeAspect="1"/>
            </p:cNvPicPr>
            <p:nvPr/>
          </p:nvPicPr>
          <p:blipFill>
            <a:blip r:embed="rId165"/>
            <a:stretch>
              <a:fillRect/>
            </a:stretch>
          </p:blipFill>
          <p:spPr>
            <a:xfrm>
              <a:off x="6661199" y="5528376"/>
              <a:ext cx="488498" cy="275525"/>
            </a:xfrm>
            <a:prstGeom prst="rect">
              <a:avLst/>
            </a:prstGeom>
          </p:spPr>
        </p:pic>
        <p:pic>
          <p:nvPicPr>
            <p:cNvPr id="205" name="Picture 204"/>
            <p:cNvPicPr>
              <a:picLocks noChangeAspect="1"/>
            </p:cNvPicPr>
            <p:nvPr/>
          </p:nvPicPr>
          <p:blipFill>
            <a:blip r:embed="rId166"/>
            <a:stretch>
              <a:fillRect/>
            </a:stretch>
          </p:blipFill>
          <p:spPr>
            <a:xfrm>
              <a:off x="5936552" y="5469014"/>
              <a:ext cx="579260" cy="116529"/>
            </a:xfrm>
            <a:prstGeom prst="rect">
              <a:avLst/>
            </a:prstGeom>
          </p:spPr>
        </p:pic>
        <p:pic>
          <p:nvPicPr>
            <p:cNvPr id="197" name="Picture 196"/>
            <p:cNvPicPr>
              <a:picLocks noChangeAspect="1"/>
            </p:cNvPicPr>
            <p:nvPr/>
          </p:nvPicPr>
          <p:blipFill>
            <a:blip r:embed="rId167">
              <a:clrChange>
                <a:clrFrom>
                  <a:srgbClr val="FFFFFF"/>
                </a:clrFrom>
                <a:clrTo>
                  <a:srgbClr val="FFFFFF">
                    <a:alpha val="0"/>
                  </a:srgbClr>
                </a:clrTo>
              </a:clrChange>
            </a:blip>
            <a:stretch>
              <a:fillRect/>
            </a:stretch>
          </p:blipFill>
          <p:spPr>
            <a:xfrm>
              <a:off x="9358059" y="5447930"/>
              <a:ext cx="267223" cy="133722"/>
            </a:xfrm>
            <a:prstGeom prst="rect">
              <a:avLst/>
            </a:prstGeom>
          </p:spPr>
        </p:pic>
        <p:pic>
          <p:nvPicPr>
            <p:cNvPr id="10" name="Picture 9"/>
            <p:cNvPicPr>
              <a:picLocks noChangeAspect="1"/>
            </p:cNvPicPr>
            <p:nvPr/>
          </p:nvPicPr>
          <p:blipFill>
            <a:blip r:embed="rId168"/>
            <a:stretch>
              <a:fillRect/>
            </a:stretch>
          </p:blipFill>
          <p:spPr>
            <a:xfrm>
              <a:off x="8624008" y="3800850"/>
              <a:ext cx="576277" cy="176157"/>
            </a:xfrm>
            <a:prstGeom prst="rect">
              <a:avLst/>
            </a:prstGeom>
          </p:spPr>
        </p:pic>
        <p:pic>
          <p:nvPicPr>
            <p:cNvPr id="30" name="Picture 29"/>
            <p:cNvPicPr>
              <a:picLocks noChangeAspect="1"/>
            </p:cNvPicPr>
            <p:nvPr/>
          </p:nvPicPr>
          <p:blipFill>
            <a:blip r:embed="rId169"/>
            <a:stretch>
              <a:fillRect/>
            </a:stretch>
          </p:blipFill>
          <p:spPr>
            <a:xfrm>
              <a:off x="7330511" y="3491286"/>
              <a:ext cx="570785" cy="76611"/>
            </a:xfrm>
            <a:prstGeom prst="rect">
              <a:avLst/>
            </a:prstGeom>
          </p:spPr>
        </p:pic>
        <p:pic>
          <p:nvPicPr>
            <p:cNvPr id="208" name="Picture 207"/>
            <p:cNvPicPr>
              <a:picLocks noChangeAspect="1"/>
            </p:cNvPicPr>
            <p:nvPr/>
          </p:nvPicPr>
          <p:blipFill>
            <a:blip r:embed="rId170">
              <a:clrChange>
                <a:clrFrom>
                  <a:srgbClr val="FFFFFF"/>
                </a:clrFrom>
                <a:clrTo>
                  <a:srgbClr val="FFFFFF">
                    <a:alpha val="0"/>
                  </a:srgbClr>
                </a:clrTo>
              </a:clrChange>
            </a:blip>
            <a:stretch>
              <a:fillRect/>
            </a:stretch>
          </p:blipFill>
          <p:spPr>
            <a:xfrm>
              <a:off x="9981589" y="4692725"/>
              <a:ext cx="540426" cy="123062"/>
            </a:xfrm>
            <a:prstGeom prst="rect">
              <a:avLst/>
            </a:prstGeom>
          </p:spPr>
        </p:pic>
        <p:pic>
          <p:nvPicPr>
            <p:cNvPr id="209" name="Picture 208"/>
            <p:cNvPicPr>
              <a:picLocks noChangeAspect="1"/>
            </p:cNvPicPr>
            <p:nvPr/>
          </p:nvPicPr>
          <p:blipFill>
            <a:blip r:embed="rId171">
              <a:clrChange>
                <a:clrFrom>
                  <a:srgbClr val="FFFFFF"/>
                </a:clrFrom>
                <a:clrTo>
                  <a:srgbClr val="FFFFFF">
                    <a:alpha val="0"/>
                  </a:srgbClr>
                </a:clrTo>
              </a:clrChange>
            </a:blip>
            <a:stretch>
              <a:fillRect/>
            </a:stretch>
          </p:blipFill>
          <p:spPr>
            <a:xfrm>
              <a:off x="10505261" y="3958808"/>
              <a:ext cx="560575" cy="225843"/>
            </a:xfrm>
            <a:prstGeom prst="rect">
              <a:avLst/>
            </a:prstGeom>
          </p:spPr>
        </p:pic>
        <p:pic>
          <p:nvPicPr>
            <p:cNvPr id="210" name="Picture 209"/>
            <p:cNvPicPr>
              <a:picLocks noChangeAspect="1"/>
            </p:cNvPicPr>
            <p:nvPr/>
          </p:nvPicPr>
          <p:blipFill>
            <a:blip r:embed="rId172">
              <a:clrChange>
                <a:clrFrom>
                  <a:srgbClr val="FFFFFF"/>
                </a:clrFrom>
                <a:clrTo>
                  <a:srgbClr val="FFFFFF">
                    <a:alpha val="0"/>
                  </a:srgbClr>
                </a:clrTo>
              </a:clrChange>
            </a:blip>
            <a:stretch>
              <a:fillRect/>
            </a:stretch>
          </p:blipFill>
          <p:spPr>
            <a:xfrm>
              <a:off x="3594541" y="4237186"/>
              <a:ext cx="686227" cy="206406"/>
            </a:xfrm>
            <a:prstGeom prst="rect">
              <a:avLst/>
            </a:prstGeom>
          </p:spPr>
        </p:pic>
        <p:pic>
          <p:nvPicPr>
            <p:cNvPr id="214" name="Picture 213"/>
            <p:cNvPicPr>
              <a:picLocks noChangeAspect="1"/>
            </p:cNvPicPr>
            <p:nvPr/>
          </p:nvPicPr>
          <p:blipFill>
            <a:blip r:embed="rId173">
              <a:clrChange>
                <a:clrFrom>
                  <a:srgbClr val="FFFFFF"/>
                </a:clrFrom>
                <a:clrTo>
                  <a:srgbClr val="FFFFFF">
                    <a:alpha val="0"/>
                  </a:srgbClr>
                </a:clrTo>
              </a:clrChange>
            </a:blip>
            <a:stretch>
              <a:fillRect/>
            </a:stretch>
          </p:blipFill>
          <p:spPr>
            <a:xfrm>
              <a:off x="4418532" y="5483575"/>
              <a:ext cx="476863" cy="164671"/>
            </a:xfrm>
            <a:prstGeom prst="rect">
              <a:avLst/>
            </a:prstGeom>
          </p:spPr>
        </p:pic>
        <p:pic>
          <p:nvPicPr>
            <p:cNvPr id="77" name="Picture 76"/>
            <p:cNvPicPr>
              <a:picLocks noChangeAspect="1"/>
            </p:cNvPicPr>
            <p:nvPr/>
          </p:nvPicPr>
          <p:blipFill>
            <a:blip r:embed="rId174"/>
            <a:stretch>
              <a:fillRect/>
            </a:stretch>
          </p:blipFill>
          <p:spPr>
            <a:xfrm>
              <a:off x="5699631" y="5670801"/>
              <a:ext cx="863057" cy="109754"/>
            </a:xfrm>
            <a:prstGeom prst="rect">
              <a:avLst/>
            </a:prstGeom>
          </p:spPr>
        </p:pic>
        <p:pic>
          <p:nvPicPr>
            <p:cNvPr id="216" name="Picture 215"/>
            <p:cNvPicPr>
              <a:picLocks noChangeAspect="1"/>
            </p:cNvPicPr>
            <p:nvPr/>
          </p:nvPicPr>
          <p:blipFill>
            <a:blip r:embed="rId175"/>
            <a:stretch>
              <a:fillRect/>
            </a:stretch>
          </p:blipFill>
          <p:spPr>
            <a:xfrm>
              <a:off x="3605049" y="2203345"/>
              <a:ext cx="728747" cy="443270"/>
            </a:xfrm>
            <a:prstGeom prst="rect">
              <a:avLst/>
            </a:prstGeom>
          </p:spPr>
        </p:pic>
        <p:pic>
          <p:nvPicPr>
            <p:cNvPr id="217" name="Picture 216"/>
            <p:cNvPicPr>
              <a:picLocks noChangeAspect="1"/>
            </p:cNvPicPr>
            <p:nvPr/>
          </p:nvPicPr>
          <p:blipFill>
            <a:blip r:embed="rId176"/>
            <a:stretch>
              <a:fillRect/>
            </a:stretch>
          </p:blipFill>
          <p:spPr>
            <a:xfrm>
              <a:off x="2927189" y="1683585"/>
              <a:ext cx="561392" cy="196016"/>
            </a:xfrm>
            <a:prstGeom prst="rect">
              <a:avLst/>
            </a:prstGeom>
          </p:spPr>
        </p:pic>
        <p:pic>
          <p:nvPicPr>
            <p:cNvPr id="219" name="Picture 218"/>
            <p:cNvPicPr>
              <a:picLocks noChangeAspect="1"/>
            </p:cNvPicPr>
            <p:nvPr/>
          </p:nvPicPr>
          <p:blipFill>
            <a:blip r:embed="rId177"/>
            <a:stretch>
              <a:fillRect/>
            </a:stretch>
          </p:blipFill>
          <p:spPr>
            <a:xfrm>
              <a:off x="6149974" y="3613833"/>
              <a:ext cx="281223" cy="202520"/>
            </a:xfrm>
            <a:prstGeom prst="rect">
              <a:avLst/>
            </a:prstGeom>
          </p:spPr>
        </p:pic>
        <p:pic>
          <p:nvPicPr>
            <p:cNvPr id="220" name="Picture 219"/>
            <p:cNvPicPr>
              <a:picLocks noChangeAspect="1"/>
            </p:cNvPicPr>
            <p:nvPr/>
          </p:nvPicPr>
          <p:blipFill>
            <a:blip r:embed="rId178"/>
            <a:stretch>
              <a:fillRect/>
            </a:stretch>
          </p:blipFill>
          <p:spPr>
            <a:xfrm>
              <a:off x="5790140" y="3158288"/>
              <a:ext cx="302551" cy="98487"/>
            </a:xfrm>
            <a:prstGeom prst="rect">
              <a:avLst/>
            </a:prstGeom>
          </p:spPr>
        </p:pic>
        <p:pic>
          <p:nvPicPr>
            <p:cNvPr id="221" name="Picture 220"/>
            <p:cNvPicPr>
              <a:picLocks noChangeAspect="1"/>
            </p:cNvPicPr>
            <p:nvPr/>
          </p:nvPicPr>
          <p:blipFill>
            <a:blip r:embed="rId179"/>
            <a:stretch>
              <a:fillRect/>
            </a:stretch>
          </p:blipFill>
          <p:spPr>
            <a:xfrm>
              <a:off x="5250698" y="2778282"/>
              <a:ext cx="512122" cy="185689"/>
            </a:xfrm>
            <a:prstGeom prst="rect">
              <a:avLst/>
            </a:prstGeom>
          </p:spPr>
        </p:pic>
        <p:pic>
          <p:nvPicPr>
            <p:cNvPr id="9" name="Picture 8"/>
            <p:cNvPicPr>
              <a:picLocks noChangeAspect="1"/>
            </p:cNvPicPr>
            <p:nvPr/>
          </p:nvPicPr>
          <p:blipFill>
            <a:blip r:embed="rId180"/>
            <a:stretch>
              <a:fillRect/>
            </a:stretch>
          </p:blipFill>
          <p:spPr>
            <a:xfrm>
              <a:off x="4802730" y="2759026"/>
              <a:ext cx="336968" cy="141408"/>
            </a:xfrm>
            <a:prstGeom prst="rect">
              <a:avLst/>
            </a:prstGeom>
          </p:spPr>
        </p:pic>
        <p:pic>
          <p:nvPicPr>
            <p:cNvPr id="225" name="Picture 224"/>
            <p:cNvPicPr>
              <a:picLocks noChangeAspect="1"/>
            </p:cNvPicPr>
            <p:nvPr/>
          </p:nvPicPr>
          <p:blipFill>
            <a:blip r:embed="rId181"/>
            <a:stretch>
              <a:fillRect/>
            </a:stretch>
          </p:blipFill>
          <p:spPr>
            <a:xfrm>
              <a:off x="4470834" y="2954719"/>
              <a:ext cx="684826" cy="142548"/>
            </a:xfrm>
            <a:prstGeom prst="rect">
              <a:avLst/>
            </a:prstGeom>
          </p:spPr>
        </p:pic>
        <p:pic>
          <p:nvPicPr>
            <p:cNvPr id="226" name="Picture 225"/>
            <p:cNvPicPr>
              <a:picLocks noChangeAspect="1"/>
            </p:cNvPicPr>
            <p:nvPr/>
          </p:nvPicPr>
          <p:blipFill>
            <a:blip r:embed="rId182"/>
            <a:stretch>
              <a:fillRect/>
            </a:stretch>
          </p:blipFill>
          <p:spPr>
            <a:xfrm>
              <a:off x="4712870" y="3130648"/>
              <a:ext cx="677317" cy="260182"/>
            </a:xfrm>
            <a:prstGeom prst="rect">
              <a:avLst/>
            </a:prstGeom>
          </p:spPr>
        </p:pic>
        <p:pic>
          <p:nvPicPr>
            <p:cNvPr id="227" name="Picture 226"/>
            <p:cNvPicPr>
              <a:picLocks noChangeAspect="1"/>
            </p:cNvPicPr>
            <p:nvPr/>
          </p:nvPicPr>
          <p:blipFill>
            <a:blip r:embed="rId183"/>
            <a:stretch>
              <a:fillRect/>
            </a:stretch>
          </p:blipFill>
          <p:spPr>
            <a:xfrm>
              <a:off x="6474910" y="3558546"/>
              <a:ext cx="462239" cy="372448"/>
            </a:xfrm>
            <a:prstGeom prst="rect">
              <a:avLst/>
            </a:prstGeom>
          </p:spPr>
        </p:pic>
        <p:pic>
          <p:nvPicPr>
            <p:cNvPr id="228" name="Picture 227"/>
            <p:cNvPicPr>
              <a:picLocks noChangeAspect="1"/>
            </p:cNvPicPr>
            <p:nvPr/>
          </p:nvPicPr>
          <p:blipFill>
            <a:blip r:embed="rId184"/>
            <a:stretch>
              <a:fillRect/>
            </a:stretch>
          </p:blipFill>
          <p:spPr>
            <a:xfrm>
              <a:off x="4923339" y="3325562"/>
              <a:ext cx="557851" cy="115744"/>
            </a:xfrm>
            <a:prstGeom prst="rect">
              <a:avLst/>
            </a:prstGeom>
          </p:spPr>
        </p:pic>
        <p:pic>
          <p:nvPicPr>
            <p:cNvPr id="229" name="Picture 228"/>
            <p:cNvPicPr>
              <a:picLocks noChangeAspect="1"/>
            </p:cNvPicPr>
            <p:nvPr/>
          </p:nvPicPr>
          <p:blipFill>
            <a:blip r:embed="rId185"/>
            <a:stretch>
              <a:fillRect/>
            </a:stretch>
          </p:blipFill>
          <p:spPr>
            <a:xfrm>
              <a:off x="5295183" y="2986456"/>
              <a:ext cx="738042" cy="144023"/>
            </a:xfrm>
            <a:prstGeom prst="rect">
              <a:avLst/>
            </a:prstGeom>
          </p:spPr>
        </p:pic>
        <p:pic>
          <p:nvPicPr>
            <p:cNvPr id="230" name="Picture 229"/>
            <p:cNvPicPr>
              <a:picLocks noChangeAspect="1"/>
            </p:cNvPicPr>
            <p:nvPr/>
          </p:nvPicPr>
          <p:blipFill>
            <a:blip r:embed="rId186"/>
            <a:stretch>
              <a:fillRect/>
            </a:stretch>
          </p:blipFill>
          <p:spPr>
            <a:xfrm>
              <a:off x="5148976" y="2680964"/>
              <a:ext cx="249857" cy="186885"/>
            </a:xfrm>
            <a:prstGeom prst="rect">
              <a:avLst/>
            </a:prstGeom>
          </p:spPr>
        </p:pic>
        <p:pic>
          <p:nvPicPr>
            <p:cNvPr id="233" name="Picture 232"/>
            <p:cNvPicPr>
              <a:picLocks noChangeAspect="1"/>
            </p:cNvPicPr>
            <p:nvPr/>
          </p:nvPicPr>
          <p:blipFill>
            <a:blip r:embed="rId187"/>
            <a:stretch>
              <a:fillRect/>
            </a:stretch>
          </p:blipFill>
          <p:spPr>
            <a:xfrm>
              <a:off x="5290232" y="3578470"/>
              <a:ext cx="517820" cy="322927"/>
            </a:xfrm>
            <a:prstGeom prst="rect">
              <a:avLst/>
            </a:prstGeom>
          </p:spPr>
        </p:pic>
        <p:pic>
          <p:nvPicPr>
            <p:cNvPr id="236" name="Picture 235"/>
            <p:cNvPicPr>
              <a:picLocks noChangeAspect="1"/>
            </p:cNvPicPr>
            <p:nvPr/>
          </p:nvPicPr>
          <p:blipFill>
            <a:blip r:embed="rId188"/>
            <a:stretch>
              <a:fillRect/>
            </a:stretch>
          </p:blipFill>
          <p:spPr>
            <a:xfrm>
              <a:off x="3086312" y="4117667"/>
              <a:ext cx="656672" cy="149533"/>
            </a:xfrm>
            <a:prstGeom prst="rect">
              <a:avLst/>
            </a:prstGeom>
          </p:spPr>
        </p:pic>
        <p:pic>
          <p:nvPicPr>
            <p:cNvPr id="237" name="Picture 236"/>
            <p:cNvPicPr>
              <a:picLocks noChangeAspect="1"/>
            </p:cNvPicPr>
            <p:nvPr/>
          </p:nvPicPr>
          <p:blipFill>
            <a:blip r:embed="rId189"/>
            <a:stretch>
              <a:fillRect/>
            </a:stretch>
          </p:blipFill>
          <p:spPr>
            <a:xfrm>
              <a:off x="3856404" y="4092663"/>
              <a:ext cx="655422" cy="194246"/>
            </a:xfrm>
            <a:prstGeom prst="rect">
              <a:avLst/>
            </a:prstGeom>
          </p:spPr>
        </p:pic>
        <p:pic>
          <p:nvPicPr>
            <p:cNvPr id="238" name="Picture 237"/>
            <p:cNvPicPr>
              <a:picLocks noChangeAspect="1"/>
            </p:cNvPicPr>
            <p:nvPr/>
          </p:nvPicPr>
          <p:blipFill>
            <a:blip r:embed="rId190">
              <a:clrChange>
                <a:clrFrom>
                  <a:srgbClr val="FFFFFF"/>
                </a:clrFrom>
                <a:clrTo>
                  <a:srgbClr val="FFFFFF">
                    <a:alpha val="0"/>
                  </a:srgbClr>
                </a:clrTo>
              </a:clrChange>
            </a:blip>
            <a:stretch>
              <a:fillRect/>
            </a:stretch>
          </p:blipFill>
          <p:spPr>
            <a:xfrm>
              <a:off x="5798789" y="3645371"/>
              <a:ext cx="253593" cy="187742"/>
            </a:xfrm>
            <a:prstGeom prst="rect">
              <a:avLst/>
            </a:prstGeom>
          </p:spPr>
        </p:pic>
        <p:pic>
          <p:nvPicPr>
            <p:cNvPr id="239" name="Picture 238"/>
            <p:cNvPicPr>
              <a:picLocks noChangeAspect="1"/>
            </p:cNvPicPr>
            <p:nvPr/>
          </p:nvPicPr>
          <p:blipFill>
            <a:blip r:embed="rId191">
              <a:clrChange>
                <a:clrFrom>
                  <a:srgbClr val="FFFFFF"/>
                </a:clrFrom>
                <a:clrTo>
                  <a:srgbClr val="FFFFFF">
                    <a:alpha val="0"/>
                  </a:srgbClr>
                </a:clrTo>
              </a:clrChange>
            </a:blip>
            <a:stretch>
              <a:fillRect/>
            </a:stretch>
          </p:blipFill>
          <p:spPr>
            <a:xfrm>
              <a:off x="5651288" y="3410153"/>
              <a:ext cx="765014" cy="253608"/>
            </a:xfrm>
            <a:prstGeom prst="rect">
              <a:avLst/>
            </a:prstGeom>
          </p:spPr>
        </p:pic>
        <p:pic>
          <p:nvPicPr>
            <p:cNvPr id="240" name="Picture 239"/>
            <p:cNvPicPr>
              <a:picLocks noChangeAspect="1"/>
            </p:cNvPicPr>
            <p:nvPr/>
          </p:nvPicPr>
          <p:blipFill>
            <a:blip r:embed="rId192"/>
            <a:stretch>
              <a:fillRect/>
            </a:stretch>
          </p:blipFill>
          <p:spPr>
            <a:xfrm>
              <a:off x="7050985" y="4484833"/>
              <a:ext cx="712192" cy="290367"/>
            </a:xfrm>
            <a:prstGeom prst="rect">
              <a:avLst/>
            </a:prstGeom>
          </p:spPr>
        </p:pic>
        <p:pic>
          <p:nvPicPr>
            <p:cNvPr id="241" name="Picture 240"/>
            <p:cNvPicPr>
              <a:picLocks noChangeAspect="1"/>
            </p:cNvPicPr>
            <p:nvPr/>
          </p:nvPicPr>
          <p:blipFill>
            <a:blip r:embed="rId193"/>
            <a:stretch>
              <a:fillRect/>
            </a:stretch>
          </p:blipFill>
          <p:spPr>
            <a:xfrm>
              <a:off x="7660562" y="4048142"/>
              <a:ext cx="1607768" cy="198620"/>
            </a:xfrm>
            <a:prstGeom prst="rect">
              <a:avLst/>
            </a:prstGeom>
          </p:spPr>
        </p:pic>
        <p:pic>
          <p:nvPicPr>
            <p:cNvPr id="242" name="Picture 241"/>
            <p:cNvPicPr>
              <a:picLocks noChangeAspect="1"/>
            </p:cNvPicPr>
            <p:nvPr/>
          </p:nvPicPr>
          <p:blipFill>
            <a:blip r:embed="rId194"/>
            <a:stretch>
              <a:fillRect/>
            </a:stretch>
          </p:blipFill>
          <p:spPr>
            <a:xfrm>
              <a:off x="7627523" y="4422859"/>
              <a:ext cx="1133470" cy="593641"/>
            </a:xfrm>
            <a:prstGeom prst="rect">
              <a:avLst/>
            </a:prstGeom>
          </p:spPr>
        </p:pic>
        <p:pic>
          <p:nvPicPr>
            <p:cNvPr id="243" name="Picture 242"/>
            <p:cNvPicPr>
              <a:picLocks noChangeAspect="1"/>
            </p:cNvPicPr>
            <p:nvPr/>
          </p:nvPicPr>
          <p:blipFill>
            <a:blip r:embed="rId195"/>
            <a:stretch>
              <a:fillRect/>
            </a:stretch>
          </p:blipFill>
          <p:spPr>
            <a:xfrm>
              <a:off x="8306073" y="4246306"/>
              <a:ext cx="616677" cy="116146"/>
            </a:xfrm>
            <a:prstGeom prst="rect">
              <a:avLst/>
            </a:prstGeom>
          </p:spPr>
        </p:pic>
        <p:pic>
          <p:nvPicPr>
            <p:cNvPr id="17" name="Picture 16"/>
            <p:cNvPicPr>
              <a:picLocks noChangeAspect="1"/>
            </p:cNvPicPr>
            <p:nvPr/>
          </p:nvPicPr>
          <p:blipFill>
            <a:blip r:embed="rId196"/>
            <a:stretch>
              <a:fillRect/>
            </a:stretch>
          </p:blipFill>
          <p:spPr>
            <a:xfrm>
              <a:off x="9975150" y="3966184"/>
              <a:ext cx="478105" cy="161317"/>
            </a:xfrm>
            <a:prstGeom prst="rect">
              <a:avLst/>
            </a:prstGeom>
          </p:spPr>
        </p:pic>
        <p:pic>
          <p:nvPicPr>
            <p:cNvPr id="224" name="Picture 223"/>
            <p:cNvPicPr>
              <a:picLocks noChangeAspect="1"/>
            </p:cNvPicPr>
            <p:nvPr/>
          </p:nvPicPr>
          <p:blipFill>
            <a:blip r:embed="rId197">
              <a:clrChange>
                <a:clrFrom>
                  <a:srgbClr val="FFFFFF"/>
                </a:clrFrom>
                <a:clrTo>
                  <a:srgbClr val="FFFFFF">
                    <a:alpha val="0"/>
                  </a:srgbClr>
                </a:clrTo>
              </a:clrChange>
            </a:blip>
            <a:stretch>
              <a:fillRect/>
            </a:stretch>
          </p:blipFill>
          <p:spPr>
            <a:xfrm>
              <a:off x="4822560" y="4215905"/>
              <a:ext cx="701459" cy="565200"/>
            </a:xfrm>
            <a:prstGeom prst="rect">
              <a:avLst/>
            </a:prstGeom>
          </p:spPr>
        </p:pic>
        <p:pic>
          <p:nvPicPr>
            <p:cNvPr id="14" name="Picture 13"/>
            <p:cNvPicPr>
              <a:picLocks noChangeAspect="1"/>
            </p:cNvPicPr>
            <p:nvPr/>
          </p:nvPicPr>
          <p:blipFill>
            <a:blip r:embed="rId198">
              <a:clrChange>
                <a:clrFrom>
                  <a:srgbClr val="000000"/>
                </a:clrFrom>
                <a:clrTo>
                  <a:srgbClr val="000000">
                    <a:alpha val="0"/>
                  </a:srgbClr>
                </a:clrTo>
              </a:clrChange>
            </a:blip>
            <a:stretch>
              <a:fillRect/>
            </a:stretch>
          </p:blipFill>
          <p:spPr>
            <a:xfrm>
              <a:off x="5070912" y="5070258"/>
              <a:ext cx="498851" cy="83332"/>
            </a:xfrm>
            <a:prstGeom prst="rect">
              <a:avLst/>
            </a:prstGeom>
          </p:spPr>
        </p:pic>
        <p:pic>
          <p:nvPicPr>
            <p:cNvPr id="231" name="Picture 230"/>
            <p:cNvPicPr>
              <a:picLocks noChangeAspect="1"/>
            </p:cNvPicPr>
            <p:nvPr/>
          </p:nvPicPr>
          <p:blipFill>
            <a:blip r:embed="rId199">
              <a:clrChange>
                <a:clrFrom>
                  <a:srgbClr val="FFFFFF"/>
                </a:clrFrom>
                <a:clrTo>
                  <a:srgbClr val="FFFFFF">
                    <a:alpha val="0"/>
                  </a:srgbClr>
                </a:clrTo>
              </a:clrChange>
            </a:blip>
            <a:stretch>
              <a:fillRect/>
            </a:stretch>
          </p:blipFill>
          <p:spPr>
            <a:xfrm>
              <a:off x="6133655" y="1824393"/>
              <a:ext cx="355906" cy="151274"/>
            </a:xfrm>
            <a:prstGeom prst="rect">
              <a:avLst/>
            </a:prstGeom>
          </p:spPr>
        </p:pic>
        <p:pic>
          <p:nvPicPr>
            <p:cNvPr id="232" name="Picture 231"/>
            <p:cNvPicPr>
              <a:picLocks noChangeAspect="1"/>
            </p:cNvPicPr>
            <p:nvPr/>
          </p:nvPicPr>
          <p:blipFill>
            <a:blip r:embed="rId200"/>
            <a:stretch>
              <a:fillRect/>
            </a:stretch>
          </p:blipFill>
          <p:spPr>
            <a:xfrm>
              <a:off x="4813699" y="2469678"/>
              <a:ext cx="669778" cy="187200"/>
            </a:xfrm>
            <a:prstGeom prst="rect">
              <a:avLst/>
            </a:prstGeom>
          </p:spPr>
        </p:pic>
        <p:pic>
          <p:nvPicPr>
            <p:cNvPr id="234" name="Picture 233"/>
            <p:cNvPicPr>
              <a:picLocks noChangeAspect="1"/>
            </p:cNvPicPr>
            <p:nvPr/>
          </p:nvPicPr>
          <p:blipFill>
            <a:blip r:embed="rId201"/>
            <a:stretch>
              <a:fillRect/>
            </a:stretch>
          </p:blipFill>
          <p:spPr>
            <a:xfrm>
              <a:off x="4331628" y="3620003"/>
              <a:ext cx="231025" cy="186148"/>
            </a:xfrm>
            <a:prstGeom prst="rect">
              <a:avLst/>
            </a:prstGeom>
          </p:spPr>
        </p:pic>
        <p:pic>
          <p:nvPicPr>
            <p:cNvPr id="3" name="Picture 2"/>
            <p:cNvPicPr>
              <a:picLocks noChangeAspect="1"/>
            </p:cNvPicPr>
            <p:nvPr/>
          </p:nvPicPr>
          <p:blipFill>
            <a:blip r:embed="rId202"/>
            <a:stretch>
              <a:fillRect/>
            </a:stretch>
          </p:blipFill>
          <p:spPr>
            <a:xfrm>
              <a:off x="4033855" y="3421050"/>
              <a:ext cx="273735" cy="142141"/>
            </a:xfrm>
            <a:prstGeom prst="rect">
              <a:avLst/>
            </a:prstGeom>
          </p:spPr>
        </p:pic>
        <p:pic>
          <p:nvPicPr>
            <p:cNvPr id="235" name="Picture 234"/>
            <p:cNvPicPr>
              <a:picLocks noChangeAspect="1"/>
            </p:cNvPicPr>
            <p:nvPr/>
          </p:nvPicPr>
          <p:blipFill>
            <a:blip r:embed="rId203">
              <a:clrChange>
                <a:clrFrom>
                  <a:srgbClr val="FFFFFF"/>
                </a:clrFrom>
                <a:clrTo>
                  <a:srgbClr val="FFFFFF">
                    <a:alpha val="0"/>
                  </a:srgbClr>
                </a:clrTo>
              </a:clrChange>
            </a:blip>
            <a:stretch>
              <a:fillRect/>
            </a:stretch>
          </p:blipFill>
          <p:spPr>
            <a:xfrm>
              <a:off x="6750850" y="2394698"/>
              <a:ext cx="716838" cy="140788"/>
            </a:xfrm>
            <a:prstGeom prst="rect">
              <a:avLst/>
            </a:prstGeom>
          </p:spPr>
        </p:pic>
        <p:pic>
          <p:nvPicPr>
            <p:cNvPr id="218" name="Picture 217"/>
            <p:cNvPicPr>
              <a:picLocks noChangeAspect="1"/>
            </p:cNvPicPr>
            <p:nvPr/>
          </p:nvPicPr>
          <p:blipFill>
            <a:blip r:embed="rId204">
              <a:clrChange>
                <a:clrFrom>
                  <a:srgbClr val="FFFFFF"/>
                </a:clrFrom>
                <a:clrTo>
                  <a:srgbClr val="FFFFFF">
                    <a:alpha val="0"/>
                  </a:srgbClr>
                </a:clrTo>
              </a:clrChange>
            </a:blip>
            <a:stretch>
              <a:fillRect/>
            </a:stretch>
          </p:blipFill>
          <p:spPr>
            <a:xfrm>
              <a:off x="4036327" y="2671451"/>
              <a:ext cx="904314" cy="150147"/>
            </a:xfrm>
            <a:prstGeom prst="rect">
              <a:avLst/>
            </a:prstGeom>
          </p:spPr>
        </p:pic>
        <p:pic>
          <p:nvPicPr>
            <p:cNvPr id="244" name="Picture 243"/>
            <p:cNvPicPr>
              <a:picLocks noChangeAspect="1"/>
            </p:cNvPicPr>
            <p:nvPr/>
          </p:nvPicPr>
          <p:blipFill>
            <a:blip r:embed="rId205">
              <a:clrChange>
                <a:clrFrom>
                  <a:srgbClr val="FFFFFF"/>
                </a:clrFrom>
                <a:clrTo>
                  <a:srgbClr val="FFFFFF">
                    <a:alpha val="0"/>
                  </a:srgbClr>
                </a:clrTo>
              </a:clrChange>
            </a:blip>
            <a:stretch>
              <a:fillRect/>
            </a:stretch>
          </p:blipFill>
          <p:spPr>
            <a:xfrm>
              <a:off x="3094859" y="4645124"/>
              <a:ext cx="731395" cy="132031"/>
            </a:xfrm>
            <a:prstGeom prst="rect">
              <a:avLst/>
            </a:prstGeom>
          </p:spPr>
        </p:pic>
        <p:pic>
          <p:nvPicPr>
            <p:cNvPr id="245" name="Picture 244"/>
            <p:cNvPicPr>
              <a:picLocks noChangeAspect="1"/>
            </p:cNvPicPr>
            <p:nvPr/>
          </p:nvPicPr>
          <p:blipFill>
            <a:blip r:embed="rId206">
              <a:clrChange>
                <a:clrFrom>
                  <a:srgbClr val="FFFFFF"/>
                </a:clrFrom>
                <a:clrTo>
                  <a:srgbClr val="FFFFFF">
                    <a:alpha val="0"/>
                  </a:srgbClr>
                </a:clrTo>
              </a:clrChange>
            </a:blip>
            <a:stretch>
              <a:fillRect/>
            </a:stretch>
          </p:blipFill>
          <p:spPr>
            <a:xfrm>
              <a:off x="8377048" y="5189319"/>
              <a:ext cx="242711" cy="251863"/>
            </a:xfrm>
            <a:prstGeom prst="rect">
              <a:avLst/>
            </a:prstGeom>
          </p:spPr>
        </p:pic>
        <p:pic>
          <p:nvPicPr>
            <p:cNvPr id="246" name="Picture 245"/>
            <p:cNvPicPr>
              <a:picLocks noChangeAspect="1"/>
            </p:cNvPicPr>
            <p:nvPr/>
          </p:nvPicPr>
          <p:blipFill>
            <a:blip r:embed="rId207">
              <a:clrChange>
                <a:clrFrom>
                  <a:srgbClr val="FFFFFF"/>
                </a:clrFrom>
                <a:clrTo>
                  <a:srgbClr val="FFFFFF">
                    <a:alpha val="0"/>
                  </a:srgbClr>
                </a:clrTo>
              </a:clrChange>
            </a:blip>
            <a:stretch>
              <a:fillRect/>
            </a:stretch>
          </p:blipFill>
          <p:spPr>
            <a:xfrm>
              <a:off x="6535586" y="2752758"/>
              <a:ext cx="245175" cy="197550"/>
            </a:xfrm>
            <a:prstGeom prst="rect">
              <a:avLst/>
            </a:prstGeom>
          </p:spPr>
        </p:pic>
        <p:pic>
          <p:nvPicPr>
            <p:cNvPr id="247" name="Picture 246"/>
            <p:cNvPicPr>
              <a:picLocks noChangeAspect="1"/>
            </p:cNvPicPr>
            <p:nvPr/>
          </p:nvPicPr>
          <p:blipFill>
            <a:blip>
              <a:clrChange>
                <a:clrFrom>
                  <a:srgbClr val="FFFFFF"/>
                </a:clrFrom>
                <a:clrTo>
                  <a:srgbClr val="FFFFFF">
                    <a:alpha val="0"/>
                  </a:srgbClr>
                </a:clrTo>
              </a:clrChange>
            </a:blip>
            <a:stretch>
              <a:fillRect/>
            </a:stretch>
          </p:blipFill>
          <p:spPr>
            <a:xfrm>
              <a:off x="4306096" y="3831523"/>
              <a:ext cx="603696" cy="182412"/>
            </a:xfrm>
            <a:prstGeom prst="rect">
              <a:avLst/>
            </a:prstGeom>
          </p:spPr>
        </p:pic>
        <p:pic>
          <p:nvPicPr>
            <p:cNvPr id="248" name="Picture 247"/>
            <p:cNvPicPr>
              <a:picLocks noChangeAspect="1"/>
            </p:cNvPicPr>
            <p:nvPr/>
          </p:nvPicPr>
          <p:blipFill>
            <a:blip>
              <a:clrChange>
                <a:clrFrom>
                  <a:srgbClr val="FFFFFF"/>
                </a:clrFrom>
                <a:clrTo>
                  <a:srgbClr val="FFFFFF">
                    <a:alpha val="0"/>
                  </a:srgbClr>
                </a:clrTo>
              </a:clrChange>
            </a:blip>
            <a:stretch>
              <a:fillRect/>
            </a:stretch>
          </p:blipFill>
          <p:spPr>
            <a:xfrm>
              <a:off x="8029759" y="3081211"/>
              <a:ext cx="342507" cy="184592"/>
            </a:xfrm>
            <a:prstGeom prst="rect">
              <a:avLst/>
            </a:prstGeom>
          </p:spPr>
        </p:pic>
        <p:pic>
          <p:nvPicPr>
            <p:cNvPr id="249" name="Picture 248"/>
            <p:cNvPicPr>
              <a:picLocks noChangeAspect="1"/>
            </p:cNvPicPr>
            <p:nvPr/>
          </p:nvPicPr>
          <p:blipFill>
            <a:blip r:embed="rId208">
              <a:clrChange>
                <a:clrFrom>
                  <a:srgbClr val="FFFFFF"/>
                </a:clrFrom>
                <a:clrTo>
                  <a:srgbClr val="FFFFFF">
                    <a:alpha val="0"/>
                  </a:srgbClr>
                </a:clrTo>
              </a:clrChange>
            </a:blip>
            <a:stretch>
              <a:fillRect/>
            </a:stretch>
          </p:blipFill>
          <p:spPr>
            <a:xfrm>
              <a:off x="7563314" y="3035322"/>
              <a:ext cx="379466" cy="305755"/>
            </a:xfrm>
            <a:prstGeom prst="rect">
              <a:avLst/>
            </a:prstGeom>
          </p:spPr>
        </p:pic>
      </p:grpSp>
    </p:spTree>
    <p:extLst>
      <p:ext uri="{BB962C8B-B14F-4D97-AF65-F5344CB8AC3E}">
        <p14:creationId xmlns:p14="http://schemas.microsoft.com/office/powerpoint/2010/main" val="231355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731" y="-216497"/>
            <a:ext cx="12285478" cy="6994525"/>
          </a:xfrm>
          <a:prstGeom prst="rect">
            <a:avLst/>
          </a:prstGeom>
        </p:spPr>
      </p:pic>
    </p:spTree>
    <p:extLst>
      <p:ext uri="{BB962C8B-B14F-4D97-AF65-F5344CB8AC3E}">
        <p14:creationId xmlns:p14="http://schemas.microsoft.com/office/powerpoint/2010/main" val="427970702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481" y="2906332"/>
            <a:ext cx="11885514" cy="1181862"/>
          </a:xfrm>
        </p:spPr>
        <p:txBody>
          <a:bodyPr/>
          <a:lstStyle/>
          <a:p>
            <a:r>
              <a:rPr lang="en-US" dirty="0"/>
              <a:t>Q&amp;A</a:t>
            </a:r>
          </a:p>
        </p:txBody>
      </p:sp>
    </p:spTree>
    <p:extLst>
      <p:ext uri="{BB962C8B-B14F-4D97-AF65-F5344CB8AC3E}">
        <p14:creationId xmlns:p14="http://schemas.microsoft.com/office/powerpoint/2010/main" val="315516877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199"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812" y="1940826"/>
            <a:ext cx="9165561" cy="3972789"/>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14224">
              <a:lnSpc>
                <a:spcPct val="90000"/>
              </a:lnSpc>
              <a:spcBef>
                <a:spcPts val="600"/>
              </a:spcBef>
              <a:spcAft>
                <a:spcPts val="1199"/>
              </a:spcAft>
            </a:pPr>
            <a:r>
              <a:rPr lang="en-US" kern="0" dirty="0">
                <a:gradFill>
                  <a:gsLst>
                    <a:gs pos="0">
                      <a:schemeClr val="tx1"/>
                    </a:gs>
                    <a:gs pos="100000">
                      <a:schemeClr val="tx1"/>
                    </a:gs>
                  </a:gsLst>
                  <a:lin ang="5400000" scaled="0"/>
                </a:gradFill>
              </a:rPr>
              <a:t>Cloud role mapping </a:t>
            </a:r>
          </a:p>
          <a:p>
            <a:pPr defTabSz="914224">
              <a:lnSpc>
                <a:spcPct val="90000"/>
              </a:lnSpc>
              <a:spcBef>
                <a:spcPts val="600"/>
              </a:spcBef>
              <a:spcAft>
                <a:spcPts val="1199"/>
              </a:spcAft>
            </a:pPr>
            <a:r>
              <a:rPr lang="en-US" kern="0" dirty="0">
                <a:gradFill>
                  <a:gsLst>
                    <a:gs pos="0">
                      <a:schemeClr val="tx1"/>
                    </a:gs>
                    <a:gs pos="100000">
                      <a:schemeClr val="tx1"/>
                    </a:gs>
                  </a:gsLst>
                  <a:lin ang="5400000" scaled="0"/>
                </a:gradFill>
              </a:rPr>
              <a:t>Expert advice on skills needed </a:t>
            </a:r>
          </a:p>
          <a:p>
            <a:pPr defTabSz="914224">
              <a:lnSpc>
                <a:spcPct val="90000"/>
              </a:lnSpc>
              <a:spcBef>
                <a:spcPts val="600"/>
              </a:spcBef>
              <a:spcAft>
                <a:spcPts val="1199"/>
              </a:spcAft>
            </a:pPr>
            <a:r>
              <a:rPr lang="en-US" kern="0" dirty="0">
                <a:gradFill>
                  <a:gsLst>
                    <a:gs pos="0">
                      <a:schemeClr val="tx1"/>
                    </a:gs>
                    <a:gs pos="100000">
                      <a:schemeClr val="tx1"/>
                    </a:gs>
                  </a:gsLst>
                  <a:lin ang="5400000" scaled="0"/>
                </a:gradFill>
              </a:rPr>
              <a:t>Self-paced curriculum by cloud role </a:t>
            </a:r>
          </a:p>
          <a:p>
            <a:pPr defTabSz="914224">
              <a:lnSpc>
                <a:spcPct val="90000"/>
              </a:lnSpc>
              <a:spcBef>
                <a:spcPts val="600"/>
              </a:spcBef>
              <a:spcAft>
                <a:spcPts val="1199"/>
              </a:spcAft>
            </a:pPr>
            <a:r>
              <a:rPr lang="en-US" kern="0" dirty="0">
                <a:gradFill>
                  <a:gsLst>
                    <a:gs pos="0">
                      <a:schemeClr val="tx1"/>
                    </a:gs>
                    <a:gs pos="100000">
                      <a:schemeClr val="tx1"/>
                    </a:gs>
                  </a:gsLst>
                  <a:lin ang="5400000" scaled="0"/>
                </a:gradFill>
              </a:rPr>
              <a:t>$300 Azure credits and extended trials </a:t>
            </a:r>
          </a:p>
          <a:p>
            <a:pPr defTabSz="914224">
              <a:lnSpc>
                <a:spcPct val="90000"/>
              </a:lnSpc>
              <a:spcBef>
                <a:spcPts val="600"/>
              </a:spcBef>
              <a:spcAft>
                <a:spcPts val="1199"/>
              </a:spcAft>
            </a:pPr>
            <a:r>
              <a:rPr lang="en-US" kern="0" dirty="0" err="1">
                <a:gradFill>
                  <a:gsLst>
                    <a:gs pos="0">
                      <a:schemeClr val="tx1"/>
                    </a:gs>
                    <a:gs pos="100000">
                      <a:schemeClr val="tx1"/>
                    </a:gs>
                  </a:gsLst>
                  <a:lin ang="5400000" scaled="0"/>
                </a:gradFill>
              </a:rPr>
              <a:t>Pluralsight</a:t>
            </a:r>
            <a:r>
              <a:rPr lang="en-US" kern="0" dirty="0">
                <a:gradFill>
                  <a:gsLst>
                    <a:gs pos="0">
                      <a:schemeClr val="tx1"/>
                    </a:gs>
                    <a:gs pos="100000">
                      <a:schemeClr val="tx1"/>
                    </a:gs>
                  </a:gsLst>
                  <a:lin ang="5400000" scaled="0"/>
                </a:gradFill>
              </a:rPr>
              <a:t> 3 month subscription (10 courses) </a:t>
            </a:r>
          </a:p>
          <a:p>
            <a:pPr defTabSz="914224">
              <a:lnSpc>
                <a:spcPct val="90000"/>
              </a:lnSpc>
              <a:spcBef>
                <a:spcPts val="600"/>
              </a:spcBef>
              <a:spcAft>
                <a:spcPts val="1199"/>
              </a:spcAft>
            </a:pPr>
            <a:r>
              <a:rPr lang="en-US" kern="0" dirty="0">
                <a:gradFill>
                  <a:gsLst>
                    <a:gs pos="0">
                      <a:schemeClr val="tx1"/>
                    </a:gs>
                    <a:gs pos="100000">
                      <a:schemeClr val="tx1"/>
                    </a:gs>
                  </a:gsLst>
                  <a:lin ang="5400000" scaled="0"/>
                </a:gradFill>
              </a:rPr>
              <a:t>Phone support incident  </a:t>
            </a:r>
          </a:p>
          <a:p>
            <a:pPr defTabSz="914224">
              <a:lnSpc>
                <a:spcPct val="90000"/>
              </a:lnSpc>
              <a:spcBef>
                <a:spcPts val="600"/>
              </a:spcBef>
              <a:spcAft>
                <a:spcPts val="1199"/>
              </a:spcAft>
            </a:pPr>
            <a:r>
              <a:rPr lang="en-US" kern="0" dirty="0">
                <a:gradFill>
                  <a:gsLst>
                    <a:gs pos="0">
                      <a:schemeClr val="tx1"/>
                    </a:gs>
                    <a:gs pos="100000">
                      <a:schemeClr val="tx1"/>
                    </a:gs>
                  </a:gsLst>
                  <a:lin ang="5400000" scaled="0"/>
                </a:gradFill>
              </a:rPr>
              <a:t>Weekly short videos and insights from Microsoft’s leaders and engineers </a:t>
            </a:r>
          </a:p>
          <a:p>
            <a:pPr defTabSz="914224">
              <a:lnSpc>
                <a:spcPct val="90000"/>
              </a:lnSpc>
              <a:spcBef>
                <a:spcPts val="600"/>
              </a:spcBef>
              <a:spcAft>
                <a:spcPts val="1199"/>
              </a:spcAft>
            </a:pPr>
            <a:r>
              <a:rPr lang="en-US" kern="0" dirty="0">
                <a:gradFill>
                  <a:gsLst>
                    <a:gs pos="0">
                      <a:schemeClr val="tx1"/>
                    </a:gs>
                    <a:gs pos="100000">
                      <a:schemeClr val="tx1"/>
                    </a:gs>
                  </a:gsLst>
                  <a:lin ang="5400000" scaled="0"/>
                </a:gradFill>
              </a:rPr>
              <a:t>Connect with community of peers and Microsoft experts</a:t>
            </a:r>
          </a:p>
        </p:txBody>
      </p:sp>
      <p:sp>
        <p:nvSpPr>
          <p:cNvPr id="6" name="White Fade"/>
          <p:cNvSpPr/>
          <p:nvPr/>
        </p:nvSpPr>
        <p:spPr bwMode="auto">
          <a:xfrm>
            <a:off x="3018293" y="1592531"/>
            <a:ext cx="9417301" cy="540149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5439">
                    <a:srgbClr val="F8F8F8"/>
                  </a:gs>
                  <a:gs pos="10000">
                    <a:srgbClr val="F8F8F8"/>
                  </a:gs>
                </a:gsLst>
                <a:lin ang="5400000" scaled="0"/>
              </a:gradFill>
            </a:endParaRPr>
          </a:p>
        </p:txBody>
      </p:sp>
      <p:sp>
        <p:nvSpPr>
          <p:cNvPr id="7" name="web1"/>
          <p:cNvSpPr/>
          <p:nvPr/>
        </p:nvSpPr>
        <p:spPr bwMode="auto">
          <a:xfrm>
            <a:off x="3147812" y="1940826"/>
            <a:ext cx="9015548" cy="95998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14224"/>
            <a:r>
              <a:rPr lang="en-US" sz="2000" kern="0" dirty="0">
                <a:gradFill>
                  <a:gsLst>
                    <a:gs pos="0">
                      <a:schemeClr val="tx1"/>
                    </a:gs>
                    <a:gs pos="100000">
                      <a:schemeClr val="tx1"/>
                    </a:gs>
                  </a:gsLst>
                  <a:lin ang="5400000" scaled="0"/>
                </a:gradFill>
              </a:rPr>
              <a:t>Microsoft IT Pro Career Center</a:t>
            </a:r>
          </a:p>
          <a:p>
            <a:pPr defTabSz="914224"/>
            <a:r>
              <a:rPr lang="en-US" sz="2000" kern="0" dirty="0">
                <a:gradFill>
                  <a:gsLst>
                    <a:gs pos="0">
                      <a:schemeClr val="tx1"/>
                    </a:gs>
                    <a:gs pos="100000">
                      <a:schemeClr val="tx1"/>
                    </a:gs>
                  </a:gsLst>
                  <a:lin ang="5400000" scaled="0"/>
                </a:gradFill>
                <a:hlinkClick r:id="rId3"/>
              </a:rPr>
              <a:t>www.microsoft.com/itprocareercenter</a:t>
            </a:r>
            <a:r>
              <a:rPr lang="en-US" sz="2000" kern="0" dirty="0">
                <a:gradFill>
                  <a:gsLst>
                    <a:gs pos="0">
                      <a:schemeClr val="tx1"/>
                    </a:gs>
                    <a:gs pos="100000">
                      <a:schemeClr val="tx1"/>
                    </a:gs>
                  </a:gsLst>
                  <a:lin ang="5400000" scaled="0"/>
                </a:gradFill>
              </a:rPr>
              <a:t> </a:t>
            </a:r>
          </a:p>
        </p:txBody>
      </p:sp>
      <p:sp>
        <p:nvSpPr>
          <p:cNvPr id="17" name="web2"/>
          <p:cNvSpPr/>
          <p:nvPr/>
        </p:nvSpPr>
        <p:spPr bwMode="auto">
          <a:xfrm>
            <a:off x="3147812" y="2944618"/>
            <a:ext cx="9015548" cy="95998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14224"/>
            <a:r>
              <a:rPr lang="en-US" sz="2000" kern="0" dirty="0">
                <a:gradFill>
                  <a:gsLst>
                    <a:gs pos="0">
                      <a:schemeClr val="tx1"/>
                    </a:gs>
                    <a:gs pos="100000">
                      <a:schemeClr val="tx1"/>
                    </a:gs>
                  </a:gsLst>
                  <a:lin ang="5400000" scaled="0"/>
                </a:gradFill>
              </a:rPr>
              <a:t>Microsoft IT Pro Cloud Essentials </a:t>
            </a:r>
          </a:p>
          <a:p>
            <a:pPr defTabSz="914224"/>
            <a:r>
              <a:rPr lang="en-US" sz="2000" kern="0" dirty="0">
                <a:gradFill>
                  <a:gsLst>
                    <a:gs pos="0">
                      <a:schemeClr val="tx1"/>
                    </a:gs>
                    <a:gs pos="100000">
                      <a:schemeClr val="tx1"/>
                    </a:gs>
                  </a:gsLst>
                  <a:lin ang="5400000" scaled="0"/>
                </a:gradFill>
                <a:hlinkClick r:id="rId4"/>
              </a:rPr>
              <a:t>www.microsoft.com/itprocloudessentials</a:t>
            </a:r>
            <a:r>
              <a:rPr lang="en-US" sz="2000" kern="0" dirty="0">
                <a:gradFill>
                  <a:gsLst>
                    <a:gs pos="0">
                      <a:schemeClr val="tx1"/>
                    </a:gs>
                    <a:gs pos="100000">
                      <a:schemeClr val="tx1"/>
                    </a:gs>
                  </a:gsLst>
                  <a:lin ang="5400000" scaled="0"/>
                </a:gradFill>
              </a:rPr>
              <a:t>  </a:t>
            </a:r>
          </a:p>
        </p:txBody>
      </p:sp>
      <p:sp>
        <p:nvSpPr>
          <p:cNvPr id="20" name="web3"/>
          <p:cNvSpPr/>
          <p:nvPr/>
        </p:nvSpPr>
        <p:spPr bwMode="auto">
          <a:xfrm>
            <a:off x="3147812" y="3946504"/>
            <a:ext cx="9015548" cy="95998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14224"/>
            <a:r>
              <a:rPr lang="en-US" sz="2000" kern="0" dirty="0">
                <a:gradFill>
                  <a:gsLst>
                    <a:gs pos="0">
                      <a:schemeClr val="tx1"/>
                    </a:gs>
                    <a:gs pos="100000">
                      <a:schemeClr val="tx1"/>
                    </a:gs>
                  </a:gsLst>
                  <a:lin ang="5400000" scaled="0"/>
                </a:gradFill>
              </a:rPr>
              <a:t>Microsoft Mechanics </a:t>
            </a:r>
          </a:p>
          <a:p>
            <a:pPr defTabSz="914224"/>
            <a:r>
              <a:rPr lang="en-US" sz="2000" u="sng" kern="0" dirty="0">
                <a:solidFill>
                  <a:schemeClr val="tx1"/>
                </a:solidFill>
                <a:hlinkClick r:id="rId5"/>
              </a:rPr>
              <a:t>www.microsoft.com/mechanics</a:t>
            </a:r>
            <a:r>
              <a:rPr lang="en-US" sz="2000" kern="0" dirty="0">
                <a:gradFill>
                  <a:gsLst>
                    <a:gs pos="0">
                      <a:schemeClr val="tx1"/>
                    </a:gs>
                    <a:gs pos="100000">
                      <a:schemeClr val="tx1"/>
                    </a:gs>
                  </a:gsLst>
                  <a:lin ang="5400000" scaled="0"/>
                </a:gradFill>
              </a:rPr>
              <a:t> </a:t>
            </a:r>
          </a:p>
        </p:txBody>
      </p:sp>
      <p:sp>
        <p:nvSpPr>
          <p:cNvPr id="19" name="web4"/>
          <p:cNvSpPr/>
          <p:nvPr/>
        </p:nvSpPr>
        <p:spPr bwMode="auto">
          <a:xfrm>
            <a:off x="3147812" y="4953631"/>
            <a:ext cx="9015548" cy="95998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14224"/>
            <a:r>
              <a:rPr lang="en-US" sz="2000" kern="0" dirty="0">
                <a:gradFill>
                  <a:gsLst>
                    <a:gs pos="0">
                      <a:schemeClr val="tx1"/>
                    </a:gs>
                    <a:gs pos="100000">
                      <a:schemeClr val="tx1"/>
                    </a:gs>
                  </a:gsLst>
                  <a:lin ang="5400000" scaled="0"/>
                </a:gradFill>
              </a:rPr>
              <a:t>Microsoft Tech Community </a:t>
            </a:r>
          </a:p>
          <a:p>
            <a:pPr defTabSz="914224"/>
            <a:r>
              <a:rPr lang="en-US" sz="2000" kern="0" dirty="0">
                <a:gradFill>
                  <a:gsLst>
                    <a:gs pos="0">
                      <a:schemeClr val="tx1"/>
                    </a:gs>
                    <a:gs pos="100000">
                      <a:schemeClr val="tx1"/>
                    </a:gs>
                  </a:gsLst>
                  <a:lin ang="5400000" scaled="0"/>
                </a:gradFill>
                <a:hlinkClick r:id="rId6"/>
              </a:rPr>
              <a:t>https://techcommunity.microsoft.com</a:t>
            </a:r>
            <a:r>
              <a:rPr lang="en-US" sz="2000" kern="0" dirty="0">
                <a:gradFill>
                  <a:gsLst>
                    <a:gs pos="0">
                      <a:schemeClr val="tx1"/>
                    </a:gs>
                    <a:gs pos="100000">
                      <a:schemeClr val="tx1"/>
                    </a:gs>
                  </a:gsLst>
                  <a:lin ang="5400000" scaled="0"/>
                </a:gradFill>
              </a:rPr>
              <a:t>  </a:t>
            </a:r>
          </a:p>
        </p:txBody>
      </p:sp>
      <p:sp>
        <p:nvSpPr>
          <p:cNvPr id="25" name="Mask"/>
          <p:cNvSpPr/>
          <p:nvPr/>
        </p:nvSpPr>
        <p:spPr bwMode="auto">
          <a:xfrm>
            <a:off x="-486410" y="1516343"/>
            <a:ext cx="3634222" cy="548562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kern="0" dirty="0">
              <a:gradFill>
                <a:gsLst>
                  <a:gs pos="5439">
                    <a:srgbClr val="F8F8F8"/>
                  </a:gs>
                  <a:gs pos="10000">
                    <a:srgbClr val="F8F8F8"/>
                  </a:gs>
                </a:gsLst>
                <a:lin ang="5400000" scaled="0"/>
              </a:gradFill>
            </a:endParaRPr>
          </a:p>
        </p:txBody>
      </p:sp>
      <p:sp>
        <p:nvSpPr>
          <p:cNvPr id="9" name="1"/>
          <p:cNvSpPr/>
          <p:nvPr/>
        </p:nvSpPr>
        <p:spPr bwMode="auto">
          <a:xfrm>
            <a:off x="275483" y="1940825"/>
            <a:ext cx="2872330" cy="95998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32293" fontAlgn="base">
              <a:lnSpc>
                <a:spcPct val="90000"/>
              </a:lnSpc>
              <a:spcBef>
                <a:spcPct val="0"/>
              </a:spcBef>
              <a:spcAft>
                <a:spcPct val="0"/>
              </a:spcAft>
            </a:pPr>
            <a:r>
              <a:rPr lang="en-US" sz="2400" kern="0" dirty="0">
                <a:gradFill>
                  <a:gsLst>
                    <a:gs pos="5439">
                      <a:srgbClr val="F8F8F8"/>
                    </a:gs>
                    <a:gs pos="100000">
                      <a:srgbClr val="F8F8F8"/>
                    </a:gs>
                  </a:gsLst>
                  <a:lin ang="5400000" scaled="0"/>
                </a:gradFill>
                <a:latin typeface="+mj-lt"/>
              </a:rPr>
              <a:t>Plan your </a:t>
            </a:r>
            <a:br>
              <a:rPr lang="en-US" sz="2400" kern="0" dirty="0">
                <a:gradFill>
                  <a:gsLst>
                    <a:gs pos="5439">
                      <a:srgbClr val="F8F8F8"/>
                    </a:gs>
                    <a:gs pos="100000">
                      <a:srgbClr val="F8F8F8"/>
                    </a:gs>
                  </a:gsLst>
                  <a:lin ang="5400000" scaled="0"/>
                </a:gradFill>
                <a:latin typeface="+mj-lt"/>
              </a:rPr>
            </a:br>
            <a:r>
              <a:rPr lang="en-US" sz="2400" kern="0" dirty="0">
                <a:gradFill>
                  <a:gsLst>
                    <a:gs pos="5439">
                      <a:srgbClr val="F8F8F8"/>
                    </a:gs>
                    <a:gs pos="100000">
                      <a:srgbClr val="F8F8F8"/>
                    </a:gs>
                  </a:gsLst>
                  <a:lin ang="5400000" scaled="0"/>
                </a:gradFill>
                <a:latin typeface="+mj-lt"/>
              </a:rPr>
              <a:t>career path</a:t>
            </a:r>
          </a:p>
        </p:txBody>
      </p:sp>
      <p:sp>
        <p:nvSpPr>
          <p:cNvPr id="10" name="2"/>
          <p:cNvSpPr/>
          <p:nvPr/>
        </p:nvSpPr>
        <p:spPr bwMode="auto">
          <a:xfrm>
            <a:off x="275483" y="2944617"/>
            <a:ext cx="2872330" cy="95998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32293" fontAlgn="base">
              <a:lnSpc>
                <a:spcPct val="90000"/>
              </a:lnSpc>
              <a:spcBef>
                <a:spcPct val="0"/>
              </a:spcBef>
              <a:spcAft>
                <a:spcPct val="0"/>
              </a:spcAft>
            </a:pPr>
            <a:r>
              <a:rPr lang="en-US" sz="2400" kern="0" dirty="0">
                <a:gradFill>
                  <a:gsLst>
                    <a:gs pos="5439">
                      <a:srgbClr val="F8F8F8"/>
                    </a:gs>
                    <a:gs pos="100000">
                      <a:srgbClr val="F8F8F8"/>
                    </a:gs>
                  </a:gsLst>
                  <a:lin ang="5400000" scaled="0"/>
                </a:gradFill>
                <a:latin typeface="+mj-lt"/>
              </a:rPr>
              <a:t>Get started </a:t>
            </a:r>
            <a:br>
              <a:rPr lang="en-US" sz="2400" kern="0" dirty="0">
                <a:gradFill>
                  <a:gsLst>
                    <a:gs pos="5439">
                      <a:srgbClr val="F8F8F8"/>
                    </a:gs>
                    <a:gs pos="100000">
                      <a:srgbClr val="F8F8F8"/>
                    </a:gs>
                  </a:gsLst>
                  <a:lin ang="5400000" scaled="0"/>
                </a:gradFill>
                <a:latin typeface="+mj-lt"/>
              </a:rPr>
            </a:br>
            <a:r>
              <a:rPr lang="en-US" sz="2400" kern="0" dirty="0">
                <a:gradFill>
                  <a:gsLst>
                    <a:gs pos="5439">
                      <a:srgbClr val="F8F8F8"/>
                    </a:gs>
                    <a:gs pos="100000">
                      <a:srgbClr val="F8F8F8"/>
                    </a:gs>
                  </a:gsLst>
                  <a:lin ang="5400000" scaled="0"/>
                </a:gradFill>
                <a:latin typeface="+mj-lt"/>
              </a:rPr>
              <a:t>with Azure</a:t>
            </a:r>
          </a:p>
        </p:txBody>
      </p:sp>
      <p:sp>
        <p:nvSpPr>
          <p:cNvPr id="12" name="4"/>
          <p:cNvSpPr/>
          <p:nvPr/>
        </p:nvSpPr>
        <p:spPr bwMode="auto">
          <a:xfrm>
            <a:off x="275483" y="4953631"/>
            <a:ext cx="2872330" cy="95998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32293" fontAlgn="base">
              <a:lnSpc>
                <a:spcPct val="90000"/>
              </a:lnSpc>
              <a:spcBef>
                <a:spcPct val="0"/>
              </a:spcBef>
              <a:spcAft>
                <a:spcPct val="0"/>
              </a:spcAft>
            </a:pPr>
            <a:r>
              <a:rPr lang="en-US" sz="2400" kern="0" dirty="0">
                <a:gradFill>
                  <a:gsLst>
                    <a:gs pos="5439">
                      <a:srgbClr val="F8F8F8"/>
                    </a:gs>
                    <a:gs pos="100000">
                      <a:srgbClr val="F8F8F8"/>
                    </a:gs>
                  </a:gsLst>
                  <a:lin ang="5400000" scaled="0"/>
                </a:gradFill>
                <a:latin typeface="+mj-lt"/>
              </a:rPr>
              <a:t>Connect with peers and experts </a:t>
            </a:r>
          </a:p>
        </p:txBody>
      </p:sp>
      <p:sp>
        <p:nvSpPr>
          <p:cNvPr id="15" name="4"/>
          <p:cNvSpPr/>
          <p:nvPr/>
        </p:nvSpPr>
        <p:spPr bwMode="auto">
          <a:xfrm>
            <a:off x="275483" y="3946504"/>
            <a:ext cx="2872330" cy="95998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146283" rIns="182854" bIns="146283" numCol="1" rtlCol="0" anchor="t" anchorCtr="0" compatLnSpc="1">
            <a:prstTxWarp prst="textNoShape">
              <a:avLst/>
            </a:prstTxWarp>
          </a:bodyPr>
          <a:lstStyle/>
          <a:p>
            <a:pPr defTabSz="932293" fontAlgn="base">
              <a:lnSpc>
                <a:spcPct val="90000"/>
              </a:lnSpc>
              <a:spcBef>
                <a:spcPct val="0"/>
              </a:spcBef>
              <a:spcAft>
                <a:spcPct val="0"/>
              </a:spcAft>
            </a:pPr>
            <a:r>
              <a:rPr lang="en-US" sz="2400" kern="0" dirty="0">
                <a:gradFill>
                  <a:gsLst>
                    <a:gs pos="5439">
                      <a:srgbClr val="F8F8F8"/>
                    </a:gs>
                    <a:gs pos="100000">
                      <a:srgbClr val="F8F8F8"/>
                    </a:gs>
                  </a:gsLst>
                  <a:lin ang="5400000" scaled="0"/>
                </a:gradFill>
                <a:latin typeface="+mj-lt"/>
              </a:rPr>
              <a:t>Demos and </a:t>
            </a:r>
            <a:br>
              <a:rPr lang="en-US" sz="2400" kern="0" dirty="0">
                <a:gradFill>
                  <a:gsLst>
                    <a:gs pos="5439">
                      <a:srgbClr val="F8F8F8"/>
                    </a:gs>
                    <a:gs pos="100000">
                      <a:srgbClr val="F8F8F8"/>
                    </a:gs>
                  </a:gsLst>
                  <a:lin ang="5400000" scaled="0"/>
                </a:gradFill>
                <a:latin typeface="+mj-lt"/>
              </a:rPr>
            </a:br>
            <a:r>
              <a:rPr lang="en-US" sz="2400" kern="0" dirty="0">
                <a:gradFill>
                  <a:gsLst>
                    <a:gs pos="5439">
                      <a:srgbClr val="F8F8F8"/>
                    </a:gs>
                    <a:gs pos="100000">
                      <a:srgbClr val="F8F8F8"/>
                    </a:gs>
                  </a:gsLst>
                  <a:lin ang="5400000" scaled="0"/>
                </a:gradFill>
                <a:latin typeface="+mj-lt"/>
              </a:rPr>
              <a:t>how-to videos</a:t>
            </a:r>
          </a:p>
        </p:txBody>
      </p:sp>
    </p:spTree>
    <p:extLst>
      <p:ext uri="{BB962C8B-B14F-4D97-AF65-F5344CB8AC3E}">
        <p14:creationId xmlns:p14="http://schemas.microsoft.com/office/powerpoint/2010/main" val="1657991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156" y="4640100"/>
            <a:ext cx="6857027" cy="2218734"/>
          </a:xfrm>
          <a:prstGeom prst="rect">
            <a:avLst/>
          </a:prstGeom>
        </p:spPr>
        <p:txBody>
          <a:bodyPr vert="horz" wrap="square" lIns="146283" tIns="91427" rIns="146283" bIns="91427"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563">
              <a:spcBef>
                <a:spcPct val="0"/>
              </a:spcBef>
            </a:pPr>
            <a:endParaRPr lang="en-US" sz="2400" dirty="0">
              <a:gradFill>
                <a:gsLst>
                  <a:gs pos="24779">
                    <a:srgbClr val="292929"/>
                  </a:gs>
                  <a:gs pos="52000">
                    <a:srgbClr val="292929"/>
                  </a:gs>
                </a:gsLst>
                <a:lin ang="5400000" scaled="1"/>
              </a:gradFill>
              <a:latin typeface="+mn-lt"/>
            </a:endParaRPr>
          </a:p>
          <a:p>
            <a:pPr defTabSz="932563">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156" y="295729"/>
            <a:ext cx="6783204" cy="915860"/>
          </a:xfrm>
          <a:prstGeom prst="rect">
            <a:avLst/>
          </a:prstGeom>
        </p:spPr>
        <p:txBody>
          <a:bodyPr lIns="182854" tIns="146283" rIns="182854" bIns="146283"/>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lnSpc>
                <a:spcPct val="80000"/>
              </a:lnSpc>
            </a:pPr>
            <a:r>
              <a:rPr lang="en-US" sz="3999" dirty="0">
                <a:gradFill>
                  <a:gsLst>
                    <a:gs pos="24779">
                      <a:srgbClr val="292929"/>
                    </a:gs>
                    <a:gs pos="52000">
                      <a:srgbClr val="292929"/>
                    </a:gs>
                  </a:gsLst>
                  <a:lin ang="5400000" scaled="1"/>
                </a:gradFill>
              </a:rPr>
              <a:t>Please evaluate this session</a:t>
            </a:r>
          </a:p>
          <a:p>
            <a:pPr defTabSz="932563">
              <a:lnSpc>
                <a:spcPct val="80000"/>
              </a:lnSpc>
            </a:pPr>
            <a:r>
              <a:rPr lang="en-US" sz="3199" dirty="0">
                <a:gradFill>
                  <a:gsLst>
                    <a:gs pos="24779">
                      <a:srgbClr val="292929"/>
                    </a:gs>
                    <a:gs pos="52000">
                      <a:srgbClr val="292929"/>
                    </a:gs>
                  </a:gsLst>
                  <a:lin ang="5400000" scaled="1"/>
                </a:gradFill>
              </a:rPr>
              <a:t>Your feedback is important to us!</a:t>
            </a:r>
            <a:endParaRPr lang="en-US" sz="3599"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883" y="495"/>
            <a:ext cx="4924997" cy="6994168"/>
          </a:xfrm>
          <a:prstGeom prst="rect">
            <a:avLst/>
          </a:prstGeom>
        </p:spPr>
      </p:pic>
      <p:pic>
        <p:nvPicPr>
          <p:cNvPr id="2" name="Picture 1"/>
          <p:cNvPicPr>
            <a:picLocks noChangeAspect="1"/>
          </p:cNvPicPr>
          <p:nvPr/>
        </p:nvPicPr>
        <p:blipFill>
          <a:blip r:embed="rId6"/>
          <a:stretch>
            <a:fillRect/>
          </a:stretch>
        </p:blipFill>
        <p:spPr>
          <a:xfrm>
            <a:off x="7118858" y="1479102"/>
            <a:ext cx="3123757" cy="3123757"/>
          </a:xfrm>
          <a:prstGeom prst="rect">
            <a:avLst/>
          </a:prstGeom>
        </p:spPr>
      </p:pic>
    </p:spTree>
    <p:extLst>
      <p:ext uri="{BB962C8B-B14F-4D97-AF65-F5344CB8AC3E}">
        <p14:creationId xmlns:p14="http://schemas.microsoft.com/office/powerpoint/2010/main" val="3398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4524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solidFill>
                  <a:schemeClr val="tx2"/>
                </a:solidFill>
              </a:rPr>
              <a:t>Re-</a:t>
            </a:r>
            <a:r>
              <a:rPr lang="en-US" sz="4080" dirty="0" err="1">
                <a:solidFill>
                  <a:schemeClr val="tx2"/>
                </a:solidFill>
              </a:rPr>
              <a:t>Platforming</a:t>
            </a:r>
            <a:r>
              <a:rPr lang="en-US" sz="4080" dirty="0">
                <a:solidFill>
                  <a:schemeClr val="tx2"/>
                </a:solidFill>
              </a:rPr>
              <a:t> the Enterprise Datacenter</a:t>
            </a:r>
          </a:p>
        </p:txBody>
      </p:sp>
      <p:pic>
        <p:nvPicPr>
          <p:cNvPr id="7" name="Picture 6"/>
          <p:cNvPicPr>
            <a:picLocks noChangeAspect="1"/>
          </p:cNvPicPr>
          <p:nvPr/>
        </p:nvPicPr>
        <p:blipFill>
          <a:blip r:embed="rId3"/>
          <a:stretch>
            <a:fillRect/>
          </a:stretch>
        </p:blipFill>
        <p:spPr>
          <a:xfrm>
            <a:off x="666840" y="1401312"/>
            <a:ext cx="11105160" cy="5148417"/>
          </a:xfrm>
          <a:prstGeom prst="rect">
            <a:avLst/>
          </a:prstGeom>
        </p:spPr>
      </p:pic>
    </p:spTree>
    <p:extLst>
      <p:ext uri="{BB962C8B-B14F-4D97-AF65-F5344CB8AC3E}">
        <p14:creationId xmlns:p14="http://schemas.microsoft.com/office/powerpoint/2010/main" val="12326445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dirty="0">
                <a:solidFill>
                  <a:schemeClr val="tx2"/>
                </a:solidFill>
              </a:rPr>
              <a:t>Hyperconverged &gt;&gt; Enterprise Cloud</a:t>
            </a:r>
          </a:p>
        </p:txBody>
      </p:sp>
      <p:pic>
        <p:nvPicPr>
          <p:cNvPr id="6" name="Picture 5"/>
          <p:cNvPicPr>
            <a:picLocks noChangeAspect="1"/>
          </p:cNvPicPr>
          <p:nvPr/>
        </p:nvPicPr>
        <p:blipFill rotWithShape="1">
          <a:blip r:embed="rId3"/>
          <a:srcRect b="38080"/>
          <a:stretch/>
        </p:blipFill>
        <p:spPr>
          <a:xfrm>
            <a:off x="218784" y="1838878"/>
            <a:ext cx="11944575" cy="3511320"/>
          </a:xfrm>
          <a:prstGeom prst="rect">
            <a:avLst/>
          </a:prstGeom>
        </p:spPr>
      </p:pic>
    </p:spTree>
    <p:extLst>
      <p:ext uri="{BB962C8B-B14F-4D97-AF65-F5344CB8AC3E}">
        <p14:creationId xmlns:p14="http://schemas.microsoft.com/office/powerpoint/2010/main" val="336793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4080" dirty="0">
                <a:solidFill>
                  <a:schemeClr val="tx2"/>
                </a:solidFill>
              </a:rPr>
              <a:t>Scalable Distributed System Design</a:t>
            </a:r>
          </a:p>
        </p:txBody>
      </p:sp>
      <p:pic>
        <p:nvPicPr>
          <p:cNvPr id="4" name="Picture 3"/>
          <p:cNvPicPr>
            <a:picLocks noChangeAspect="1"/>
          </p:cNvPicPr>
          <p:nvPr/>
        </p:nvPicPr>
        <p:blipFill>
          <a:blip r:embed="rId3"/>
          <a:stretch>
            <a:fillRect/>
          </a:stretch>
        </p:blipFill>
        <p:spPr>
          <a:xfrm>
            <a:off x="1241996" y="1509331"/>
            <a:ext cx="9954849" cy="4868612"/>
          </a:xfrm>
          <a:prstGeom prst="rect">
            <a:avLst/>
          </a:prstGeom>
        </p:spPr>
      </p:pic>
    </p:spTree>
    <p:extLst>
      <p:ext uri="{BB962C8B-B14F-4D97-AF65-F5344CB8AC3E}">
        <p14:creationId xmlns:p14="http://schemas.microsoft.com/office/powerpoint/2010/main" val="18290116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4080" dirty="0">
                <a:solidFill>
                  <a:schemeClr val="tx2"/>
                </a:solidFill>
              </a:rPr>
              <a:t>Seamless Application and Data Mobility</a:t>
            </a:r>
          </a:p>
        </p:txBody>
      </p:sp>
      <p:pic>
        <p:nvPicPr>
          <p:cNvPr id="9" name="Picture 8"/>
          <p:cNvPicPr>
            <a:picLocks noChangeAspect="1"/>
          </p:cNvPicPr>
          <p:nvPr/>
        </p:nvPicPr>
        <p:blipFill>
          <a:blip r:embed="rId3"/>
          <a:stretch>
            <a:fillRect/>
          </a:stretch>
        </p:blipFill>
        <p:spPr>
          <a:xfrm>
            <a:off x="455064" y="1212849"/>
            <a:ext cx="11708295" cy="5496619"/>
          </a:xfrm>
          <a:prstGeom prst="rect">
            <a:avLst/>
          </a:prstGeom>
        </p:spPr>
      </p:pic>
    </p:spTree>
    <p:extLst>
      <p:ext uri="{BB962C8B-B14F-4D97-AF65-F5344CB8AC3E}">
        <p14:creationId xmlns:p14="http://schemas.microsoft.com/office/powerpoint/2010/main" val="31584242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23785" y="1465170"/>
            <a:ext cx="7793497" cy="5067750"/>
            <a:chOff x="6945477" y="2278175"/>
            <a:chExt cx="4903287" cy="3188379"/>
          </a:xfrm>
        </p:grpSpPr>
        <p:grpSp>
          <p:nvGrpSpPr>
            <p:cNvPr id="7" name="Group 6"/>
            <p:cNvGrpSpPr/>
            <p:nvPr/>
          </p:nvGrpSpPr>
          <p:grpSpPr>
            <a:xfrm>
              <a:off x="6945477" y="2278175"/>
              <a:ext cx="4903287" cy="3188379"/>
              <a:chOff x="4392888" y="-2920959"/>
              <a:chExt cx="6851826" cy="4455423"/>
            </a:xfrm>
          </p:grpSpPr>
          <p:pic>
            <p:nvPicPr>
              <p:cNvPr id="22" name="Picture 2" descr="\\Mac\Home\Desktop\ipad-air-horizontal.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92888" y="-264828"/>
                <a:ext cx="6851825" cy="179929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Mac\Home\Desktop\ipad-air-horizontal.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875"/>
              <a:stretch/>
            </p:blipFill>
            <p:spPr bwMode="auto">
              <a:xfrm>
                <a:off x="4392889" y="-2920959"/>
                <a:ext cx="6851825" cy="196659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Mac\Home\Desktop\ipad-air-horizontal.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392889" y="-1164236"/>
                <a:ext cx="6851825" cy="103931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Rectangle 7"/>
            <p:cNvSpPr/>
            <p:nvPr/>
          </p:nvSpPr>
          <p:spPr bwMode="gray">
            <a:xfrm>
              <a:off x="7370165" y="2530414"/>
              <a:ext cx="4047344" cy="27176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93211" rIns="93211" bIns="93211" rtlCol="0" anchor="ctr"/>
            <a:lstStyle/>
            <a:p>
              <a:pPr algn="ctr" defTabSz="932597">
                <a:spcBef>
                  <a:spcPts val="459"/>
                </a:spcBef>
              </a:pPr>
              <a:endParaRPr lang="en-US" sz="1835" kern="0" dirty="0">
                <a:solidFill>
                  <a:prstClr val="white"/>
                </a:solidFill>
                <a:ea typeface="ＭＳ Ｐゴシック" charset="-128"/>
                <a:cs typeface="Calibri" panose="020F0502020204030204" pitchFamily="34"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98801" y="1866094"/>
            <a:ext cx="6433024" cy="4319613"/>
          </a:xfrm>
          <a:prstGeom prst="rect">
            <a:avLst/>
          </a:prstGeom>
        </p:spPr>
      </p:pic>
      <p:pic>
        <p:nvPicPr>
          <p:cNvPr id="21" name="Picture 20" descr="Screen Shot 2015-08-04 at 2.27.09 PM.pn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09870" y="2259265"/>
            <a:ext cx="6423702" cy="3930108"/>
          </a:xfrm>
          <a:prstGeom prst="rect">
            <a:avLst/>
          </a:prstGeom>
          <a:ln>
            <a:solidFill>
              <a:schemeClr val="accent3"/>
            </a:solidFill>
          </a:ln>
          <a:effectLst/>
        </p:spPr>
      </p:pic>
      <p:sp>
        <p:nvSpPr>
          <p:cNvPr id="6" name="TextBox 5"/>
          <p:cNvSpPr txBox="1"/>
          <p:nvPr/>
        </p:nvSpPr>
        <p:spPr>
          <a:xfrm>
            <a:off x="9019391" y="3478446"/>
            <a:ext cx="2741188" cy="1021220"/>
          </a:xfrm>
          <a:prstGeom prst="rect">
            <a:avLst/>
          </a:prstGeom>
          <a:noFill/>
        </p:spPr>
        <p:txBody>
          <a:bodyPr wrap="square" lIns="124280" tIns="62139" rIns="124280" bIns="62139" rtlCol="0">
            <a:spAutoFit/>
          </a:bodyPr>
          <a:lstStyle/>
          <a:p>
            <a:pPr defTabSz="932597"/>
            <a:r>
              <a:rPr lang="en-US" sz="2855" kern="0" dirty="0">
                <a:solidFill>
                  <a:schemeClr val="tx1">
                    <a:lumMod val="65000"/>
                    <a:lumOff val="35000"/>
                  </a:schemeClr>
                </a:solidFill>
                <a:latin typeface="+mj-lt"/>
                <a:cs typeface="Arial" pitchFamily="34" charset="0"/>
              </a:rPr>
              <a:t>Eliminate Complexity…</a:t>
            </a:r>
          </a:p>
        </p:txBody>
      </p:sp>
      <p:sp>
        <p:nvSpPr>
          <p:cNvPr id="3" name="Title 2"/>
          <p:cNvSpPr>
            <a:spLocks noGrp="1"/>
          </p:cNvSpPr>
          <p:nvPr>
            <p:ph type="title"/>
          </p:nvPr>
        </p:nvSpPr>
        <p:spPr/>
        <p:txBody>
          <a:bodyPr/>
          <a:lstStyle/>
          <a:p>
            <a:r>
              <a:rPr lang="en-US" sz="4080" dirty="0">
                <a:solidFill>
                  <a:schemeClr val="tx2"/>
                </a:solidFill>
              </a:rPr>
              <a:t>Integrated Consumer-Grade Management</a:t>
            </a:r>
          </a:p>
        </p:txBody>
      </p:sp>
      <p:pic>
        <p:nvPicPr>
          <p:cNvPr id="10" name="Picture 10" descr="http://4.bp.blogspot.com/-Pxck4FQKsMs/UTXsg7krVhI/AAAAAAAADMc/yoKKqLpQplM/s1600/ds4243image01.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04074" y="3772890"/>
            <a:ext cx="3515105" cy="25554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https://communities.netapp.com/servlet/JiveServlet/showImage/38-4080-10564/Dashboard-medium.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18144" y="4692128"/>
            <a:ext cx="3459749" cy="176434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8" descr="http://www.cisco.com/content/dam/en/us/products/ps10265/ps10281/ucs_mgr_large_photo.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46647" y="1452241"/>
            <a:ext cx="3777800" cy="232065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http://www.techcolumnist.com/wp/wp-content/uploads/2010/01/filerview-8.0rc2.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377894" y="1927007"/>
            <a:ext cx="3941252" cy="200932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909782" y="2931663"/>
            <a:ext cx="3397907" cy="2490651"/>
          </a:xfrm>
          <a:prstGeom prst="rect">
            <a:avLst/>
          </a:prstGeom>
        </p:spPr>
      </p:pic>
      <p:sp>
        <p:nvSpPr>
          <p:cNvPr id="18" name="TextBox 17"/>
          <p:cNvSpPr txBox="1"/>
          <p:nvPr/>
        </p:nvSpPr>
        <p:spPr>
          <a:xfrm>
            <a:off x="9201349" y="2782088"/>
            <a:ext cx="2058684" cy="782274"/>
          </a:xfrm>
          <a:prstGeom prst="rect">
            <a:avLst/>
          </a:prstGeom>
          <a:noFill/>
        </p:spPr>
        <p:txBody>
          <a:bodyPr wrap="none" rtlCol="0">
            <a:spAutoFit/>
          </a:bodyPr>
          <a:lstStyle/>
          <a:p>
            <a:pPr defTabSz="932597" fontAlgn="base">
              <a:spcBef>
                <a:spcPct val="0"/>
              </a:spcBef>
              <a:spcAft>
                <a:spcPct val="0"/>
              </a:spcAft>
            </a:pPr>
            <a:r>
              <a:rPr lang="en-US" sz="4384" kern="0" dirty="0">
                <a:solidFill>
                  <a:srgbClr val="2362AD"/>
                </a:solidFill>
                <a:latin typeface="+mj-lt"/>
                <a:cs typeface="Avenir Medium"/>
              </a:rPr>
              <a:t>Intuitive</a:t>
            </a:r>
          </a:p>
        </p:txBody>
      </p:sp>
      <p:sp>
        <p:nvSpPr>
          <p:cNvPr id="19" name="TextBox 18"/>
          <p:cNvSpPr txBox="1"/>
          <p:nvPr/>
        </p:nvSpPr>
        <p:spPr>
          <a:xfrm>
            <a:off x="9201349" y="3581378"/>
            <a:ext cx="2251605" cy="782274"/>
          </a:xfrm>
          <a:prstGeom prst="rect">
            <a:avLst/>
          </a:prstGeom>
          <a:noFill/>
        </p:spPr>
        <p:txBody>
          <a:bodyPr wrap="none" rtlCol="0">
            <a:spAutoFit/>
          </a:bodyPr>
          <a:lstStyle/>
          <a:p>
            <a:pPr defTabSz="932597" fontAlgn="base">
              <a:spcBef>
                <a:spcPct val="0"/>
              </a:spcBef>
              <a:spcAft>
                <a:spcPct val="0"/>
              </a:spcAft>
            </a:pPr>
            <a:r>
              <a:rPr lang="en-US" sz="4384" kern="0" dirty="0">
                <a:solidFill>
                  <a:srgbClr val="B8D42F"/>
                </a:solidFill>
                <a:latin typeface="+mj-lt"/>
                <a:cs typeface="Avenir Medium"/>
              </a:rPr>
              <a:t>Beautiful</a:t>
            </a:r>
          </a:p>
        </p:txBody>
      </p:sp>
      <p:sp>
        <p:nvSpPr>
          <p:cNvPr id="20" name="TextBox 19"/>
          <p:cNvSpPr txBox="1"/>
          <p:nvPr/>
        </p:nvSpPr>
        <p:spPr>
          <a:xfrm>
            <a:off x="9201351" y="4375453"/>
            <a:ext cx="2348064" cy="782274"/>
          </a:xfrm>
          <a:prstGeom prst="rect">
            <a:avLst/>
          </a:prstGeom>
          <a:noFill/>
        </p:spPr>
        <p:txBody>
          <a:bodyPr wrap="none" rtlCol="0">
            <a:spAutoFit/>
          </a:bodyPr>
          <a:lstStyle/>
          <a:p>
            <a:pPr defTabSz="932597" fontAlgn="base">
              <a:spcBef>
                <a:spcPct val="0"/>
              </a:spcBef>
              <a:spcAft>
                <a:spcPct val="0"/>
              </a:spcAft>
            </a:pPr>
            <a:r>
              <a:rPr lang="en-US" sz="4384" kern="0" dirty="0">
                <a:solidFill>
                  <a:srgbClr val="153965"/>
                </a:solidFill>
                <a:latin typeface="+mj-lt"/>
                <a:cs typeface="Avenir Medium"/>
              </a:rPr>
              <a:t>Insightful</a:t>
            </a:r>
          </a:p>
        </p:txBody>
      </p:sp>
    </p:spTree>
    <p:extLst>
      <p:ext uri="{BB962C8B-B14F-4D97-AF65-F5344CB8AC3E}">
        <p14:creationId xmlns:p14="http://schemas.microsoft.com/office/powerpoint/2010/main" val="3688004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childTnLst>
                                </p:cTn>
                              </p:par>
                              <p:par>
                                <p:cTn id="14" presetID="53" presetClass="exit" presetSubtype="32" fill="hold" nodeType="withEffect">
                                  <p:stCondLst>
                                    <p:cond delay="0"/>
                                  </p:stCondLst>
                                  <p:childTnLst>
                                    <p:anim calcmode="lin" valueType="num">
                                      <p:cBhvr>
                                        <p:cTn id="15" dur="1500"/>
                                        <p:tgtEl>
                                          <p:spTgt spid="12"/>
                                        </p:tgtEl>
                                        <p:attrNameLst>
                                          <p:attrName>ppt_w</p:attrName>
                                        </p:attrNameLst>
                                      </p:cBhvr>
                                      <p:tavLst>
                                        <p:tav tm="0">
                                          <p:val>
                                            <p:strVal val="ppt_w"/>
                                          </p:val>
                                        </p:tav>
                                        <p:tav tm="100000">
                                          <p:val>
                                            <p:fltVal val="0"/>
                                          </p:val>
                                        </p:tav>
                                      </p:tavLst>
                                    </p:anim>
                                    <p:anim calcmode="lin" valueType="num">
                                      <p:cBhvr>
                                        <p:cTn id="16" dur="1500"/>
                                        <p:tgtEl>
                                          <p:spTgt spid="12"/>
                                        </p:tgtEl>
                                        <p:attrNameLst>
                                          <p:attrName>ppt_h</p:attrName>
                                        </p:attrNameLst>
                                      </p:cBhvr>
                                      <p:tavLst>
                                        <p:tav tm="0">
                                          <p:val>
                                            <p:strVal val="ppt_h"/>
                                          </p:val>
                                        </p:tav>
                                        <p:tav tm="100000">
                                          <p:val>
                                            <p:fltVal val="0"/>
                                          </p:val>
                                        </p:tav>
                                      </p:tavLst>
                                    </p:anim>
                                    <p:animEffect transition="out" filter="fade">
                                      <p:cBhvr>
                                        <p:cTn id="17" dur="1500"/>
                                        <p:tgtEl>
                                          <p:spTgt spid="12"/>
                                        </p:tgtEl>
                                      </p:cBhvr>
                                    </p:animEffect>
                                    <p:set>
                                      <p:cBhvr>
                                        <p:cTn id="18" dur="1" fill="hold">
                                          <p:stCondLst>
                                            <p:cond delay="1499"/>
                                          </p:stCondLst>
                                        </p:cTn>
                                        <p:tgtEl>
                                          <p:spTgt spid="12"/>
                                        </p:tgtEl>
                                        <p:attrNameLst>
                                          <p:attrName>style.visibility</p:attrName>
                                        </p:attrNameLst>
                                      </p:cBhvr>
                                      <p:to>
                                        <p:strVal val="hidden"/>
                                      </p:to>
                                    </p:set>
                                  </p:childTnLst>
                                </p:cTn>
                              </p:par>
                              <p:par>
                                <p:cTn id="19" presetID="53" presetClass="exit" presetSubtype="32" fill="hold" nodeType="withEffect">
                                  <p:stCondLst>
                                    <p:cond delay="500"/>
                                  </p:stCondLst>
                                  <p:childTnLst>
                                    <p:anim calcmode="lin" valueType="num">
                                      <p:cBhvr>
                                        <p:cTn id="20" dur="1500"/>
                                        <p:tgtEl>
                                          <p:spTgt spid="13"/>
                                        </p:tgtEl>
                                        <p:attrNameLst>
                                          <p:attrName>ppt_w</p:attrName>
                                        </p:attrNameLst>
                                      </p:cBhvr>
                                      <p:tavLst>
                                        <p:tav tm="0">
                                          <p:val>
                                            <p:strVal val="ppt_w"/>
                                          </p:val>
                                        </p:tav>
                                        <p:tav tm="100000">
                                          <p:val>
                                            <p:fltVal val="0"/>
                                          </p:val>
                                        </p:tav>
                                      </p:tavLst>
                                    </p:anim>
                                    <p:anim calcmode="lin" valueType="num">
                                      <p:cBhvr>
                                        <p:cTn id="21" dur="1500"/>
                                        <p:tgtEl>
                                          <p:spTgt spid="13"/>
                                        </p:tgtEl>
                                        <p:attrNameLst>
                                          <p:attrName>ppt_h</p:attrName>
                                        </p:attrNameLst>
                                      </p:cBhvr>
                                      <p:tavLst>
                                        <p:tav tm="0">
                                          <p:val>
                                            <p:strVal val="ppt_h"/>
                                          </p:val>
                                        </p:tav>
                                        <p:tav tm="100000">
                                          <p:val>
                                            <p:fltVal val="0"/>
                                          </p:val>
                                        </p:tav>
                                      </p:tavLst>
                                    </p:anim>
                                    <p:animEffect transition="out" filter="fade">
                                      <p:cBhvr>
                                        <p:cTn id="22" dur="1500"/>
                                        <p:tgtEl>
                                          <p:spTgt spid="13"/>
                                        </p:tgtEl>
                                      </p:cBhvr>
                                    </p:animEffect>
                                    <p:set>
                                      <p:cBhvr>
                                        <p:cTn id="23" dur="1" fill="hold">
                                          <p:stCondLst>
                                            <p:cond delay="1499"/>
                                          </p:stCondLst>
                                        </p:cTn>
                                        <p:tgtEl>
                                          <p:spTgt spid="13"/>
                                        </p:tgtEl>
                                        <p:attrNameLst>
                                          <p:attrName>style.visibility</p:attrName>
                                        </p:attrNameLst>
                                      </p:cBhvr>
                                      <p:to>
                                        <p:strVal val="hidden"/>
                                      </p:to>
                                    </p:set>
                                  </p:childTnLst>
                                </p:cTn>
                              </p:par>
                              <p:par>
                                <p:cTn id="24" presetID="53" presetClass="exit" presetSubtype="32" fill="hold" nodeType="withEffect">
                                  <p:stCondLst>
                                    <p:cond delay="0"/>
                                  </p:stCondLst>
                                  <p:childTnLst>
                                    <p:anim calcmode="lin" valueType="num">
                                      <p:cBhvr>
                                        <p:cTn id="25" dur="1500"/>
                                        <p:tgtEl>
                                          <p:spTgt spid="14"/>
                                        </p:tgtEl>
                                        <p:attrNameLst>
                                          <p:attrName>ppt_w</p:attrName>
                                        </p:attrNameLst>
                                      </p:cBhvr>
                                      <p:tavLst>
                                        <p:tav tm="0">
                                          <p:val>
                                            <p:strVal val="ppt_w"/>
                                          </p:val>
                                        </p:tav>
                                        <p:tav tm="100000">
                                          <p:val>
                                            <p:fltVal val="0"/>
                                          </p:val>
                                        </p:tav>
                                      </p:tavLst>
                                    </p:anim>
                                    <p:anim calcmode="lin" valueType="num">
                                      <p:cBhvr>
                                        <p:cTn id="26" dur="1500"/>
                                        <p:tgtEl>
                                          <p:spTgt spid="14"/>
                                        </p:tgtEl>
                                        <p:attrNameLst>
                                          <p:attrName>ppt_h</p:attrName>
                                        </p:attrNameLst>
                                      </p:cBhvr>
                                      <p:tavLst>
                                        <p:tav tm="0">
                                          <p:val>
                                            <p:strVal val="ppt_h"/>
                                          </p:val>
                                        </p:tav>
                                        <p:tav tm="100000">
                                          <p:val>
                                            <p:fltVal val="0"/>
                                          </p:val>
                                        </p:tav>
                                      </p:tavLst>
                                    </p:anim>
                                    <p:animEffect transition="out" filter="fade">
                                      <p:cBhvr>
                                        <p:cTn id="27" dur="1500"/>
                                        <p:tgtEl>
                                          <p:spTgt spid="14"/>
                                        </p:tgtEl>
                                      </p:cBhvr>
                                    </p:animEffect>
                                    <p:set>
                                      <p:cBhvr>
                                        <p:cTn id="28" dur="1" fill="hold">
                                          <p:stCondLst>
                                            <p:cond delay="1499"/>
                                          </p:stCondLst>
                                        </p:cTn>
                                        <p:tgtEl>
                                          <p:spTgt spid="14"/>
                                        </p:tgtEl>
                                        <p:attrNameLst>
                                          <p:attrName>style.visibility</p:attrName>
                                        </p:attrNameLst>
                                      </p:cBhvr>
                                      <p:to>
                                        <p:strVal val="hidden"/>
                                      </p:to>
                                    </p:set>
                                  </p:childTnLst>
                                </p:cTn>
                              </p:par>
                              <p:par>
                                <p:cTn id="29" presetID="53" presetClass="exit" presetSubtype="32" fill="hold" nodeType="withEffect">
                                  <p:stCondLst>
                                    <p:cond delay="500"/>
                                  </p:stCondLst>
                                  <p:childTnLst>
                                    <p:anim calcmode="lin" valueType="num">
                                      <p:cBhvr>
                                        <p:cTn id="30" dur="1500"/>
                                        <p:tgtEl>
                                          <p:spTgt spid="10"/>
                                        </p:tgtEl>
                                        <p:attrNameLst>
                                          <p:attrName>ppt_w</p:attrName>
                                        </p:attrNameLst>
                                      </p:cBhvr>
                                      <p:tavLst>
                                        <p:tav tm="0">
                                          <p:val>
                                            <p:strVal val="ppt_w"/>
                                          </p:val>
                                        </p:tav>
                                        <p:tav tm="100000">
                                          <p:val>
                                            <p:fltVal val="0"/>
                                          </p:val>
                                        </p:tav>
                                      </p:tavLst>
                                    </p:anim>
                                    <p:anim calcmode="lin" valueType="num">
                                      <p:cBhvr>
                                        <p:cTn id="31" dur="1500"/>
                                        <p:tgtEl>
                                          <p:spTgt spid="10"/>
                                        </p:tgtEl>
                                        <p:attrNameLst>
                                          <p:attrName>ppt_h</p:attrName>
                                        </p:attrNameLst>
                                      </p:cBhvr>
                                      <p:tavLst>
                                        <p:tav tm="0">
                                          <p:val>
                                            <p:strVal val="ppt_h"/>
                                          </p:val>
                                        </p:tav>
                                        <p:tav tm="100000">
                                          <p:val>
                                            <p:fltVal val="0"/>
                                          </p:val>
                                        </p:tav>
                                      </p:tavLst>
                                    </p:anim>
                                    <p:animEffect transition="out" filter="fade">
                                      <p:cBhvr>
                                        <p:cTn id="32" dur="1500"/>
                                        <p:tgtEl>
                                          <p:spTgt spid="10"/>
                                        </p:tgtEl>
                                      </p:cBhvr>
                                    </p:animEffect>
                                    <p:set>
                                      <p:cBhvr>
                                        <p:cTn id="33" dur="1" fill="hold">
                                          <p:stCondLst>
                                            <p:cond delay="1499"/>
                                          </p:stCondLst>
                                        </p:cTn>
                                        <p:tgtEl>
                                          <p:spTgt spid="10"/>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1500"/>
                                        <p:tgtEl>
                                          <p:spTgt spid="11"/>
                                        </p:tgtEl>
                                        <p:attrNameLst>
                                          <p:attrName>ppt_w</p:attrName>
                                        </p:attrNameLst>
                                      </p:cBhvr>
                                      <p:tavLst>
                                        <p:tav tm="0">
                                          <p:val>
                                            <p:strVal val="ppt_w"/>
                                          </p:val>
                                        </p:tav>
                                        <p:tav tm="100000">
                                          <p:val>
                                            <p:fltVal val="0"/>
                                          </p:val>
                                        </p:tav>
                                      </p:tavLst>
                                    </p:anim>
                                    <p:anim calcmode="lin" valueType="num">
                                      <p:cBhvr>
                                        <p:cTn id="36" dur="1500"/>
                                        <p:tgtEl>
                                          <p:spTgt spid="11"/>
                                        </p:tgtEl>
                                        <p:attrNameLst>
                                          <p:attrName>ppt_h</p:attrName>
                                        </p:attrNameLst>
                                      </p:cBhvr>
                                      <p:tavLst>
                                        <p:tav tm="0">
                                          <p:val>
                                            <p:strVal val="ppt_h"/>
                                          </p:val>
                                        </p:tav>
                                        <p:tav tm="100000">
                                          <p:val>
                                            <p:fltVal val="0"/>
                                          </p:val>
                                        </p:tav>
                                      </p:tavLst>
                                    </p:anim>
                                    <p:animEffect transition="out" filter="fade">
                                      <p:cBhvr>
                                        <p:cTn id="37" dur="1500"/>
                                        <p:tgtEl>
                                          <p:spTgt spid="11"/>
                                        </p:tgtEl>
                                      </p:cBhvr>
                                    </p:animEffect>
                                    <p:set>
                                      <p:cBhvr>
                                        <p:cTn id="38" dur="1" fill="hold">
                                          <p:stCondLst>
                                            <p:cond delay="1499"/>
                                          </p:stCondLst>
                                        </p:cTn>
                                        <p:tgtEl>
                                          <p:spTgt spid="11"/>
                                        </p:tgtEl>
                                        <p:attrNameLst>
                                          <p:attrName>style.visibility</p:attrName>
                                        </p:attrNameLst>
                                      </p:cBhvr>
                                      <p:to>
                                        <p:strVal val="hidden"/>
                                      </p:to>
                                    </p:set>
                                  </p:childTnLst>
                                </p:cTn>
                              </p:par>
                            </p:childTnLst>
                          </p:cTn>
                        </p:par>
                        <p:par>
                          <p:cTn id="39" fill="hold">
                            <p:stCondLst>
                              <p:cond delay="3000"/>
                            </p:stCondLst>
                            <p:childTnLst>
                              <p:par>
                                <p:cTn id="40" presetID="10" presetClass="exit" presetSubtype="0" fill="hold" grpId="0" nodeType="after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par>
                          <p:cTn id="55" fill="hold">
                            <p:stCondLst>
                              <p:cond delay="5500"/>
                            </p:stCondLst>
                            <p:childTnLst>
                              <p:par>
                                <p:cTn id="56" presetID="42"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4F43A21-9696-48F3-B9B7-2EDC14895D10}"/>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1E44DB9-F8DD-48AE-8162-26CDF62A116D}"/>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3692F10D-0335-4FCE-A1C4-82B66353CE1A}"/>
    </a:ext>
  </a:extLst>
</a:theme>
</file>

<file path=ppt/theme/theme5.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6.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Mike McGhee</External_x0020_Speaker>
    <m6878b9dd7994da4ba144f95347d99c6 xmlns="01c77077-aee4-4b5f-bd4e-9cd40a6fff29">
      <Terms xmlns="http://schemas.microsoft.com/office/infopath/2007/PartnerControls"/>
    </m6878b9dd7994da4ba144f95347d99c6>
    <Presentation_x0020_Date xmlns="01c77077-aee4-4b5f-bd4e-9cd40a6fff29">2016-09-29T04:00:00+00:00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BRK2230</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terms/"/>
    <ds:schemaRef ds:uri="http://schemas.microsoft.com/office/2006/documentManagement/types"/>
    <ds:schemaRef ds:uri="http://schemas.microsoft.com/sharepoint/v3"/>
    <ds:schemaRef ds:uri="http://www.w3.org/XML/1998/namespace"/>
    <ds:schemaRef ds:uri="http://purl.org/dc/dcmitype/"/>
    <ds:schemaRef ds:uri="http://schemas.microsoft.com/office/infopath/2007/PartnerControls"/>
    <ds:schemaRef ds:uri="http://schemas.openxmlformats.org/package/2006/metadata/core-properties"/>
    <ds:schemaRef ds:uri="8ff673fc-3231-4e3a-893b-6d7f7cd32766"/>
    <ds:schemaRef ds:uri="230e9df3-be65-4c73-a93b-d1236ebd677e"/>
    <ds:schemaRef ds:uri="01c77077-aee4-4b5f-bd4e-9cd40a6fff2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TotalTime>
  <Words>1736</Words>
  <Application>Microsoft Office PowerPoint</Application>
  <PresentationFormat>Custom</PresentationFormat>
  <Paragraphs>489</Paragraphs>
  <Slides>49</Slides>
  <Notes>24</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49</vt:i4>
      </vt:variant>
    </vt:vector>
  </HeadingPairs>
  <TitlesOfParts>
    <vt:vector size="69" baseType="lpstr">
      <vt:lpstr>ＭＳ Ｐゴシック</vt:lpstr>
      <vt:lpstr>Arial</vt:lpstr>
      <vt:lpstr>Avenir Medium</vt:lpstr>
      <vt:lpstr>Calibri</vt:lpstr>
      <vt:lpstr>Consolas</vt:lpstr>
      <vt:lpstr>Gotham Book</vt:lpstr>
      <vt:lpstr>Gotham Medium</vt:lpstr>
      <vt:lpstr>Gotham Rounded Bold</vt:lpstr>
      <vt:lpstr>Gotham Rounded Book</vt:lpstr>
      <vt:lpstr>Gotham Rounded Medium</vt:lpstr>
      <vt:lpstr>Segoe UI</vt:lpstr>
      <vt:lpstr>Segoe UI Light</vt:lpstr>
      <vt:lpstr>Symbol</vt:lpstr>
      <vt:lpstr>Wingdings</vt:lpstr>
      <vt:lpstr>5-50002_Ignite_Breakout_Template</vt:lpstr>
      <vt:lpstr>6-30537_Envision 2016 Concurrent Template_Dark</vt:lpstr>
      <vt:lpstr>1_5-50002_Ignite_Breakout_Template</vt:lpstr>
      <vt:lpstr>2_5-50002_Ignite_Breakout_Template</vt:lpstr>
      <vt:lpstr>3_5-50002_Ignite_Breakout_Template</vt:lpstr>
      <vt:lpstr>4_5-50002_Ignite_Breakout_Template</vt:lpstr>
      <vt:lpstr>Explore Enterprise Clouds for Microsoft Environments</vt:lpstr>
      <vt:lpstr>The Cloud Era Is Well Underway</vt:lpstr>
      <vt:lpstr>Bringing The Cloud To The Enterprise Datacenter</vt:lpstr>
      <vt:lpstr>Complexity with Legacy Infrastructure</vt:lpstr>
      <vt:lpstr>Re-Platforming the Enterprise Datacenter</vt:lpstr>
      <vt:lpstr>Hyperconverged &gt;&gt; Enterprise Cloud</vt:lpstr>
      <vt:lpstr>Scalable Distributed System Design</vt:lpstr>
      <vt:lpstr>Seamless Application and Data Mobility</vt:lpstr>
      <vt:lpstr>Integrated Consumer-Grade Management</vt:lpstr>
      <vt:lpstr>Simplified Datacenter Management</vt:lpstr>
      <vt:lpstr>Nutanix with Hyper-V</vt:lpstr>
      <vt:lpstr>Nutanix and Hyper-V</vt:lpstr>
      <vt:lpstr>Default Network Configuration</vt:lpstr>
      <vt:lpstr>Anatomy of a Write – RF2 Example</vt:lpstr>
      <vt:lpstr>Anatomy of a Read</vt:lpstr>
      <vt:lpstr>Data Locality - Live Migration</vt:lpstr>
      <vt:lpstr>Nutanix Solutions for Enterprises</vt:lpstr>
      <vt:lpstr>Private and Hybrid Clouds</vt:lpstr>
      <vt:lpstr>Nutanix + Windows Azure Pack</vt:lpstr>
      <vt:lpstr>Cloud platform system standard on Nutanix </vt:lpstr>
      <vt:lpstr>Microsoft Applications</vt:lpstr>
      <vt:lpstr>PowerPoint Presentation</vt:lpstr>
      <vt:lpstr>PowerPoint Presentation</vt:lpstr>
      <vt:lpstr>PowerPoint Presentation</vt:lpstr>
      <vt:lpstr>Deploying Microsoft Exchange with Nutanix</vt:lpstr>
      <vt:lpstr>Hypervisor Agnostic &amp; Fully Supported on….</vt:lpstr>
      <vt:lpstr>Microsoft Exchange On Nutanix</vt:lpstr>
      <vt:lpstr>Design Methodology (cont.) </vt:lpstr>
      <vt:lpstr>Principles of Database Servers </vt:lpstr>
      <vt:lpstr>Principles of Database Servers </vt:lpstr>
      <vt:lpstr>Best Practices for Best Performance </vt:lpstr>
      <vt:lpstr>Best Practices for Best Performance: SQL Server </vt:lpstr>
      <vt:lpstr>Scale Up vs Scale Out Conundrum</vt:lpstr>
      <vt:lpstr>Scale Up vs Scale Out Conundrum </vt:lpstr>
      <vt:lpstr>Reduce Database Licensing Costs </vt:lpstr>
      <vt:lpstr>Efficient Dev / Test Environments </vt:lpstr>
      <vt:lpstr>Continuous Software improvements </vt:lpstr>
      <vt:lpstr>Data Protection and Disaster Recovery</vt:lpstr>
      <vt:lpstr>Nutanix Data Protection and Disaster Recovery</vt:lpstr>
      <vt:lpstr>Nutanix Has You Covered</vt:lpstr>
      <vt:lpstr>PowerPoint Presentation</vt:lpstr>
      <vt:lpstr>PowerPoint Presentation</vt:lpstr>
      <vt:lpstr>Nutanix Cloud Connect</vt:lpstr>
      <vt:lpstr>Broad Customer Adoption</vt:lpstr>
      <vt:lpstr>PowerPoint Presentation</vt:lpstr>
      <vt:lpstr>Q&amp;A</vt:lpstr>
      <vt:lpstr>Free IT Pro resources To advance your career in cloud technology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Enterprise cloud for Microsoft environments</dc:title>
  <dc:subject>Explore Enterprise Clouds for Microsoft Environments</dc:subject>
  <dc:creator>MS Events 0093</dc:creator>
  <cp:keywords>Microsoft 2016</cp:keywords>
  <dc:description>Template: Mitchell Derrey, Silverfox Productions_x000d_
Formatting: _x000d_
Audience Type:</dc:description>
  <cp:lastModifiedBy>MS Events 0089</cp:lastModifiedBy>
  <cp:revision>2</cp:revision>
  <dcterms:created xsi:type="dcterms:W3CDTF">2016-09-27T14:12:04Z</dcterms:created>
  <dcterms:modified xsi:type="dcterms:W3CDTF">2016-09-27T14:26:02Z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